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 id="2147483707" r:id="rId5"/>
  </p:sldMasterIdLst>
  <p:notesMasterIdLst>
    <p:notesMasterId r:id="rId31"/>
  </p:notesMasterIdLst>
  <p:sldIdLst>
    <p:sldId id="257" r:id="rId6"/>
    <p:sldId id="258" r:id="rId7"/>
    <p:sldId id="264" r:id="rId8"/>
    <p:sldId id="272" r:id="rId9"/>
    <p:sldId id="259" r:id="rId10"/>
    <p:sldId id="261" r:id="rId11"/>
    <p:sldId id="269" r:id="rId12"/>
    <p:sldId id="291" r:id="rId13"/>
    <p:sldId id="271" r:id="rId14"/>
    <p:sldId id="274" r:id="rId15"/>
    <p:sldId id="275" r:id="rId16"/>
    <p:sldId id="262" r:id="rId17"/>
    <p:sldId id="281" r:id="rId18"/>
    <p:sldId id="280" r:id="rId19"/>
    <p:sldId id="282" r:id="rId20"/>
    <p:sldId id="266" r:id="rId21"/>
    <p:sldId id="267" r:id="rId22"/>
    <p:sldId id="292" r:id="rId23"/>
    <p:sldId id="293" r:id="rId24"/>
    <p:sldId id="285" r:id="rId25"/>
    <p:sldId id="295" r:id="rId26"/>
    <p:sldId id="296" r:id="rId27"/>
    <p:sldId id="297" r:id="rId28"/>
    <p:sldId id="277" r:id="rId29"/>
    <p:sldId id="28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C30EBA-E264-4557-B32B-AF2D66CC3924}" v="2" dt="2024-04-10T13:34:36.729"/>
    <p1510:client id="{4A433FFB-62FF-4018-8625-897274845918}" v="396" dt="2024-04-10T17:18:25.233"/>
    <p1510:client id="{4DBBB2A0-3B75-D468-CD08-C09E85FFEC38}" v="18" dt="2024-04-10T17:14:21.849"/>
    <p1510:client id="{5D62A65D-5403-0A11-1354-FF76AF2A3700}" v="76" dt="2024-04-09T18:38:53.966"/>
    <p1510:client id="{6DDE6AC9-813E-0E1E-8DB7-9C9B8BB4C152}" v="18" dt="2024-04-10T18:47:05.510"/>
    <p1510:client id="{CE66B8EA-CD55-91AD-5ACE-09D66F91DC9D}" v="19" dt="2024-04-10T17:18:49.005"/>
    <p1510:client id="{F3E2CCA9-81BD-4E8E-8D07-E573970D79FE}" v="9" dt="2024-04-10T17:22:41.3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bleStyles" Target="tableStyle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2AC0D6-2681-41DD-829E-DA3768D0CAB7}" type="datetimeFigureOut">
              <a:t>4/11/2024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AE988F-74FB-443D-B2B7-F6DAE1E4C0CA}" type="slidenum">
              <a:t>‹#›</a:t>
            </a:fld>
            <a:endParaRPr lang="en-US"/>
          </a:p>
        </p:txBody>
      </p:sp>
    </p:spTree>
    <p:extLst>
      <p:ext uri="{BB962C8B-B14F-4D97-AF65-F5344CB8AC3E}">
        <p14:creationId xmlns:p14="http://schemas.microsoft.com/office/powerpoint/2010/main" val="2272821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docs.google.com/forms/d/e/1FAIpQLSfIV36YOl6H5DvXXC07vf2qYz1SzI6fXveBAYSNlePJftAbOA/viewform?usp=sf_link"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algn="l" rtl="0" fontAlgn="base"/>
            <a:r>
              <a:rPr lang="en-US" sz="1900">
                <a:latin typeface="Calibri"/>
                <a:cs typeface="Calibri"/>
              </a:rPr>
              <a:t>Welcome to our Educator Effectiveness virtual office hours. We’re so glad you could make it. Please type in the chat box your name and district. We have our opening questions posted that we’d love for you to answer in the chat. We’ll get started right at 2 PM. </a:t>
            </a:r>
            <a:r>
              <a:rPr lang="en-US" sz="1900">
                <a:solidFill>
                  <a:srgbClr val="444444"/>
                </a:solidFill>
                <a:latin typeface="Calibri"/>
                <a:cs typeface="Calibri"/>
              </a:rPr>
              <a:t>​</a:t>
            </a:r>
            <a:endParaRPr lang="en-US"/>
          </a:p>
          <a:p>
            <a:pPr algn="l" rtl="0" fontAlgn="base"/>
            <a:endParaRPr lang="en-US" sz="1900">
              <a:solidFill>
                <a:srgbClr val="444444"/>
              </a:solidFill>
              <a:latin typeface="Calibri"/>
              <a:cs typeface="Calibri"/>
            </a:endParaRPr>
          </a:p>
          <a:p>
            <a:pPr algn="l" rtl="0" fontAlgn="base"/>
            <a:r>
              <a:rPr lang="en-US" sz="1900">
                <a:solidFill>
                  <a:srgbClr val="444444"/>
                </a:solidFill>
                <a:latin typeface="Calibri"/>
                <a:cs typeface="Calibri"/>
              </a:rPr>
              <a:t>RECORD</a:t>
            </a:r>
            <a:endParaRPr lang="en-US" b="0" i="0">
              <a:solidFill>
                <a:srgbClr val="444444"/>
              </a:solidFill>
              <a:effectLst/>
              <a:latin typeface="Calibri"/>
              <a:cs typeface="Calibri"/>
            </a:endParaRPr>
          </a:p>
          <a:p>
            <a:pPr algn="l" rtl="0" fontAlgn="base"/>
            <a:endParaRPr lang="en-US" b="0" i="0">
              <a:solidFill>
                <a:srgbClr val="444444"/>
              </a:solidFill>
              <a:effectLst/>
              <a:latin typeface="Calibri"/>
              <a:cs typeface="Calibri"/>
            </a:endParaRPr>
          </a:p>
          <a:p>
            <a:pPr fontAlgn="base"/>
            <a:r>
              <a:rPr lang="en-US" sz="1900">
                <a:latin typeface="Calibri"/>
                <a:cs typeface="Calibri"/>
              </a:rPr>
              <a:t>@ 2 PM: Welcome again everyone. If you haven’t done so, please type in the chat box your name and district. Our team will be monitoring the chat and responding accordingly. We will also hold a time at the end for discussion.</a:t>
            </a:r>
            <a:endParaRPr lang="en-US" altLang="en-US" sz="2400"/>
          </a:p>
          <a:p>
            <a:endParaRPr lang="en-US" altLang="en-US" sz="2400"/>
          </a:p>
          <a:p>
            <a:r>
              <a:rPr lang="en-US" altLang="en-US" sz="2400"/>
              <a:t>Welcome to OEELD April</a:t>
            </a:r>
            <a:r>
              <a:rPr lang="en-US" altLang="en-US" sz="2400" baseline="0"/>
              <a:t> </a:t>
            </a:r>
            <a:r>
              <a:rPr lang="en-US" altLang="en-US" sz="2400"/>
              <a:t>2024</a:t>
            </a:r>
            <a:r>
              <a:rPr lang="en-US" altLang="en-US" sz="2400" baseline="0"/>
              <a:t> </a:t>
            </a:r>
            <a:r>
              <a:rPr lang="en-US" altLang="en-US" sz="2400"/>
              <a:t>virtual office hours. We’re so glad you could be</a:t>
            </a:r>
            <a:r>
              <a:rPr lang="en-US" altLang="en-US" sz="2400" baseline="0"/>
              <a:t> here with us</a:t>
            </a:r>
            <a:r>
              <a:rPr lang="en-US" altLang="en-US" sz="2400"/>
              <a:t>.</a:t>
            </a:r>
            <a:r>
              <a:rPr lang="en-US" altLang="en-US" sz="2400" baseline="0"/>
              <a:t> I am</a:t>
            </a:r>
            <a:r>
              <a:rPr lang="en-US" altLang="en-US" sz="2400"/>
              <a:t> Ashley Cohoon and I am joined today by our Effectiveness Director, Lilla Toal </a:t>
            </a:r>
            <a:r>
              <a:rPr lang="en-US" altLang="en-US" sz="2400" err="1"/>
              <a:t>Mandsager</a:t>
            </a:r>
            <a:r>
              <a:rPr lang="en-US" altLang="en-US" sz="2400" baseline="0"/>
              <a:t> and </a:t>
            </a:r>
            <a:r>
              <a:rPr lang="en-US" altLang="en-US" sz="2400"/>
              <a:t>Team Members: Dr. Vicki Traufler, Dr. Kim Howard, Dr. Roshonda Frazier, Beverly Flythe, and Jenny Henke.</a:t>
            </a:r>
            <a:endParaRPr lang="en-US" altLang="en-US" sz="2400">
              <a:cs typeface="Calibri"/>
            </a:endParaRPr>
          </a:p>
          <a:p>
            <a:pPr fontAlgn="base"/>
            <a:r>
              <a:rPr lang="en-US" sz="1900">
                <a:solidFill>
                  <a:srgbClr val="444444"/>
                </a:solidFill>
                <a:latin typeface="Calibri"/>
                <a:cs typeface="Calibri"/>
              </a:rPr>
              <a:t>​</a:t>
            </a:r>
            <a:r>
              <a:rPr lang="en-US" sz="1200">
                <a:solidFill>
                  <a:srgbClr val="444444"/>
                </a:solidFill>
                <a:latin typeface="Calibri"/>
                <a:cs typeface="Calibri"/>
              </a:rPr>
              <a:t> </a:t>
            </a:r>
            <a:r>
              <a:rPr lang="en-US" sz="1900">
                <a:solidFill>
                  <a:srgbClr val="444444"/>
                </a:solidFill>
                <a:latin typeface="Calibri"/>
                <a:cs typeface="Calibri"/>
              </a:rPr>
              <a:t>​</a:t>
            </a:r>
            <a:endParaRPr lang="en-US" sz="1900">
              <a:solidFill>
                <a:srgbClr val="444444"/>
              </a:solidFill>
              <a:latin typeface="Calibri"/>
              <a:ea typeface="Calibri"/>
              <a:cs typeface="Calibri"/>
            </a:endParaRPr>
          </a:p>
          <a:p>
            <a:r>
              <a:rPr lang="en-US" sz="1900">
                <a:solidFill>
                  <a:srgbClr val="444444"/>
                </a:solidFill>
                <a:latin typeface="Calibri"/>
                <a:cs typeface="Calibri"/>
              </a:rPr>
              <a:t>The purpose of Office Hours is to hold time to ensure that we share timely reminders with districts, but even more importantly, to create a space where you can share feedback, questions, ideas and best practices with your peers. Before we get started, let’s consider our opening questions (summarize responses or ask 1-2 districts to elaborate….)</a:t>
            </a:r>
            <a:endParaRPr lang="en-US" b="0" i="0">
              <a:solidFill>
                <a:srgbClr val="444444"/>
              </a:solidFill>
              <a:effectLst/>
              <a:latin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endParaRPr lang="en-US">
              <a:ea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10</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613626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endParaRPr lang="en-US">
              <a:ea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910860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en-US">
              <a:latin typeface="Calibri"/>
              <a:ea typeface="Calibri"/>
              <a:cs typeface="Calibri"/>
            </a:endParaRPr>
          </a:p>
        </p:txBody>
      </p:sp>
    </p:spTree>
    <p:extLst>
      <p:ext uri="{BB962C8B-B14F-4D97-AF65-F5344CB8AC3E}">
        <p14:creationId xmlns:p14="http://schemas.microsoft.com/office/powerpoint/2010/main" val="1134231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One helpful place to go to get a snapshot of evaluations in your district is the Evaluations tab. When reviewing the Evaluations tab, you may want to first click on the orange number at the top to be able to view 20, 50, or 100 evaluations on the page.  The “bubbles” listed next to each evaluation can help you see progress at a glance. First, note that skipping the SLO will fill the bubbles as shown in the first screen shot. The educator’s Student Growth Status bar inside the evaluation will also show 100%. Don’t be alarmed if you see No in the SLO report, as long as you know this educator skipped the SLO. </a:t>
            </a:r>
            <a:endParaRPr lang="en-US">
              <a:cs typeface="Calibri"/>
            </a:endParaRPr>
          </a:p>
          <a:p>
            <a:endParaRPr lang="en-US"/>
          </a:p>
          <a:p>
            <a:r>
              <a:rPr lang="en-US"/>
              <a:t>For districts using the ADEPT flexibility for doing walkthroughs in preliminary cycle, note that the walkthrough will not fill the Observation bubble. The educator’s Observation status bar inside their evaluation for the preliminary cycle will fill at 100%.</a:t>
            </a:r>
            <a:endParaRPr lang="en-US">
              <a:cs typeface="Calibri"/>
            </a:endParaRPr>
          </a:p>
          <a:p>
            <a:r>
              <a:rPr lang="en-US"/>
              <a:t>Next, note that with Continuing Formative evaluations, for educators with a Preliminary Observation entered that rated proficient or higher for each indicator, the observation bubble gets filled. Within the educator’s evaluation the Final Cycle Observation Status bar will show 100% even without entering a Spring observation.</a:t>
            </a:r>
            <a:endParaRPr lang="en-US">
              <a:cs typeface="Calibri"/>
            </a:endParaRPr>
          </a:p>
          <a:p>
            <a:endParaRPr lang="en-US"/>
          </a:p>
          <a:p>
            <a:r>
              <a:rPr lang="en-US"/>
              <a:t>Lastly, when you find educators with no bubbles filled at all, dig deeper. </a:t>
            </a:r>
            <a:endParaRPr lang="en-US">
              <a:cs typeface="Calibri"/>
            </a:endParaRPr>
          </a:p>
          <a:p>
            <a:r>
              <a:rPr lang="en-US"/>
              <a:t>Are they are truly being evaluated? If so, they need to sign orientation and have evaluation progress entered.</a:t>
            </a:r>
            <a:endParaRPr lang="en-US">
              <a:cs typeface="Calibri"/>
            </a:endParaRPr>
          </a:p>
          <a:p>
            <a:r>
              <a:rPr lang="en-US"/>
              <a:t>Could this be an accidentally created evaluation record for an educator that is not in your district? In such case, make sure to remove the evaluation record and locate the educator in your school staff list, edit staff details to “No Role” and “Not Evaluated”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1B32E4B-7556-4746-AFB9-3C06B2C04594}" type="slidenum">
              <a:rPr lang="en-US"/>
              <a:t>14</a:t>
            </a:fld>
            <a:endParaRPr lang="en-US"/>
          </a:p>
        </p:txBody>
      </p:sp>
    </p:spTree>
    <p:extLst>
      <p:ext uri="{BB962C8B-B14F-4D97-AF65-F5344CB8AC3E}">
        <p14:creationId xmlns:p14="http://schemas.microsoft.com/office/powerpoint/2010/main" val="4180156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READ SLIDE</a:t>
            </a:r>
          </a:p>
        </p:txBody>
      </p:sp>
    </p:spTree>
    <p:extLst>
      <p:ext uri="{BB962C8B-B14F-4D97-AF65-F5344CB8AC3E}">
        <p14:creationId xmlns:p14="http://schemas.microsoft.com/office/powerpoint/2010/main" val="127286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endParaRPr lang="en-US">
              <a:ea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16</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824259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 wanted to take a moment and highlight how the credits work when an educator completes a course in the Professional Learning Library.</a:t>
            </a:r>
          </a:p>
          <a:p>
            <a:r>
              <a:rPr lang="en-US">
                <a:latin typeface="Calibri"/>
                <a:ea typeface="Calibri"/>
                <a:cs typeface="Calibri"/>
              </a:rPr>
              <a:t>READ SLIDE</a:t>
            </a:r>
            <a:endParaRPr lang="en-US">
              <a:ea typeface="Calibri"/>
              <a:cs typeface="Calibri"/>
            </a:endParaRPr>
          </a:p>
          <a:p>
            <a:r>
              <a:rPr lang="en-US">
                <a:latin typeface="Calibri"/>
                <a:ea typeface="Calibri"/>
                <a:cs typeface="Calibri"/>
              </a:rPr>
              <a:t>To better serve you and the educators in your communities, we would appreciate your responses to a brief questionnaire about the PLL and how we can better connect its content with your district's needs and goals. We will drop a link in the chat for you to copy and paste into your browser.  </a:t>
            </a:r>
            <a:r>
              <a:rPr lang="en-US">
                <a:hlinkClick r:id="rId3"/>
              </a:rPr>
              <a:t>https://docs.google.com/forms/d/e/1FAIpQLSfIV36YOl6H5DvXXC07vf2qYz1SzI6fXveBAYSNlePJftAbOA/viewform?usp=sf_link</a:t>
            </a:r>
            <a:endParaRPr lang="en-US">
              <a:ea typeface="Calibri"/>
              <a:cs typeface="Calibri"/>
              <a:hlinkClick r:id="rId3"/>
            </a:endParaRPr>
          </a:p>
          <a:p>
            <a:r>
              <a:rPr lang="en-US">
                <a:latin typeface="Calibri"/>
                <a:ea typeface="Calibri"/>
                <a:cs typeface="Calibri"/>
              </a:rPr>
              <a:t>This questionnaire will also be posted on the </a:t>
            </a:r>
            <a:r>
              <a:rPr lang="en-US" err="1">
                <a:latin typeface="Calibri"/>
                <a:ea typeface="Calibri"/>
                <a:cs typeface="Calibri"/>
              </a:rPr>
              <a:t>SCLead</a:t>
            </a:r>
            <a:r>
              <a:rPr lang="en-US">
                <a:latin typeface="Calibri"/>
                <a:ea typeface="Calibri"/>
                <a:cs typeface="Calibri"/>
              </a:rPr>
              <a:t> Announcements page for educators to provide their feedback.</a:t>
            </a:r>
            <a:endParaRPr lang="en-US"/>
          </a:p>
        </p:txBody>
      </p:sp>
    </p:spTree>
    <p:extLst>
      <p:ext uri="{BB962C8B-B14F-4D97-AF65-F5344CB8AC3E}">
        <p14:creationId xmlns:p14="http://schemas.microsoft.com/office/powerpoint/2010/main" val="523816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Educational Impact has provided us with current data on district use of the PLL. They have categorized each school district into one of four current phases of implementation – thriving, established, emerging, and opportunities. Thriving districts include those with the top 25% of course enrollment, 20 or more course completions, and scheduled consultations with Educational Impact on how to increase usage to the next level. You can see the criteria for the phases of established, emerging, and opportunities.</a:t>
            </a:r>
          </a:p>
        </p:txBody>
      </p:sp>
      <p:sp>
        <p:nvSpPr>
          <p:cNvPr id="4" name="Slide Number Placeholder 3"/>
          <p:cNvSpPr>
            <a:spLocks noGrp="1"/>
          </p:cNvSpPr>
          <p:nvPr>
            <p:ph type="sldNum" sz="quarter" idx="5"/>
          </p:nvPr>
        </p:nvSpPr>
        <p:spPr/>
        <p:txBody>
          <a:bodyPr/>
          <a:lstStyle/>
          <a:p>
            <a:fld id="{41B32E4B-7556-4746-AFB9-3C06B2C04594}" type="slidenum">
              <a:rPr lang="en-US" smtClean="0"/>
              <a:t>18</a:t>
            </a:fld>
            <a:endParaRPr lang="en-US"/>
          </a:p>
        </p:txBody>
      </p:sp>
    </p:spTree>
    <p:extLst>
      <p:ext uri="{BB962C8B-B14F-4D97-AF65-F5344CB8AC3E}">
        <p14:creationId xmlns:p14="http://schemas.microsoft.com/office/powerpoint/2010/main" val="3459540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are currently 16 districts who are designated as thriving, and we wanted to give them a shout out. Congratulations to Sumter, Dorchester, Rock Hill, Clover, Richland 2, Charter Institute at Erskine, Charleston, Cherokee, Berkeley, Lancaster, Beaufort, Barnwell, Fort Mill, Spartanburg 5, Kershaw, and Horry. Great job, guys!</a:t>
            </a:r>
          </a:p>
        </p:txBody>
      </p:sp>
      <p:sp>
        <p:nvSpPr>
          <p:cNvPr id="4" name="Slide Number Placeholder 3"/>
          <p:cNvSpPr>
            <a:spLocks noGrp="1"/>
          </p:cNvSpPr>
          <p:nvPr>
            <p:ph type="sldNum" sz="quarter" idx="5"/>
          </p:nvPr>
        </p:nvSpPr>
        <p:spPr/>
        <p:txBody>
          <a:bodyPr/>
          <a:lstStyle/>
          <a:p>
            <a:fld id="{41B32E4B-7556-4746-AFB9-3C06B2C04594}" type="slidenum">
              <a:rPr lang="en-US" smtClean="0"/>
              <a:t>19</a:t>
            </a:fld>
            <a:endParaRPr lang="en-US"/>
          </a:p>
        </p:txBody>
      </p:sp>
    </p:spTree>
    <p:extLst>
      <p:ext uri="{BB962C8B-B14F-4D97-AF65-F5344CB8AC3E}">
        <p14:creationId xmlns:p14="http://schemas.microsoft.com/office/powerpoint/2010/main" val="2293648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 wanted to highlight the top 5 registered and completed courses in the PLL. Educators are taking advantage of courses that will directly impact their teaching and learning in their classrooms while also earning renewal credits.</a:t>
            </a:r>
          </a:p>
        </p:txBody>
      </p:sp>
      <p:sp>
        <p:nvSpPr>
          <p:cNvPr id="4" name="Slide Number Placeholder 3"/>
          <p:cNvSpPr>
            <a:spLocks noGrp="1"/>
          </p:cNvSpPr>
          <p:nvPr>
            <p:ph type="sldNum" sz="quarter" idx="5"/>
          </p:nvPr>
        </p:nvSpPr>
        <p:spPr/>
        <p:txBody>
          <a:bodyPr/>
          <a:lstStyle/>
          <a:p>
            <a:fld id="{41B32E4B-7556-4746-AFB9-3C06B2C04594}" type="slidenum">
              <a:rPr lang="en-US" smtClean="0"/>
              <a:t>20</a:t>
            </a:fld>
            <a:endParaRPr lang="en-US"/>
          </a:p>
        </p:txBody>
      </p:sp>
    </p:spTree>
    <p:extLst>
      <p:ext uri="{BB962C8B-B14F-4D97-AF65-F5344CB8AC3E}">
        <p14:creationId xmlns:p14="http://schemas.microsoft.com/office/powerpoint/2010/main" val="246258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fontAlgn="base">
              <a:buNone/>
            </a:pPr>
            <a:endParaRPr lang="en-US"/>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162755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 wanted to acknowledge a couple of our districts who have collaborated with Melissa Hoot at Educational Impact to develop specific professional development to meet the needs of the educators in their districts.</a:t>
            </a:r>
          </a:p>
          <a:p>
            <a:r>
              <a:rPr lang="en-US">
                <a:cs typeface="Calibri"/>
              </a:rPr>
              <a:t>READ SLIDE</a:t>
            </a:r>
            <a:endParaRPr lang="en-US">
              <a:ea typeface="Calibri"/>
              <a:cs typeface="Calibri"/>
            </a:endParaRPr>
          </a:p>
          <a:p>
            <a:r>
              <a:rPr lang="en-US">
                <a:ea typeface="Calibri"/>
                <a:cs typeface="Calibri"/>
              </a:rPr>
              <a:t>I'll now pass the mic to Kim.</a:t>
            </a:r>
            <a:endParaRPr lang="en-US">
              <a:cs typeface="Calibri"/>
            </a:endParaRPr>
          </a:p>
        </p:txBody>
      </p:sp>
      <p:sp>
        <p:nvSpPr>
          <p:cNvPr id="4" name="Slide Number Placeholder 3"/>
          <p:cNvSpPr>
            <a:spLocks noGrp="1"/>
          </p:cNvSpPr>
          <p:nvPr>
            <p:ph type="sldNum" sz="quarter" idx="5"/>
          </p:nvPr>
        </p:nvSpPr>
        <p:spPr/>
        <p:txBody>
          <a:bodyPr/>
          <a:lstStyle/>
          <a:p>
            <a:fld id="{BAAE988F-74FB-443D-B2B7-F6DAE1E4C0CA}" type="slidenum">
              <a:rPr lang="en-US"/>
              <a:t>21</a:t>
            </a:fld>
            <a:endParaRPr lang="en-US"/>
          </a:p>
        </p:txBody>
      </p:sp>
    </p:spTree>
    <p:extLst>
      <p:ext uri="{BB962C8B-B14F-4D97-AF65-F5344CB8AC3E}">
        <p14:creationId xmlns:p14="http://schemas.microsoft.com/office/powerpoint/2010/main" val="2694901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Kim </a:t>
            </a:r>
          </a:p>
          <a:p>
            <a:endParaRPr lang="en-US">
              <a:ea typeface="Calibri"/>
              <a:cs typeface="Calibri"/>
            </a:endParaRPr>
          </a:p>
          <a:p>
            <a:r>
              <a:rPr lang="en-US">
                <a:ea typeface="Calibri"/>
                <a:cs typeface="Calibri"/>
              </a:rPr>
              <a:t>Only mentors who have obtained the required PD should serve in the mentoring role.</a:t>
            </a:r>
            <a:endParaRPr lang="en-US"/>
          </a:p>
          <a:p>
            <a:endParaRPr lang="en-US">
              <a:ea typeface="Calibri"/>
              <a:cs typeface="Calibri"/>
            </a:endParaRPr>
          </a:p>
          <a:p>
            <a:r>
              <a:rPr lang="en-US">
                <a:ea typeface="Calibri"/>
                <a:cs typeface="Calibri"/>
              </a:rPr>
              <a:t>It is not a requirement to house this data in </a:t>
            </a:r>
            <a:r>
              <a:rPr lang="en-US" err="1">
                <a:ea typeface="Calibri"/>
                <a:cs typeface="Calibri"/>
              </a:rPr>
              <a:t>SCLead</a:t>
            </a:r>
            <a:r>
              <a:rPr lang="en-US">
                <a:ea typeface="Calibri"/>
                <a:cs typeface="Calibri"/>
              </a:rPr>
              <a:t>.</a:t>
            </a:r>
          </a:p>
        </p:txBody>
      </p:sp>
      <p:sp>
        <p:nvSpPr>
          <p:cNvPr id="4" name="Slide Number Placeholder 3"/>
          <p:cNvSpPr>
            <a:spLocks noGrp="1"/>
          </p:cNvSpPr>
          <p:nvPr>
            <p:ph type="sldNum" sz="quarter" idx="5"/>
          </p:nvPr>
        </p:nvSpPr>
        <p:spPr/>
        <p:txBody>
          <a:bodyPr/>
          <a:lstStyle/>
          <a:p>
            <a:fld id="{BAAE988F-74FB-443D-B2B7-F6DAE1E4C0CA}" type="slidenum">
              <a:rPr lang="en-US"/>
              <a:t>22</a:t>
            </a:fld>
            <a:endParaRPr lang="en-US"/>
          </a:p>
        </p:txBody>
      </p:sp>
    </p:spTree>
    <p:extLst>
      <p:ext uri="{BB962C8B-B14F-4D97-AF65-F5344CB8AC3E}">
        <p14:creationId xmlns:p14="http://schemas.microsoft.com/office/powerpoint/2010/main" val="8469588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Only mentors who have obtained the required PD should serve in the mentoring role.</a:t>
            </a:r>
            <a:endParaRPr lang="en-US"/>
          </a:p>
          <a:p>
            <a:endParaRPr lang="en-US">
              <a:ea typeface="Calibri"/>
              <a:cs typeface="Calibri"/>
            </a:endParaRPr>
          </a:p>
          <a:p>
            <a:r>
              <a:rPr lang="en-US">
                <a:ea typeface="Calibri"/>
                <a:cs typeface="Calibri"/>
              </a:rPr>
              <a:t>It is not a requirement to house this data in </a:t>
            </a:r>
            <a:r>
              <a:rPr lang="en-US" err="1">
                <a:ea typeface="Calibri"/>
                <a:cs typeface="Calibri"/>
              </a:rPr>
              <a:t>SCLead</a:t>
            </a:r>
            <a:r>
              <a:rPr lang="en-US">
                <a:ea typeface="Calibri"/>
                <a:cs typeface="Calibri"/>
              </a:rPr>
              <a:t>.</a:t>
            </a:r>
          </a:p>
        </p:txBody>
      </p:sp>
      <p:sp>
        <p:nvSpPr>
          <p:cNvPr id="4" name="Slide Number Placeholder 3"/>
          <p:cNvSpPr>
            <a:spLocks noGrp="1"/>
          </p:cNvSpPr>
          <p:nvPr>
            <p:ph type="sldNum" sz="quarter" idx="5"/>
          </p:nvPr>
        </p:nvSpPr>
        <p:spPr/>
        <p:txBody>
          <a:bodyPr/>
          <a:lstStyle/>
          <a:p>
            <a:fld id="{BAAE988F-74FB-443D-B2B7-F6DAE1E4C0CA}" type="slidenum">
              <a:rPr lang="en-US"/>
              <a:t>23</a:t>
            </a:fld>
            <a:endParaRPr lang="en-US"/>
          </a:p>
        </p:txBody>
      </p:sp>
    </p:spTree>
    <p:extLst>
      <p:ext uri="{BB962C8B-B14F-4D97-AF65-F5344CB8AC3E}">
        <p14:creationId xmlns:p14="http://schemas.microsoft.com/office/powerpoint/2010/main" val="1907294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7210" indent="0">
              <a:buNone/>
            </a:pPr>
            <a:r>
              <a:rPr lang="en-US"/>
              <a:t>Here are some great questions from the chat…</a:t>
            </a:r>
          </a:p>
          <a:p>
            <a:pPr marL="157210" indent="0">
              <a:buNone/>
            </a:pPr>
            <a:endParaRPr lang="en-US"/>
          </a:p>
          <a:p>
            <a:pPr marL="157210" indent="0">
              <a:buNone/>
            </a:pPr>
            <a:r>
              <a:rPr lang="en-US"/>
              <a:t>Please feel free to hop on the mic or drop your questions in the chat.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24</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256202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54263" y="4665691"/>
            <a:ext cx="6034021" cy="4420236"/>
          </a:xfrm>
          <a:prstGeom prst="rect">
            <a:avLst/>
          </a:prstGeom>
          <a:noFill/>
          <a:ln>
            <a:noFill/>
          </a:ln>
        </p:spPr>
        <p:txBody>
          <a:bodyPr spcFirstLastPara="1" wrap="square" lIns="99149" tIns="99149" rIns="99149" bIns="99149" anchor="t" anchorCtr="0">
            <a:noAutofit/>
          </a:bodyPr>
          <a:lstStyle/>
          <a:p>
            <a:pPr marL="157210" indent="0">
              <a:buNone/>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lang="en" baseline="0">
              <a:solidFill>
                <a:schemeClr val="dk1"/>
              </a:solidFill>
              <a:latin typeface="Calibri"/>
              <a:ea typeface="Calibri"/>
              <a:cs typeface="Calibri"/>
            </a:endParaRPr>
          </a:p>
          <a:p>
            <a:pPr>
              <a:buSzPts val="1100"/>
            </a:pPr>
            <a:endParaRPr lang="en">
              <a:solidFill>
                <a:schemeClr val="dk1"/>
              </a:solidFill>
              <a:latin typeface="Calibri"/>
              <a:ea typeface="Calibri"/>
              <a:cs typeface="Calibri"/>
            </a:endParaRPr>
          </a:p>
          <a:p>
            <a:pPr>
              <a:buSzPts val="1100"/>
            </a:pPr>
            <a:endParaRPr lang="en" b="1">
              <a:solidFill>
                <a:schemeClr val="dk1"/>
              </a:solidFill>
              <a:latin typeface="Calibri"/>
              <a:ea typeface="Calibri"/>
              <a:cs typeface="Calibri"/>
            </a:endParaRPr>
          </a:p>
        </p:txBody>
      </p:sp>
      <p:sp>
        <p:nvSpPr>
          <p:cNvPr id="290" name="Google Shape;290;g46a9f7d4e3_2_74:notes"/>
          <p:cNvSpPr>
            <a:spLocks noGrp="1" noRot="1" noChangeAspect="1"/>
          </p:cNvSpPr>
          <p:nvPr>
            <p:ph type="sldImg" idx="2"/>
          </p:nvPr>
        </p:nvSpPr>
        <p:spPr>
          <a:xfrm>
            <a:off x="495300" y="736600"/>
            <a:ext cx="6550025" cy="36845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7210" indent="0">
              <a:buNone/>
            </a:pPr>
            <a:r>
              <a:rPr lang="en-US"/>
              <a:t>Here are some great questions from the chat…</a:t>
            </a:r>
          </a:p>
          <a:p>
            <a:pPr marL="157210" indent="0">
              <a:buNone/>
            </a:pPr>
            <a:endParaRPr lang="en-US"/>
          </a:p>
          <a:p>
            <a:pPr marL="157210" indent="0">
              <a:buNone/>
            </a:pPr>
            <a:r>
              <a:rPr lang="en-US"/>
              <a:t>Please feel free to hop on the mic or drop your questions in the chat.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3</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499981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 big thank you to our districts for completing the Professional Learning Needs Survey! We were able to consolidate the data to find trends so that we can better meet your needs.</a:t>
            </a:r>
          </a:p>
          <a:p>
            <a:endParaRPr lang="en-US">
              <a:ea typeface="Calibri"/>
              <a:cs typeface="Calibri"/>
            </a:endParaRPr>
          </a:p>
          <a:p>
            <a:r>
              <a:rPr lang="en-US">
                <a:ea typeface="Calibri"/>
                <a:cs typeface="Calibri"/>
              </a:rPr>
              <a:t>Findings- </a:t>
            </a:r>
          </a:p>
          <a:p>
            <a:pPr marL="227965" indent="-227965">
              <a:lnSpc>
                <a:spcPct val="90000"/>
              </a:lnSpc>
              <a:spcBef>
                <a:spcPts val="1000"/>
              </a:spcBef>
              <a:buFont typeface="Arial"/>
              <a:buChar char="•"/>
            </a:pPr>
            <a:r>
              <a:rPr lang="en-US"/>
              <a:t>Opportunities for training with considerations for the time of the year (mostly Summer)</a:t>
            </a:r>
            <a:endParaRPr lang="en-US">
              <a:ea typeface="Calibri"/>
              <a:cs typeface="Calibri"/>
            </a:endParaRPr>
          </a:p>
          <a:p>
            <a:pPr marL="227965" indent="-227965">
              <a:lnSpc>
                <a:spcPct val="90000"/>
              </a:lnSpc>
              <a:spcBef>
                <a:spcPts val="1000"/>
              </a:spcBef>
              <a:buFont typeface="Arial"/>
              <a:buChar char="•"/>
            </a:pPr>
            <a:r>
              <a:rPr lang="en-US"/>
              <a:t>Most requested training? Inter-rater Reliability Training for Coaches &amp; Evaluators</a:t>
            </a:r>
            <a:endParaRPr lang="en-US">
              <a:ea typeface="Calibri"/>
              <a:cs typeface="Calibri"/>
            </a:endParaRPr>
          </a:p>
          <a:p>
            <a:pPr marL="227965" indent="-227965">
              <a:lnSpc>
                <a:spcPct val="90000"/>
              </a:lnSpc>
              <a:spcBef>
                <a:spcPts val="1000"/>
              </a:spcBef>
              <a:buFont typeface="Arial"/>
              <a:buChar char="•"/>
            </a:pPr>
            <a:r>
              <a:rPr lang="en-US"/>
              <a:t>Round tables to discuss topics with similar districts</a:t>
            </a:r>
            <a:endParaRPr lang="en-US">
              <a:ea typeface="Calibri"/>
              <a:cs typeface="Calibri"/>
            </a:endParaRPr>
          </a:p>
          <a:p>
            <a:pPr marL="227965" indent="-227965">
              <a:lnSpc>
                <a:spcPct val="90000"/>
              </a:lnSpc>
              <a:spcBef>
                <a:spcPts val="1000"/>
              </a:spcBef>
              <a:buFont typeface="Arial"/>
              <a:buChar char="•"/>
            </a:pPr>
            <a:endParaRPr lang="en-US">
              <a:ea typeface="Calibri"/>
              <a:cs typeface="Calibri"/>
            </a:endParaRPr>
          </a:p>
          <a:p>
            <a:pPr>
              <a:lnSpc>
                <a:spcPct val="90000"/>
              </a:lnSpc>
              <a:spcBef>
                <a:spcPts val="1000"/>
              </a:spcBef>
            </a:pPr>
            <a:r>
              <a:rPr lang="en-US">
                <a:ea typeface="Calibri"/>
                <a:cs typeface="Calibri"/>
              </a:rPr>
              <a:t>Next Steps</a:t>
            </a:r>
          </a:p>
          <a:p>
            <a:pPr marL="227965" indent="-227965">
              <a:lnSpc>
                <a:spcPct val="90000"/>
              </a:lnSpc>
              <a:spcBef>
                <a:spcPts val="1000"/>
              </a:spcBef>
              <a:buFont typeface="Arial"/>
              <a:buChar char="•"/>
            </a:pPr>
            <a:r>
              <a:rPr lang="en-US"/>
              <a:t>Professional Learning Opportunities for 2024-25</a:t>
            </a:r>
            <a:endParaRPr lang="en-US">
              <a:ea typeface="Calibri"/>
              <a:cs typeface="Calibri"/>
            </a:endParaRPr>
          </a:p>
          <a:p>
            <a:pPr marL="227965" indent="-227965">
              <a:lnSpc>
                <a:spcPct val="90000"/>
              </a:lnSpc>
              <a:spcBef>
                <a:spcPts val="1000"/>
              </a:spcBef>
              <a:buFont typeface="Arial"/>
              <a:buChar char="•"/>
            </a:pPr>
            <a:r>
              <a:rPr lang="en-US"/>
              <a:t>More face-to-face training in the Summer</a:t>
            </a:r>
            <a:endParaRPr lang="en-US">
              <a:ea typeface="Calibri"/>
              <a:cs typeface="Calibri"/>
            </a:endParaRPr>
          </a:p>
          <a:p>
            <a:pPr marL="227965" indent="-227965">
              <a:lnSpc>
                <a:spcPct val="90000"/>
              </a:lnSpc>
              <a:spcBef>
                <a:spcPts val="1000"/>
              </a:spcBef>
              <a:buFont typeface="Arial"/>
              <a:buChar char="•"/>
            </a:pPr>
            <a:r>
              <a:rPr lang="en-US"/>
              <a:t>On-demand resources</a:t>
            </a:r>
            <a:endParaRPr lang="en-US">
              <a:ea typeface="Calibri"/>
              <a:cs typeface="Calibri"/>
            </a:endParaRPr>
          </a:p>
        </p:txBody>
      </p:sp>
      <p:sp>
        <p:nvSpPr>
          <p:cNvPr id="4" name="Slide Number Placeholder 3"/>
          <p:cNvSpPr>
            <a:spLocks noGrp="1"/>
          </p:cNvSpPr>
          <p:nvPr>
            <p:ph type="sldNum" sz="quarter" idx="5"/>
          </p:nvPr>
        </p:nvSpPr>
        <p:spPr/>
        <p:txBody>
          <a:bodyPr/>
          <a:lstStyle/>
          <a:p>
            <a:fld id="{BAAE988F-74FB-443D-B2B7-F6DAE1E4C0CA}" type="slidenum">
              <a:rPr lang="en-US"/>
              <a:t>4</a:t>
            </a:fld>
            <a:endParaRPr lang="en-US"/>
          </a:p>
        </p:txBody>
      </p:sp>
    </p:spTree>
    <p:extLst>
      <p:ext uri="{BB962C8B-B14F-4D97-AF65-F5344CB8AC3E}">
        <p14:creationId xmlns:p14="http://schemas.microsoft.com/office/powerpoint/2010/main" val="2603068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r>
              <a:rPr lang="en-US"/>
              <a:t>Kim</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5</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596843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READ SLIDE</a:t>
            </a:r>
          </a:p>
          <a:p>
            <a:r>
              <a:rPr lang="en-US">
                <a:latin typeface="Calibri"/>
                <a:ea typeface="Calibri"/>
                <a:cs typeface="Calibri"/>
              </a:rPr>
              <a:t>Drop Link to the ADEPT plan template and Addendum Support Document in the chat</a:t>
            </a:r>
            <a:endParaRPr lang="en-US"/>
          </a:p>
        </p:txBody>
      </p:sp>
    </p:spTree>
    <p:extLst>
      <p:ext uri="{BB962C8B-B14F-4D97-AF65-F5344CB8AC3E}">
        <p14:creationId xmlns:p14="http://schemas.microsoft.com/office/powerpoint/2010/main" val="1863581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Here are a few reminders about the ADEPT plan and how to select the evaluation instrument for your district.</a:t>
            </a:r>
          </a:p>
          <a:p>
            <a:r>
              <a:rPr lang="en-US">
                <a:ea typeface="Calibri"/>
                <a:cs typeface="Calibri"/>
              </a:rPr>
              <a:t>READ SLIDE</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BAAE988F-74FB-443D-B2B7-F6DAE1E4C0CA}" type="slidenum">
              <a:rPr lang="en-US"/>
              <a:t>7</a:t>
            </a:fld>
            <a:endParaRPr lang="en-US"/>
          </a:p>
        </p:txBody>
      </p:sp>
    </p:spTree>
    <p:extLst>
      <p:ext uri="{BB962C8B-B14F-4D97-AF65-F5344CB8AC3E}">
        <p14:creationId xmlns:p14="http://schemas.microsoft.com/office/powerpoint/2010/main" val="2499578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is a brief Special Areas reference on the SLO, GBE, and Diagnostic Assistance about student growth goals for school counselors and PGDPs embedded in the school librarian plan.</a:t>
            </a:r>
          </a:p>
          <a:p>
            <a:r>
              <a:rPr lang="en-US"/>
              <a:t>READ SLIDE </a:t>
            </a:r>
            <a:endParaRPr lang="en-US">
              <a:ea typeface="Calibri"/>
              <a:cs typeface="Calibri"/>
            </a:endParaRPr>
          </a:p>
        </p:txBody>
      </p:sp>
      <p:sp>
        <p:nvSpPr>
          <p:cNvPr id="4" name="Slide Number Placeholder 3"/>
          <p:cNvSpPr>
            <a:spLocks noGrp="1"/>
          </p:cNvSpPr>
          <p:nvPr>
            <p:ph type="sldNum" sz="quarter" idx="5"/>
          </p:nvPr>
        </p:nvSpPr>
        <p:spPr/>
        <p:txBody>
          <a:bodyPr/>
          <a:lstStyle/>
          <a:p>
            <a:fld id="{41B32E4B-7556-4746-AFB9-3C06B2C04594}" type="slidenum">
              <a:rPr lang="en-US"/>
              <a:t>8</a:t>
            </a:fld>
            <a:endParaRPr lang="en-US"/>
          </a:p>
        </p:txBody>
      </p:sp>
    </p:spTree>
    <p:extLst>
      <p:ext uri="{BB962C8B-B14F-4D97-AF65-F5344CB8AC3E}">
        <p14:creationId xmlns:p14="http://schemas.microsoft.com/office/powerpoint/2010/main" val="1040306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One of the required sections of the ADEPT plan is the Addendum. Please refer to the Effectiveness Human Capital (Schools) ADEPT Report in </a:t>
            </a:r>
            <a:r>
              <a:rPr lang="en-US" err="1">
                <a:ea typeface="Calibri"/>
                <a:cs typeface="Calibri"/>
              </a:rPr>
              <a:t>SCLead</a:t>
            </a:r>
            <a:r>
              <a:rPr lang="en-US">
                <a:ea typeface="Calibri"/>
                <a:cs typeface="Calibri"/>
              </a:rPr>
              <a:t> to respond to the questions. Select the 2022-23 academic year and click to run the report. Use the information on the spreadsheet for your responses. Note that the first 3 questions require a list of schools in addition to information concerning specifics of those schools.</a:t>
            </a:r>
          </a:p>
          <a:p>
            <a:r>
              <a:rPr lang="en-US">
                <a:ea typeface="Calibri"/>
                <a:cs typeface="Calibri"/>
              </a:rPr>
              <a:t>I will now turn the mic over to Roshonda.</a:t>
            </a:r>
          </a:p>
        </p:txBody>
      </p:sp>
      <p:sp>
        <p:nvSpPr>
          <p:cNvPr id="4" name="Slide Number Placeholder 3"/>
          <p:cNvSpPr>
            <a:spLocks noGrp="1"/>
          </p:cNvSpPr>
          <p:nvPr>
            <p:ph type="sldNum" sz="quarter" idx="5"/>
          </p:nvPr>
        </p:nvSpPr>
        <p:spPr/>
        <p:txBody>
          <a:bodyPr/>
          <a:lstStyle/>
          <a:p>
            <a:fld id="{BAAE988F-74FB-443D-B2B7-F6DAE1E4C0CA}" type="slidenum">
              <a:rPr lang="en-US"/>
              <a:t>9</a:t>
            </a:fld>
            <a:endParaRPr lang="en-US"/>
          </a:p>
        </p:txBody>
      </p:sp>
    </p:spTree>
    <p:extLst>
      <p:ext uri="{BB962C8B-B14F-4D97-AF65-F5344CB8AC3E}">
        <p14:creationId xmlns:p14="http://schemas.microsoft.com/office/powerpoint/2010/main" val="2897110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6705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1"/>
            <a:ext cx="6035040" cy="1543051"/>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1"/>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6438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1"/>
        <p:cNvGrpSpPr/>
        <p:nvPr/>
      </p:nvGrpSpPr>
      <p:grpSpPr>
        <a:xfrm>
          <a:off x="0" y="0"/>
          <a:ext cx="0" cy="0"/>
          <a:chOff x="0" y="0"/>
          <a:chExt cx="0" cy="0"/>
        </a:xfrm>
      </p:grpSpPr>
      <p:sp>
        <p:nvSpPr>
          <p:cNvPr id="182" name="Google Shape;182;p39"/>
          <p:cNvSpPr txBox="1">
            <a:spLocks noGrp="1"/>
          </p:cNvSpPr>
          <p:nvPr>
            <p:ph type="title"/>
          </p:nvPr>
        </p:nvSpPr>
        <p:spPr>
          <a:xfrm>
            <a:off x="609600" y="907482"/>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3" name="Google Shape;183;p39"/>
          <p:cNvSpPr txBox="1">
            <a:spLocks noGrp="1"/>
          </p:cNvSpPr>
          <p:nvPr>
            <p:ph type="body" idx="1"/>
          </p:nvPr>
        </p:nvSpPr>
        <p:spPr>
          <a:xfrm>
            <a:off x="609600" y="3760219"/>
            <a:ext cx="10972800" cy="1743435"/>
          </a:xfrm>
          <a:prstGeom prst="rect">
            <a:avLst/>
          </a:prstGeom>
          <a:noFill/>
          <a:ln>
            <a:noFill/>
          </a:ln>
        </p:spPr>
        <p:txBody>
          <a:bodyPr spcFirstLastPara="1" wrap="square" lIns="91425" tIns="45700" rIns="91425" bIns="45700" anchor="t" anchorCtr="0">
            <a:normAutofit/>
          </a:bodyPr>
          <a:lstStyle>
            <a:lvl1pPr marL="457189" lvl="0" indent="-228594" algn="l">
              <a:lnSpc>
                <a:spcPct val="90000"/>
              </a:lnSpc>
              <a:spcBef>
                <a:spcPts val="1000"/>
              </a:spcBef>
              <a:spcAft>
                <a:spcPts val="0"/>
              </a:spcAft>
              <a:buClr>
                <a:srgbClr val="7F7F7F"/>
              </a:buClr>
              <a:buSzPts val="2800"/>
              <a:buNone/>
              <a:defRPr sz="2800">
                <a:solidFill>
                  <a:srgbClr val="7F7F7F"/>
                </a:solidFill>
              </a:defRPr>
            </a:lvl1pPr>
            <a:lvl2pPr marL="914377" lvl="1" indent="-228594" algn="l">
              <a:lnSpc>
                <a:spcPct val="90000"/>
              </a:lnSpc>
              <a:spcBef>
                <a:spcPts val="500"/>
              </a:spcBef>
              <a:spcAft>
                <a:spcPts val="0"/>
              </a:spcAft>
              <a:buClr>
                <a:srgbClr val="888888"/>
              </a:buClr>
              <a:buSzPts val="2000"/>
              <a:buNone/>
              <a:defRPr sz="2000">
                <a:solidFill>
                  <a:srgbClr val="888888"/>
                </a:solidFill>
              </a:defRPr>
            </a:lvl2pPr>
            <a:lvl3pPr marL="1371566" lvl="2" indent="-228594" algn="l">
              <a:lnSpc>
                <a:spcPct val="90000"/>
              </a:lnSpc>
              <a:spcBef>
                <a:spcPts val="500"/>
              </a:spcBef>
              <a:spcAft>
                <a:spcPts val="0"/>
              </a:spcAft>
              <a:buClr>
                <a:srgbClr val="888888"/>
              </a:buClr>
              <a:buSzPts val="1800"/>
              <a:buNone/>
              <a:defRPr sz="1800">
                <a:solidFill>
                  <a:srgbClr val="888888"/>
                </a:solidFill>
              </a:defRPr>
            </a:lvl3pPr>
            <a:lvl4pPr marL="1828754" lvl="3" indent="-228594" algn="l">
              <a:lnSpc>
                <a:spcPct val="90000"/>
              </a:lnSpc>
              <a:spcBef>
                <a:spcPts val="500"/>
              </a:spcBef>
              <a:spcAft>
                <a:spcPts val="0"/>
              </a:spcAft>
              <a:buClr>
                <a:srgbClr val="888888"/>
              </a:buClr>
              <a:buSzPts val="1600"/>
              <a:buNone/>
              <a:defRPr sz="1600">
                <a:solidFill>
                  <a:srgbClr val="888888"/>
                </a:solidFill>
              </a:defRPr>
            </a:lvl4pPr>
            <a:lvl5pPr marL="2285943" lvl="4" indent="-228594" algn="l">
              <a:lnSpc>
                <a:spcPct val="90000"/>
              </a:lnSpc>
              <a:spcBef>
                <a:spcPts val="500"/>
              </a:spcBef>
              <a:spcAft>
                <a:spcPts val="0"/>
              </a:spcAft>
              <a:buClr>
                <a:srgbClr val="888888"/>
              </a:buClr>
              <a:buSzPts val="1600"/>
              <a:buNone/>
              <a:defRPr sz="1600">
                <a:solidFill>
                  <a:srgbClr val="888888"/>
                </a:solidFill>
              </a:defRPr>
            </a:lvl5pPr>
            <a:lvl6pPr marL="2743131" lvl="5" indent="-228594" algn="l">
              <a:lnSpc>
                <a:spcPct val="90000"/>
              </a:lnSpc>
              <a:spcBef>
                <a:spcPts val="500"/>
              </a:spcBef>
              <a:spcAft>
                <a:spcPts val="0"/>
              </a:spcAft>
              <a:buClr>
                <a:srgbClr val="888888"/>
              </a:buClr>
              <a:buSzPts val="1600"/>
              <a:buNone/>
              <a:defRPr sz="1600">
                <a:solidFill>
                  <a:srgbClr val="888888"/>
                </a:solidFill>
              </a:defRPr>
            </a:lvl6pPr>
            <a:lvl7pPr marL="3200320" lvl="6" indent="-228594" algn="l">
              <a:lnSpc>
                <a:spcPct val="90000"/>
              </a:lnSpc>
              <a:spcBef>
                <a:spcPts val="500"/>
              </a:spcBef>
              <a:spcAft>
                <a:spcPts val="0"/>
              </a:spcAft>
              <a:buClr>
                <a:srgbClr val="888888"/>
              </a:buClr>
              <a:buSzPts val="1600"/>
              <a:buNone/>
              <a:defRPr sz="1600">
                <a:solidFill>
                  <a:srgbClr val="888888"/>
                </a:solidFill>
              </a:defRPr>
            </a:lvl7pPr>
            <a:lvl8pPr marL="3657509" lvl="7" indent="-228594" algn="l">
              <a:lnSpc>
                <a:spcPct val="90000"/>
              </a:lnSpc>
              <a:spcBef>
                <a:spcPts val="500"/>
              </a:spcBef>
              <a:spcAft>
                <a:spcPts val="0"/>
              </a:spcAft>
              <a:buClr>
                <a:srgbClr val="888888"/>
              </a:buClr>
              <a:buSzPts val="1600"/>
              <a:buNone/>
              <a:defRPr sz="1600">
                <a:solidFill>
                  <a:srgbClr val="888888"/>
                </a:solidFill>
              </a:defRPr>
            </a:lvl8pPr>
            <a:lvl9pPr marL="4114697" lvl="8" indent="-228594" algn="l">
              <a:lnSpc>
                <a:spcPct val="90000"/>
              </a:lnSpc>
              <a:spcBef>
                <a:spcPts val="500"/>
              </a:spcBef>
              <a:spcAft>
                <a:spcPts val="0"/>
              </a:spcAft>
              <a:buClr>
                <a:srgbClr val="888888"/>
              </a:buClr>
              <a:buSzPts val="1600"/>
              <a:buNone/>
              <a:defRPr sz="1600">
                <a:solidFill>
                  <a:srgbClr val="888888"/>
                </a:solidFill>
              </a:defRPr>
            </a:lvl9pPr>
          </a:lstStyle>
          <a:p>
            <a:endParaRPr/>
          </a:p>
        </p:txBody>
      </p:sp>
    </p:spTree>
    <p:extLst>
      <p:ext uri="{BB962C8B-B14F-4D97-AF65-F5344CB8AC3E}">
        <p14:creationId xmlns:p14="http://schemas.microsoft.com/office/powerpoint/2010/main" val="2556277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13542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2"/>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9"/>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44577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4927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9"/>
            <a:ext cx="5303520" cy="3127975"/>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28065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5275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1"/>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Tree>
    <p:extLst>
      <p:ext uri="{BB962C8B-B14F-4D97-AF65-F5344CB8AC3E}">
        <p14:creationId xmlns:p14="http://schemas.microsoft.com/office/powerpoint/2010/main" val="2543839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Tree>
    <p:extLst>
      <p:ext uri="{BB962C8B-B14F-4D97-AF65-F5344CB8AC3E}">
        <p14:creationId xmlns:p14="http://schemas.microsoft.com/office/powerpoint/2010/main" val="4503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6"/>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6"/>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345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7"/>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40619974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5"/>
            <a:ext cx="5486400" cy="1543051"/>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1"/>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4147449592"/>
      </p:ext>
    </p:extLst>
  </p:cSld>
  <p:clrMap bg1="lt1" tx1="dk1" bg2="lt2" tx2="dk2" accent1="accent1" accent2="accent2" accent3="accent3" accent4="accent4" accent5="accent5" accent6="accent6" hlink="hlink" folHlink="folHlink"/>
  <p:sldLayoutIdLst>
    <p:sldLayoutId id="2147483696" r:id="rId1"/>
    <p:sldLayoutId id="2147483674" r:id="rId2"/>
    <p:sldLayoutId id="2147483708" r:id="rId3"/>
  </p:sldLayoutIdLst>
  <p:txStyles>
    <p:titleStyle>
      <a:lvl1pPr marL="0" indent="0" algn="ctr" defTabSz="914377"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ctr" defTabSz="914377"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ed.sc.gov/educators/educator-effectiveness/measuring-student-growth/slo/slo-business-rules-august-2017/"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d.sc.gov/educators/certification/certification-forms/forms/renewal-matrix/"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s://docs.google.com/forms/d/e/1FAIpQLSfIV36YOl6H5DvXXC07vf2qYz1SzI6fXveBAYSNlePJftAbOA/viewform?usp=sf_link"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nam10.safelinks.protection.outlook.com/?url=https%3A%2F%2Fcalendly.com%2Fei-mhoot&amp;data=05%7C01%7Cvhenke%40ed.sc.gov%7Ccd8c3781f59545cc081808db8227c1fa%7C2704e2c529f54f7eb91cbd56f0685995%7C0%7C0%7C638246881759230107%7CUnknown%7CTWFpbGZsb3d8eyJWIjoiMC4wLjAwMDAiLCJQIjoiV2luMzIiLCJBTiI6Ik1haWwiLCJXVCI6Mn0%3D%7C3000%7C%7C%7C&amp;sdata=%2FHZ3Brvr9kIrnzQYR33t73EB15PfTn%2FGkviZySFnsNI%3D&amp;reserved=0"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ed.sc.gov/newsroom/school-district-memoranda-archive/principal-induction-program-pip-registration-202425/principal-induction-program-pip-registration-202425-memo/"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s://ed.sc.gov/newsroom/school-district-memoranda-archive/guidance-on-elementary-and-secondary-school-emergency-relief-esser-positions/guidance-on-elementary-and-secondary-school-emergency-relief-esser-positions-memo/" TargetMode="External"/><Relationship Id="rId4" Type="http://schemas.openxmlformats.org/officeDocument/2006/relationships/hyperlink" Target="https://ed.sc.gov/newsroom/school-district-memoranda-archive/emerging-leaders-and-support-staff-opportunity-2024-25/emerging-leaders-and-support-staff-opportunity-2024-25-memo/"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mailto:vtraufler@ed.sc.gov" TargetMode="External"/><Relationship Id="rId13" Type="http://schemas.openxmlformats.org/officeDocument/2006/relationships/hyperlink" Target="mailto:frobinson@ed.sc.gov" TargetMode="External"/><Relationship Id="rId3" Type="http://schemas.openxmlformats.org/officeDocument/2006/relationships/hyperlink" Target="mailto:ascohoon@ed.sc.gov" TargetMode="External"/><Relationship Id="rId7" Type="http://schemas.openxmlformats.org/officeDocument/2006/relationships/hyperlink" Target="mailto:khoward@ed.sc.gov" TargetMode="External"/><Relationship Id="rId12" Type="http://schemas.openxmlformats.org/officeDocument/2006/relationships/hyperlink" Target="mailto:oortmann@ed.sc.gov" TargetMode="External"/><Relationship Id="rId17" Type="http://schemas.openxmlformats.org/officeDocument/2006/relationships/hyperlink" Target="mailto:masuber@ed.sc.gov" TargetMode="External"/><Relationship Id="rId2" Type="http://schemas.openxmlformats.org/officeDocument/2006/relationships/notesSlide" Target="../notesSlides/notesSlide24.xml"/><Relationship Id="rId16" Type="http://schemas.openxmlformats.org/officeDocument/2006/relationships/hyperlink" Target="mailto:lmandsager@ed.sc.gov" TargetMode="External"/><Relationship Id="rId1" Type="http://schemas.openxmlformats.org/officeDocument/2006/relationships/slideLayout" Target="../slideLayouts/slideLayout3.xml"/><Relationship Id="rId6" Type="http://schemas.openxmlformats.org/officeDocument/2006/relationships/hyperlink" Target="mailto:vhenke@ed.sc.gov" TargetMode="External"/><Relationship Id="rId11" Type="http://schemas.openxmlformats.org/officeDocument/2006/relationships/hyperlink" Target="mailto:gedwards@ed.sc.gov" TargetMode="External"/><Relationship Id="rId5" Type="http://schemas.openxmlformats.org/officeDocument/2006/relationships/hyperlink" Target="mailto:rfrazier@ed.sc.gov" TargetMode="External"/><Relationship Id="rId15" Type="http://schemas.openxmlformats.org/officeDocument/2006/relationships/hyperlink" Target="mailto:ksgrant@ed.sc.gov" TargetMode="External"/><Relationship Id="rId10" Type="http://schemas.openxmlformats.org/officeDocument/2006/relationships/hyperlink" Target="https://ed.sc.gov/educators/educator-effectiveness/expanded-adept-resources/https-ed-sc-gov-educators-educator-effectiveness-expanded-adept-resources-educator-evaluation-guidance/educator-effectiveness-and-leadership-development-contacts/?showMeta=2&amp;ext=.pdf" TargetMode="External"/><Relationship Id="rId4" Type="http://schemas.openxmlformats.org/officeDocument/2006/relationships/hyperlink" Target="mailto:bflythe@ed.sc.gov" TargetMode="External"/><Relationship Id="rId9" Type="http://schemas.openxmlformats.org/officeDocument/2006/relationships/hyperlink" Target="https://ed.sc.gov" TargetMode="External"/><Relationship Id="rId14" Type="http://schemas.openxmlformats.org/officeDocument/2006/relationships/hyperlink" Target="mailto:tsmith@ed.sc.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expanded-adept-plan-resources/"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5447607" y="522705"/>
            <a:ext cx="6035040" cy="1543051"/>
          </a:xfrm>
        </p:spPr>
        <p:txBody>
          <a:bodyPr/>
          <a:lstStyle/>
          <a:p>
            <a:r>
              <a:rPr lang="en-US"/>
              <a:t>Educator Effectiveness </a:t>
            </a:r>
            <a:br>
              <a:rPr lang="en-US"/>
            </a:br>
            <a:r>
              <a:rPr lang="en-US"/>
              <a:t>Virtual Office Hours </a:t>
            </a:r>
          </a:p>
        </p:txBody>
      </p:sp>
      <p:sp>
        <p:nvSpPr>
          <p:cNvPr id="10" name="Content Placeholder 9"/>
          <p:cNvSpPr>
            <a:spLocks noGrp="1"/>
          </p:cNvSpPr>
          <p:nvPr>
            <p:ph idx="1"/>
          </p:nvPr>
        </p:nvSpPr>
        <p:spPr>
          <a:xfrm>
            <a:off x="5447607" y="2065755"/>
            <a:ext cx="6035040" cy="615524"/>
          </a:xfrm>
        </p:spPr>
        <p:txBody>
          <a:bodyPr>
            <a:normAutofit/>
          </a:bodyPr>
          <a:lstStyle/>
          <a:p>
            <a:r>
              <a:rPr lang="en-US">
                <a:latin typeface="Trebuchet MS"/>
              </a:rPr>
              <a:t>April 10, 2024</a:t>
            </a:r>
          </a:p>
        </p:txBody>
      </p:sp>
      <p:sp>
        <p:nvSpPr>
          <p:cNvPr id="4" name="Subtitle 2"/>
          <p:cNvSpPr txBox="1">
            <a:spLocks/>
          </p:cNvSpPr>
          <p:nvPr/>
        </p:nvSpPr>
        <p:spPr>
          <a:xfrm>
            <a:off x="4822371" y="2554401"/>
            <a:ext cx="6660277" cy="3244643"/>
          </a:xfrm>
          <a:prstGeom prst="rect">
            <a:avLst/>
          </a:prstGeom>
        </p:spPr>
        <p:txBody>
          <a:bodyPr vert="horz" lIns="0" tIns="0" rIns="0" bIns="0" rtlCol="0" anchor="t">
            <a:noAutofit/>
          </a:bodyPr>
          <a:lstStyle>
            <a:lvl1pPr marL="0" indent="0" algn="r" defTabSz="914377" rtl="0" eaLnBrk="1" latinLnBrk="0" hangingPunct="1">
              <a:lnSpc>
                <a:spcPct val="90000"/>
              </a:lnSpc>
              <a:spcBef>
                <a:spcPts val="1000"/>
              </a:spcBef>
              <a:buFont typeface="Arial" panose="020B0604020202020204" pitchFamily="34" charset="0"/>
              <a:buNone/>
              <a:defRPr sz="2400" kern="1200">
                <a:solidFill>
                  <a:schemeClr val="tx1">
                    <a:alpha val="60000"/>
                  </a:schemeClr>
                </a:solidFill>
                <a:latin typeface="+mn-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defTabSz="914354">
              <a:lnSpc>
                <a:spcPct val="100000"/>
              </a:lnSpc>
              <a:buClrTx/>
              <a:defRPr/>
            </a:pPr>
            <a:endParaRPr lang="en-US" sz="2500" b="1">
              <a:solidFill>
                <a:srgbClr val="007C85"/>
              </a:solidFill>
              <a:latin typeface="Calibri" panose="020F0502020204030204"/>
            </a:endParaRPr>
          </a:p>
          <a:p>
            <a:pPr algn="ctr" defTabSz="914354">
              <a:lnSpc>
                <a:spcPct val="100000"/>
              </a:lnSpc>
              <a:buClrTx/>
              <a:defRPr/>
            </a:pPr>
            <a:r>
              <a:rPr lang="en-US" sz="2450" b="1">
                <a:solidFill>
                  <a:srgbClr val="4472C4"/>
                </a:solidFill>
                <a:latin typeface="Trebuchet MS"/>
              </a:rPr>
              <a:t>Welcome!</a:t>
            </a:r>
          </a:p>
          <a:p>
            <a:pPr algn="ctr" defTabSz="914354">
              <a:lnSpc>
                <a:spcPct val="100000"/>
              </a:lnSpc>
              <a:buClrTx/>
              <a:defRPr/>
            </a:pPr>
            <a:endParaRPr lang="en-US" sz="2467">
              <a:solidFill>
                <a:srgbClr val="4472C4"/>
              </a:solidFill>
              <a:latin typeface="Trebuchet MS"/>
              <a:cs typeface="Calibri"/>
            </a:endParaRPr>
          </a:p>
          <a:p>
            <a:pPr marL="342900" indent="-342900" algn="ctr" defTabSz="914354">
              <a:buChar char="•"/>
              <a:defRPr/>
            </a:pPr>
            <a:r>
              <a:rPr lang="en-US" sz="2100">
                <a:solidFill>
                  <a:srgbClr val="181D25"/>
                </a:solidFill>
                <a:latin typeface="Poppins"/>
                <a:cs typeface="Poppins"/>
              </a:rPr>
              <a:t>What's something you are looking forward to? </a:t>
            </a:r>
            <a:endParaRPr lang="en-US">
              <a:solidFill>
                <a:srgbClr val="000000">
                  <a:alpha val="60000"/>
                </a:srgbClr>
              </a:solidFill>
              <a:latin typeface="Calibri" panose="020F0502020204030204"/>
              <a:ea typeface="Calibri"/>
              <a:cs typeface="Calibri"/>
            </a:endParaRPr>
          </a:p>
          <a:p>
            <a:pPr marL="342900" indent="-342900" algn="ctr" defTabSz="914354">
              <a:buChar char="•"/>
              <a:defRPr/>
            </a:pPr>
            <a:r>
              <a:rPr lang="en-US" sz="2100">
                <a:solidFill>
                  <a:srgbClr val="181D25"/>
                </a:solidFill>
                <a:latin typeface="Poppins"/>
                <a:cs typeface="Poppins"/>
              </a:rPr>
              <a:t>What questions or challenges are you facing?</a:t>
            </a:r>
            <a:endParaRPr lang="en-US">
              <a:solidFill>
                <a:srgbClr val="000000">
                  <a:alpha val="60000"/>
                </a:srgbClr>
              </a:solidFill>
              <a:ea typeface="Calibri"/>
              <a:cs typeface="Calibri"/>
            </a:endParaRPr>
          </a:p>
          <a:p>
            <a:pPr algn="ctr" defTabSz="914354">
              <a:defRPr/>
            </a:pPr>
            <a:endParaRPr lang="en-US" sz="2467">
              <a:solidFill>
                <a:srgbClr val="000000">
                  <a:alpha val="60000"/>
                </a:srgbClr>
              </a:solidFill>
              <a:cs typeface="Calibri"/>
            </a:endParaRPr>
          </a:p>
          <a:p>
            <a:pPr algn="ctr" defTabSz="914354">
              <a:lnSpc>
                <a:spcPct val="100000"/>
              </a:lnSpc>
              <a:buClrTx/>
              <a:defRPr/>
            </a:pPr>
            <a:endParaRPr lang="en-US" sz="2467">
              <a:solidFill>
                <a:srgbClr val="4472C4"/>
              </a:solidFill>
              <a:latin typeface="Trebuchet MS" panose="020B0603020202020204" pitchFamily="34" charset="0"/>
              <a:cs typeface="Calibri"/>
            </a:endParaRPr>
          </a:p>
          <a:p>
            <a:pPr algn="ctr" defTabSz="914354">
              <a:lnSpc>
                <a:spcPct val="100000"/>
              </a:lnSpc>
              <a:buClrTx/>
              <a:defRPr/>
            </a:pPr>
            <a:endParaRPr lang="en-US" sz="2500" b="1">
              <a:solidFill>
                <a:srgbClr val="007C85">
                  <a:alpha val="60000"/>
                </a:srgbClr>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1485280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a:xfrm>
            <a:off x="395868" y="461433"/>
            <a:ext cx="10972800" cy="2852737"/>
          </a:xfrm>
        </p:spPr>
        <p:txBody>
          <a:bodyPr/>
          <a:lstStyle/>
          <a:p>
            <a:r>
              <a:rPr lang="en-US">
                <a:latin typeface="Rockwell"/>
              </a:rPr>
              <a:t>Student Learning Objectives Updates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2665716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582C-AAAB-317F-9C76-02F7B63DC6AC}"/>
              </a:ext>
            </a:extLst>
          </p:cNvPr>
          <p:cNvSpPr>
            <a:spLocks noGrp="1"/>
          </p:cNvSpPr>
          <p:nvPr>
            <p:ph type="title"/>
          </p:nvPr>
        </p:nvSpPr>
        <p:spPr>
          <a:xfrm>
            <a:off x="233473" y="197857"/>
            <a:ext cx="10972800" cy="1097280"/>
          </a:xfrm>
        </p:spPr>
        <p:txBody>
          <a:bodyPr/>
          <a:lstStyle/>
          <a:p>
            <a:r>
              <a:rPr lang="en-US">
                <a:latin typeface="Rockwell"/>
              </a:rPr>
              <a:t>SLO Updates</a:t>
            </a:r>
            <a:endParaRPr lang="en-US"/>
          </a:p>
        </p:txBody>
      </p:sp>
      <p:sp>
        <p:nvSpPr>
          <p:cNvPr id="3" name="Content Placeholder 2">
            <a:extLst>
              <a:ext uri="{FF2B5EF4-FFF2-40B4-BE49-F238E27FC236}">
                <a16:creationId xmlns:a16="http://schemas.microsoft.com/office/drawing/2014/main" id="{0D73D87E-67DD-29A8-48DD-D5CF6F08D54F}"/>
              </a:ext>
            </a:extLst>
          </p:cNvPr>
          <p:cNvSpPr>
            <a:spLocks noGrp="1"/>
          </p:cNvSpPr>
          <p:nvPr>
            <p:ph idx="1"/>
          </p:nvPr>
        </p:nvSpPr>
        <p:spPr>
          <a:xfrm>
            <a:off x="334997" y="1171463"/>
            <a:ext cx="10534650" cy="3976307"/>
          </a:xfrm>
        </p:spPr>
        <p:txBody>
          <a:bodyPr vert="horz" lIns="91440" tIns="45720" rIns="91440" bIns="45720" rtlCol="0" anchor="t">
            <a:noAutofit/>
          </a:bodyPr>
          <a:lstStyle/>
          <a:p>
            <a:pPr marL="342900" indent="-342900">
              <a:lnSpc>
                <a:spcPct val="100000"/>
              </a:lnSpc>
            </a:pPr>
            <a:r>
              <a:rPr lang="en-US" sz="2000">
                <a:latin typeface="Trebuchet MS"/>
              </a:rPr>
              <a:t>As a reminder, please ensure that all SLO observations and summative conferences have occurred before the date set in your ADEPT plan. </a:t>
            </a:r>
            <a:endParaRPr lang="en-US" sz="2000"/>
          </a:p>
          <a:p>
            <a:pPr marL="342900" indent="-342900">
              <a:lnSpc>
                <a:spcPct val="100000"/>
              </a:lnSpc>
            </a:pPr>
            <a:r>
              <a:rPr lang="en-US" sz="2000">
                <a:latin typeface="Trebuchet MS"/>
              </a:rPr>
              <a:t>If an educator does not meet the SLO Business Rules for attendance, and is Incomplete on the SLO, use the “Skip SLO” feature and make a note in SCLead.org.  According to our </a:t>
            </a:r>
            <a:r>
              <a:rPr lang="en-US" sz="2000">
                <a:latin typeface="Trebuchet MS"/>
                <a:hlinkClick r:id="rId2"/>
              </a:rPr>
              <a:t>SLO Business Rules</a:t>
            </a:r>
            <a:r>
              <a:rPr lang="en-US" sz="2000">
                <a:latin typeface="Trebuchet MS"/>
              </a:rPr>
              <a:t>, districts also have the autonomy to allow the educator to have a shortened SLO interval if the educator is present for less than 85% of the interval.  We do not recommend giving an SLO rating of “Needs Improvement” if the SLO was impacted by a teacher’s attendance such as leave.  </a:t>
            </a:r>
            <a:endParaRPr lang="en-US" sz="2000"/>
          </a:p>
          <a:p>
            <a:pPr marL="342900" indent="-342900">
              <a:lnSpc>
                <a:spcPct val="100000"/>
              </a:lnSpc>
            </a:pPr>
            <a:r>
              <a:rPr lang="en-US" sz="2000">
                <a:latin typeface="Trebuchet MS"/>
              </a:rPr>
              <a:t>Also, for classroom-based teachers, the SLO score or “skip SLO” must be present for auto completion to fill in Overall Status and recommendations for the following year for Continuing GBE educators.  </a:t>
            </a:r>
            <a:endParaRPr lang="en-US"/>
          </a:p>
          <a:p>
            <a:pPr marL="227965" indent="-227965"/>
            <a:endParaRPr lang="en-US" sz="2000">
              <a:latin typeface="Trebuchet MS"/>
            </a:endParaRPr>
          </a:p>
          <a:p>
            <a:pPr marL="227965" indent="-227965"/>
            <a:endParaRPr lang="en-US"/>
          </a:p>
        </p:txBody>
      </p:sp>
    </p:spTree>
    <p:extLst>
      <p:ext uri="{BB962C8B-B14F-4D97-AF65-F5344CB8AC3E}">
        <p14:creationId xmlns:p14="http://schemas.microsoft.com/office/powerpoint/2010/main" val="2511982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ADEPT Implementation/SCLead.org</a:t>
            </a:r>
            <a:br>
              <a:rPr lang="en-US">
                <a:latin typeface="Rockwell"/>
              </a:rPr>
            </a:b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652960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574590" y="802327"/>
            <a:ext cx="10972800" cy="1188720"/>
          </a:xfrm>
        </p:spPr>
        <p:txBody>
          <a:bodyPr anchor="ctr">
            <a:normAutofit/>
          </a:bodyPr>
          <a:lstStyle/>
          <a:p>
            <a:r>
              <a:rPr lang="en-US">
                <a:latin typeface="Rockwell"/>
              </a:rPr>
              <a:t>ADEPT/</a:t>
            </a:r>
            <a:r>
              <a:rPr lang="en-US" err="1">
                <a:latin typeface="Rockwell"/>
              </a:rPr>
              <a:t>SCLead</a:t>
            </a:r>
            <a:r>
              <a:rPr lang="en-US">
                <a:latin typeface="Rockwell"/>
              </a:rPr>
              <a:t> Reminders</a:t>
            </a:r>
            <a:endParaRPr lang="en-US"/>
          </a:p>
        </p:txBody>
      </p:sp>
      <p:sp>
        <p:nvSpPr>
          <p:cNvPr id="9" name="Text Placeholder 2">
            <a:extLst>
              <a:ext uri="{FF2B5EF4-FFF2-40B4-BE49-F238E27FC236}">
                <a16:creationId xmlns:a16="http://schemas.microsoft.com/office/drawing/2014/main" id="{320F4313-39FC-FB54-B9DE-3380EB3AACB3}"/>
              </a:ext>
            </a:extLst>
          </p:cNvPr>
          <p:cNvSpPr>
            <a:spLocks noGrp="1"/>
          </p:cNvSpPr>
          <p:nvPr>
            <p:ph type="body" idx="1"/>
          </p:nvPr>
        </p:nvSpPr>
        <p:spPr>
          <a:xfrm>
            <a:off x="569016" y="1631209"/>
            <a:ext cx="6408720" cy="2453020"/>
          </a:xfrm>
        </p:spPr>
        <p:txBody>
          <a:bodyPr>
            <a:normAutofit/>
          </a:bodyPr>
          <a:lstStyle/>
          <a:p>
            <a:pPr marL="457200" indent="-457200">
              <a:buChar char="•"/>
            </a:pPr>
            <a:r>
              <a:rPr lang="en-US" b="0">
                <a:latin typeface="Trebuchet MS"/>
              </a:rPr>
              <a:t>Final Evaluation Cycles should be completed by April 30, 2024.</a:t>
            </a:r>
          </a:p>
          <a:p>
            <a:pPr marL="457200" indent="-457200">
              <a:buChar char="•"/>
            </a:pPr>
            <a:r>
              <a:rPr lang="en-US" b="0">
                <a:latin typeface="Trebuchet MS"/>
              </a:rPr>
              <a:t>Completed evaluations are due in </a:t>
            </a:r>
            <a:r>
              <a:rPr lang="en-US" b="0" err="1">
                <a:latin typeface="Trebuchet MS"/>
              </a:rPr>
              <a:t>SCLead</a:t>
            </a:r>
            <a:r>
              <a:rPr lang="en-US" b="0">
                <a:latin typeface="Trebuchet MS"/>
              </a:rPr>
              <a:t> on or before June 20, 2024.</a:t>
            </a:r>
          </a:p>
        </p:txBody>
      </p:sp>
      <p:pic>
        <p:nvPicPr>
          <p:cNvPr id="6" name="Picture 6" descr="Top view of a calendar with a red pen on top">
            <a:extLst>
              <a:ext uri="{FF2B5EF4-FFF2-40B4-BE49-F238E27FC236}">
                <a16:creationId xmlns:a16="http://schemas.microsoft.com/office/drawing/2014/main" id="{E7113125-1165-28B0-0E41-20D090326688}"/>
              </a:ext>
            </a:extLst>
          </p:cNvPr>
          <p:cNvPicPr>
            <a:picLocks noChangeAspect="1"/>
          </p:cNvPicPr>
          <p:nvPr/>
        </p:nvPicPr>
        <p:blipFill>
          <a:blip r:embed="rId3"/>
          <a:stretch>
            <a:fillRect/>
          </a:stretch>
        </p:blipFill>
        <p:spPr>
          <a:xfrm>
            <a:off x="7298724" y="2148071"/>
            <a:ext cx="2953214" cy="1941964"/>
          </a:xfrm>
          <a:prstGeom prst="rect">
            <a:avLst/>
          </a:prstGeom>
        </p:spPr>
      </p:pic>
    </p:spTree>
    <p:extLst>
      <p:ext uri="{BB962C8B-B14F-4D97-AF65-F5344CB8AC3E}">
        <p14:creationId xmlns:p14="http://schemas.microsoft.com/office/powerpoint/2010/main" val="234001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582C-AAAB-317F-9C76-02F7B63DC6AC}"/>
              </a:ext>
            </a:extLst>
          </p:cNvPr>
          <p:cNvSpPr>
            <a:spLocks noGrp="1"/>
          </p:cNvSpPr>
          <p:nvPr>
            <p:ph type="title"/>
          </p:nvPr>
        </p:nvSpPr>
        <p:spPr>
          <a:xfrm>
            <a:off x="870315" y="2027823"/>
            <a:ext cx="4124208" cy="1188720"/>
          </a:xfrm>
        </p:spPr>
        <p:txBody>
          <a:bodyPr>
            <a:normAutofit fontScale="90000"/>
          </a:bodyPr>
          <a:lstStyle/>
          <a:p>
            <a:r>
              <a:rPr lang="en-US">
                <a:latin typeface="Rockwell"/>
              </a:rPr>
              <a:t>Reminders about "Bubbles" when reviewing the evaluations tab in SCLead.org</a:t>
            </a:r>
            <a:endParaRPr lang="en-US"/>
          </a:p>
        </p:txBody>
      </p:sp>
      <p:sp>
        <p:nvSpPr>
          <p:cNvPr id="10" name="Content Placeholder 9">
            <a:extLst>
              <a:ext uri="{FF2B5EF4-FFF2-40B4-BE49-F238E27FC236}">
                <a16:creationId xmlns:a16="http://schemas.microsoft.com/office/drawing/2014/main" id="{5848C602-7FAF-62E1-BED2-BE8164B78EA7}"/>
              </a:ext>
            </a:extLst>
          </p:cNvPr>
          <p:cNvSpPr>
            <a:spLocks noGrp="1"/>
          </p:cNvSpPr>
          <p:nvPr>
            <p:ph sz="quarter" idx="4"/>
          </p:nvPr>
        </p:nvSpPr>
        <p:spPr>
          <a:xfrm>
            <a:off x="5553520" y="253364"/>
            <a:ext cx="6484917" cy="4741610"/>
          </a:xfrm>
        </p:spPr>
        <p:txBody>
          <a:bodyPr vert="horz" lIns="91440" tIns="45720" rIns="91440" bIns="45720" rtlCol="0" anchor="t">
            <a:noAutofit/>
          </a:bodyPr>
          <a:lstStyle/>
          <a:p>
            <a:pPr marL="342900" indent="-342900"/>
            <a:r>
              <a:rPr lang="en-US" sz="2000">
                <a:latin typeface="Trebuchet MS"/>
              </a:rPr>
              <a:t>Skipped SLO shows filled in bubble</a:t>
            </a:r>
            <a:endParaRPr lang="en-US" sz="2000"/>
          </a:p>
          <a:p>
            <a:pPr marL="342900" indent="-342900"/>
            <a:endParaRPr lang="en-US" sz="2000">
              <a:latin typeface="Trebuchet MS"/>
            </a:endParaRPr>
          </a:p>
          <a:p>
            <a:pPr marL="0" indent="0">
              <a:buNone/>
            </a:pPr>
            <a:endParaRPr lang="en-US" sz="2000">
              <a:latin typeface="Trebuchet MS"/>
            </a:endParaRPr>
          </a:p>
          <a:p>
            <a:pPr marL="227965" indent="-227965"/>
            <a:r>
              <a:rPr lang="en-US" sz="2000">
                <a:latin typeface="Trebuchet MS"/>
              </a:rPr>
              <a:t>Induction Walkthrough does NOT fill observation bubble</a:t>
            </a:r>
          </a:p>
          <a:p>
            <a:pPr marL="0" indent="0">
              <a:buNone/>
            </a:pPr>
            <a:endParaRPr lang="en-US" sz="2000">
              <a:latin typeface="Trebuchet MS"/>
            </a:endParaRPr>
          </a:p>
          <a:p>
            <a:pPr marL="342900" indent="-342900"/>
            <a:endParaRPr lang="en-US" sz="2000">
              <a:latin typeface="Trebuchet MS"/>
            </a:endParaRPr>
          </a:p>
          <a:p>
            <a:pPr marL="342900" indent="-342900"/>
            <a:r>
              <a:rPr lang="en-US" sz="2000">
                <a:latin typeface="Trebuchet MS"/>
              </a:rPr>
              <a:t>Continuing Formative filled-in bubble with preliminary observation rated </a:t>
            </a:r>
            <a:r>
              <a:rPr lang="en-US" sz="2000">
                <a:highlight>
                  <a:srgbClr val="FFFF00"/>
                </a:highlight>
                <a:latin typeface="Trebuchet MS"/>
              </a:rPr>
              <a:t>Proficient or Higher</a:t>
            </a:r>
            <a:endParaRPr lang="en-US" sz="2000">
              <a:latin typeface="Trebuchet MS"/>
            </a:endParaRPr>
          </a:p>
          <a:p>
            <a:pPr marL="342900" indent="-342900"/>
            <a:endParaRPr lang="en-US" sz="2000">
              <a:latin typeface="Trebuchet MS"/>
            </a:endParaRPr>
          </a:p>
          <a:p>
            <a:pPr marL="0" indent="0">
              <a:buNone/>
            </a:pPr>
            <a:endParaRPr lang="en-US" sz="2000">
              <a:latin typeface="Trebuchet MS"/>
            </a:endParaRPr>
          </a:p>
          <a:p>
            <a:pPr marL="342900" indent="-342900"/>
            <a:r>
              <a:rPr lang="en-US" sz="2000">
                <a:latin typeface="Trebuchet MS"/>
              </a:rPr>
              <a:t>Check why there are no filled bubbles</a:t>
            </a:r>
            <a:endParaRPr lang="en-US" sz="2000">
              <a:highlight>
                <a:srgbClr val="FFFF00"/>
              </a:highlight>
            </a:endParaRPr>
          </a:p>
        </p:txBody>
      </p:sp>
      <p:pic>
        <p:nvPicPr>
          <p:cNvPr id="9" name="Picture 10" descr="SCLead screenshot">
            <a:extLst>
              <a:ext uri="{FF2B5EF4-FFF2-40B4-BE49-F238E27FC236}">
                <a16:creationId xmlns:a16="http://schemas.microsoft.com/office/drawing/2014/main" id="{C98476B5-864C-8444-88E3-EECC1743E81D}"/>
              </a:ext>
            </a:extLst>
          </p:cNvPr>
          <p:cNvPicPr>
            <a:picLocks noChangeAspect="1"/>
          </p:cNvPicPr>
          <p:nvPr/>
        </p:nvPicPr>
        <p:blipFill>
          <a:blip r:embed="rId3"/>
          <a:stretch>
            <a:fillRect/>
          </a:stretch>
        </p:blipFill>
        <p:spPr>
          <a:xfrm>
            <a:off x="5944694" y="655742"/>
            <a:ext cx="1233371" cy="645144"/>
          </a:xfrm>
          <a:prstGeom prst="rect">
            <a:avLst/>
          </a:prstGeom>
        </p:spPr>
      </p:pic>
      <p:pic>
        <p:nvPicPr>
          <p:cNvPr id="8" name="Picture 8" descr="SCLead screenshot&#10;">
            <a:extLst>
              <a:ext uri="{FF2B5EF4-FFF2-40B4-BE49-F238E27FC236}">
                <a16:creationId xmlns:a16="http://schemas.microsoft.com/office/drawing/2014/main" id="{668ED05B-A13D-8521-3504-1A4BA36C46BE}"/>
              </a:ext>
            </a:extLst>
          </p:cNvPr>
          <p:cNvPicPr>
            <a:picLocks noChangeAspect="1"/>
          </p:cNvPicPr>
          <p:nvPr/>
        </p:nvPicPr>
        <p:blipFill rotWithShape="1">
          <a:blip r:embed="rId4"/>
          <a:srcRect t="7042" r="-184"/>
          <a:stretch/>
        </p:blipFill>
        <p:spPr>
          <a:xfrm>
            <a:off x="5902850" y="2110249"/>
            <a:ext cx="5169057" cy="620343"/>
          </a:xfrm>
          <a:prstGeom prst="rect">
            <a:avLst/>
          </a:prstGeom>
        </p:spPr>
      </p:pic>
      <p:pic>
        <p:nvPicPr>
          <p:cNvPr id="6" name="Picture 7" descr="SCLead screenshot">
            <a:extLst>
              <a:ext uri="{FF2B5EF4-FFF2-40B4-BE49-F238E27FC236}">
                <a16:creationId xmlns:a16="http://schemas.microsoft.com/office/drawing/2014/main" id="{466CE179-E9BE-55C7-5A35-AE88C8801AC7}"/>
              </a:ext>
            </a:extLst>
          </p:cNvPr>
          <p:cNvPicPr>
            <a:picLocks noChangeAspect="1"/>
          </p:cNvPicPr>
          <p:nvPr/>
        </p:nvPicPr>
        <p:blipFill rotWithShape="1">
          <a:blip r:embed="rId5"/>
          <a:srcRect l="2936" r="-183"/>
          <a:stretch/>
        </p:blipFill>
        <p:spPr>
          <a:xfrm>
            <a:off x="5946447" y="3923787"/>
            <a:ext cx="4990192" cy="657067"/>
          </a:xfrm>
          <a:prstGeom prst="rect">
            <a:avLst/>
          </a:prstGeom>
        </p:spPr>
      </p:pic>
      <p:pic>
        <p:nvPicPr>
          <p:cNvPr id="7" name="Picture 7" descr="Screenshot of bubbles in SCLead">
            <a:extLst>
              <a:ext uri="{FF2B5EF4-FFF2-40B4-BE49-F238E27FC236}">
                <a16:creationId xmlns:a16="http://schemas.microsoft.com/office/drawing/2014/main" id="{DD68385F-625D-3944-72BF-8FE5900AE215}"/>
              </a:ext>
            </a:extLst>
          </p:cNvPr>
          <p:cNvPicPr>
            <a:picLocks noChangeAspect="1"/>
          </p:cNvPicPr>
          <p:nvPr/>
        </p:nvPicPr>
        <p:blipFill rotWithShape="1">
          <a:blip r:embed="rId6"/>
          <a:srcRect l="4469" t="18812" r="4469" b="17822"/>
          <a:stretch/>
        </p:blipFill>
        <p:spPr>
          <a:xfrm>
            <a:off x="5993138" y="5091938"/>
            <a:ext cx="1662338" cy="653250"/>
          </a:xfrm>
          <a:prstGeom prst="rect">
            <a:avLst/>
          </a:prstGeom>
          <a:ln>
            <a:noFill/>
          </a:ln>
        </p:spPr>
      </p:pic>
    </p:spTree>
    <p:extLst>
      <p:ext uri="{BB962C8B-B14F-4D97-AF65-F5344CB8AC3E}">
        <p14:creationId xmlns:p14="http://schemas.microsoft.com/office/powerpoint/2010/main" val="640863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507806" y="1325481"/>
            <a:ext cx="11480567" cy="4191967"/>
          </a:xfrm>
        </p:spPr>
        <p:txBody>
          <a:bodyPr vert="horz" lIns="121920" tIns="60960" rIns="121920" bIns="60960" rtlCol="0" anchor="t">
            <a:normAutofit fontScale="70000" lnSpcReduction="20000"/>
          </a:bodyPr>
          <a:lstStyle/>
          <a:p>
            <a:pPr marL="227965" indent="-227965"/>
            <a:r>
              <a:rPr lang="en-US" i="1">
                <a:latin typeface="Trebuchet MS"/>
              </a:rPr>
              <a:t>What does this feature do?</a:t>
            </a:r>
            <a:endParaRPr lang="en-US" i="1"/>
          </a:p>
          <a:p>
            <a:pPr marL="1142365" lvl="2" indent="-227965"/>
            <a:r>
              <a:rPr lang="en-US">
                <a:latin typeface="Trebuchet MS"/>
              </a:rPr>
              <a:t>Completes all eligible open evaluations for the current academic year for Classroom-Based Teachers, School Counselors, Librarians, and Speech Language Professionals who are on a GBE evaluation with a continuing contract.</a:t>
            </a:r>
          </a:p>
          <a:p>
            <a:pPr marL="1142365" lvl="2" indent="-227965"/>
            <a:endParaRPr lang="en-US">
              <a:latin typeface="Trebuchet MS"/>
            </a:endParaRPr>
          </a:p>
          <a:p>
            <a:pPr marL="227965" indent="-227965"/>
            <a:r>
              <a:rPr lang="en-US" i="1">
                <a:latin typeface="Trebuchet MS"/>
              </a:rPr>
              <a:t>When will auto-completion start?</a:t>
            </a:r>
            <a:endParaRPr lang="en-US" i="1"/>
          </a:p>
          <a:p>
            <a:pPr marL="1142365" lvl="2" indent="-227965"/>
            <a:r>
              <a:rPr lang="en-US">
                <a:latin typeface="Trebuchet MS"/>
              </a:rPr>
              <a:t>Auto-completion will begin on Friday, May 17th and continue every Friday thereafter until June 20th.</a:t>
            </a:r>
          </a:p>
          <a:p>
            <a:pPr marL="914400" lvl="2" indent="0">
              <a:buNone/>
            </a:pPr>
            <a:endParaRPr lang="en-US">
              <a:latin typeface="Trebuchet MS"/>
            </a:endParaRPr>
          </a:p>
          <a:p>
            <a:pPr marL="227965" indent="-227965"/>
            <a:r>
              <a:rPr lang="en-US" i="1">
                <a:latin typeface="Trebuchet MS"/>
              </a:rPr>
              <a:t>Why is this feature important?</a:t>
            </a:r>
            <a:endParaRPr lang="en-US" i="1"/>
          </a:p>
          <a:p>
            <a:pPr marL="1142365" lvl="2" indent="-227965"/>
            <a:r>
              <a:rPr lang="en-US">
                <a:latin typeface="Trebuchet MS"/>
              </a:rPr>
              <a:t>This feature allows ADEPT Coordinators to focus on educators who are Not Met and may not be rehired the next school year</a:t>
            </a:r>
          </a:p>
          <a:p>
            <a:pPr marL="1142365" lvl="2" indent="-227965"/>
            <a:endParaRPr lang="en-US">
              <a:latin typeface="Trebuchet MS"/>
            </a:endParaRPr>
          </a:p>
          <a:p>
            <a:pPr marL="227965" indent="-227965"/>
            <a:r>
              <a:rPr lang="en-US" i="1">
                <a:latin typeface="Trebuchet MS"/>
              </a:rPr>
              <a:t>What about educators without SLO scores?</a:t>
            </a:r>
            <a:endParaRPr lang="en-US" i="1"/>
          </a:p>
          <a:p>
            <a:pPr marL="1142365" lvl="2" indent="-227965"/>
            <a:r>
              <a:rPr lang="en-US">
                <a:latin typeface="Trebuchet MS"/>
              </a:rPr>
              <a:t>Classroom-based teacher evaluations missing a Student Learning Objective Rating/Score will not be updated or closed during the Auto-completion feature.</a:t>
            </a:r>
            <a:endParaRPr lang="en-US"/>
          </a:p>
          <a:p>
            <a:pPr marL="227965" indent="-227965"/>
            <a:endParaRPr lang="en-US"/>
          </a:p>
        </p:txBody>
      </p:sp>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502961" y="235027"/>
            <a:ext cx="10972800" cy="1097280"/>
          </a:xfrm>
        </p:spPr>
        <p:txBody>
          <a:bodyPr/>
          <a:lstStyle/>
          <a:p>
            <a:r>
              <a:rPr lang="en-US">
                <a:latin typeface="Rockwell"/>
              </a:rPr>
              <a:t>Auto-Completion Feature for GBE Evaluations</a:t>
            </a:r>
            <a:endParaRPr lang="en-US"/>
          </a:p>
        </p:txBody>
      </p:sp>
    </p:spTree>
    <p:extLst>
      <p:ext uri="{BB962C8B-B14F-4D97-AF65-F5344CB8AC3E}">
        <p14:creationId xmlns:p14="http://schemas.microsoft.com/office/powerpoint/2010/main" val="3597639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Professional Learning &amp; Support</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2446993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691370" y="294542"/>
            <a:ext cx="10972800" cy="1097280"/>
          </a:xfrm>
        </p:spPr>
        <p:txBody>
          <a:bodyPr>
            <a:normAutofit fontScale="90000"/>
          </a:bodyPr>
          <a:lstStyle/>
          <a:p>
            <a:r>
              <a:rPr lang="en-US">
                <a:latin typeface="Rockwell"/>
              </a:rPr>
              <a:t>Professional Learning Library Credits</a:t>
            </a:r>
            <a:br>
              <a:rPr lang="en-US">
                <a:latin typeface="Rockwell"/>
              </a:rPr>
            </a:br>
            <a:r>
              <a:rPr lang="en-US">
                <a:latin typeface="Rockwell"/>
              </a:rPr>
              <a:t>Renewal Hours vs. PD Hours</a:t>
            </a:r>
            <a:endParaRPr lang="en-US"/>
          </a:p>
        </p:txBody>
      </p:sp>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516292" y="1536357"/>
            <a:ext cx="11149624" cy="4307973"/>
          </a:xfrm>
        </p:spPr>
        <p:txBody>
          <a:bodyPr vert="horz" lIns="121920" tIns="60960" rIns="121920" bIns="60960" rtlCol="0" anchor="t">
            <a:normAutofit lnSpcReduction="10000"/>
          </a:bodyPr>
          <a:lstStyle/>
          <a:p>
            <a:pPr marL="342900" indent="-342900"/>
            <a:r>
              <a:rPr lang="en-US" sz="2400">
                <a:latin typeface="Trebuchet MS"/>
              </a:rPr>
              <a:t>Courses aligned with SCTS and PADEPP indicators provide recertification renewal hours. The certificate generated for these courses will show the number of hours earned for renewal credits. PLL mini-courses aligned to SCTS indicators and other, non-SCTS courses will reflect the number of PD hours earned.</a:t>
            </a:r>
            <a:endParaRPr lang="en-US" sz="2400"/>
          </a:p>
          <a:p>
            <a:pPr marL="342900" indent="-342900"/>
            <a:r>
              <a:rPr lang="en-US" sz="2400">
                <a:latin typeface="Trebuchet MS"/>
              </a:rPr>
              <a:t>Districts are encouraged to use the </a:t>
            </a:r>
            <a:r>
              <a:rPr lang="en-US" sz="2400">
                <a:latin typeface="Trebuchet MS"/>
                <a:hlinkClick r:id="rId3"/>
              </a:rPr>
              <a:t>SCDE Renewal Credit Matrix</a:t>
            </a:r>
            <a:r>
              <a:rPr lang="en-US" sz="2400">
                <a:latin typeface="Trebuchet MS"/>
              </a:rPr>
              <a:t> to provide renewal credit for any PLL courses aligned with educators’ professional growth and development plan. Reach out to your district's renewal coordinator for more information.</a:t>
            </a:r>
            <a:endParaRPr lang="en-US" sz="2400"/>
          </a:p>
          <a:p>
            <a:pPr marL="0" indent="0">
              <a:buNone/>
            </a:pPr>
            <a:endParaRPr lang="en-US">
              <a:latin typeface="Trebuchet MS"/>
            </a:endParaRPr>
          </a:p>
          <a:p>
            <a:pPr marL="227965" indent="-227965"/>
            <a:r>
              <a:rPr lang="en-US">
                <a:solidFill>
                  <a:srgbClr val="0070C0"/>
                </a:solidFill>
                <a:latin typeface="Trebuchet MS"/>
                <a:hlinkClick r:id="rId4">
                  <a:extLst>
                    <a:ext uri="{A12FA001-AC4F-418D-AE19-62706E023703}">
                      <ahyp:hlinkClr xmlns:ahyp="http://schemas.microsoft.com/office/drawing/2018/hyperlinkcolor" val="tx"/>
                    </a:ext>
                  </a:extLst>
                </a:hlinkClick>
              </a:rPr>
              <a:t>Professional Learning Library (PLL) Usage Questionnaire </a:t>
            </a:r>
            <a:endParaRPr lang="en-US">
              <a:solidFill>
                <a:srgbClr val="0070C0"/>
              </a:solidFill>
              <a:hlinkClick r:id="rId4">
                <a:extLst>
                  <a:ext uri="{A12FA001-AC4F-418D-AE19-62706E023703}">
                    <ahyp:hlinkClr xmlns:ahyp="http://schemas.microsoft.com/office/drawing/2018/hyperlinkcolor" val="tx"/>
                  </a:ext>
                </a:extLst>
              </a:hlinkClick>
            </a:endParaRPr>
          </a:p>
          <a:p>
            <a:pPr marL="227965" indent="-227965"/>
            <a:endParaRPr lang="en-US"/>
          </a:p>
          <a:p>
            <a:pPr marL="227965" indent="-227965"/>
            <a:endParaRPr lang="en-US"/>
          </a:p>
        </p:txBody>
      </p:sp>
    </p:spTree>
    <p:extLst>
      <p:ext uri="{BB962C8B-B14F-4D97-AF65-F5344CB8AC3E}">
        <p14:creationId xmlns:p14="http://schemas.microsoft.com/office/powerpoint/2010/main" val="2454226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646CD-625A-9E1B-9C38-DF67EC8D1FBA}"/>
              </a:ext>
            </a:extLst>
          </p:cNvPr>
          <p:cNvSpPr>
            <a:spLocks noGrp="1"/>
          </p:cNvSpPr>
          <p:nvPr>
            <p:ph type="title"/>
          </p:nvPr>
        </p:nvSpPr>
        <p:spPr>
          <a:xfrm>
            <a:off x="691370" y="69850"/>
            <a:ext cx="9658350" cy="1097280"/>
          </a:xfrm>
        </p:spPr>
        <p:txBody>
          <a:bodyPr/>
          <a:lstStyle/>
          <a:p>
            <a:r>
              <a:rPr lang="en-US">
                <a:latin typeface="Rockwell"/>
              </a:rPr>
              <a:t>PLL Phases of Implementation</a:t>
            </a:r>
            <a:endParaRPr lang="en-US"/>
          </a:p>
        </p:txBody>
      </p:sp>
      <p:pic>
        <p:nvPicPr>
          <p:cNvPr id="6" name="Content Placeholder 5" descr="Screenshot of the phases of implementation for the PLL">
            <a:extLst>
              <a:ext uri="{FF2B5EF4-FFF2-40B4-BE49-F238E27FC236}">
                <a16:creationId xmlns:a16="http://schemas.microsoft.com/office/drawing/2014/main" id="{C1631CED-7FBE-700A-EAE6-480C98A6272C}"/>
              </a:ext>
            </a:extLst>
          </p:cNvPr>
          <p:cNvPicPr>
            <a:picLocks noGrp="1" noChangeAspect="1"/>
          </p:cNvPicPr>
          <p:nvPr>
            <p:ph idx="1"/>
          </p:nvPr>
        </p:nvPicPr>
        <p:blipFill rotWithShape="1">
          <a:blip r:embed="rId3"/>
          <a:srcRect t="12811" b="3737"/>
          <a:stretch/>
        </p:blipFill>
        <p:spPr>
          <a:xfrm>
            <a:off x="1139046" y="936866"/>
            <a:ext cx="9906000" cy="4738071"/>
          </a:xfrm>
        </p:spPr>
      </p:pic>
    </p:spTree>
    <p:extLst>
      <p:ext uri="{BB962C8B-B14F-4D97-AF65-F5344CB8AC3E}">
        <p14:creationId xmlns:p14="http://schemas.microsoft.com/office/powerpoint/2010/main" val="979158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646CD-625A-9E1B-9C38-DF67EC8D1FBA}"/>
              </a:ext>
            </a:extLst>
          </p:cNvPr>
          <p:cNvSpPr>
            <a:spLocks noGrp="1"/>
          </p:cNvSpPr>
          <p:nvPr>
            <p:ph type="title"/>
          </p:nvPr>
        </p:nvSpPr>
        <p:spPr>
          <a:xfrm>
            <a:off x="584599" y="3065562"/>
            <a:ext cx="3514986" cy="1097280"/>
          </a:xfrm>
        </p:spPr>
        <p:txBody>
          <a:bodyPr>
            <a:normAutofit fontScale="90000"/>
          </a:bodyPr>
          <a:lstStyle/>
          <a:p>
            <a:pPr algn="ctr"/>
            <a:r>
              <a:rPr lang="en-US">
                <a:latin typeface="Rockwell"/>
              </a:rPr>
              <a:t> </a:t>
            </a:r>
            <a:br>
              <a:rPr lang="en-US">
                <a:latin typeface="Rockwell"/>
              </a:rPr>
            </a:br>
            <a:r>
              <a:rPr lang="en-US">
                <a:latin typeface="Rockwell"/>
              </a:rPr>
              <a:t>"Thriving" School Districts</a:t>
            </a:r>
            <a:endParaRPr lang="en-US"/>
          </a:p>
        </p:txBody>
      </p:sp>
      <p:pic>
        <p:nvPicPr>
          <p:cNvPr id="1026" name="Picture 2" descr="Shout Out Clip Art - Arcadia Theatre">
            <a:extLst>
              <a:ext uri="{FF2B5EF4-FFF2-40B4-BE49-F238E27FC236}">
                <a16:creationId xmlns:a16="http://schemas.microsoft.com/office/drawing/2014/main" id="{814EEF0E-9AF2-9F1D-100C-056A1ACB8926}"/>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rot="20580000">
            <a:off x="313871" y="520989"/>
            <a:ext cx="3052568" cy="155211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1193ECF-5228-BF3B-C66E-EE6CD8AB4B9F}"/>
              </a:ext>
            </a:extLst>
          </p:cNvPr>
          <p:cNvSpPr>
            <a:spLocks noGrp="1"/>
          </p:cNvSpPr>
          <p:nvPr>
            <p:ph idx="1"/>
          </p:nvPr>
        </p:nvSpPr>
        <p:spPr>
          <a:xfrm>
            <a:off x="4096284" y="115352"/>
            <a:ext cx="5715237" cy="6634033"/>
          </a:xfrm>
          <a:solidFill>
            <a:schemeClr val="bg1"/>
          </a:solidFill>
        </p:spPr>
        <p:txBody>
          <a:bodyPr vert="horz" lIns="91440" tIns="45720" rIns="91440" bIns="45720" rtlCol="0" anchor="t">
            <a:normAutofit fontScale="92500" lnSpcReduction="10000"/>
          </a:bodyPr>
          <a:lstStyle/>
          <a:p>
            <a:pPr marL="514350" indent="-514350">
              <a:buAutoNum type="arabicPeriod"/>
            </a:pPr>
            <a:r>
              <a:rPr lang="en-US" sz="2400">
                <a:latin typeface="Trebuchet MS"/>
              </a:rPr>
              <a:t>Sumter School District</a:t>
            </a:r>
          </a:p>
          <a:p>
            <a:pPr marL="514350" indent="-514350">
              <a:buAutoNum type="arabicPeriod"/>
            </a:pPr>
            <a:r>
              <a:rPr lang="en-US" sz="2400">
                <a:latin typeface="Trebuchet MS"/>
              </a:rPr>
              <a:t>Dorchester School District Two</a:t>
            </a:r>
          </a:p>
          <a:p>
            <a:pPr marL="514350" indent="-514350">
              <a:buAutoNum type="arabicPeriod"/>
            </a:pPr>
            <a:r>
              <a:rPr lang="en-US" sz="2400">
                <a:latin typeface="Trebuchet MS"/>
              </a:rPr>
              <a:t>Rock Hill School District (York 3)</a:t>
            </a:r>
          </a:p>
          <a:p>
            <a:pPr marL="514350" indent="-514350">
              <a:buAutoNum type="arabicPeriod"/>
            </a:pPr>
            <a:r>
              <a:rPr lang="en-US" sz="2400">
                <a:latin typeface="Trebuchet MS"/>
              </a:rPr>
              <a:t>Clover School District (York 2)</a:t>
            </a:r>
          </a:p>
          <a:p>
            <a:pPr marL="514350" indent="-514350">
              <a:buAutoNum type="arabicPeriod"/>
            </a:pPr>
            <a:r>
              <a:rPr lang="en-US" sz="2400">
                <a:latin typeface="Trebuchet MS"/>
              </a:rPr>
              <a:t>Richland School District Two</a:t>
            </a:r>
          </a:p>
          <a:p>
            <a:pPr marL="514350" indent="-514350">
              <a:buAutoNum type="arabicPeriod"/>
            </a:pPr>
            <a:r>
              <a:rPr lang="en-US" sz="2400">
                <a:latin typeface="Trebuchet MS"/>
              </a:rPr>
              <a:t>Charter Institute at Erskine</a:t>
            </a:r>
          </a:p>
          <a:p>
            <a:pPr marL="514350" indent="-514350">
              <a:buAutoNum type="arabicPeriod"/>
            </a:pPr>
            <a:r>
              <a:rPr lang="en-US" sz="2400">
                <a:latin typeface="Trebuchet MS"/>
              </a:rPr>
              <a:t>Charleston County School District</a:t>
            </a:r>
          </a:p>
          <a:p>
            <a:pPr marL="514350" indent="-514350">
              <a:buAutoNum type="arabicPeriod"/>
            </a:pPr>
            <a:r>
              <a:rPr lang="en-US" sz="2400">
                <a:latin typeface="Trebuchet MS"/>
              </a:rPr>
              <a:t>Cherokee County School District</a:t>
            </a:r>
          </a:p>
          <a:p>
            <a:pPr marL="514350" indent="-514350">
              <a:buAutoNum type="arabicPeriod"/>
            </a:pPr>
            <a:r>
              <a:rPr lang="en-US" sz="2400">
                <a:latin typeface="Trebuchet MS"/>
              </a:rPr>
              <a:t>Berkeley County School District</a:t>
            </a:r>
          </a:p>
          <a:p>
            <a:pPr marL="514350" indent="-514350">
              <a:buAutoNum type="arabicPeriod"/>
            </a:pPr>
            <a:r>
              <a:rPr lang="en-US" sz="2400">
                <a:latin typeface="Trebuchet MS"/>
              </a:rPr>
              <a:t>Lancaster County School District</a:t>
            </a:r>
          </a:p>
          <a:p>
            <a:pPr marL="514350" indent="-514350">
              <a:buAutoNum type="arabicPeriod"/>
            </a:pPr>
            <a:r>
              <a:rPr lang="en-US" sz="2400">
                <a:latin typeface="Trebuchet MS"/>
              </a:rPr>
              <a:t>Beaufort County School District</a:t>
            </a:r>
          </a:p>
          <a:p>
            <a:pPr marL="514350" indent="-514350">
              <a:buAutoNum type="arabicPeriod"/>
            </a:pPr>
            <a:r>
              <a:rPr lang="en-US" sz="2400">
                <a:latin typeface="Trebuchet MS"/>
              </a:rPr>
              <a:t>Barnwell School District 45</a:t>
            </a:r>
          </a:p>
          <a:p>
            <a:pPr marL="514350" indent="-514350">
              <a:buAutoNum type="arabicPeriod"/>
            </a:pPr>
            <a:r>
              <a:rPr lang="en-US" sz="2400">
                <a:latin typeface="Trebuchet MS"/>
              </a:rPr>
              <a:t>Fort Mill School District (York 4)</a:t>
            </a:r>
          </a:p>
          <a:p>
            <a:pPr marL="514350" indent="-514350">
              <a:buAutoNum type="arabicPeriod"/>
            </a:pPr>
            <a:r>
              <a:rPr lang="en-US" sz="2400">
                <a:latin typeface="Trebuchet MS"/>
              </a:rPr>
              <a:t>Spartanburg School District Five</a:t>
            </a:r>
          </a:p>
          <a:p>
            <a:pPr marL="514350" indent="-514350">
              <a:buAutoNum type="arabicPeriod"/>
            </a:pPr>
            <a:r>
              <a:rPr lang="en-US" sz="2400">
                <a:latin typeface="Trebuchet MS"/>
              </a:rPr>
              <a:t>Kershaw County School District</a:t>
            </a:r>
          </a:p>
          <a:p>
            <a:pPr marL="514350" indent="-514350">
              <a:buAutoNum type="arabicPeriod"/>
            </a:pPr>
            <a:r>
              <a:rPr lang="en-US" sz="2400">
                <a:latin typeface="Trebuchet MS"/>
              </a:rPr>
              <a:t>Horry County School District</a:t>
            </a:r>
          </a:p>
        </p:txBody>
      </p:sp>
      <p:pic>
        <p:nvPicPr>
          <p:cNvPr id="5" name="Content Placeholder 5" descr="Screenshot of the phases of implementation for the PLL">
            <a:extLst>
              <a:ext uri="{FF2B5EF4-FFF2-40B4-BE49-F238E27FC236}">
                <a16:creationId xmlns:a16="http://schemas.microsoft.com/office/drawing/2014/main" id="{393F5F43-88B6-3196-3931-28C5716E631F}"/>
              </a:ext>
            </a:extLst>
          </p:cNvPr>
          <p:cNvPicPr>
            <a:picLocks noChangeAspect="1"/>
          </p:cNvPicPr>
          <p:nvPr/>
        </p:nvPicPr>
        <p:blipFill rotWithShape="1">
          <a:blip r:embed="rId5"/>
          <a:srcRect l="3129" t="16173" r="74521" b="7973"/>
          <a:stretch/>
        </p:blipFill>
        <p:spPr>
          <a:xfrm>
            <a:off x="9843927" y="652731"/>
            <a:ext cx="2213982" cy="4306704"/>
          </a:xfrm>
          <a:prstGeom prst="rect">
            <a:avLst/>
          </a:prstGeom>
        </p:spPr>
      </p:pic>
    </p:spTree>
    <p:extLst>
      <p:ext uri="{BB962C8B-B14F-4D97-AF65-F5344CB8AC3E}">
        <p14:creationId xmlns:p14="http://schemas.microsoft.com/office/powerpoint/2010/main" val="2124741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42295-E281-468F-A78B-B2F59E37ABA3}"/>
              </a:ext>
            </a:extLst>
          </p:cNvPr>
          <p:cNvSpPr>
            <a:spLocks noGrp="1"/>
          </p:cNvSpPr>
          <p:nvPr>
            <p:ph type="title"/>
          </p:nvPr>
        </p:nvSpPr>
        <p:spPr/>
        <p:txBody>
          <a:bodyPr/>
          <a:lstStyle/>
          <a:p>
            <a:r>
              <a:rPr lang="en-US"/>
              <a:t>Agenda </a:t>
            </a:r>
          </a:p>
        </p:txBody>
      </p:sp>
      <p:sp>
        <p:nvSpPr>
          <p:cNvPr id="3" name="Content Placeholder 2">
            <a:extLst>
              <a:ext uri="{FF2B5EF4-FFF2-40B4-BE49-F238E27FC236}">
                <a16:creationId xmlns:a16="http://schemas.microsoft.com/office/drawing/2014/main" id="{DCB3491A-C503-4957-907A-29894E570B7E}"/>
              </a:ext>
            </a:extLst>
          </p:cNvPr>
          <p:cNvSpPr>
            <a:spLocks noGrp="1"/>
          </p:cNvSpPr>
          <p:nvPr>
            <p:ph idx="1"/>
          </p:nvPr>
        </p:nvSpPr>
        <p:spPr>
          <a:xfrm>
            <a:off x="546491" y="1352046"/>
            <a:ext cx="9058275" cy="3928682"/>
          </a:xfrm>
        </p:spPr>
        <p:txBody>
          <a:bodyPr vert="horz" lIns="121920" tIns="60960" rIns="121920" bIns="60960" rtlCol="0" anchor="t">
            <a:normAutofit lnSpcReduction="10000"/>
          </a:bodyPr>
          <a:lstStyle/>
          <a:p>
            <a:pPr marL="513715" indent="-513715" fontAlgn="base">
              <a:buAutoNum type="arabicPeriod"/>
            </a:pPr>
            <a:r>
              <a:rPr lang="en-US">
                <a:latin typeface="Trebuchet MS"/>
              </a:rPr>
              <a:t>Welcome</a:t>
            </a:r>
            <a:endParaRPr lang="en-US"/>
          </a:p>
          <a:p>
            <a:pPr marL="513715" indent="-513715">
              <a:buAutoNum type="arabicPeriod"/>
            </a:pPr>
            <a:r>
              <a:rPr lang="en-US">
                <a:latin typeface="Trebuchet MS"/>
              </a:rPr>
              <a:t>Professional Learning Needs Survey Results </a:t>
            </a:r>
          </a:p>
          <a:p>
            <a:pPr marL="513715" indent="-513715">
              <a:buAutoNum type="arabicPeriod"/>
            </a:pPr>
            <a:r>
              <a:rPr lang="en-US">
                <a:latin typeface="Trebuchet MS"/>
              </a:rPr>
              <a:t>ADEPT Plan Reminders</a:t>
            </a:r>
          </a:p>
          <a:p>
            <a:pPr marL="513715" indent="-513715">
              <a:buAutoNum type="arabicPeriod"/>
            </a:pPr>
            <a:r>
              <a:rPr lang="en-US">
                <a:latin typeface="Trebuchet MS"/>
              </a:rPr>
              <a:t>SLO Updates </a:t>
            </a:r>
          </a:p>
          <a:p>
            <a:pPr marL="513715" indent="-513715">
              <a:buAutoNum type="arabicPeriod"/>
            </a:pPr>
            <a:r>
              <a:rPr lang="en-US">
                <a:latin typeface="Trebuchet MS"/>
              </a:rPr>
              <a:t>ADEPT Implementation/SCLead.org </a:t>
            </a:r>
          </a:p>
          <a:p>
            <a:pPr marL="513715" indent="-513715">
              <a:buAutoNum type="arabicPeriod"/>
            </a:pPr>
            <a:r>
              <a:rPr lang="en-US">
                <a:latin typeface="Trebuchet MS"/>
              </a:rPr>
              <a:t>Professional Learning &amp; Support</a:t>
            </a:r>
          </a:p>
          <a:p>
            <a:pPr marL="513715" indent="-513715">
              <a:buAutoNum type="arabicPeriod"/>
            </a:pPr>
            <a:r>
              <a:rPr lang="en-US">
                <a:latin typeface="Trebuchet MS"/>
              </a:rPr>
              <a:t>Questions &amp; Discussion </a:t>
            </a: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0" indent="0" fontAlgn="base">
              <a:buNone/>
            </a:pPr>
            <a:endParaRPr lang="en-US">
              <a:latin typeface="Trebuchet MS"/>
            </a:endParaRPr>
          </a:p>
        </p:txBody>
      </p:sp>
    </p:spTree>
    <p:extLst>
      <p:ext uri="{BB962C8B-B14F-4D97-AF65-F5344CB8AC3E}">
        <p14:creationId xmlns:p14="http://schemas.microsoft.com/office/powerpoint/2010/main" val="22338559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99321-D7A5-D144-46D7-FC6586316AD2}"/>
              </a:ext>
            </a:extLst>
          </p:cNvPr>
          <p:cNvSpPr>
            <a:spLocks noGrp="1"/>
          </p:cNvSpPr>
          <p:nvPr>
            <p:ph type="title"/>
          </p:nvPr>
        </p:nvSpPr>
        <p:spPr>
          <a:xfrm>
            <a:off x="481820" y="307460"/>
            <a:ext cx="10972800" cy="1097280"/>
          </a:xfrm>
        </p:spPr>
        <p:txBody>
          <a:bodyPr/>
          <a:lstStyle/>
          <a:p>
            <a:r>
              <a:rPr lang="en-US">
                <a:latin typeface="Rockwell"/>
              </a:rPr>
              <a:t>PLL Course Highlights</a:t>
            </a:r>
            <a:endParaRPr lang="en-US"/>
          </a:p>
        </p:txBody>
      </p:sp>
      <p:sp>
        <p:nvSpPr>
          <p:cNvPr id="3" name="Content Placeholder 2">
            <a:extLst>
              <a:ext uri="{FF2B5EF4-FFF2-40B4-BE49-F238E27FC236}">
                <a16:creationId xmlns:a16="http://schemas.microsoft.com/office/drawing/2014/main" id="{E36D55CD-9D86-D3FA-95B7-AD46EA8900C3}"/>
              </a:ext>
            </a:extLst>
          </p:cNvPr>
          <p:cNvSpPr>
            <a:spLocks noGrp="1"/>
          </p:cNvSpPr>
          <p:nvPr>
            <p:ph idx="1"/>
          </p:nvPr>
        </p:nvSpPr>
        <p:spPr>
          <a:xfrm>
            <a:off x="482772" y="2058905"/>
            <a:ext cx="5295182" cy="3213948"/>
          </a:xfrm>
          <a:ln>
            <a:solidFill>
              <a:schemeClr val="accent1">
                <a:lumMod val="50000"/>
              </a:schemeClr>
            </a:solidFill>
          </a:ln>
        </p:spPr>
        <p:txBody>
          <a:bodyPr vert="horz" lIns="91440" tIns="45720" rIns="91440" bIns="45720" rtlCol="0" anchor="t">
            <a:noAutofit/>
          </a:bodyPr>
          <a:lstStyle/>
          <a:p>
            <a:pPr marL="514350" indent="-514350">
              <a:lnSpc>
                <a:spcPct val="150000"/>
              </a:lnSpc>
              <a:spcBef>
                <a:spcPts val="0"/>
              </a:spcBef>
              <a:buAutoNum type="arabicPeriod"/>
            </a:pPr>
            <a:r>
              <a:rPr lang="en-US" sz="2000">
                <a:latin typeface="Trebuchet MS"/>
              </a:rPr>
              <a:t>My Plan – Build Your Own Playlist (SC)</a:t>
            </a:r>
            <a:endParaRPr lang="en-US" sz="2000"/>
          </a:p>
          <a:p>
            <a:pPr marL="514350" indent="-514350">
              <a:lnSpc>
                <a:spcPct val="150000"/>
              </a:lnSpc>
              <a:spcBef>
                <a:spcPts val="0"/>
              </a:spcBef>
              <a:buAutoNum type="arabicPeriod"/>
            </a:pPr>
            <a:r>
              <a:rPr lang="en-US" sz="2000">
                <a:latin typeface="Trebuchet MS"/>
              </a:rPr>
              <a:t>A+ Teaching Strategies That Work</a:t>
            </a:r>
            <a:endParaRPr lang="en-US" sz="2000"/>
          </a:p>
          <a:p>
            <a:pPr marL="514350" indent="-514350">
              <a:lnSpc>
                <a:spcPct val="150000"/>
              </a:lnSpc>
              <a:spcBef>
                <a:spcPts val="0"/>
              </a:spcBef>
              <a:buAutoNum type="arabicPeriod"/>
            </a:pPr>
            <a:r>
              <a:rPr lang="en-US" sz="2000">
                <a:latin typeface="Trebuchet MS"/>
              </a:rPr>
              <a:t>SCTS – Standards and Objectives</a:t>
            </a:r>
          </a:p>
          <a:p>
            <a:pPr marL="514350" indent="-514350">
              <a:lnSpc>
                <a:spcPct val="150000"/>
              </a:lnSpc>
              <a:spcBef>
                <a:spcPts val="0"/>
              </a:spcBef>
              <a:buAutoNum type="arabicPeriod"/>
            </a:pPr>
            <a:r>
              <a:rPr lang="en-US" sz="2000">
                <a:latin typeface="Trebuchet MS"/>
              </a:rPr>
              <a:t>7 Keys to Teacher Wellness </a:t>
            </a:r>
          </a:p>
          <a:p>
            <a:pPr marL="514350" indent="-514350">
              <a:lnSpc>
                <a:spcPct val="150000"/>
              </a:lnSpc>
              <a:spcBef>
                <a:spcPts val="0"/>
              </a:spcBef>
              <a:buAutoNum type="arabicPeriod"/>
            </a:pPr>
            <a:r>
              <a:rPr lang="en-US" sz="2000">
                <a:latin typeface="Trebuchet MS"/>
              </a:rPr>
              <a:t>Mini Course – Engaging Students and Managing Student Behavior 1</a:t>
            </a:r>
            <a:endParaRPr lang="en-US" sz="2000"/>
          </a:p>
          <a:p>
            <a:pPr marL="514350" indent="-514350">
              <a:buAutoNum type="arabicPeriod"/>
            </a:pPr>
            <a:endParaRPr lang="en-US" sz="2000"/>
          </a:p>
        </p:txBody>
      </p:sp>
      <p:sp>
        <p:nvSpPr>
          <p:cNvPr id="4" name="Text Placeholder 3">
            <a:extLst>
              <a:ext uri="{FF2B5EF4-FFF2-40B4-BE49-F238E27FC236}">
                <a16:creationId xmlns:a16="http://schemas.microsoft.com/office/drawing/2014/main" id="{D93F9618-FE42-C35E-48DC-596EB27A0557}"/>
              </a:ext>
            </a:extLst>
          </p:cNvPr>
          <p:cNvSpPr>
            <a:spLocks noGrp="1"/>
          </p:cNvSpPr>
          <p:nvPr>
            <p:ph type="body" idx="4294967295"/>
          </p:nvPr>
        </p:nvSpPr>
        <p:spPr>
          <a:xfrm>
            <a:off x="478946" y="1530500"/>
            <a:ext cx="5922963" cy="822325"/>
          </a:xfrm>
        </p:spPr>
        <p:txBody>
          <a:bodyPr vert="horz" lIns="91440" tIns="45720" rIns="91440" bIns="45720" rtlCol="0" anchor="t">
            <a:normAutofit/>
          </a:bodyPr>
          <a:lstStyle/>
          <a:p>
            <a:pPr marL="0" indent="0">
              <a:buNone/>
            </a:pPr>
            <a:r>
              <a:rPr lang="en-US" sz="2800" b="1">
                <a:latin typeface="Trebuchet MS"/>
              </a:rPr>
              <a:t>Top 5 Registered Courses</a:t>
            </a:r>
            <a:endParaRPr lang="en-US" sz="2800" b="1"/>
          </a:p>
        </p:txBody>
      </p:sp>
      <p:sp>
        <p:nvSpPr>
          <p:cNvPr id="7" name="TextBox 6">
            <a:extLst>
              <a:ext uri="{FF2B5EF4-FFF2-40B4-BE49-F238E27FC236}">
                <a16:creationId xmlns:a16="http://schemas.microsoft.com/office/drawing/2014/main" id="{18051015-4B3F-C84B-838C-2F73AB69A3F9}"/>
              </a:ext>
            </a:extLst>
          </p:cNvPr>
          <p:cNvSpPr txBox="1"/>
          <p:nvPr/>
        </p:nvSpPr>
        <p:spPr>
          <a:xfrm>
            <a:off x="6330264" y="2062549"/>
            <a:ext cx="5295900" cy="3267498"/>
          </a:xfrm>
          <a:prstGeom prst="rect">
            <a:avLst/>
          </a:prstGeom>
          <a:noFill/>
          <a:ln>
            <a:solidFill>
              <a:schemeClr val="accent1">
                <a:lumMod val="5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lnSpc>
                <a:spcPct val="150000"/>
              </a:lnSpc>
              <a:buAutoNum type="arabicPeriod"/>
            </a:pPr>
            <a:r>
              <a:rPr lang="en-US" sz="2000">
                <a:latin typeface="Trebuchet MS"/>
                <a:cs typeface="Arial"/>
              </a:rPr>
              <a:t>A+ Teaching Strategies That Work </a:t>
            </a:r>
            <a:endParaRPr lang="en-US" sz="2000">
              <a:ea typeface="Calibri" panose="020F0502020204030204"/>
              <a:cs typeface="Calibri" panose="020F0502020204030204"/>
            </a:endParaRPr>
          </a:p>
          <a:p>
            <a:pPr marL="514350" indent="-514350">
              <a:lnSpc>
                <a:spcPct val="150000"/>
              </a:lnSpc>
              <a:buAutoNum type="arabicPeriod"/>
            </a:pPr>
            <a:r>
              <a:rPr lang="en-US" sz="2000">
                <a:latin typeface="Trebuchet MS"/>
                <a:cs typeface="Arial"/>
              </a:rPr>
              <a:t>7 Keys to Teacher Wellness </a:t>
            </a:r>
          </a:p>
          <a:p>
            <a:pPr marL="514350" indent="-514350">
              <a:lnSpc>
                <a:spcPct val="150000"/>
              </a:lnSpc>
              <a:buAutoNum type="arabicPeriod"/>
            </a:pPr>
            <a:r>
              <a:rPr lang="en-US" sz="2000">
                <a:latin typeface="Trebuchet MS"/>
                <a:cs typeface="Arial"/>
              </a:rPr>
              <a:t>SCTS - Engaging Students and Managing Student Behavior</a:t>
            </a:r>
          </a:p>
          <a:p>
            <a:pPr marL="514350" indent="-514350">
              <a:lnSpc>
                <a:spcPct val="150000"/>
              </a:lnSpc>
              <a:buAutoNum type="arabicPeriod"/>
            </a:pPr>
            <a:r>
              <a:rPr lang="en-US" sz="2000">
                <a:latin typeface="Trebuchet MS"/>
                <a:cs typeface="Arial"/>
              </a:rPr>
              <a:t>21st Century Teaching and Learning</a:t>
            </a:r>
          </a:p>
          <a:p>
            <a:pPr marL="514350" indent="-514350">
              <a:lnSpc>
                <a:spcPct val="150000"/>
              </a:lnSpc>
              <a:buAutoNum type="arabicPeriod"/>
            </a:pPr>
            <a:r>
              <a:rPr lang="en-US" sz="2000">
                <a:latin typeface="Trebuchet MS"/>
                <a:cs typeface="Arial"/>
              </a:rPr>
              <a:t>Mini Course – Engaging Students and Managing Student Behavior 1</a:t>
            </a:r>
          </a:p>
        </p:txBody>
      </p:sp>
      <p:sp>
        <p:nvSpPr>
          <p:cNvPr id="8" name="TextBox 7">
            <a:extLst>
              <a:ext uri="{FF2B5EF4-FFF2-40B4-BE49-F238E27FC236}">
                <a16:creationId xmlns:a16="http://schemas.microsoft.com/office/drawing/2014/main" id="{13471D2A-0F22-E3FB-B513-D26F515D7B9A}"/>
              </a:ext>
            </a:extLst>
          </p:cNvPr>
          <p:cNvSpPr txBox="1"/>
          <p:nvPr/>
        </p:nvSpPr>
        <p:spPr>
          <a:xfrm>
            <a:off x="6330759" y="1532602"/>
            <a:ext cx="439694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latin typeface="Trebuchet MS"/>
              </a:rPr>
              <a:t>Top 5 Completed Courses</a:t>
            </a:r>
            <a:endParaRPr lang="en-US"/>
          </a:p>
        </p:txBody>
      </p:sp>
    </p:spTree>
    <p:extLst>
      <p:ext uri="{BB962C8B-B14F-4D97-AF65-F5344CB8AC3E}">
        <p14:creationId xmlns:p14="http://schemas.microsoft.com/office/powerpoint/2010/main" val="1229901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913A4-7BA5-1D9B-1675-43A0D84E40AE}"/>
              </a:ext>
            </a:extLst>
          </p:cNvPr>
          <p:cNvSpPr>
            <a:spLocks noGrp="1"/>
          </p:cNvSpPr>
          <p:nvPr>
            <p:ph type="title"/>
          </p:nvPr>
        </p:nvSpPr>
        <p:spPr>
          <a:xfrm>
            <a:off x="558020" y="184150"/>
            <a:ext cx="10972800" cy="1097280"/>
          </a:xfrm>
        </p:spPr>
        <p:txBody>
          <a:bodyPr>
            <a:normAutofit/>
          </a:bodyPr>
          <a:lstStyle/>
          <a:p>
            <a:r>
              <a:rPr lang="en-US">
                <a:latin typeface="Rockwell"/>
              </a:rPr>
              <a:t>District Highlights</a:t>
            </a:r>
          </a:p>
        </p:txBody>
      </p:sp>
      <p:sp>
        <p:nvSpPr>
          <p:cNvPr id="4" name="Content Placeholder 3">
            <a:extLst>
              <a:ext uri="{FF2B5EF4-FFF2-40B4-BE49-F238E27FC236}">
                <a16:creationId xmlns:a16="http://schemas.microsoft.com/office/drawing/2014/main" id="{8C5AFC5D-8EBF-E01A-4679-C91C7CB57399}"/>
              </a:ext>
            </a:extLst>
          </p:cNvPr>
          <p:cNvSpPr>
            <a:spLocks noGrp="1"/>
          </p:cNvSpPr>
          <p:nvPr>
            <p:ph idx="1"/>
          </p:nvPr>
        </p:nvSpPr>
        <p:spPr>
          <a:xfrm>
            <a:off x="440294" y="1164965"/>
            <a:ext cx="11084044" cy="4709732"/>
          </a:xfrm>
        </p:spPr>
        <p:txBody>
          <a:bodyPr vert="horz" lIns="91440" tIns="45720" rIns="91440" bIns="45720" rtlCol="0" anchor="t">
            <a:normAutofit/>
          </a:bodyPr>
          <a:lstStyle/>
          <a:p>
            <a:pPr marL="227965" indent="-227965"/>
            <a:r>
              <a:rPr lang="en-US" sz="2400">
                <a:latin typeface="Trebuchet MS"/>
              </a:rPr>
              <a:t>Rock Hill School District (York 3) worked with Educational Impact to develop a tailored blended PD package on how to turn PLL courses into a "Workshop in a Box" using synchronous PD, choice boards, 30-minute push-in sessions, and full PD sessions.</a:t>
            </a:r>
          </a:p>
          <a:p>
            <a:pPr marL="227965" indent="-227965"/>
            <a:r>
              <a:rPr lang="en-US" sz="2400">
                <a:latin typeface="Trebuchet MS"/>
              </a:rPr>
              <a:t>Richland 2 consulted with Educational Impact to design a PD learning path specifically for their mentor teachers</a:t>
            </a:r>
          </a:p>
          <a:p>
            <a:pPr marL="227965" indent="-227965"/>
            <a:r>
              <a:rPr lang="en-US" sz="2400">
                <a:solidFill>
                  <a:srgbClr val="242424"/>
                </a:solidFill>
                <a:latin typeface="Trebuchet MS"/>
                <a:ea typeface="Calibri"/>
                <a:cs typeface="Calibri"/>
              </a:rPr>
              <a:t>To request an implementation meeting for your district, visit Melissa's personal booking link: </a:t>
            </a:r>
            <a:r>
              <a:rPr lang="en-US" sz="2400">
                <a:latin typeface="Trebuchet MS"/>
                <a:ea typeface="Calibri"/>
                <a:cs typeface="Calibri"/>
                <a:hlinkClick r:id="rId3"/>
              </a:rPr>
              <a:t>https://calendly.com/ei-mhoot</a:t>
            </a:r>
            <a:endParaRPr lang="en-US" sz="2400">
              <a:latin typeface="Trebuchet MS"/>
            </a:endParaRPr>
          </a:p>
        </p:txBody>
      </p:sp>
      <p:pic>
        <p:nvPicPr>
          <p:cNvPr id="3" name="Picture 2" descr="a picture of the Director of Implementation for Educational Impact">
            <a:extLst>
              <a:ext uri="{FF2B5EF4-FFF2-40B4-BE49-F238E27FC236}">
                <a16:creationId xmlns:a16="http://schemas.microsoft.com/office/drawing/2014/main" id="{DB235420-C0BA-1752-3770-35ED18B9556A}"/>
              </a:ext>
            </a:extLst>
          </p:cNvPr>
          <p:cNvPicPr>
            <a:picLocks noChangeAspect="1"/>
          </p:cNvPicPr>
          <p:nvPr/>
        </p:nvPicPr>
        <p:blipFill>
          <a:blip r:embed="rId4"/>
          <a:stretch>
            <a:fillRect/>
          </a:stretch>
        </p:blipFill>
        <p:spPr>
          <a:xfrm>
            <a:off x="555128" y="4286944"/>
            <a:ext cx="7124700" cy="1102873"/>
          </a:xfrm>
          <a:prstGeom prst="rect">
            <a:avLst/>
          </a:prstGeom>
        </p:spPr>
      </p:pic>
    </p:spTree>
    <p:extLst>
      <p:ext uri="{BB962C8B-B14F-4D97-AF65-F5344CB8AC3E}">
        <p14:creationId xmlns:p14="http://schemas.microsoft.com/office/powerpoint/2010/main" val="2148232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FFB59-E557-C063-39D6-1C5256486EC2}"/>
              </a:ext>
            </a:extLst>
          </p:cNvPr>
          <p:cNvSpPr>
            <a:spLocks noGrp="1"/>
          </p:cNvSpPr>
          <p:nvPr>
            <p:ph type="title"/>
          </p:nvPr>
        </p:nvSpPr>
        <p:spPr/>
        <p:txBody>
          <a:bodyPr/>
          <a:lstStyle/>
          <a:p>
            <a:r>
              <a:rPr lang="en-US">
                <a:latin typeface="Rockwell"/>
              </a:rPr>
              <a:t>FAQ – Mentoring Requirements</a:t>
            </a:r>
            <a:endParaRPr lang="en-US"/>
          </a:p>
        </p:txBody>
      </p:sp>
      <p:sp>
        <p:nvSpPr>
          <p:cNvPr id="3" name="Content Placeholder 2">
            <a:extLst>
              <a:ext uri="{FF2B5EF4-FFF2-40B4-BE49-F238E27FC236}">
                <a16:creationId xmlns:a16="http://schemas.microsoft.com/office/drawing/2014/main" id="{AE73BD1A-CA79-DCA9-58C4-EB4862222293}"/>
              </a:ext>
            </a:extLst>
          </p:cNvPr>
          <p:cNvSpPr>
            <a:spLocks noGrp="1"/>
          </p:cNvSpPr>
          <p:nvPr>
            <p:ph idx="1"/>
          </p:nvPr>
        </p:nvSpPr>
        <p:spPr>
          <a:xfrm>
            <a:off x="-2874" y="1453816"/>
            <a:ext cx="11806685" cy="4335057"/>
          </a:xfrm>
        </p:spPr>
        <p:txBody>
          <a:bodyPr vert="horz" lIns="91440" tIns="45720" rIns="91440" bIns="45720" rtlCol="0" anchor="t">
            <a:normAutofit fontScale="92500" lnSpcReduction="20000"/>
          </a:bodyPr>
          <a:lstStyle/>
          <a:p>
            <a:pPr marL="227965" indent="-227965"/>
            <a:r>
              <a:rPr lang="en-US">
                <a:latin typeface="Trebuchet MS"/>
              </a:rPr>
              <a:t>I received a notification from </a:t>
            </a:r>
            <a:r>
              <a:rPr lang="en-US" err="1">
                <a:latin typeface="Trebuchet MS"/>
              </a:rPr>
              <a:t>SCLead</a:t>
            </a:r>
            <a:r>
              <a:rPr lang="en-US">
                <a:latin typeface="Trebuchet MS"/>
              </a:rPr>
              <a:t> listing mentors in the district who have not met mentoring requirements. What are my next steps?</a:t>
            </a:r>
          </a:p>
          <a:p>
            <a:pPr marL="227965" indent="-227965"/>
            <a:endParaRPr lang="en-US">
              <a:latin typeface="Trebuchet MS"/>
            </a:endParaRPr>
          </a:p>
          <a:p>
            <a:pPr marL="227965" indent="-227965"/>
            <a:r>
              <a:rPr lang="en-US" sz="3300">
                <a:latin typeface="Trebuchet MS"/>
              </a:rPr>
              <a:t>Mentors are required to have 18 hours of mentor-specific professional learning every 5 years. Districts are responsible for ensuring that this requirement is met; the feature in </a:t>
            </a:r>
            <a:r>
              <a:rPr lang="en-US" sz="3300" err="1">
                <a:latin typeface="Trebuchet MS"/>
              </a:rPr>
              <a:t>SCLead</a:t>
            </a:r>
            <a:r>
              <a:rPr lang="en-US" sz="3300">
                <a:latin typeface="Trebuchet MS"/>
              </a:rPr>
              <a:t> allows districts to document those hours. The message was sent to identify those at the end of a 5-year cycle. The task on your end is to ensure that those listed have met the 18-hour requirement so that they can continue to serve as mentors. </a:t>
            </a:r>
            <a:endParaRPr lang="en-US" sz="3300"/>
          </a:p>
        </p:txBody>
      </p:sp>
    </p:spTree>
    <p:extLst>
      <p:ext uri="{BB962C8B-B14F-4D97-AF65-F5344CB8AC3E}">
        <p14:creationId xmlns:p14="http://schemas.microsoft.com/office/powerpoint/2010/main" val="24799549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FFB59-E557-C063-39D6-1C5256486EC2}"/>
              </a:ext>
            </a:extLst>
          </p:cNvPr>
          <p:cNvSpPr>
            <a:spLocks noGrp="1"/>
          </p:cNvSpPr>
          <p:nvPr>
            <p:ph type="title"/>
          </p:nvPr>
        </p:nvSpPr>
        <p:spPr/>
        <p:txBody>
          <a:bodyPr/>
          <a:lstStyle/>
          <a:p>
            <a:r>
              <a:rPr lang="en-US">
                <a:latin typeface="Rockwell"/>
              </a:rPr>
              <a:t>OEELD Reminders and Memos</a:t>
            </a:r>
            <a:endParaRPr lang="en-US"/>
          </a:p>
        </p:txBody>
      </p:sp>
      <p:sp>
        <p:nvSpPr>
          <p:cNvPr id="3" name="Content Placeholder 2">
            <a:extLst>
              <a:ext uri="{FF2B5EF4-FFF2-40B4-BE49-F238E27FC236}">
                <a16:creationId xmlns:a16="http://schemas.microsoft.com/office/drawing/2014/main" id="{AE73BD1A-CA79-DCA9-58C4-EB4862222293}"/>
              </a:ext>
            </a:extLst>
          </p:cNvPr>
          <p:cNvSpPr>
            <a:spLocks noGrp="1"/>
          </p:cNvSpPr>
          <p:nvPr>
            <p:ph idx="1"/>
          </p:nvPr>
        </p:nvSpPr>
        <p:spPr>
          <a:xfrm>
            <a:off x="178555" y="1357054"/>
            <a:ext cx="11806685" cy="4335057"/>
          </a:xfrm>
        </p:spPr>
        <p:txBody>
          <a:bodyPr vert="horz" lIns="91440" tIns="45720" rIns="91440" bIns="45720" rtlCol="0" anchor="t">
            <a:normAutofit/>
          </a:bodyPr>
          <a:lstStyle/>
          <a:p>
            <a:pPr marL="227965" indent="-227965"/>
            <a:r>
              <a:rPr lang="en-US">
                <a:latin typeface="Trebuchet MS"/>
                <a:hlinkClick r:id="rId3"/>
              </a:rPr>
              <a:t>Principal Induction Registration </a:t>
            </a:r>
            <a:r>
              <a:rPr lang="en-US">
                <a:latin typeface="Trebuchet MS"/>
              </a:rPr>
              <a:t>for 2024-25 </a:t>
            </a:r>
          </a:p>
          <a:p>
            <a:pPr marL="227965" indent="-227965"/>
            <a:r>
              <a:rPr lang="en-US">
                <a:latin typeface="Trebuchet MS"/>
              </a:rPr>
              <a:t>School Support Staff </a:t>
            </a:r>
            <a:r>
              <a:rPr lang="en-US">
                <a:latin typeface="Trebuchet MS"/>
                <a:hlinkClick r:id="rId4"/>
              </a:rPr>
              <a:t>leadership development registration</a:t>
            </a:r>
            <a:endParaRPr lang="en-US">
              <a:latin typeface="Trebuchet MS"/>
            </a:endParaRPr>
          </a:p>
          <a:p>
            <a:pPr marL="227965" indent="-227965"/>
            <a:r>
              <a:rPr lang="en-US">
                <a:latin typeface="Trebuchet MS"/>
                <a:hlinkClick r:id="rId5"/>
              </a:rPr>
              <a:t>Guidance on ESSER Positions</a:t>
            </a:r>
            <a:endParaRPr lang="en-US">
              <a:latin typeface="Trebuchet MS"/>
            </a:endParaRPr>
          </a:p>
          <a:p>
            <a:pPr marL="685154" lvl="1" indent="-227965"/>
            <a:r>
              <a:rPr lang="en-US">
                <a:latin typeface="Trebuchet MS"/>
              </a:rPr>
              <a:t>Legal considerations </a:t>
            </a:r>
          </a:p>
          <a:p>
            <a:pPr marL="685154" lvl="1" indent="-227965"/>
            <a:r>
              <a:rPr lang="en-US">
                <a:latin typeface="Trebuchet MS"/>
              </a:rPr>
              <a:t>Evaluating impact of positions </a:t>
            </a:r>
          </a:p>
          <a:p>
            <a:pPr marL="685154" lvl="1" indent="-227965"/>
            <a:r>
              <a:rPr lang="en-US">
                <a:latin typeface="Trebuchet MS"/>
              </a:rPr>
              <a:t>Exploring options, including transitions back to classroom positions </a:t>
            </a:r>
          </a:p>
        </p:txBody>
      </p:sp>
    </p:spTree>
    <p:extLst>
      <p:ext uri="{BB962C8B-B14F-4D97-AF65-F5344CB8AC3E}">
        <p14:creationId xmlns:p14="http://schemas.microsoft.com/office/powerpoint/2010/main" val="1892710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Questions?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8458837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94718" y="-296593"/>
            <a:ext cx="11890696" cy="1028220"/>
          </a:xfrm>
          <a:prstGeom prst="rect">
            <a:avLst/>
          </a:prstGeom>
          <a:noFill/>
          <a:ln>
            <a:noFill/>
          </a:ln>
        </p:spPr>
        <p:txBody>
          <a:bodyPr spcFirstLastPara="1" vert="horz" wrap="square" lIns="121900" tIns="60933" rIns="121900" bIns="60933" rtlCol="0" anchor="b" anchorCtr="0">
            <a:noAutofit/>
          </a:bodyPr>
          <a:lstStyle/>
          <a:p>
            <a:pPr algn="ctr">
              <a:lnSpc>
                <a:spcPct val="100000"/>
              </a:lnSpc>
              <a:spcBef>
                <a:spcPts val="0"/>
              </a:spcBef>
              <a:buClr>
                <a:srgbClr val="538CD5"/>
              </a:buClr>
              <a:buSzPts val="500"/>
            </a:pP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r>
              <a:rPr lang="en-US" sz="3200">
                <a:latin typeface="Rockwell"/>
                <a:ea typeface="Calibri"/>
                <a:cs typeface="Calibri"/>
                <a:sym typeface="Calibri"/>
              </a:rPr>
              <a:t>Office of Educator Effectiveness &amp; Leadership Development</a:t>
            </a:r>
            <a:endParaRPr lang="en-US" sz="3200">
              <a:latin typeface="Rockwell"/>
              <a:ea typeface="Source Sans Pro"/>
              <a:cs typeface="Source Sans Pro"/>
              <a:sym typeface="Source Sans Pro"/>
            </a:endParaRPr>
          </a:p>
        </p:txBody>
      </p:sp>
      <p:sp>
        <p:nvSpPr>
          <p:cNvPr id="295" name="Google Shape;295;p47"/>
          <p:cNvSpPr txBox="1"/>
          <p:nvPr/>
        </p:nvSpPr>
        <p:spPr>
          <a:xfrm>
            <a:off x="249165" y="737194"/>
            <a:ext cx="5604612" cy="5385147"/>
          </a:xfrm>
          <a:prstGeom prst="rect">
            <a:avLst/>
          </a:prstGeom>
          <a:noFill/>
          <a:ln>
            <a:noFill/>
          </a:ln>
        </p:spPr>
        <p:txBody>
          <a:bodyPr spcFirstLastPara="1" wrap="square" lIns="121900" tIns="60933" rIns="121900" bIns="60933" anchor="t" anchorCtr="0">
            <a:noAutofit/>
          </a:bodyPr>
          <a:lstStyle/>
          <a:p>
            <a:pPr defTabSz="914377">
              <a:buSzPts val="1600"/>
            </a:pPr>
            <a:r>
              <a:rPr lang="en-US" sz="2000" b="1" kern="1200">
                <a:latin typeface="Trebuchet MS"/>
                <a:ea typeface="Calibri"/>
                <a:cs typeface="Calibri"/>
                <a:sym typeface="Calibri"/>
              </a:rPr>
              <a:t>Educator Effectiveness Leads</a:t>
            </a: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Ashley Cohoon, Communications, </a:t>
            </a:r>
            <a:r>
              <a:rPr lang="en-US" sz="2000" kern="1200">
                <a:latin typeface="Trebuchet MS"/>
                <a:ea typeface="Calibri"/>
                <a:cs typeface="Calibri"/>
                <a:sym typeface="Calibri"/>
                <a:hlinkClick r:id="rId3"/>
              </a:rPr>
              <a:t>ascohoon@ed.sc.gov</a:t>
            </a:r>
            <a:r>
              <a:rPr lang="en-US" sz="20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Beverly Flythe, Ed. Prep. Programs &amp; Special Areas, </a:t>
            </a:r>
            <a:r>
              <a:rPr lang="en-US" sz="2000" u="sng" kern="1200">
                <a:solidFill>
                  <a:srgbClr val="0563C1"/>
                </a:solidFill>
                <a:latin typeface="Trebuchet MS"/>
                <a:ea typeface="Calibri"/>
                <a:cs typeface="Calibri"/>
                <a:sym typeface="Calibri"/>
                <a:hlinkClick r:id="rId4">
                  <a:extLst>
                    <a:ext uri="{A12FA001-AC4F-418D-AE19-62706E023703}">
                      <ahyp:hlinkClr xmlns:ahyp="http://schemas.microsoft.com/office/drawing/2018/hyperlinkcolor" val="tx"/>
                    </a:ext>
                  </a:extLst>
                </a:hlinkClick>
              </a:rPr>
              <a:t>bflythe@ed.sc.gov</a:t>
            </a:r>
            <a:r>
              <a:rPr lang="en-US" sz="2000" kern="12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a:latin typeface="Trebuchet MS"/>
                <a:ea typeface="Calibri"/>
                <a:cs typeface="Calibri"/>
                <a:sym typeface="Calibri"/>
              </a:rPr>
              <a:t>Dr. Roshonda</a:t>
            </a:r>
            <a:r>
              <a:rPr lang="en-US" sz="2000" kern="1200">
                <a:latin typeface="Trebuchet MS"/>
                <a:ea typeface="Calibri"/>
                <a:cs typeface="Calibri"/>
                <a:sym typeface="Calibri"/>
              </a:rPr>
              <a:t> Frazier, SLOs, </a:t>
            </a:r>
            <a:r>
              <a:rPr lang="en-US" sz="2000" kern="1200">
                <a:solidFill>
                  <a:srgbClr val="0070C0"/>
                </a:solidFill>
                <a:latin typeface="Trebuchet MS"/>
                <a:ea typeface="Calibri"/>
                <a:cs typeface="Calibri"/>
                <a:sym typeface="Calibri"/>
                <a:hlinkClick r:id="rId5">
                  <a:extLst>
                    <a:ext uri="{A12FA001-AC4F-418D-AE19-62706E023703}">
                      <ahyp:hlinkClr xmlns:ahyp="http://schemas.microsoft.com/office/drawing/2018/hyperlinkcolor" val="tx"/>
                    </a:ext>
                  </a:extLst>
                </a:hlinkClick>
              </a:rPr>
              <a:t>rfrazier@ed.sc.gov</a:t>
            </a:r>
            <a:r>
              <a:rPr lang="en-US" sz="2000">
                <a:solidFill>
                  <a:srgbClr val="0070C0"/>
                </a:solidFill>
                <a:latin typeface="Trebuchet MS"/>
                <a:ea typeface="Calibri"/>
                <a:cs typeface="Calibri"/>
                <a:sym typeface="Calibri"/>
              </a:rPr>
              <a:t> </a:t>
            </a:r>
            <a:endParaRPr lang="en-US" sz="2000" kern="1200">
              <a:solidFill>
                <a:srgbClr val="0070C0"/>
              </a:solidFill>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Jenny Henke, Data &amp; Reporting, </a:t>
            </a:r>
            <a:r>
              <a:rPr lang="en-US" sz="2000" u="sng" kern="1200">
                <a:solidFill>
                  <a:srgbClr val="0563C1"/>
                </a:solidFill>
                <a:latin typeface="Trebuchet MS"/>
                <a:ea typeface="Calibri"/>
                <a:cs typeface="Calibri"/>
                <a:sym typeface="Calibri"/>
                <a:hlinkClick r:id="rId6"/>
              </a:rPr>
              <a:t>vhenke@ed.sc.gov</a:t>
            </a:r>
            <a:endParaRPr lang="en-US" sz="2000">
              <a:latin typeface="Trebuchet MS"/>
              <a:ea typeface="Calibri"/>
              <a:cs typeface="Calibri"/>
            </a:endParaRPr>
          </a:p>
          <a:p>
            <a:pPr marL="342265" indent="-342265" defTabSz="914377">
              <a:buSzPts val="1600"/>
              <a:buFont typeface="Trebuchet MS" panose="020B0603020202020204" pitchFamily="34" charset="0"/>
              <a:buChar char="●"/>
            </a:pPr>
            <a:r>
              <a:rPr lang="en-US" sz="2000">
                <a:latin typeface="Trebuchet MS"/>
                <a:ea typeface="Calibri"/>
                <a:cs typeface="Calibri"/>
              </a:rPr>
              <a:t>Dr. </a:t>
            </a:r>
            <a:r>
              <a:rPr lang="en-US" sz="2000" kern="1200">
                <a:latin typeface="Trebuchet MS"/>
                <a:ea typeface="Calibri"/>
                <a:cs typeface="Calibri"/>
              </a:rPr>
              <a:t>Kimberly Howard, Mentoring &amp; Induction, </a:t>
            </a:r>
            <a:r>
              <a:rPr lang="en-US" sz="2000">
                <a:solidFill>
                  <a:srgbClr val="0070C0"/>
                </a:solidFill>
                <a:latin typeface="Trebuchet MS"/>
                <a:ea typeface="Calibri"/>
                <a:cs typeface="Calibri"/>
                <a:hlinkClick r:id="rId7">
                  <a:extLst>
                    <a:ext uri="{A12FA001-AC4F-418D-AE19-62706E023703}">
                      <ahyp:hlinkClr xmlns:ahyp="http://schemas.microsoft.com/office/drawing/2018/hyperlinkcolor" val="tx"/>
                    </a:ext>
                  </a:extLst>
                </a:hlinkClick>
              </a:rPr>
              <a:t>khoward@ed.sc.gov</a:t>
            </a:r>
            <a:r>
              <a:rPr lang="en-US" sz="2000" kern="1200">
                <a:latin typeface="Trebuchet MS"/>
                <a:ea typeface="Calibri"/>
                <a:cs typeface="Calibri"/>
              </a:rPr>
              <a:t>  </a:t>
            </a:r>
          </a:p>
          <a:p>
            <a:pPr marL="342265" indent="-342265" defTabSz="914377">
              <a:buSzPts val="1600"/>
              <a:buFont typeface="Trebuchet MS" panose="020B0603020202020204" pitchFamily="34" charset="0"/>
              <a:buChar char="●"/>
            </a:pPr>
            <a:r>
              <a:rPr lang="en-US" sz="2000">
                <a:latin typeface="Trebuchet MS"/>
                <a:ea typeface="Calibri"/>
                <a:cs typeface="Calibri"/>
                <a:sym typeface="Calibri"/>
              </a:rPr>
              <a:t>Dr. Vicki</a:t>
            </a:r>
            <a:r>
              <a:rPr lang="en-US" sz="2000" kern="1200">
                <a:latin typeface="Trebuchet MS"/>
                <a:ea typeface="Calibri"/>
                <a:cs typeface="Calibri"/>
                <a:sym typeface="Calibri"/>
              </a:rPr>
              <a:t> Traufler, PADEPP,  </a:t>
            </a:r>
            <a:r>
              <a:rPr lang="en-US" sz="2000" u="sng" kern="1200">
                <a:solidFill>
                  <a:srgbClr val="0563C1"/>
                </a:solidFill>
                <a:latin typeface="Trebuchet MS"/>
                <a:ea typeface="Calibri"/>
                <a:cs typeface="Calibri"/>
                <a:sym typeface="Calibri"/>
                <a:hlinkClick r:id="rId8">
                  <a:extLst>
                    <a:ext uri="{A12FA001-AC4F-418D-AE19-62706E023703}">
                      <ahyp:hlinkClr xmlns:ahyp="http://schemas.microsoft.com/office/drawing/2018/hyperlinkcolor" val="tx"/>
                    </a:ext>
                  </a:extLst>
                </a:hlinkClick>
              </a:rPr>
              <a:t>vtraufler@ed.sc.gov</a:t>
            </a:r>
            <a:endParaRPr lang="en-US" sz="2000" u="sng" kern="1200">
              <a:solidFill>
                <a:srgbClr val="0563C1"/>
              </a:solidFill>
              <a:latin typeface="Trebuchet MS"/>
              <a:ea typeface="Calibri"/>
              <a:cs typeface="Calibri"/>
            </a:endParaRPr>
          </a:p>
          <a:p>
            <a:pPr marL="456565" lvl="1" defTabSz="914377">
              <a:buSzPts val="1600"/>
            </a:pPr>
            <a:endParaRPr lang="en-US" sz="2000" b="1" kern="1200">
              <a:solidFill>
                <a:prstClr val="black"/>
              </a:solidFill>
              <a:latin typeface="Trebuchet MS" panose="020B0603020202020204" pitchFamily="34" charset="0"/>
              <a:ea typeface="Calibri"/>
              <a:cs typeface="Calibri"/>
            </a:endParaRPr>
          </a:p>
          <a:p>
            <a:pPr indent="-635" defTabSz="914377">
              <a:buSzPts val="1600"/>
            </a:pPr>
            <a:r>
              <a:rPr lang="en-US" sz="2000" b="1" kern="1200">
                <a:latin typeface="Trebuchet MS"/>
                <a:ea typeface="Calibri"/>
                <a:cs typeface="Calibri"/>
                <a:sym typeface="Calibri"/>
              </a:rPr>
              <a:t>Visit our website: </a:t>
            </a:r>
            <a:r>
              <a:rPr lang="en-US" sz="2000" b="1" kern="1200">
                <a:latin typeface="Trebuchet MS"/>
                <a:ea typeface="Calibri"/>
                <a:cs typeface="Calibri"/>
                <a:sym typeface="Calibri"/>
                <a:hlinkClick r:id="rId9"/>
              </a:rPr>
              <a:t>https://ed.sc.gov</a:t>
            </a:r>
            <a:r>
              <a:rPr lang="en-US" sz="2000" b="1" kern="1200">
                <a:latin typeface="Trebuchet MS"/>
                <a:ea typeface="Calibri"/>
                <a:cs typeface="Calibri"/>
                <a:sym typeface="Calibri"/>
              </a:rPr>
              <a:t> </a:t>
            </a:r>
            <a:endParaRPr lang="en-US" sz="2000" b="1" u="sng" kern="1200">
              <a:solidFill>
                <a:srgbClr val="0563C1"/>
              </a:solidFill>
              <a:latin typeface="Trebuchet MS"/>
              <a:ea typeface="Calibri"/>
              <a:cs typeface="Calibri"/>
            </a:endParaRPr>
          </a:p>
          <a:p>
            <a:pPr indent="-635" defTabSz="914377">
              <a:buSzPts val="1600"/>
            </a:pPr>
            <a:r>
              <a:rPr lang="en-US" sz="2000" b="1" kern="1200">
                <a:latin typeface="Trebuchet MS"/>
                <a:ea typeface="Calibri"/>
                <a:cs typeface="Calibri"/>
                <a:sym typeface="Calibri"/>
              </a:rPr>
              <a:t>Who’s my ADEPT Contact?: </a:t>
            </a:r>
            <a:r>
              <a:rPr lang="en-US" sz="2000" b="1" kern="1200">
                <a:latin typeface="Trebuchet MS"/>
                <a:ea typeface="Calibri"/>
                <a:cs typeface="Calibri"/>
                <a:sym typeface="Calibri"/>
                <a:hlinkClick r:id="rId10"/>
              </a:rPr>
              <a:t>Click here</a:t>
            </a:r>
            <a:endParaRPr lang="en-US" sz="2000" u="sng" kern="1200">
              <a:latin typeface="Trebuchet MS"/>
              <a:ea typeface="Calibri"/>
              <a:cs typeface="Calibri"/>
              <a:hlinkClick r:id="rId10"/>
            </a:endParaRPr>
          </a:p>
        </p:txBody>
      </p:sp>
      <p:sp>
        <p:nvSpPr>
          <p:cNvPr id="294" name="Google Shape;294;p47"/>
          <p:cNvSpPr txBox="1">
            <a:spLocks noGrp="1"/>
          </p:cNvSpPr>
          <p:nvPr>
            <p:ph type="body" idx="2"/>
          </p:nvPr>
        </p:nvSpPr>
        <p:spPr>
          <a:xfrm>
            <a:off x="5849352" y="733446"/>
            <a:ext cx="6096631" cy="4642151"/>
          </a:xfrm>
          <a:prstGeom prst="rect">
            <a:avLst/>
          </a:prstGeom>
          <a:noFill/>
          <a:ln>
            <a:noFill/>
          </a:ln>
        </p:spPr>
        <p:txBody>
          <a:bodyPr spcFirstLastPara="1" vert="horz" wrap="square" lIns="91433" tIns="45700" rIns="91433" bIns="45700" rtlCol="0" anchor="t" anchorCtr="0">
            <a:noAutofit/>
          </a:bodyPr>
          <a:lstStyle/>
          <a:p>
            <a:pPr marL="236855" indent="-236855">
              <a:spcBef>
                <a:spcPts val="0"/>
              </a:spcBef>
              <a:buClr>
                <a:srgbClr val="000000"/>
              </a:buClr>
              <a:buSzPts val="300"/>
              <a:buNone/>
            </a:pPr>
            <a:r>
              <a:rPr lang="en" sz="2000" b="1">
                <a:solidFill>
                  <a:srgbClr val="000000"/>
                </a:solidFill>
                <a:latin typeface="Trebuchet MS"/>
              </a:rPr>
              <a:t>Leadership Development Leads</a:t>
            </a:r>
            <a:endParaRPr lang="en-US" sz="2000">
              <a:solidFill>
                <a:srgbClr val="000000"/>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Gerard Edwards, Experienced Leaders, </a:t>
            </a:r>
            <a:r>
              <a:rPr lang="en" sz="1850">
                <a:solidFill>
                  <a:srgbClr val="000000"/>
                </a:solidFill>
                <a:latin typeface="Trebuchet MS"/>
                <a:hlinkClick r:id="rId11"/>
              </a:rPr>
              <a:t>gedwards@ed.sc.gov</a:t>
            </a:r>
            <a:r>
              <a:rPr lang="en" sz="1850">
                <a:solidFill>
                  <a:srgbClr val="000000"/>
                </a:solidFill>
                <a:latin typeface="Trebuchet MS"/>
              </a:rPr>
              <a:t> </a:t>
            </a:r>
            <a:endParaRPr lang="en" sz="1850">
              <a:solidFill>
                <a:srgbClr val="000000"/>
              </a:solidFill>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Crystal Halma, Collective Leadership, </a:t>
            </a:r>
            <a:r>
              <a:rPr lang="en" sz="1850" u="sng" err="1">
                <a:solidFill>
                  <a:srgbClr val="0070C0"/>
                </a:solidFill>
                <a:latin typeface="Trebuchet MS"/>
              </a:rPr>
              <a:t>chalma</a:t>
            </a:r>
            <a:r>
              <a:rPr lang="en" sz="1850" u="sng">
                <a:solidFill>
                  <a:srgbClr val="0070C0"/>
                </a:solidFill>
                <a:latin typeface="Trebuchet MS"/>
                <a:hlinkClick r:id="rId12">
                  <a:extLst>
                    <a:ext uri="{A12FA001-AC4F-418D-AE19-62706E023703}">
                      <ahyp:hlinkClr xmlns:ahyp="http://schemas.microsoft.com/office/drawing/2018/hyperlinkcolor" val="tx"/>
                    </a:ext>
                  </a:extLst>
                </a:hlinkClick>
              </a:rPr>
              <a:t>@e</a:t>
            </a:r>
            <a:r>
              <a:rPr lang="en" sz="1850" u="sng">
                <a:solidFill>
                  <a:schemeClr val="hlink"/>
                </a:solidFill>
                <a:latin typeface="Trebuchet MS"/>
                <a:hlinkClick r:id="rId12">
                  <a:extLst>
                    <a:ext uri="{A12FA001-AC4F-418D-AE19-62706E023703}">
                      <ahyp:hlinkClr xmlns:ahyp="http://schemas.microsoft.com/office/drawing/2018/hyperlinkcolor" val="tx"/>
                    </a:ext>
                  </a:extLst>
                </a:hlinkClick>
              </a:rPr>
              <a:t>d.sc.gov</a:t>
            </a:r>
            <a:endParaRPr sz="1850">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Frank Robinson, New Principals &amp; Emerging Leaders, </a:t>
            </a:r>
            <a:r>
              <a:rPr lang="en" sz="1850" u="sng">
                <a:solidFill>
                  <a:schemeClr val="hlink"/>
                </a:solidFill>
                <a:latin typeface="Trebuchet MS"/>
                <a:hlinkClick r:id="rId13">
                  <a:extLst>
                    <a:ext uri="{A12FA001-AC4F-418D-AE19-62706E023703}">
                      <ahyp:hlinkClr xmlns:ahyp="http://schemas.microsoft.com/office/drawing/2018/hyperlinkcolor" val="tx"/>
                    </a:ext>
                  </a:extLst>
                </a:hlinkClick>
              </a:rPr>
              <a:t>frobinson@ed.sc.gov</a:t>
            </a:r>
            <a:endParaRPr sz="1850" u="sng">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Tom Smith, Instructional Leadership &amp; Assistant Principals, </a:t>
            </a:r>
            <a:r>
              <a:rPr lang="en" sz="1850" u="sng">
                <a:solidFill>
                  <a:schemeClr val="hlink"/>
                </a:solidFill>
                <a:latin typeface="Trebuchet MS"/>
                <a:hlinkClick r:id="rId14">
                  <a:extLst>
                    <a:ext uri="{A12FA001-AC4F-418D-AE19-62706E023703}">
                      <ahyp:hlinkClr xmlns:ahyp="http://schemas.microsoft.com/office/drawing/2018/hyperlinkcolor" val="tx"/>
                    </a:ext>
                  </a:extLst>
                </a:hlinkClick>
              </a:rPr>
              <a:t>tsmith@ed.sc.gov</a:t>
            </a:r>
            <a:r>
              <a:rPr lang="en" sz="1850">
                <a:solidFill>
                  <a:srgbClr val="B45F06"/>
                </a:solidFill>
                <a:latin typeface="Trebuchet MS"/>
              </a:rPr>
              <a:t> </a:t>
            </a:r>
            <a:endParaRPr sz="1867"/>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Keasha Grant, Certified Support &amp; Emerging Leaders, </a:t>
            </a:r>
            <a:r>
              <a:rPr lang="en" sz="1850" u="sng">
                <a:solidFill>
                  <a:schemeClr val="hlink"/>
                </a:solidFill>
                <a:latin typeface="Trebuchet MS"/>
                <a:hlinkClick r:id="rId15">
                  <a:extLst>
                    <a:ext uri="{A12FA001-AC4F-418D-AE19-62706E023703}">
                      <ahyp:hlinkClr xmlns:ahyp="http://schemas.microsoft.com/office/drawing/2018/hyperlinkcolor" val="tx"/>
                    </a:ext>
                  </a:extLst>
                </a:hlinkClick>
              </a:rPr>
              <a:t>ksgrant@ed.sc.gov</a:t>
            </a:r>
            <a:endParaRPr lang="en" sz="1850" u="sng">
              <a:solidFill>
                <a:schemeClr val="hlink"/>
              </a:solidFill>
              <a:latin typeface="Trebuchet MS"/>
            </a:endParaRPr>
          </a:p>
          <a:p>
            <a:pPr marL="236855" indent="-236855">
              <a:spcBef>
                <a:spcPts val="1067"/>
              </a:spcBef>
              <a:buClr>
                <a:srgbClr val="000000"/>
              </a:buClr>
              <a:buSzPts val="300"/>
              <a:buNone/>
            </a:pPr>
            <a:r>
              <a:rPr lang="en" sz="2000" b="1">
                <a:solidFill>
                  <a:srgbClr val="000000"/>
                </a:solidFill>
                <a:latin typeface="Trebuchet MS"/>
              </a:rPr>
              <a:t>Office Support</a:t>
            </a:r>
            <a:endParaRPr sz="200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Lilla Toal </a:t>
            </a:r>
            <a:r>
              <a:rPr lang="en" sz="1850" err="1">
                <a:latin typeface="Trebuchet MS"/>
              </a:rPr>
              <a:t>Mandsager</a:t>
            </a:r>
            <a:r>
              <a:rPr lang="en" sz="1850">
                <a:latin typeface="Trebuchet MS"/>
              </a:rPr>
              <a:t>, Director, </a:t>
            </a:r>
            <a:r>
              <a:rPr lang="en" sz="1850" u="sng">
                <a:latin typeface="Trebuchet MS"/>
                <a:hlinkClick r:id="rId16"/>
              </a:rPr>
              <a:t>lmandsager@ed.sc.gov</a:t>
            </a:r>
            <a:endParaRPr sz="185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Marilyn Suber, Administrative Assistant, </a:t>
            </a:r>
            <a:r>
              <a:rPr lang="en-US" sz="1800" u="sng">
                <a:solidFill>
                  <a:srgbClr val="0070C0"/>
                </a:solidFill>
                <a:latin typeface="Trebuchet MS"/>
                <a:hlinkClick r:id="rId17">
                  <a:extLst>
                    <a:ext uri="{A12FA001-AC4F-418D-AE19-62706E023703}">
                      <ahyp:hlinkClr xmlns:ahyp="http://schemas.microsoft.com/office/drawing/2018/hyperlinkcolor" val="tx"/>
                    </a:ext>
                  </a:extLst>
                </a:hlinkClick>
              </a:rPr>
              <a:t>masuber@ed.sc.gov</a:t>
            </a:r>
            <a:endParaRPr lang="en-US" sz="1800" u="sng">
              <a:solidFill>
                <a:srgbClr val="0070C0"/>
              </a:solidFill>
              <a:latin typeface="Trebuchet MS"/>
            </a:endParaRPr>
          </a:p>
        </p:txBody>
      </p:sp>
    </p:spTree>
    <p:extLst>
      <p:ext uri="{BB962C8B-B14F-4D97-AF65-F5344CB8AC3E}">
        <p14:creationId xmlns:p14="http://schemas.microsoft.com/office/powerpoint/2010/main" val="109638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Professional Learning Needs Survey</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2138225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B1017-34A4-5F20-281E-8683B4086CC4}"/>
              </a:ext>
            </a:extLst>
          </p:cNvPr>
          <p:cNvSpPr>
            <a:spLocks noGrp="1"/>
          </p:cNvSpPr>
          <p:nvPr>
            <p:ph type="title"/>
          </p:nvPr>
        </p:nvSpPr>
        <p:spPr/>
        <p:txBody>
          <a:bodyPr/>
          <a:lstStyle/>
          <a:p>
            <a:r>
              <a:rPr lang="en-US">
                <a:latin typeface="Rockwell"/>
              </a:rPr>
              <a:t>Professional Learning Needs Survey Results</a:t>
            </a:r>
            <a:endParaRPr lang="en-US"/>
          </a:p>
        </p:txBody>
      </p:sp>
      <p:sp>
        <p:nvSpPr>
          <p:cNvPr id="3" name="Text Placeholder 2">
            <a:extLst>
              <a:ext uri="{FF2B5EF4-FFF2-40B4-BE49-F238E27FC236}">
                <a16:creationId xmlns:a16="http://schemas.microsoft.com/office/drawing/2014/main" id="{907C8ACC-5715-F86B-3FCF-4830C21F63C3}"/>
              </a:ext>
            </a:extLst>
          </p:cNvPr>
          <p:cNvSpPr>
            <a:spLocks noGrp="1"/>
          </p:cNvSpPr>
          <p:nvPr>
            <p:ph type="body" idx="1"/>
          </p:nvPr>
        </p:nvSpPr>
        <p:spPr>
          <a:xfrm>
            <a:off x="609601" y="1499045"/>
            <a:ext cx="10973986" cy="536925"/>
          </a:xfrm>
        </p:spPr>
        <p:txBody>
          <a:bodyPr/>
          <a:lstStyle/>
          <a:p>
            <a:pPr algn="ctr"/>
            <a:r>
              <a:rPr lang="en-US">
                <a:latin typeface="Trebuchet MS"/>
              </a:rPr>
              <a:t>39% of SC School Districts participated</a:t>
            </a:r>
          </a:p>
        </p:txBody>
      </p:sp>
      <p:sp>
        <p:nvSpPr>
          <p:cNvPr id="4" name="Content Placeholder 3">
            <a:extLst>
              <a:ext uri="{FF2B5EF4-FFF2-40B4-BE49-F238E27FC236}">
                <a16:creationId xmlns:a16="http://schemas.microsoft.com/office/drawing/2014/main" id="{4A748BE8-658E-341E-D60F-88B88228076A}"/>
              </a:ext>
            </a:extLst>
          </p:cNvPr>
          <p:cNvSpPr>
            <a:spLocks noGrp="1"/>
          </p:cNvSpPr>
          <p:nvPr>
            <p:ph sz="half" idx="2"/>
          </p:nvPr>
        </p:nvSpPr>
        <p:spPr>
          <a:xfrm>
            <a:off x="95249" y="2124075"/>
            <a:ext cx="6292061" cy="4027635"/>
          </a:xfrm>
        </p:spPr>
        <p:txBody>
          <a:bodyPr vert="horz" lIns="91440" tIns="45720" rIns="91440" bIns="45720" rtlCol="0" anchor="t">
            <a:normAutofit/>
          </a:bodyPr>
          <a:lstStyle/>
          <a:p>
            <a:pPr marL="0" indent="0" algn="ctr">
              <a:buNone/>
            </a:pPr>
            <a:r>
              <a:rPr lang="en-US" b="1">
                <a:latin typeface="Trebuchet MS"/>
              </a:rPr>
              <a:t>Findings</a:t>
            </a:r>
          </a:p>
          <a:p>
            <a:pPr marL="227965" indent="-227965"/>
            <a:r>
              <a:rPr lang="en-US">
                <a:latin typeface="Trebuchet MS"/>
              </a:rPr>
              <a:t>Opportunities for training with considerations for the time of the year(mostly Summer)</a:t>
            </a:r>
          </a:p>
          <a:p>
            <a:pPr marL="227965" indent="-227965"/>
            <a:r>
              <a:rPr lang="en-US">
                <a:latin typeface="Trebuchet MS"/>
              </a:rPr>
              <a:t>Most requested training? </a:t>
            </a:r>
            <a:r>
              <a:rPr lang="en-US">
                <a:latin typeface="Trebuchet MS"/>
                <a:cs typeface="Arial"/>
              </a:rPr>
              <a:t>Inter-rater Reliability Training for Coaches &amp; Evaluators</a:t>
            </a:r>
          </a:p>
          <a:p>
            <a:pPr marL="227965" indent="-227965"/>
            <a:r>
              <a:rPr lang="en-US">
                <a:latin typeface="Trebuchet MS"/>
                <a:cs typeface="Arial"/>
              </a:rPr>
              <a:t>Round tables to discuss topics with similar districts</a:t>
            </a:r>
          </a:p>
        </p:txBody>
      </p:sp>
      <p:sp>
        <p:nvSpPr>
          <p:cNvPr id="6" name="Content Placeholder 5">
            <a:extLst>
              <a:ext uri="{FF2B5EF4-FFF2-40B4-BE49-F238E27FC236}">
                <a16:creationId xmlns:a16="http://schemas.microsoft.com/office/drawing/2014/main" id="{DF5E234B-0FA2-2FDF-0F1C-F630E8FFAC30}"/>
              </a:ext>
            </a:extLst>
          </p:cNvPr>
          <p:cNvSpPr>
            <a:spLocks noGrp="1"/>
          </p:cNvSpPr>
          <p:nvPr>
            <p:ph sz="quarter" idx="4"/>
          </p:nvPr>
        </p:nvSpPr>
        <p:spPr>
          <a:xfrm>
            <a:off x="6736080" y="2285099"/>
            <a:ext cx="5303520" cy="3076488"/>
          </a:xfrm>
        </p:spPr>
        <p:txBody>
          <a:bodyPr vert="horz" lIns="91440" tIns="45720" rIns="91440" bIns="45720" rtlCol="0" anchor="t">
            <a:normAutofit/>
          </a:bodyPr>
          <a:lstStyle/>
          <a:p>
            <a:pPr marL="0" indent="0" algn="ctr">
              <a:buNone/>
            </a:pPr>
            <a:r>
              <a:rPr lang="en-US" b="1">
                <a:latin typeface="Trebuchet MS"/>
              </a:rPr>
              <a:t>Next Steps</a:t>
            </a:r>
          </a:p>
          <a:p>
            <a:pPr marL="227965" indent="-227965"/>
            <a:r>
              <a:rPr lang="en-US">
                <a:latin typeface="Trebuchet MS"/>
              </a:rPr>
              <a:t>Professional Learning Opportunities for 2024-25</a:t>
            </a:r>
          </a:p>
          <a:p>
            <a:pPr marL="227965" indent="-227965"/>
            <a:r>
              <a:rPr lang="en-US">
                <a:latin typeface="Trebuchet MS"/>
              </a:rPr>
              <a:t>More face-to-face training in the Summer</a:t>
            </a:r>
            <a:endParaRPr lang="en-US"/>
          </a:p>
          <a:p>
            <a:pPr marL="227965" indent="-227965"/>
            <a:r>
              <a:rPr lang="en-US">
                <a:latin typeface="Trebuchet MS"/>
              </a:rPr>
              <a:t>On-demand resources</a:t>
            </a:r>
            <a:endParaRPr lang="en-US"/>
          </a:p>
        </p:txBody>
      </p:sp>
    </p:spTree>
    <p:extLst>
      <p:ext uri="{BB962C8B-B14F-4D97-AF65-F5344CB8AC3E}">
        <p14:creationId xmlns:p14="http://schemas.microsoft.com/office/powerpoint/2010/main" val="1745388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ADEPT Plan Reminders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18510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10744" y="1089157"/>
            <a:ext cx="12002610" cy="4188508"/>
          </a:xfrm>
        </p:spPr>
        <p:txBody>
          <a:bodyPr vert="horz" lIns="121920" tIns="60960" rIns="121920" bIns="60960" rtlCol="0" anchor="t">
            <a:noAutofit/>
          </a:bodyPr>
          <a:lstStyle/>
          <a:p>
            <a:pPr marL="227965" indent="-227965">
              <a:lnSpc>
                <a:spcPct val="170000"/>
              </a:lnSpc>
            </a:pPr>
            <a:r>
              <a:rPr lang="en-US" sz="2200">
                <a:latin typeface="Trebuchet MS"/>
              </a:rPr>
              <a:t>The ADEPT Plan for the 2024-25 school year will be available at the end of April in </a:t>
            </a:r>
            <a:r>
              <a:rPr lang="en-US" sz="2200" err="1">
                <a:latin typeface="Trebuchet MS"/>
              </a:rPr>
              <a:t>SCLead</a:t>
            </a:r>
            <a:r>
              <a:rPr lang="en-US" sz="2200">
                <a:latin typeface="Trebuchet MS"/>
              </a:rPr>
              <a:t>.</a:t>
            </a:r>
            <a:endParaRPr lang="en-US" sz="2200"/>
          </a:p>
          <a:p>
            <a:pPr marL="227965" indent="-227965">
              <a:lnSpc>
                <a:spcPct val="170000"/>
              </a:lnSpc>
            </a:pPr>
            <a:r>
              <a:rPr lang="en-US" sz="2200">
                <a:latin typeface="Trebuchet MS"/>
              </a:rPr>
              <a:t>Completed ADEPT plans are due June 1, 2024, in SCLead.org.</a:t>
            </a:r>
            <a:endParaRPr lang="en-US" sz="2200"/>
          </a:p>
          <a:p>
            <a:pPr marL="227965" indent="-227965">
              <a:lnSpc>
                <a:spcPct val="170000"/>
              </a:lnSpc>
            </a:pPr>
            <a:r>
              <a:rPr lang="en-US" sz="2200">
                <a:latin typeface="Trebuchet MS"/>
              </a:rPr>
              <a:t>Complete all parts of the plan to avoid multiple resubmissions.</a:t>
            </a:r>
            <a:endParaRPr lang="en-US" sz="2200"/>
          </a:p>
          <a:p>
            <a:pPr marL="227965" indent="-227965">
              <a:lnSpc>
                <a:spcPct val="170000"/>
              </a:lnSpc>
            </a:pPr>
            <a:r>
              <a:rPr lang="en-US" sz="2200">
                <a:latin typeface="Trebuchet MS"/>
              </a:rPr>
              <a:t>Your district's ADEPT contact will provide feedback/approval.</a:t>
            </a:r>
          </a:p>
          <a:p>
            <a:pPr marL="227965" indent="-227965">
              <a:lnSpc>
                <a:spcPct val="170000"/>
              </a:lnSpc>
            </a:pPr>
            <a:r>
              <a:rPr lang="en-US" sz="2200">
                <a:latin typeface="Trebuchet MS"/>
              </a:rPr>
              <a:t>ADEPT Plan template and the Addendum Support Document can be found at: </a:t>
            </a:r>
            <a:endParaRPr lang="en-US" sz="2200"/>
          </a:p>
          <a:p>
            <a:pPr marL="0" indent="0">
              <a:lnSpc>
                <a:spcPct val="170000"/>
              </a:lnSpc>
              <a:buNone/>
            </a:pPr>
            <a:r>
              <a:rPr lang="en-US" sz="2200">
                <a:latin typeface="Trebuchet MS"/>
                <a:hlinkClick r:id="rId3"/>
              </a:rPr>
              <a:t>Expanded ADEPT Plan Resources - South Carolina Department of Education (sc.gov)</a:t>
            </a:r>
            <a:endParaRPr lang="en-US" sz="2200"/>
          </a:p>
        </p:txBody>
      </p:sp>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349951" y="-7132"/>
            <a:ext cx="10972800" cy="1097280"/>
          </a:xfrm>
        </p:spPr>
        <p:txBody>
          <a:bodyPr/>
          <a:lstStyle/>
          <a:p>
            <a:r>
              <a:rPr lang="en-US">
                <a:latin typeface="Rockwell"/>
              </a:rPr>
              <a:t>ADEPT Plan</a:t>
            </a:r>
            <a:endParaRPr lang="en-US"/>
          </a:p>
        </p:txBody>
      </p:sp>
    </p:spTree>
    <p:extLst>
      <p:ext uri="{BB962C8B-B14F-4D97-AF65-F5344CB8AC3E}">
        <p14:creationId xmlns:p14="http://schemas.microsoft.com/office/powerpoint/2010/main" val="3927069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B8E0E-F3AD-7017-F8FF-F6506838D375}"/>
              </a:ext>
            </a:extLst>
          </p:cNvPr>
          <p:cNvSpPr>
            <a:spLocks noGrp="1"/>
          </p:cNvSpPr>
          <p:nvPr>
            <p:ph type="title"/>
          </p:nvPr>
        </p:nvSpPr>
        <p:spPr>
          <a:xfrm>
            <a:off x="272569" y="-292"/>
            <a:ext cx="5611586" cy="1202327"/>
          </a:xfrm>
        </p:spPr>
        <p:txBody>
          <a:bodyPr/>
          <a:lstStyle/>
          <a:p>
            <a:r>
              <a:rPr lang="en-US">
                <a:latin typeface="Rockwell"/>
              </a:rPr>
              <a:t>Evaluation Instrument</a:t>
            </a:r>
            <a:endParaRPr lang="en-US"/>
          </a:p>
        </p:txBody>
      </p:sp>
      <p:sp>
        <p:nvSpPr>
          <p:cNvPr id="3" name="Content Placeholder 2">
            <a:extLst>
              <a:ext uri="{FF2B5EF4-FFF2-40B4-BE49-F238E27FC236}">
                <a16:creationId xmlns:a16="http://schemas.microsoft.com/office/drawing/2014/main" id="{D7ECA1C2-F10C-3BD6-B8E0-91CFDF14CA3B}"/>
              </a:ext>
            </a:extLst>
          </p:cNvPr>
          <p:cNvSpPr>
            <a:spLocks noGrp="1"/>
          </p:cNvSpPr>
          <p:nvPr>
            <p:ph sz="half" idx="1"/>
          </p:nvPr>
        </p:nvSpPr>
        <p:spPr>
          <a:xfrm>
            <a:off x="141278" y="858839"/>
            <a:ext cx="6350867" cy="5311645"/>
          </a:xfrm>
        </p:spPr>
        <p:txBody>
          <a:bodyPr vert="horz" lIns="91440" tIns="45720" rIns="91440" bIns="45720" rtlCol="0" anchor="t">
            <a:normAutofit fontScale="77500" lnSpcReduction="20000"/>
          </a:bodyPr>
          <a:lstStyle/>
          <a:p>
            <a:pPr marL="227965" indent="-227965">
              <a:lnSpc>
                <a:spcPct val="160000"/>
              </a:lnSpc>
            </a:pPr>
            <a:r>
              <a:rPr lang="en-US">
                <a:latin typeface="Trebuchet MS"/>
              </a:rPr>
              <a:t>Only select Locally-Developed Model if approved by OEELD</a:t>
            </a:r>
            <a:endParaRPr lang="en-US"/>
          </a:p>
          <a:p>
            <a:pPr marL="227965" indent="-227965">
              <a:lnSpc>
                <a:spcPct val="160000"/>
              </a:lnSpc>
            </a:pPr>
            <a:r>
              <a:rPr lang="en-US">
                <a:latin typeface="Trebuchet MS"/>
              </a:rPr>
              <a:t>If Consensus scoring approach is selected for Induction and Continuing Formative contract levels, evaluators are </a:t>
            </a:r>
            <a:r>
              <a:rPr lang="en-US" i="1">
                <a:latin typeface="Trebuchet MS"/>
              </a:rPr>
              <a:t>still required</a:t>
            </a:r>
            <a:r>
              <a:rPr lang="en-US">
                <a:latin typeface="Trebuchet MS"/>
              </a:rPr>
              <a:t> to complete consensus meetings even with one observation. You create a consensus meeting input the data from the observation.</a:t>
            </a:r>
          </a:p>
          <a:p>
            <a:pPr marL="227965" indent="-227965">
              <a:lnSpc>
                <a:spcPct val="160000"/>
              </a:lnSpc>
            </a:pPr>
            <a:r>
              <a:rPr lang="en-US">
                <a:latin typeface="Trebuchet MS"/>
              </a:rPr>
              <a:t>Once evaluations are created, this page CANNOT be changed. </a:t>
            </a:r>
          </a:p>
          <a:p>
            <a:pPr marL="227965" indent="-227965"/>
            <a:endParaRPr lang="en-US"/>
          </a:p>
        </p:txBody>
      </p:sp>
      <p:pic>
        <p:nvPicPr>
          <p:cNvPr id="5" name="Picture 4" descr="Screenshot of ADEPT plan">
            <a:extLst>
              <a:ext uri="{FF2B5EF4-FFF2-40B4-BE49-F238E27FC236}">
                <a16:creationId xmlns:a16="http://schemas.microsoft.com/office/drawing/2014/main" id="{2F49BD5D-BDB0-56BB-B7C3-8B991DC1F9B3}"/>
              </a:ext>
            </a:extLst>
          </p:cNvPr>
          <p:cNvPicPr>
            <a:picLocks noChangeAspect="1"/>
          </p:cNvPicPr>
          <p:nvPr/>
        </p:nvPicPr>
        <p:blipFill>
          <a:blip r:embed="rId3"/>
          <a:stretch>
            <a:fillRect/>
          </a:stretch>
        </p:blipFill>
        <p:spPr>
          <a:xfrm>
            <a:off x="6406387" y="164970"/>
            <a:ext cx="5713563" cy="2991929"/>
          </a:xfrm>
          <a:prstGeom prst="rect">
            <a:avLst/>
          </a:prstGeom>
        </p:spPr>
      </p:pic>
      <p:pic>
        <p:nvPicPr>
          <p:cNvPr id="6" name="Picture 5" descr="Screenshot of ADEPT plan">
            <a:extLst>
              <a:ext uri="{FF2B5EF4-FFF2-40B4-BE49-F238E27FC236}">
                <a16:creationId xmlns:a16="http://schemas.microsoft.com/office/drawing/2014/main" id="{8179B49B-2921-D194-8A74-8E2246E69C88}"/>
              </a:ext>
            </a:extLst>
          </p:cNvPr>
          <p:cNvPicPr>
            <a:picLocks noChangeAspect="1"/>
          </p:cNvPicPr>
          <p:nvPr/>
        </p:nvPicPr>
        <p:blipFill rotWithShape="1">
          <a:blip r:embed="rId4"/>
          <a:srcRect l="-52" r="169" b="2909"/>
          <a:stretch/>
        </p:blipFill>
        <p:spPr>
          <a:xfrm>
            <a:off x="6482827" y="3116441"/>
            <a:ext cx="5636742" cy="2548064"/>
          </a:xfrm>
          <a:prstGeom prst="rect">
            <a:avLst/>
          </a:prstGeom>
        </p:spPr>
      </p:pic>
    </p:spTree>
    <p:extLst>
      <p:ext uri="{BB962C8B-B14F-4D97-AF65-F5344CB8AC3E}">
        <p14:creationId xmlns:p14="http://schemas.microsoft.com/office/powerpoint/2010/main" val="1229913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B4204-856D-B303-0F6A-834CB03ED988}"/>
              </a:ext>
            </a:extLst>
          </p:cNvPr>
          <p:cNvSpPr>
            <a:spLocks noGrp="1"/>
          </p:cNvSpPr>
          <p:nvPr>
            <p:ph type="title"/>
          </p:nvPr>
        </p:nvSpPr>
        <p:spPr>
          <a:xfrm>
            <a:off x="483622" y="148882"/>
            <a:ext cx="7461422" cy="1097280"/>
          </a:xfrm>
        </p:spPr>
        <p:txBody>
          <a:bodyPr/>
          <a:lstStyle/>
          <a:p>
            <a:r>
              <a:rPr lang="en-US">
                <a:latin typeface="Rockwell"/>
              </a:rPr>
              <a:t>Special Area References</a:t>
            </a:r>
            <a:endParaRPr lang="en-US"/>
          </a:p>
        </p:txBody>
      </p:sp>
      <p:sp>
        <p:nvSpPr>
          <p:cNvPr id="3" name="Content Placeholder 2">
            <a:extLst>
              <a:ext uri="{FF2B5EF4-FFF2-40B4-BE49-F238E27FC236}">
                <a16:creationId xmlns:a16="http://schemas.microsoft.com/office/drawing/2014/main" id="{1A013505-AD7A-B17C-576D-245D5CED5164}"/>
              </a:ext>
            </a:extLst>
          </p:cNvPr>
          <p:cNvSpPr>
            <a:spLocks noGrp="1"/>
          </p:cNvSpPr>
          <p:nvPr>
            <p:ph idx="1"/>
          </p:nvPr>
        </p:nvSpPr>
        <p:spPr>
          <a:xfrm>
            <a:off x="654725" y="1212030"/>
            <a:ext cx="10206870" cy="4433404"/>
          </a:xfrm>
        </p:spPr>
        <p:txBody>
          <a:bodyPr vert="horz" lIns="91440" tIns="45720" rIns="91440" bIns="45720" rtlCol="0" anchor="t">
            <a:normAutofit fontScale="85000" lnSpcReduction="20000"/>
          </a:bodyPr>
          <a:lstStyle/>
          <a:p>
            <a:pPr marL="0" indent="0">
              <a:lnSpc>
                <a:spcPct val="120000"/>
              </a:lnSpc>
              <a:buNone/>
            </a:pPr>
            <a:r>
              <a:rPr lang="en-US" sz="2800" b="1">
                <a:latin typeface="Trebuchet MS"/>
              </a:rPr>
              <a:t>Section IV: SLO, Goals-Based Evaluation</a:t>
            </a:r>
            <a:endParaRPr lang="en-US" sz="2800" b="1"/>
          </a:p>
          <a:p>
            <a:pPr marL="685165" indent="-227965">
              <a:lnSpc>
                <a:spcPct val="120000"/>
              </a:lnSpc>
            </a:pPr>
            <a:r>
              <a:rPr lang="en-US" sz="2400">
                <a:latin typeface="Trebuchet MS"/>
              </a:rPr>
              <a:t>All school counselors undergoing Summative, Formative, and Goals-Based Evaluations (GBE) must complete at least one Student Growth Goal (SGG). The SGG is the goals-based evaluation tool for Continuing GBE and Annual GBE contract counselors.</a:t>
            </a:r>
          </a:p>
          <a:p>
            <a:pPr marL="685165" lvl="1" indent="-227965">
              <a:lnSpc>
                <a:spcPct val="120000"/>
              </a:lnSpc>
            </a:pPr>
            <a:r>
              <a:rPr lang="en-US" sz="2400">
                <a:latin typeface="Trebuchet MS"/>
              </a:rPr>
              <a:t>All school librarians undergoing Summative, Formative, and Goals-Based Evaluations (GBE) must complete at least one Professional Growth and Development Goal. This goal is embedded in SCLead.org.</a:t>
            </a:r>
          </a:p>
          <a:p>
            <a:pPr marL="457200" lvl="1" indent="0">
              <a:lnSpc>
                <a:spcPct val="120000"/>
              </a:lnSpc>
              <a:buNone/>
            </a:pPr>
            <a:endParaRPr lang="en-US">
              <a:latin typeface="Trebuchet MS"/>
            </a:endParaRPr>
          </a:p>
          <a:p>
            <a:pPr marL="457200" lvl="1" indent="0">
              <a:lnSpc>
                <a:spcPct val="120000"/>
              </a:lnSpc>
              <a:buNone/>
            </a:pPr>
            <a:r>
              <a:rPr lang="en-US" b="1">
                <a:latin typeface="Trebuchet MS"/>
              </a:rPr>
              <a:t>Section VII: Continuous Improvement </a:t>
            </a:r>
            <a:endParaRPr lang="en-US" b="1"/>
          </a:p>
          <a:p>
            <a:pPr marL="685165" lvl="1" indent="-227965">
              <a:lnSpc>
                <a:spcPct val="120000"/>
              </a:lnSpc>
            </a:pPr>
            <a:r>
              <a:rPr lang="en-US" sz="2400">
                <a:latin typeface="Trebuchet MS"/>
              </a:rPr>
              <a:t>Briefly describe how your district gathers data and monitors the fidelity of implementation of Expanded ADEPT.</a:t>
            </a:r>
          </a:p>
        </p:txBody>
      </p:sp>
    </p:spTree>
    <p:extLst>
      <p:ext uri="{BB962C8B-B14F-4D97-AF65-F5344CB8AC3E}">
        <p14:creationId xmlns:p14="http://schemas.microsoft.com/office/powerpoint/2010/main" val="126961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1FE89-D66B-C4E3-E7C1-127879797CB5}"/>
              </a:ext>
            </a:extLst>
          </p:cNvPr>
          <p:cNvSpPr>
            <a:spLocks noGrp="1"/>
          </p:cNvSpPr>
          <p:nvPr>
            <p:ph type="title"/>
          </p:nvPr>
        </p:nvSpPr>
        <p:spPr>
          <a:xfrm>
            <a:off x="603851" y="45638"/>
            <a:ext cx="10972800" cy="1188720"/>
          </a:xfrm>
        </p:spPr>
        <p:txBody>
          <a:bodyPr/>
          <a:lstStyle/>
          <a:p>
            <a:r>
              <a:rPr lang="en-US">
                <a:latin typeface="Rockwell"/>
              </a:rPr>
              <a:t>Addendum</a:t>
            </a:r>
            <a:endParaRPr lang="en-US"/>
          </a:p>
        </p:txBody>
      </p:sp>
      <p:sp>
        <p:nvSpPr>
          <p:cNvPr id="3" name="Content Placeholder 2">
            <a:extLst>
              <a:ext uri="{FF2B5EF4-FFF2-40B4-BE49-F238E27FC236}">
                <a16:creationId xmlns:a16="http://schemas.microsoft.com/office/drawing/2014/main" id="{D41FA11D-D9E1-BA73-04F6-2CFDC82A3C06}"/>
              </a:ext>
            </a:extLst>
          </p:cNvPr>
          <p:cNvSpPr>
            <a:spLocks noGrp="1"/>
          </p:cNvSpPr>
          <p:nvPr>
            <p:ph sz="half" idx="1"/>
          </p:nvPr>
        </p:nvSpPr>
        <p:spPr>
          <a:xfrm>
            <a:off x="367013" y="1016065"/>
            <a:ext cx="5437384" cy="4005831"/>
          </a:xfrm>
        </p:spPr>
        <p:txBody>
          <a:bodyPr vert="horz" lIns="91440" tIns="45720" rIns="91440" bIns="45720" rtlCol="0" anchor="t">
            <a:normAutofit/>
          </a:bodyPr>
          <a:lstStyle/>
          <a:p>
            <a:pPr marL="227965" indent="-227965"/>
            <a:r>
              <a:rPr lang="en-US" sz="2600">
                <a:latin typeface="Trebuchet MS"/>
              </a:rPr>
              <a:t>Refer to the 2022-23 Effectiveness Human Capital (Schools) ADEPT Report in </a:t>
            </a:r>
            <a:r>
              <a:rPr lang="en-US" sz="2600" err="1">
                <a:latin typeface="Trebuchet MS"/>
              </a:rPr>
              <a:t>SCLead</a:t>
            </a:r>
            <a:r>
              <a:rPr lang="en-US" sz="2600">
                <a:latin typeface="Trebuchet MS"/>
              </a:rPr>
              <a:t> to respond to the questions. </a:t>
            </a:r>
          </a:p>
          <a:p>
            <a:pPr marL="0" indent="0">
              <a:buNone/>
            </a:pPr>
            <a:endParaRPr lang="en-US"/>
          </a:p>
        </p:txBody>
      </p:sp>
      <p:pic>
        <p:nvPicPr>
          <p:cNvPr id="4" name="Picture 3" descr="A screenshot of options to run a report">
            <a:extLst>
              <a:ext uri="{FF2B5EF4-FFF2-40B4-BE49-F238E27FC236}">
                <a16:creationId xmlns:a16="http://schemas.microsoft.com/office/drawing/2014/main" id="{B60E78CD-2252-950A-86E2-36749358DBE1}"/>
              </a:ext>
            </a:extLst>
          </p:cNvPr>
          <p:cNvPicPr>
            <a:picLocks noChangeAspect="1"/>
          </p:cNvPicPr>
          <p:nvPr/>
        </p:nvPicPr>
        <p:blipFill>
          <a:blip r:embed="rId3"/>
          <a:stretch>
            <a:fillRect/>
          </a:stretch>
        </p:blipFill>
        <p:spPr>
          <a:xfrm>
            <a:off x="472131" y="2639712"/>
            <a:ext cx="4822225" cy="2895086"/>
          </a:xfrm>
          <a:prstGeom prst="rect">
            <a:avLst/>
          </a:prstGeom>
        </p:spPr>
      </p:pic>
      <p:pic>
        <p:nvPicPr>
          <p:cNvPr id="5" name="Picture 5">
            <a:extLst>
              <a:ext uri="{FF2B5EF4-FFF2-40B4-BE49-F238E27FC236}">
                <a16:creationId xmlns:a16="http://schemas.microsoft.com/office/drawing/2014/main" id="{C1016A82-BF3A-1053-C007-CDF533D0FAE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000737" y="532116"/>
            <a:ext cx="5840046" cy="617662"/>
          </a:xfrm>
          <a:prstGeom prst="rect">
            <a:avLst/>
          </a:prstGeom>
        </p:spPr>
      </p:pic>
      <p:pic>
        <p:nvPicPr>
          <p:cNvPr id="6" name="Picture 6">
            <a:extLst>
              <a:ext uri="{FF2B5EF4-FFF2-40B4-BE49-F238E27FC236}">
                <a16:creationId xmlns:a16="http://schemas.microsoft.com/office/drawing/2014/main" id="{F5286760-A054-5D95-C3F1-7F8B06A5A0AA}"/>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088132" y="1239675"/>
            <a:ext cx="5673967" cy="4293369"/>
          </a:xfrm>
          <a:prstGeom prst="rect">
            <a:avLst/>
          </a:prstGeom>
        </p:spPr>
      </p:pic>
      <p:sp>
        <p:nvSpPr>
          <p:cNvPr id="7" name="Arrow: Left 6" descr="arrow pointing to Academic Year">
            <a:extLst>
              <a:ext uri="{FF2B5EF4-FFF2-40B4-BE49-F238E27FC236}">
                <a16:creationId xmlns:a16="http://schemas.microsoft.com/office/drawing/2014/main" id="{2D116DAE-E2DA-DDC7-CF16-8414A00453C9}"/>
              </a:ext>
            </a:extLst>
          </p:cNvPr>
          <p:cNvSpPr/>
          <p:nvPr/>
        </p:nvSpPr>
        <p:spPr>
          <a:xfrm rot="-2220000">
            <a:off x="5045675" y="3253945"/>
            <a:ext cx="781050" cy="3238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 7" descr="Arrow pointing to run report">
            <a:extLst>
              <a:ext uri="{FF2B5EF4-FFF2-40B4-BE49-F238E27FC236}">
                <a16:creationId xmlns:a16="http://schemas.microsoft.com/office/drawing/2014/main" id="{ACC41F08-185D-52FD-2C33-C590431A63BD}"/>
              </a:ext>
            </a:extLst>
          </p:cNvPr>
          <p:cNvSpPr/>
          <p:nvPr/>
        </p:nvSpPr>
        <p:spPr>
          <a:xfrm rot="19560000">
            <a:off x="3769325" y="4854144"/>
            <a:ext cx="781050" cy="3238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08166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SharedWithUsers xmlns="eceb486e-0810-4529-a988-f381a2f10d79">
      <UserInfo>
        <DisplayName>Frazier, Roshonda</DisplayName>
        <AccountId>266</AccountId>
        <AccountType/>
      </UserInfo>
      <UserInfo>
        <DisplayName>Howard, Kimberly</DisplayName>
        <AccountId>15</AccountId>
        <AccountType/>
      </UserInfo>
      <UserInfo>
        <DisplayName>Cohoon, Ashley S</DisplayName>
        <AccountId>429</AccountId>
        <AccountType/>
      </UserInfo>
      <UserInfo>
        <DisplayName>Traufler, Vicki</DisplayName>
        <AccountId>12</AccountId>
        <AccountType/>
      </UserInfo>
      <UserInfo>
        <DisplayName>Toal Mandsager, Lilla</DisplayName>
        <AccountId>6</AccountId>
        <AccountType/>
      </UserInfo>
      <UserInfo>
        <DisplayName>Henke, Virginia</DisplayName>
        <AccountId>289</AccountId>
        <AccountType/>
      </UserInfo>
      <UserInfo>
        <DisplayName>Flythe, Beverly</DisplayName>
        <AccountId>13</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9EB4EE-A582-4761-A509-219A1D866F97}">
  <ds:schemaRefs>
    <ds:schemaRef ds:uri="eceb486e-0810-4529-a988-f381a2f10d79"/>
    <ds:schemaRef ds:uri="f02f7301-725c-47b9-832a-57cb4d48a23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46C08F2-9964-43C8-B2A2-764BE712A644}">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85863C5-41C7-4680-9737-9C968D5570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25</Slides>
  <Notes>24</Notes>
  <HiddenSlides>0</HiddenSlide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Custom Design</vt:lpstr>
      <vt:lpstr>Educator Effectiveness  Virtual Office Hours </vt:lpstr>
      <vt:lpstr>Agenda </vt:lpstr>
      <vt:lpstr>Professional Learning Needs Survey</vt:lpstr>
      <vt:lpstr>Professional Learning Needs Survey Results</vt:lpstr>
      <vt:lpstr>ADEPT Plan Reminders</vt:lpstr>
      <vt:lpstr>ADEPT Plan</vt:lpstr>
      <vt:lpstr>Evaluation Instrument</vt:lpstr>
      <vt:lpstr>Special Area References</vt:lpstr>
      <vt:lpstr>Addendum</vt:lpstr>
      <vt:lpstr>Student Learning Objectives Updates</vt:lpstr>
      <vt:lpstr>SLO Updates</vt:lpstr>
      <vt:lpstr>ADEPT Implementation/SCLead.org </vt:lpstr>
      <vt:lpstr>ADEPT/SCLead Reminders</vt:lpstr>
      <vt:lpstr>Reminders about "Bubbles" when reviewing the evaluations tab in SCLead.org</vt:lpstr>
      <vt:lpstr>Auto-Completion Feature for GBE Evaluations</vt:lpstr>
      <vt:lpstr>Professional Learning &amp; Support</vt:lpstr>
      <vt:lpstr>Professional Learning Library Credits Renewal Hours vs. PD Hours</vt:lpstr>
      <vt:lpstr>PLL Phases of Implementation</vt:lpstr>
      <vt:lpstr>  "Thriving" School Districts</vt:lpstr>
      <vt:lpstr>PLL Course Highlights</vt:lpstr>
      <vt:lpstr>District Highlights</vt:lpstr>
      <vt:lpstr>FAQ – Mentoring Requirements</vt:lpstr>
      <vt:lpstr>OEELD Reminders and Memos</vt:lpstr>
      <vt:lpstr>Questions?</vt:lpstr>
      <vt:lpstr>             Office of Educator Effectiveness &amp; Leadership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Educator Effectiveness and Leadership Development April Virtual Office Hours presentation</dc:title>
  <dc:creator>South Carolina Department of Education</dc:creator>
  <cp:revision>2</cp:revision>
  <dcterms:created xsi:type="dcterms:W3CDTF">2024-03-05T14:10:10Z</dcterms:created>
  <dcterms:modified xsi:type="dcterms:W3CDTF">2024-04-11T17:32:55Z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