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2"/>
  </p:notesMasterIdLst>
  <p:handoutMasterIdLst>
    <p:handoutMasterId r:id="rId123"/>
  </p:handoutMasterIdLst>
  <p:sldIdLst>
    <p:sldId id="260" r:id="rId2"/>
    <p:sldId id="344" r:id="rId3"/>
    <p:sldId id="258" r:id="rId4"/>
    <p:sldId id="340" r:id="rId5"/>
    <p:sldId id="341" r:id="rId6"/>
    <p:sldId id="343" r:id="rId7"/>
    <p:sldId id="336" r:id="rId8"/>
    <p:sldId id="337" r:id="rId9"/>
    <p:sldId id="314" r:id="rId10"/>
    <p:sldId id="257" r:id="rId11"/>
    <p:sldId id="406" r:id="rId12"/>
    <p:sldId id="433" r:id="rId13"/>
    <p:sldId id="374" r:id="rId14"/>
    <p:sldId id="408" r:id="rId15"/>
    <p:sldId id="481" r:id="rId16"/>
    <p:sldId id="442" r:id="rId17"/>
    <p:sldId id="440" r:id="rId18"/>
    <p:sldId id="376" r:id="rId19"/>
    <p:sldId id="378" r:id="rId20"/>
    <p:sldId id="379" r:id="rId21"/>
    <p:sldId id="380" r:id="rId22"/>
    <p:sldId id="381" r:id="rId23"/>
    <p:sldId id="470" r:id="rId24"/>
    <p:sldId id="471" r:id="rId25"/>
    <p:sldId id="472" r:id="rId26"/>
    <p:sldId id="473" r:id="rId27"/>
    <p:sldId id="474" r:id="rId28"/>
    <p:sldId id="475" r:id="rId29"/>
    <p:sldId id="476" r:id="rId30"/>
    <p:sldId id="385" r:id="rId31"/>
    <p:sldId id="383" r:id="rId32"/>
    <p:sldId id="386" r:id="rId33"/>
    <p:sldId id="384" r:id="rId34"/>
    <p:sldId id="347" r:id="rId35"/>
    <p:sldId id="348" r:id="rId36"/>
    <p:sldId id="349" r:id="rId37"/>
    <p:sldId id="350" r:id="rId38"/>
    <p:sldId id="351" r:id="rId39"/>
    <p:sldId id="389" r:id="rId40"/>
    <p:sldId id="390" r:id="rId41"/>
    <p:sldId id="391" r:id="rId42"/>
    <p:sldId id="392" r:id="rId43"/>
    <p:sldId id="393" r:id="rId44"/>
    <p:sldId id="394" r:id="rId45"/>
    <p:sldId id="395" r:id="rId46"/>
    <p:sldId id="396" r:id="rId47"/>
    <p:sldId id="397" r:id="rId48"/>
    <p:sldId id="399" r:id="rId49"/>
    <p:sldId id="400" r:id="rId50"/>
    <p:sldId id="401" r:id="rId51"/>
    <p:sldId id="402" r:id="rId52"/>
    <p:sldId id="403" r:id="rId53"/>
    <p:sldId id="404" r:id="rId54"/>
    <p:sldId id="405" r:id="rId55"/>
    <p:sldId id="435" r:id="rId56"/>
    <p:sldId id="352" r:id="rId57"/>
    <p:sldId id="353" r:id="rId58"/>
    <p:sldId id="354" r:id="rId59"/>
    <p:sldId id="355" r:id="rId60"/>
    <p:sldId id="356" r:id="rId61"/>
    <p:sldId id="410" r:id="rId62"/>
    <p:sldId id="357" r:id="rId63"/>
    <p:sldId id="358" r:id="rId64"/>
    <p:sldId id="359" r:id="rId65"/>
    <p:sldId id="360" r:id="rId66"/>
    <p:sldId id="361" r:id="rId67"/>
    <p:sldId id="362" r:id="rId68"/>
    <p:sldId id="436" r:id="rId69"/>
    <p:sldId id="482" r:id="rId70"/>
    <p:sldId id="411" r:id="rId71"/>
    <p:sldId id="454" r:id="rId72"/>
    <p:sldId id="455" r:id="rId73"/>
    <p:sldId id="456" r:id="rId74"/>
    <p:sldId id="457" r:id="rId75"/>
    <p:sldId id="458" r:id="rId76"/>
    <p:sldId id="459" r:id="rId77"/>
    <p:sldId id="460" r:id="rId78"/>
    <p:sldId id="461" r:id="rId79"/>
    <p:sldId id="462" r:id="rId80"/>
    <p:sldId id="463" r:id="rId81"/>
    <p:sldId id="464" r:id="rId82"/>
    <p:sldId id="465" r:id="rId83"/>
    <p:sldId id="466" r:id="rId84"/>
    <p:sldId id="467" r:id="rId85"/>
    <p:sldId id="468" r:id="rId86"/>
    <p:sldId id="469" r:id="rId87"/>
    <p:sldId id="426" r:id="rId88"/>
    <p:sldId id="412" r:id="rId89"/>
    <p:sldId id="413" r:id="rId90"/>
    <p:sldId id="414" r:id="rId91"/>
    <p:sldId id="415" r:id="rId92"/>
    <p:sldId id="416" r:id="rId93"/>
    <p:sldId id="417" r:id="rId94"/>
    <p:sldId id="418" r:id="rId95"/>
    <p:sldId id="419" r:id="rId96"/>
    <p:sldId id="420" r:id="rId97"/>
    <p:sldId id="421" r:id="rId98"/>
    <p:sldId id="422" r:id="rId99"/>
    <p:sldId id="423" r:id="rId100"/>
    <p:sldId id="424" r:id="rId101"/>
    <p:sldId id="427" r:id="rId102"/>
    <p:sldId id="428" r:id="rId103"/>
    <p:sldId id="429" r:id="rId104"/>
    <p:sldId id="437" r:id="rId105"/>
    <p:sldId id="363" r:id="rId106"/>
    <p:sldId id="364" r:id="rId107"/>
    <p:sldId id="365" r:id="rId108"/>
    <p:sldId id="430" r:id="rId109"/>
    <p:sldId id="431" r:id="rId110"/>
    <p:sldId id="366" r:id="rId111"/>
    <p:sldId id="367" r:id="rId112"/>
    <p:sldId id="368" r:id="rId113"/>
    <p:sldId id="369" r:id="rId114"/>
    <p:sldId id="478" r:id="rId115"/>
    <p:sldId id="370" r:id="rId116"/>
    <p:sldId id="477" r:id="rId117"/>
    <p:sldId id="371" r:id="rId118"/>
    <p:sldId id="372" r:id="rId119"/>
    <p:sldId id="373" r:id="rId120"/>
    <p:sldId id="256" r:id="rId121"/>
  </p:sldIdLst>
  <p:sldSz cx="9144000" cy="5143500" type="screen16x9"/>
  <p:notesSz cx="7023100" cy="93091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mcdowell" initials="km" lastIdx="6" clrIdx="0"/>
  <p:cmAuthor id="1" name="Brantly Houston" initials="BH"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BEEEE"/>
    <a:srgbClr val="00999A"/>
    <a:srgbClr val="F4782F"/>
    <a:srgbClr val="0099A7"/>
    <a:srgbClr val="83B6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55" autoAdjust="0"/>
    <p:restoredTop sz="50482" autoAdjust="0"/>
  </p:normalViewPr>
  <p:slideViewPr>
    <p:cSldViewPr snapToGrid="0" snapToObjects="1">
      <p:cViewPr varScale="1">
        <p:scale>
          <a:sx n="74" d="100"/>
          <a:sy n="74" d="100"/>
        </p:scale>
        <p:origin x="1788" y="60"/>
      </p:cViewPr>
      <p:guideLst>
        <p:guide orient="horz" pos="1620"/>
        <p:guide pos="2880"/>
      </p:guideLst>
    </p:cSldViewPr>
  </p:slideViewPr>
  <p:outlineViewPr>
    <p:cViewPr>
      <p:scale>
        <a:sx n="33" d="100"/>
        <a:sy n="33" d="100"/>
      </p:scale>
      <p:origin x="0" y="-1230"/>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handoutMaster" Target="handoutMasters/handoutMaster1.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commentAuthors" Target="commentAuthor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0_3" csCatId="mainScheme" phldr="1"/>
      <dgm:spPr/>
      <dgm:t>
        <a:bodyPr/>
        <a:lstStyle/>
        <a:p>
          <a:endParaRPr lang="en-US"/>
        </a:p>
      </dgm:t>
    </dgm:pt>
    <dgm:pt modelId="{82991BB6-852B-41DD-AB2F-207FC13FC926}">
      <dgm:prSet phldrT="[Text]"/>
      <dgm:spPr/>
      <dgm:t>
        <a:bodyPr/>
        <a:lstStyle/>
        <a:p>
          <a:r>
            <a:rPr lang="en-US" dirty="0" smtClean="0"/>
            <a:t>Pre-observation Conference</a:t>
          </a:r>
          <a:endParaRPr lang="en-US" dirty="0"/>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dirty="0" smtClean="0"/>
            <a:t>Observation</a:t>
          </a:r>
          <a:endParaRPr lang="en-US" dirty="0"/>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dirty="0" smtClean="0"/>
            <a:t>Reflection</a:t>
          </a:r>
          <a:endParaRPr lang="en-US" dirty="0"/>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dirty="0" smtClean="0"/>
            <a:t>Post-observation Conference</a:t>
          </a:r>
          <a:endParaRPr lang="en-US" dirty="0"/>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t>
        <a:bodyPr/>
        <a:lstStyle/>
        <a:p>
          <a:endParaRPr lang="en-US"/>
        </a:p>
      </dgm:t>
    </dgm:pt>
    <dgm:pt modelId="{79F6EB07-66A6-4DD6-B563-586D22A6B658}" type="pres">
      <dgm:prSet presAssocID="{CC8B792A-B2C9-44F3-8505-0502B815DAE3}" presName="cycle" presStyleCnt="0"/>
      <dgm:spPr/>
      <dgm:t>
        <a:bodyPr/>
        <a:lstStyle/>
        <a:p>
          <a:endParaRPr lang="en-US"/>
        </a:p>
      </dgm:t>
    </dgm:pt>
    <dgm:pt modelId="{B77EADB5-813F-47B1-BF67-83038FC1CCA4}" type="pres">
      <dgm:prSet presAssocID="{82991BB6-852B-41DD-AB2F-207FC13FC926}" presName="nodeFirstNode" presStyleLbl="node1" presStyleIdx="0" presStyleCnt="4">
        <dgm:presLayoutVars>
          <dgm:bulletEnabled val="1"/>
        </dgm:presLayoutVars>
      </dgm:prSet>
      <dgm:spPr/>
      <dgm:t>
        <a:bodyPr/>
        <a:lstStyle/>
        <a:p>
          <a:endParaRPr lang="en-US"/>
        </a:p>
      </dgm:t>
    </dgm:pt>
    <dgm:pt modelId="{2E749323-2007-4201-99F1-4619B881DA1E}" type="pres">
      <dgm:prSet presAssocID="{A5C4965D-2A1E-4643-95B2-225894B30A05}" presName="sibTransFirstNode" presStyleLbl="bgShp" presStyleIdx="0" presStyleCnt="1"/>
      <dgm:spPr/>
      <dgm:t>
        <a:bodyPr/>
        <a:lstStyle/>
        <a:p>
          <a:endParaRPr lang="en-US"/>
        </a:p>
      </dgm:t>
    </dgm:pt>
    <dgm:pt modelId="{C3F528E0-0169-42E3-91B5-755CD7B3BDFB}" type="pres">
      <dgm:prSet presAssocID="{12A2F3FD-6D05-4EA9-9E59-0975156FBC86}" presName="nodeFollowingNodes" presStyleLbl="node1" presStyleIdx="1" presStyleCnt="4">
        <dgm:presLayoutVars>
          <dgm:bulletEnabled val="1"/>
        </dgm:presLayoutVars>
      </dgm:prSet>
      <dgm:spPr/>
      <dgm:t>
        <a:bodyPr/>
        <a:lstStyle/>
        <a:p>
          <a:endParaRPr lang="en-US"/>
        </a:p>
      </dgm:t>
    </dgm:pt>
    <dgm:pt modelId="{E91486F7-A43E-49FA-B31F-DB6BDFDF7234}" type="pres">
      <dgm:prSet presAssocID="{21E41F13-D455-44F4-9738-7A3AF2E8CD6D}" presName="nodeFollowingNodes" presStyleLbl="node1" presStyleIdx="2" presStyleCnt="4">
        <dgm:presLayoutVars>
          <dgm:bulletEnabled val="1"/>
        </dgm:presLayoutVars>
      </dgm:prSet>
      <dgm:spPr/>
      <dgm:t>
        <a:bodyPr/>
        <a:lstStyle/>
        <a:p>
          <a:endParaRPr lang="en-US"/>
        </a:p>
      </dgm:t>
    </dgm:pt>
    <dgm:pt modelId="{2A4E80CB-64FF-4584-8E81-452F5F19E13C}" type="pres">
      <dgm:prSet presAssocID="{A6D26718-FE02-442F-AFF6-FBBCC759A9A4}" presName="nodeFollowingNodes" presStyleLbl="node1" presStyleIdx="3" presStyleCnt="4">
        <dgm:presLayoutVars>
          <dgm:bulletEnabled val="1"/>
        </dgm:presLayoutVars>
      </dgm:prSet>
      <dgm:spPr/>
      <dgm:t>
        <a:bodyPr/>
        <a:lstStyle/>
        <a:p>
          <a:endParaRPr lang="en-US"/>
        </a:p>
      </dgm:t>
    </dgm:pt>
  </dgm:ptLst>
  <dgm:cxnLst>
    <dgm:cxn modelId="{2488C7B5-1574-4F62-A7A7-76828EF9D2A3}" type="presOf" srcId="{CC8B792A-B2C9-44F3-8505-0502B815DAE3}" destId="{1E148AC1-1EE4-4BB4-BC14-9E8D16B041D2}" srcOrd="0" destOrd="0" presId="urn:microsoft.com/office/officeart/2005/8/layout/cycle3"/>
    <dgm:cxn modelId="{EB7F45D8-3B3E-422E-994B-CB9A4F2F26B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402498D4-C1C4-49EC-A7B3-6181BDDA5479}" type="presOf" srcId="{A5C4965D-2A1E-4643-95B2-225894B30A05}" destId="{2E749323-2007-4201-99F1-4619B881DA1E}" srcOrd="0" destOrd="0" presId="urn:microsoft.com/office/officeart/2005/8/layout/cycle3"/>
    <dgm:cxn modelId="{03F9081F-FFE3-4308-A7DC-5BE6E5FD29B5}" type="presOf" srcId="{A6D26718-FE02-442F-AFF6-FBBCC759A9A4}" destId="{2A4E80CB-64FF-4584-8E81-452F5F19E13C}" srcOrd="0" destOrd="0" presId="urn:microsoft.com/office/officeart/2005/8/layout/cycle3"/>
    <dgm:cxn modelId="{6BF93DA1-DA16-4B69-BDF1-A132B8B24807}" srcId="{CC8B792A-B2C9-44F3-8505-0502B815DAE3}" destId="{12A2F3FD-6D05-4EA9-9E59-0975156FBC86}" srcOrd="1" destOrd="0" parTransId="{F90592BA-5176-4667-9C2C-DE2839449B58}" sibTransId="{DF5D0926-39A5-4AC6-952E-513C7482491B}"/>
    <dgm:cxn modelId="{F9782E7B-B3AA-4609-B108-C9B484DD432C}" srcId="{CC8B792A-B2C9-44F3-8505-0502B815DAE3}" destId="{21E41F13-D455-44F4-9738-7A3AF2E8CD6D}" srcOrd="2" destOrd="0" parTransId="{2F10431F-BF5C-477F-A36F-B2EA980140E2}" sibTransId="{9543E78C-AE26-4025-82BF-2785DABF3942}"/>
    <dgm:cxn modelId="{7CA2D6B6-CC54-4650-880A-59CEA283C719}" type="presOf" srcId="{12A2F3FD-6D05-4EA9-9E59-0975156FBC86}" destId="{C3F528E0-0169-42E3-91B5-755CD7B3BDFB}"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13A4C544-90C9-428E-A29F-B31E3F3FFEAF}" type="presOf" srcId="{21E41F13-D455-44F4-9738-7A3AF2E8CD6D}" destId="{E91486F7-A43E-49FA-B31F-DB6BDFDF7234}" srcOrd="0" destOrd="0" presId="urn:microsoft.com/office/officeart/2005/8/layout/cycle3"/>
    <dgm:cxn modelId="{E33490B1-4D0F-4E6A-BD33-026BFD72DDDE}" type="presParOf" srcId="{1E148AC1-1EE4-4BB4-BC14-9E8D16B041D2}" destId="{79F6EB07-66A6-4DD6-B563-586D22A6B658}" srcOrd="0" destOrd="0" presId="urn:microsoft.com/office/officeart/2005/8/layout/cycle3"/>
    <dgm:cxn modelId="{76D64938-FFD6-4FA2-B7D3-4482603CD8DC}" type="presParOf" srcId="{79F6EB07-66A6-4DD6-B563-586D22A6B658}" destId="{B77EADB5-813F-47B1-BF67-83038FC1CCA4}" srcOrd="0" destOrd="0" presId="urn:microsoft.com/office/officeart/2005/8/layout/cycle3"/>
    <dgm:cxn modelId="{22C3B2CE-AF54-46FE-8CCB-9D8E16374A1D}" type="presParOf" srcId="{79F6EB07-66A6-4DD6-B563-586D22A6B658}" destId="{2E749323-2007-4201-99F1-4619B881DA1E}" srcOrd="1" destOrd="0" presId="urn:microsoft.com/office/officeart/2005/8/layout/cycle3"/>
    <dgm:cxn modelId="{9942CF08-5301-4857-BD87-A0471D84B407}" type="presParOf" srcId="{79F6EB07-66A6-4DD6-B563-586D22A6B658}" destId="{C3F528E0-0169-42E3-91B5-755CD7B3BDFB}" srcOrd="2" destOrd="0" presId="urn:microsoft.com/office/officeart/2005/8/layout/cycle3"/>
    <dgm:cxn modelId="{38771D0B-EB9A-4F5F-8711-A26AE1E5D091}" type="presParOf" srcId="{79F6EB07-66A6-4DD6-B563-586D22A6B658}" destId="{E91486F7-A43E-49FA-B31F-DB6BDFDF7234}" srcOrd="3" destOrd="0" presId="urn:microsoft.com/office/officeart/2005/8/layout/cycle3"/>
    <dgm:cxn modelId="{A7EE69C2-52F7-4677-8480-ACA7A817D8A8}"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457085" y="-19762"/>
          <a:ext cx="2406879" cy="2406879"/>
        </a:xfrm>
        <a:prstGeom prst="circularArrow">
          <a:avLst>
            <a:gd name="adj1" fmla="val 4668"/>
            <a:gd name="adj2" fmla="val 272909"/>
            <a:gd name="adj3" fmla="val 13296323"/>
            <a:gd name="adj4" fmla="val 17722417"/>
            <a:gd name="adj5" fmla="val 4847"/>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958369" y="28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Pre-observation Conference</a:t>
          </a:r>
          <a:endParaRPr lang="en-US" sz="1400" kern="1200" dirty="0"/>
        </a:p>
      </dsp:txBody>
      <dsp:txXfrm>
        <a:off x="992645" y="34562"/>
        <a:ext cx="1335759" cy="633603"/>
      </dsp:txXfrm>
    </dsp:sp>
    <dsp:sp modelId="{C3F528E0-0169-42E3-91B5-755CD7B3BDFB}">
      <dsp:nvSpPr>
        <dsp:cNvPr id="0" name=""/>
        <dsp:cNvSpPr/>
      </dsp:nvSpPr>
      <dsp:spPr>
        <a:xfrm>
          <a:off x="1822599" y="86451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Observation</a:t>
          </a:r>
          <a:endParaRPr lang="en-US" sz="1400" kern="1200" dirty="0"/>
        </a:p>
      </dsp:txBody>
      <dsp:txXfrm>
        <a:off x="1856875" y="898792"/>
        <a:ext cx="1335759" cy="633603"/>
      </dsp:txXfrm>
    </dsp:sp>
    <dsp:sp modelId="{E91486F7-A43E-49FA-B31F-DB6BDFDF7234}">
      <dsp:nvSpPr>
        <dsp:cNvPr id="0" name=""/>
        <dsp:cNvSpPr/>
      </dsp:nvSpPr>
      <dsp:spPr>
        <a:xfrm>
          <a:off x="958369" y="172874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Reflection</a:t>
          </a:r>
          <a:endParaRPr lang="en-US" sz="1400" kern="1200" dirty="0"/>
        </a:p>
      </dsp:txBody>
      <dsp:txXfrm>
        <a:off x="992645" y="1763022"/>
        <a:ext cx="1335759" cy="633603"/>
      </dsp:txXfrm>
    </dsp:sp>
    <dsp:sp modelId="{2A4E80CB-64FF-4584-8E81-452F5F19E13C}">
      <dsp:nvSpPr>
        <dsp:cNvPr id="0" name=""/>
        <dsp:cNvSpPr/>
      </dsp:nvSpPr>
      <dsp:spPr>
        <a:xfrm>
          <a:off x="94139" y="86451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Post-observation Conference</a:t>
          </a:r>
          <a:endParaRPr lang="en-US" sz="1400" kern="1200" dirty="0"/>
        </a:p>
      </dsp:txBody>
      <dsp:txXfrm>
        <a:off x="128415" y="898792"/>
        <a:ext cx="1335759" cy="63360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D3654264-A050-41DF-A840-90F44AA1B274}" type="datetimeFigureOut">
              <a:rPr lang="en-US" smtClean="0"/>
              <a:t>8/30/2018</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3A900349-D620-4F0F-8F65-B0AA30AEFC31}" type="slidenum">
              <a:rPr lang="en-US" smtClean="0"/>
              <a:t>‹#›</a:t>
            </a:fld>
            <a:endParaRPr lang="en-US"/>
          </a:p>
        </p:txBody>
      </p:sp>
    </p:spTree>
    <p:extLst>
      <p:ext uri="{BB962C8B-B14F-4D97-AF65-F5344CB8AC3E}">
        <p14:creationId xmlns:p14="http://schemas.microsoft.com/office/powerpoint/2010/main" val="1991855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58BF2E1-9FF2-FB44-AA17-8C245BBCBCD3}" type="datetimeFigureOut">
              <a:rPr lang="en-US" smtClean="0"/>
              <a:t>8/30/2018</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6A353FE-32F5-BF4D-A682-07E8A26EBEC6}" type="slidenum">
              <a:rPr lang="en-US" smtClean="0"/>
              <a:t>‹#›</a:t>
            </a:fld>
            <a:endParaRPr lang="en-US"/>
          </a:p>
        </p:txBody>
      </p:sp>
    </p:spTree>
    <p:extLst>
      <p:ext uri="{BB962C8B-B14F-4D97-AF65-F5344CB8AC3E}">
        <p14:creationId xmlns:p14="http://schemas.microsoft.com/office/powerpoint/2010/main" val="17637117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a:t>
            </a:fld>
            <a:endParaRPr lang="en-US"/>
          </a:p>
        </p:txBody>
      </p:sp>
    </p:spTree>
    <p:extLst>
      <p:ext uri="{BB962C8B-B14F-4D97-AF65-F5344CB8AC3E}">
        <p14:creationId xmlns:p14="http://schemas.microsoft.com/office/powerpoint/2010/main" val="129291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time</a:t>
            </a:r>
            <a:r>
              <a:rPr lang="en-US" baseline="0" dirty="0" smtClean="0"/>
              <a:t> to look through handout.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10</a:t>
            </a:fld>
            <a:endParaRPr lang="en-US"/>
          </a:p>
        </p:txBody>
      </p:sp>
    </p:spTree>
    <p:extLst>
      <p:ext uri="{BB962C8B-B14F-4D97-AF65-F5344CB8AC3E}">
        <p14:creationId xmlns:p14="http://schemas.microsoft.com/office/powerpoint/2010/main" val="1511798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district HR you have many roles, the evaluation specific ones are – issuing</a:t>
            </a:r>
            <a:r>
              <a:rPr lang="en-US" baseline="0" dirty="0" smtClean="0"/>
              <a:t> contract levels that match the guidance, on time, orienting educators to their evaluation process, supporting mentoring and induction, reporting evaluation data, correcting evaluation data, overseeing compliant reporting and implementation. </a:t>
            </a:r>
            <a:endParaRPr lang="en-US" dirty="0" smtClean="0"/>
          </a:p>
          <a:p>
            <a:r>
              <a:rPr lang="en-US" dirty="0" smtClean="0"/>
              <a:t>Refer to </a:t>
            </a:r>
            <a:r>
              <a:rPr lang="en-US" dirty="0" err="1" smtClean="0"/>
              <a:t>SCLead</a:t>
            </a:r>
            <a:r>
              <a:rPr lang="en-US" dirty="0" smtClean="0"/>
              <a:t> Roles handout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11</a:t>
            </a:fld>
            <a:endParaRPr lang="en-US"/>
          </a:p>
        </p:txBody>
      </p:sp>
    </p:spTree>
    <p:extLst>
      <p:ext uri="{BB962C8B-B14F-4D97-AF65-F5344CB8AC3E}">
        <p14:creationId xmlns:p14="http://schemas.microsoft.com/office/powerpoint/2010/main" val="724271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12</a:t>
            </a:fld>
            <a:endParaRPr lang="en-US"/>
          </a:p>
        </p:txBody>
      </p:sp>
    </p:spTree>
    <p:extLst>
      <p:ext uri="{BB962C8B-B14F-4D97-AF65-F5344CB8AC3E}">
        <p14:creationId xmlns:p14="http://schemas.microsoft.com/office/powerpoint/2010/main" val="1323783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service you can do the entire process here but you are not required to do so.</a:t>
            </a:r>
          </a:p>
          <a:p>
            <a:endParaRPr lang="en-US" dirty="0" smtClean="0"/>
          </a:p>
          <a:p>
            <a:pPr marL="0" indent="0">
              <a:buNone/>
            </a:pPr>
            <a:r>
              <a:rPr lang="en-US" b="1" dirty="0" smtClean="0"/>
              <a:t>Required State-level reporting for classroom-based teachers</a:t>
            </a:r>
            <a:endParaRPr lang="en-US" dirty="0" smtClean="0"/>
          </a:p>
          <a:p>
            <a:pPr marL="171450" lvl="0" indent="-171450">
              <a:buFont typeface="Arial" panose="020B0604020202020204" pitchFamily="34" charset="0"/>
              <a:buChar char="•"/>
            </a:pPr>
            <a:r>
              <a:rPr lang="en-US" dirty="0" smtClean="0"/>
              <a:t>overall effectiveness ratings (Met/Not Met), </a:t>
            </a:r>
          </a:p>
          <a:p>
            <a:pPr marL="171450" lvl="0" indent="-171450">
              <a:buFont typeface="Arial" panose="020B0604020202020204" pitchFamily="34" charset="0"/>
              <a:buChar char="•"/>
            </a:pPr>
            <a:r>
              <a:rPr lang="en-US" dirty="0" smtClean="0"/>
              <a:t>next year contract level and hiring status </a:t>
            </a:r>
          </a:p>
          <a:p>
            <a:pPr marL="171450" lvl="0" indent="-171450">
              <a:buFont typeface="Arial" panose="020B0604020202020204" pitchFamily="34" charset="0"/>
              <a:buChar char="•"/>
            </a:pPr>
            <a:r>
              <a:rPr lang="en-US" dirty="0" smtClean="0"/>
              <a:t>observation results at the indicator level (Summative and Formative), if applicable, and </a:t>
            </a:r>
          </a:p>
          <a:p>
            <a:pPr marL="171450" lvl="0" indent="-171450">
              <a:buFont typeface="Arial" panose="020B0604020202020204" pitchFamily="34" charset="0"/>
              <a:buChar char="•"/>
            </a:pPr>
            <a:r>
              <a:rPr lang="en-US" dirty="0" smtClean="0"/>
              <a:t>student learning objective scores (All,</a:t>
            </a:r>
            <a:r>
              <a:rPr lang="en-US" baseline="0" dirty="0" smtClean="0"/>
              <a:t> Summative, Formative, and GBE) </a:t>
            </a:r>
            <a:endParaRPr lang="en-US" dirty="0" smtClean="0"/>
          </a:p>
          <a:p>
            <a:pPr marL="0" indent="0">
              <a:buNone/>
            </a:pPr>
            <a:endParaRPr lang="en-US" dirty="0" smtClean="0"/>
          </a:p>
          <a:p>
            <a:pPr marL="0" indent="0">
              <a:buNone/>
            </a:pPr>
            <a:r>
              <a:rPr lang="en-US" b="1" dirty="0" smtClean="0"/>
              <a:t>Required state-level reporting for PADEPP (2018-19)</a:t>
            </a:r>
          </a:p>
          <a:p>
            <a:pPr marL="342900" lvl="0" indent="-342900">
              <a:buFont typeface="Arial" panose="020B0604020202020204" pitchFamily="34" charset="0"/>
              <a:buChar char="•"/>
            </a:pPr>
            <a:r>
              <a:rPr lang="en-US" sz="1900" dirty="0" smtClean="0">
                <a:solidFill>
                  <a:srgbClr val="FFFF00"/>
                </a:solidFill>
              </a:rPr>
              <a:t>Conferences and signatures (orientation,</a:t>
            </a:r>
            <a:r>
              <a:rPr lang="en-US" sz="1900" baseline="0" dirty="0" smtClean="0">
                <a:solidFill>
                  <a:srgbClr val="FFFF00"/>
                </a:solidFill>
              </a:rPr>
              <a:t> Mid-year, end-of-year)</a:t>
            </a:r>
            <a:endParaRPr lang="en-US" sz="1900" dirty="0" smtClean="0">
              <a:solidFill>
                <a:srgbClr val="FFFF00"/>
              </a:solidFill>
            </a:endParaRPr>
          </a:p>
          <a:p>
            <a:pPr marL="342900" lvl="0" indent="-342900">
              <a:buFont typeface="Arial" panose="020B0604020202020204" pitchFamily="34" charset="0"/>
              <a:buChar char="•"/>
            </a:pPr>
            <a:r>
              <a:rPr lang="en-US" sz="1900" dirty="0" smtClean="0"/>
              <a:t>Principal’s professional development plan </a:t>
            </a:r>
          </a:p>
          <a:p>
            <a:pPr marL="342900" lvl="0" indent="-342900">
              <a:buFont typeface="Arial" panose="020B0604020202020204" pitchFamily="34" charset="0"/>
              <a:buChar char="•"/>
            </a:pPr>
            <a:r>
              <a:rPr lang="en-US" sz="1900" dirty="0" smtClean="0"/>
              <a:t>Principal’s self-assessment </a:t>
            </a:r>
          </a:p>
          <a:p>
            <a:pPr marL="342900" lvl="0" indent="-342900">
              <a:buFont typeface="Arial" panose="020B0604020202020204" pitchFamily="34" charset="0"/>
              <a:buChar char="•"/>
            </a:pPr>
            <a:r>
              <a:rPr lang="en-US" sz="1900" dirty="0" smtClean="0"/>
              <a:t>Principal’s summative evaluation form (comments needed for all standards for induction principals, comments needed for all unsatisfactory</a:t>
            </a:r>
            <a:r>
              <a:rPr lang="en-US" sz="1900" baseline="0" dirty="0" smtClean="0"/>
              <a:t> and needs improvement for all other evaluations) </a:t>
            </a:r>
            <a:endParaRPr lang="en-US" sz="1900"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14</a:t>
            </a:fld>
            <a:endParaRPr lang="en-US"/>
          </a:p>
        </p:txBody>
      </p:sp>
    </p:spTree>
    <p:extLst>
      <p:ext uri="{BB962C8B-B14F-4D97-AF65-F5344CB8AC3E}">
        <p14:creationId xmlns:p14="http://schemas.microsoft.com/office/powerpoint/2010/main" val="1939413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228600" indent="-228600">
              <a:buAutoNum type="arabicPeriod"/>
            </a:pPr>
            <a:r>
              <a:rPr lang="en-US" dirty="0" smtClean="0"/>
              <a:t>Teacher Evaluation</a:t>
            </a:r>
            <a:r>
              <a:rPr lang="en-US" baseline="0" dirty="0" smtClean="0"/>
              <a:t> Set Up </a:t>
            </a:r>
          </a:p>
          <a:p>
            <a:pPr marL="0" indent="0">
              <a:buNone/>
            </a:pPr>
            <a:r>
              <a:rPr lang="en-US" dirty="0" smtClean="0"/>
              <a:t>There are some structural choices</a:t>
            </a:r>
            <a:r>
              <a:rPr lang="en-US" baseline="0" dirty="0" smtClean="0"/>
              <a:t> to be made with teacher evaluation and some logistical ones. You’ve already made most of the structural ones in your ADEPT plans. </a:t>
            </a:r>
          </a:p>
          <a:p>
            <a:pPr marL="0" indent="0">
              <a:buNone/>
            </a:pPr>
            <a:endParaRPr lang="en-US" baseline="0" dirty="0" smtClean="0"/>
          </a:p>
          <a:p>
            <a:pPr marL="0" indent="0">
              <a:buNone/>
            </a:pPr>
            <a:r>
              <a:rPr lang="en-US" baseline="0" dirty="0" smtClean="0"/>
              <a:t>2. SCLead Set up, you should be thinking today about which features you will use at the district level and how you want to train. </a:t>
            </a:r>
          </a:p>
          <a:p>
            <a:pPr marL="0" indent="0">
              <a:buNone/>
            </a:pPr>
            <a:r>
              <a:rPr lang="en-US" baseline="0" dirty="0" smtClean="0"/>
              <a:t>First, there are three main options for how you might use SCLead. At one end of the spectrum, using all of the SCLead functionality as designed to support the process including observations, conferences, the SLO, and professionalism. At the other end of the spectrum we have a few districts who have worked with other technology vendors to build systems to manage the evaluation process that they are very committed to. These districts might only report the required elements for all teachers. In the middle, there may be some districts who decide to manage a piece of the process offline, for example, they may have teachers store SLOs on google drive but manage the observation and conferencing process, as well as the final evaluation reporting through </a:t>
            </a:r>
            <a:r>
              <a:rPr lang="en-US" baseline="0" dirty="0" err="1" smtClean="0"/>
              <a:t>SCLead</a:t>
            </a:r>
            <a:r>
              <a:rPr lang="en-US" baseline="0" dirty="0" smtClean="0"/>
              <a:t>.</a:t>
            </a:r>
          </a:p>
          <a:p>
            <a:pPr marL="0" indent="0">
              <a:buNone/>
            </a:pPr>
            <a:endParaRPr dirty="0"/>
          </a:p>
        </p:txBody>
      </p:sp>
      <p:sp>
        <p:nvSpPr>
          <p:cNvPr id="230" name="Shape 230"/>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80072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Credentials Slide 1 of 6: Educators need to have appropriate training to earn credentials.  Focus on this training is the SCTS 4.0 Evaluator and SCTS 4.0 Evaluator Trainer Credential from NIET SC ADEPT Portal and Mentor Credentials from CERRA.  You can pull your Staff Credential Report in </a:t>
            </a:r>
            <a:r>
              <a:rPr lang="en-US" dirty="0" err="1"/>
              <a:t>SCLead</a:t>
            </a:r>
            <a:r>
              <a:rPr lang="en-US" dirty="0"/>
              <a:t> to check who has different types of credentials in your district.</a:t>
            </a:r>
          </a:p>
        </p:txBody>
      </p:sp>
      <p:sp>
        <p:nvSpPr>
          <p:cNvPr id="4" name="Slide Number Placeholder 3"/>
          <p:cNvSpPr>
            <a:spLocks noGrp="1"/>
          </p:cNvSpPr>
          <p:nvPr>
            <p:ph type="sldNum" sz="quarter" idx="10"/>
          </p:nvPr>
        </p:nvSpPr>
        <p:spPr/>
        <p:txBody>
          <a:bodyPr/>
          <a:lstStyle/>
          <a:p>
            <a:fld id="{16A353FE-32F5-BF4D-A682-07E8A26EBEC6}" type="slidenum">
              <a:rPr lang="en-US" smtClean="0"/>
              <a:t>23</a:t>
            </a:fld>
            <a:endParaRPr lang="en-US"/>
          </a:p>
        </p:txBody>
      </p:sp>
    </p:spTree>
    <p:extLst>
      <p:ext uri="{BB962C8B-B14F-4D97-AF65-F5344CB8AC3E}">
        <p14:creationId xmlns:p14="http://schemas.microsoft.com/office/powerpoint/2010/main" val="22971583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Credentials Slide 2 of 6: SLO Approval</a:t>
            </a:r>
            <a:r>
              <a:rPr lang="en-US" baseline="0" dirty="0" smtClean="0"/>
              <a:t> </a:t>
            </a:r>
            <a:r>
              <a:rPr lang="en-US" dirty="0" smtClean="0"/>
              <a:t>is determined by the District not the State.  Please advise your</a:t>
            </a:r>
            <a:r>
              <a:rPr lang="en-US" baseline="0" dirty="0" smtClean="0"/>
              <a:t> Regional Support Ed Associate if you need to add this credential.  For Principal Evaluator Credentials, please reach Dr. Vicki Traufler, OEELD PADEPP Coordinator.</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24</a:t>
            </a:fld>
            <a:endParaRPr lang="en-US"/>
          </a:p>
        </p:txBody>
      </p:sp>
    </p:spTree>
    <p:extLst>
      <p:ext uri="{BB962C8B-B14F-4D97-AF65-F5344CB8AC3E}">
        <p14:creationId xmlns:p14="http://schemas.microsoft.com/office/powerpoint/2010/main" val="3962568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Credentials Slide 3 of 6: These are the main reasons for SCTS 4.0 Missing Evaluator</a:t>
            </a:r>
            <a:r>
              <a:rPr lang="en-US" baseline="0" dirty="0" smtClean="0"/>
              <a:t> Credentials.  Before any Regional Ed Associate can add credential, we first verify in NIET SC ADPE Portal if the educator has earned credential.  Upon verification, we manually add the credential.  If during the verification process we notice any of the above, we advise you to reach support@NIET.org with the CID Correction Spreadsheet that we sent out with the August 15, 2018 Effectiveness Communications.  If you have administrator rights in NIET SC ADEPT Portal, you can make the corrections yourself.  However, you must contact support@NIET.org if you need to correct emails, delete staff members or merge duplicate records (maiden name has a record and married name has another record but is the same educator or nickname has record and legal name has record for same educator).</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25</a:t>
            </a:fld>
            <a:endParaRPr lang="en-US"/>
          </a:p>
        </p:txBody>
      </p:sp>
    </p:spTree>
    <p:extLst>
      <p:ext uri="{BB962C8B-B14F-4D97-AF65-F5344CB8AC3E}">
        <p14:creationId xmlns:p14="http://schemas.microsoft.com/office/powerpoint/2010/main" val="38910263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Credentials Slide 4 of 6: Please make the correction in NIET SC ADEPT Portal first before requesting your</a:t>
            </a:r>
            <a:r>
              <a:rPr lang="en-US" baseline="0" dirty="0" smtClean="0"/>
              <a:t> OEELD Regional Ed Associate to delete credentials.  Any deleted credential in </a:t>
            </a:r>
            <a:r>
              <a:rPr lang="en-US" baseline="0" dirty="0" err="1" smtClean="0"/>
              <a:t>SCLead</a:t>
            </a:r>
            <a:r>
              <a:rPr lang="en-US" baseline="0" dirty="0" smtClean="0"/>
              <a:t> will reappear the next day if the CID source, NIET SC ADEPT Portal, is not corrected.  Note that we cannot delete credentials that were earned by educators.  Some credentials may have been earned when they were not in your district.  If you wish not to use an evaluator, just don’t choose them from the populated list.</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26</a:t>
            </a:fld>
            <a:endParaRPr lang="en-US"/>
          </a:p>
        </p:txBody>
      </p:sp>
    </p:spTree>
    <p:extLst>
      <p:ext uri="{BB962C8B-B14F-4D97-AF65-F5344CB8AC3E}">
        <p14:creationId xmlns:p14="http://schemas.microsoft.com/office/powerpoint/2010/main" val="222419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Credentials Slide 5 of 6: Dr. Kim Howard has provided SCLead.org</a:t>
            </a:r>
            <a:r>
              <a:rPr lang="en-US" baseline="0" dirty="0" smtClean="0"/>
              <a:t> a list of corrections as you send her the Mentor spreadsheet correction.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27</a:t>
            </a:fld>
            <a:endParaRPr lang="en-US"/>
          </a:p>
        </p:txBody>
      </p:sp>
    </p:spTree>
    <p:extLst>
      <p:ext uri="{BB962C8B-B14F-4D97-AF65-F5344CB8AC3E}">
        <p14:creationId xmlns:p14="http://schemas.microsoft.com/office/powerpoint/2010/main" val="325264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smtClean="0"/>
              <a:t>We</a:t>
            </a:r>
            <a:r>
              <a:rPr lang="en-US" baseline="0" dirty="0" smtClean="0"/>
              <a:t> hope by the end of the day you can answer the questions on the left. (Read them) </a:t>
            </a:r>
          </a:p>
          <a:p>
            <a:r>
              <a:rPr lang="en-US" baseline="0" dirty="0" smtClean="0"/>
              <a:t>Our agenda today will be divided up into 5 parts. (read them)</a:t>
            </a:r>
            <a:endParaRPr lang="en-US" dirty="0" smtClean="0"/>
          </a:p>
        </p:txBody>
      </p:sp>
      <p:sp>
        <p:nvSpPr>
          <p:cNvPr id="4" name="Slide Number Placeholder 3"/>
          <p:cNvSpPr>
            <a:spLocks noGrp="1"/>
          </p:cNvSpPr>
          <p:nvPr>
            <p:ph type="sldNum" sz="quarter" idx="10"/>
          </p:nvPr>
        </p:nvSpPr>
        <p:spPr/>
        <p:txBody>
          <a:bodyPr/>
          <a:lstStyle/>
          <a:p>
            <a:fld id="{16A353FE-32F5-BF4D-A682-07E8A26EBEC6}" type="slidenum">
              <a:rPr lang="en-US" smtClean="0"/>
              <a:t>2</a:t>
            </a:fld>
            <a:endParaRPr lang="en-US"/>
          </a:p>
        </p:txBody>
      </p:sp>
    </p:spTree>
    <p:extLst>
      <p:ext uri="{BB962C8B-B14F-4D97-AF65-F5344CB8AC3E}">
        <p14:creationId xmlns:p14="http://schemas.microsoft.com/office/powerpoint/2010/main" val="18578697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In NIET SC ADEPT Portal the label is EID but it is supposed to be CID.  The programmers are in the process of updating this label to prevent</a:t>
            </a:r>
            <a:r>
              <a:rPr lang="en-US" baseline="0" dirty="0" smtClean="0"/>
              <a:t> confusion.</a:t>
            </a: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28</a:t>
            </a:fld>
            <a:endParaRPr lang="en-US"/>
          </a:p>
        </p:txBody>
      </p:sp>
    </p:spTree>
    <p:extLst>
      <p:ext uri="{BB962C8B-B14F-4D97-AF65-F5344CB8AC3E}">
        <p14:creationId xmlns:p14="http://schemas.microsoft.com/office/powerpoint/2010/main" val="2456037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29</a:t>
            </a:fld>
            <a:endParaRPr lang="en-US"/>
          </a:p>
        </p:txBody>
      </p:sp>
    </p:spTree>
    <p:extLst>
      <p:ext uri="{BB962C8B-B14F-4D97-AF65-F5344CB8AC3E}">
        <p14:creationId xmlns:p14="http://schemas.microsoft.com/office/powerpoint/2010/main" val="1076889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30</a:t>
            </a:fld>
            <a:endParaRPr lang="en-US"/>
          </a:p>
        </p:txBody>
      </p:sp>
    </p:spTree>
    <p:extLst>
      <p:ext uri="{BB962C8B-B14F-4D97-AF65-F5344CB8AC3E}">
        <p14:creationId xmlns:p14="http://schemas.microsoft.com/office/powerpoint/2010/main" val="1218138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34</a:t>
            </a:fld>
            <a:endParaRPr lang="en-US"/>
          </a:p>
        </p:txBody>
      </p:sp>
    </p:spTree>
    <p:extLst>
      <p:ext uri="{BB962C8B-B14F-4D97-AF65-F5344CB8AC3E}">
        <p14:creationId xmlns:p14="http://schemas.microsoft.com/office/powerpoint/2010/main" val="39735371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39</a:t>
            </a:fld>
            <a:endParaRPr lang="en-US"/>
          </a:p>
        </p:txBody>
      </p:sp>
    </p:spTree>
    <p:extLst>
      <p:ext uri="{BB962C8B-B14F-4D97-AF65-F5344CB8AC3E}">
        <p14:creationId xmlns:p14="http://schemas.microsoft.com/office/powerpoint/2010/main" val="3542514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you login, you land on your dashboard. For the principal, it will be the school dashboard. For the district administrator, it will be the district dashboard. Regardless of your position, the screen looks the same. You have a menu of options on the right, status circles in the middle and links across the top blue bar. </a:t>
            </a:r>
          </a:p>
          <a:p>
            <a:endParaRPr lang="en-US" baseline="0" dirty="0" smtClean="0"/>
          </a:p>
          <a:p>
            <a:r>
              <a:rPr lang="en-US" baseline="0" dirty="0" smtClean="0"/>
              <a:t>So here is an SCLead.org tip. The order of options at the top and options on the left-hand side are listed sequentially. So work your way down the menu of options and it should decrease an error messages from the system.</a:t>
            </a:r>
          </a:p>
          <a:p>
            <a:endParaRPr lang="en-US" baseline="0" dirty="0" smtClean="0"/>
          </a:p>
          <a:p>
            <a:r>
              <a:rPr lang="en-US" baseline="0" dirty="0" smtClean="0"/>
              <a:t>Most district have already accomplished the 1</a:t>
            </a:r>
            <a:r>
              <a:rPr lang="en-US" baseline="30000" dirty="0" smtClean="0"/>
              <a:t>st</a:t>
            </a:r>
            <a:r>
              <a:rPr lang="en-US" baseline="0" dirty="0" smtClean="0"/>
              <a:t> 4 options in the left menu. If you have not, please contact your ADEPT liaison at the Dept. </a:t>
            </a:r>
          </a:p>
          <a:p>
            <a:endParaRPr lang="en-US" baseline="0" dirty="0" smtClean="0"/>
          </a:p>
          <a:p>
            <a:r>
              <a:rPr lang="en-US" baseline="0" dirty="0" smtClean="0"/>
              <a:t>Let’s jump down to ADEPT Tools also referred to as BULK TOOLS – these are optional but highly recommended because you can handle multiple educators at one time. </a:t>
            </a:r>
          </a:p>
          <a:p>
            <a:endParaRPr lang="en-US" baseline="0" dirty="0" smtClean="0"/>
          </a:p>
          <a:p>
            <a:r>
              <a:rPr lang="en-US" baseline="0" dirty="0" smtClean="0"/>
              <a:t>So First – you have to create an evaluation record for EVERY CLASSROOM BASED TEACHER AND SPECIAL AREA EDUCATOR IN THE DISTRICT WHO IS EVALUATED UNDER ADEPT. This step will create a current year evaluation record for each educator AND they have to a current year evaluation record to be evaluated. If they don’t have a record created, you can’t assign teams or create orientation records. </a:t>
            </a:r>
          </a:p>
          <a:p>
            <a:endParaRPr lang="en-US" baseline="0" dirty="0" smtClean="0"/>
          </a:p>
          <a:p>
            <a:r>
              <a:rPr lang="en-US" b="1" dirty="0"/>
              <a:t>So first</a:t>
            </a:r>
            <a:r>
              <a:rPr lang="en-US" dirty="0"/>
              <a:t> Go to Districts &amp; Schools on the navigation bar at the top of the page. </a:t>
            </a:r>
          </a:p>
          <a:p>
            <a:r>
              <a:rPr lang="en-US" b="1" dirty="0"/>
              <a:t>Then</a:t>
            </a:r>
            <a:r>
              <a:rPr lang="en-US" dirty="0"/>
              <a:t> Click Evaluations under the ADEPT Tools menu.</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40</a:t>
            </a:fld>
            <a:endParaRPr lang="en-US"/>
          </a:p>
        </p:txBody>
      </p:sp>
    </p:spTree>
    <p:extLst>
      <p:ext uri="{BB962C8B-B14F-4D97-AF65-F5344CB8AC3E}">
        <p14:creationId xmlns:p14="http://schemas.microsoft.com/office/powerpoint/2010/main" val="30990148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click on evaluations – the</a:t>
            </a:r>
            <a:r>
              <a:rPr lang="en-US" baseline="0" dirty="0" smtClean="0"/>
              <a:t> bulk evaluation tool will appear.</a:t>
            </a:r>
          </a:p>
          <a:p>
            <a:endParaRPr lang="en-US" baseline="0" dirty="0" smtClean="0"/>
          </a:p>
          <a:p>
            <a:r>
              <a:rPr lang="en-US" baseline="0" dirty="0" smtClean="0"/>
              <a:t>Select the academic year and educators you intend to work with. You can search by school, name or CID. </a:t>
            </a:r>
          </a:p>
          <a:p>
            <a:endParaRPr lang="en-US" baseline="0" dirty="0" smtClean="0"/>
          </a:p>
          <a:p>
            <a:r>
              <a:rPr lang="en-US" baseline="0" dirty="0" smtClean="0"/>
              <a:t>If you don’t select any search criteria or filter in #2 – all educators will appear. </a:t>
            </a:r>
          </a:p>
          <a:p>
            <a:endParaRPr lang="en-US" baseline="0" dirty="0" smtClean="0"/>
          </a:p>
          <a:p>
            <a:r>
              <a:rPr lang="en-US" baseline="0" dirty="0" smtClean="0"/>
              <a:t>For the sake of efficiency, this step can be completed by district staff if school rosters have been reviewed.</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41</a:t>
            </a:fld>
            <a:endParaRPr lang="en-US"/>
          </a:p>
        </p:txBody>
      </p:sp>
    </p:spTree>
    <p:extLst>
      <p:ext uri="{BB962C8B-B14F-4D97-AF65-F5344CB8AC3E}">
        <p14:creationId xmlns:p14="http://schemas.microsoft.com/office/powerpoint/2010/main" val="29724417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you will select</a:t>
            </a:r>
            <a:r>
              <a:rPr lang="en-US" baseline="0" dirty="0" smtClean="0"/>
              <a:t> all the educators you want to create an evaluation record for and click submit. You can select educators one at a time or you can select all.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42</a:t>
            </a:fld>
            <a:endParaRPr lang="en-US"/>
          </a:p>
        </p:txBody>
      </p:sp>
    </p:spTree>
    <p:extLst>
      <p:ext uri="{BB962C8B-B14F-4D97-AF65-F5344CB8AC3E}">
        <p14:creationId xmlns:p14="http://schemas.microsoft.com/office/powerpoint/2010/main" val="9369853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1 is done – you have just created an 2018-19</a:t>
            </a:r>
            <a:r>
              <a:rPr lang="en-US" baseline="0" dirty="0" smtClean="0"/>
              <a:t> record for all educators.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43</a:t>
            </a:fld>
            <a:endParaRPr lang="en-US"/>
          </a:p>
        </p:txBody>
      </p:sp>
    </p:spTree>
    <p:extLst>
      <p:ext uri="{BB962C8B-B14F-4D97-AF65-F5344CB8AC3E}">
        <p14:creationId xmlns:p14="http://schemas.microsoft.com/office/powerpoint/2010/main" val="37140794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task is to create evaluation teams.</a:t>
            </a:r>
            <a:r>
              <a:rPr lang="en-US" baseline="0" dirty="0" smtClean="0"/>
              <a:t> This can be accomplished by school or district administrators. </a:t>
            </a:r>
          </a:p>
          <a:p>
            <a:endParaRPr lang="en-US" baseline="0" dirty="0" smtClean="0"/>
          </a:p>
          <a:p>
            <a:r>
              <a:rPr lang="en-US" baseline="0" dirty="0" smtClean="0"/>
              <a:t>First </a:t>
            </a:r>
            <a:r>
              <a:rPr lang="en-US" dirty="0"/>
              <a:t>Go to Districts &amp; Schools on the navigation bar at the top of the page.</a:t>
            </a:r>
          </a:p>
          <a:p>
            <a:r>
              <a:rPr lang="en-US" b="1" dirty="0"/>
              <a:t> </a:t>
            </a:r>
            <a:endParaRPr lang="en-US" dirty="0"/>
          </a:p>
          <a:p>
            <a:r>
              <a:rPr lang="en-US" b="1" dirty="0"/>
              <a:t>Then</a:t>
            </a:r>
            <a:r>
              <a:rPr lang="en-US" dirty="0"/>
              <a:t>: Click Evaluation Teams under ADEPT Tools menu</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44</a:t>
            </a:fld>
            <a:endParaRPr lang="en-US"/>
          </a:p>
        </p:txBody>
      </p:sp>
    </p:spTree>
    <p:extLst>
      <p:ext uri="{BB962C8B-B14F-4D97-AF65-F5344CB8AC3E}">
        <p14:creationId xmlns:p14="http://schemas.microsoft.com/office/powerpoint/2010/main" val="2945713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a:t>(Lilla) Foundations – The Why and What of ADEPT (and the documents you have to help you remember), calendar (use roles and responsibilities – ADEPT Administrators and HR functions) </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3</a:t>
            </a:fld>
            <a:endParaRPr lang="en-US"/>
          </a:p>
        </p:txBody>
      </p:sp>
    </p:spTree>
    <p:extLst>
      <p:ext uri="{BB962C8B-B14F-4D97-AF65-F5344CB8AC3E}">
        <p14:creationId xmlns:p14="http://schemas.microsoft.com/office/powerpoint/2010/main" val="15488470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like</a:t>
            </a:r>
            <a:r>
              <a:rPr lang="en-US" baseline="0" dirty="0" smtClean="0"/>
              <a:t> you did for evaluation records, select the year and filter criteria.</a:t>
            </a:r>
          </a:p>
          <a:p>
            <a:endParaRPr lang="en-US" baseline="0" dirty="0" smtClean="0"/>
          </a:p>
          <a:p>
            <a:r>
              <a:rPr lang="en-US" baseline="0" dirty="0" smtClean="0"/>
              <a:t>Press search</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45</a:t>
            </a:fld>
            <a:endParaRPr lang="en-US"/>
          </a:p>
        </p:txBody>
      </p:sp>
    </p:spTree>
    <p:extLst>
      <p:ext uri="{BB962C8B-B14F-4D97-AF65-F5344CB8AC3E}">
        <p14:creationId xmlns:p14="http://schemas.microsoft.com/office/powerpoint/2010/main" val="18350361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select the</a:t>
            </a:r>
            <a:r>
              <a:rPr lang="en-US" baseline="0" dirty="0" smtClean="0"/>
              <a:t> educators from the available list you want to create evaluation teams for</a:t>
            </a:r>
          </a:p>
          <a:p>
            <a:endParaRPr lang="en-US" baseline="0" dirty="0" smtClean="0"/>
          </a:p>
          <a:p>
            <a:r>
              <a:rPr lang="en-US" baseline="0" dirty="0" smtClean="0"/>
              <a:t>Remember the persons you pick here will be evaluated by the same evaluator or evaluation team. </a:t>
            </a:r>
          </a:p>
          <a:p>
            <a:endParaRPr lang="en-US" baseline="0" dirty="0" smtClean="0"/>
          </a:p>
          <a:p>
            <a:r>
              <a:rPr lang="en-US" baseline="0" dirty="0" smtClean="0"/>
              <a:t>If the principal will be the ONLY person serving on the team, you do not have select them here.  A principal can automatically create an evaluation or serve on a team. </a:t>
            </a:r>
          </a:p>
          <a:p>
            <a:endParaRPr lang="en-US" baseline="0" dirty="0" smtClean="0"/>
          </a:p>
          <a:p>
            <a:r>
              <a:rPr lang="en-US" baseline="0" dirty="0" smtClean="0"/>
              <a:t>If you intend to assign a mentor – all selected on this page will be assigned the same mentor – so keep that in mind. </a:t>
            </a:r>
          </a:p>
          <a:p>
            <a:endParaRPr lang="en-US" baseline="0" dirty="0" smtClean="0"/>
          </a:p>
          <a:p>
            <a:r>
              <a:rPr lang="en-US" baseline="0" dirty="0" smtClean="0"/>
              <a:t>Once you’ve made your selections - click select evaluations.</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46</a:t>
            </a:fld>
            <a:endParaRPr lang="en-US"/>
          </a:p>
        </p:txBody>
      </p:sp>
    </p:spTree>
    <p:extLst>
      <p:ext uri="{BB962C8B-B14F-4D97-AF65-F5344CB8AC3E}">
        <p14:creationId xmlns:p14="http://schemas.microsoft.com/office/powerpoint/2010/main" val="38911174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a:t>
            </a:r>
            <a:r>
              <a:rPr lang="en-US" baseline="0" dirty="0" smtClean="0"/>
              <a:t>t determine who the evaluator or evaluators will be for the educators selected. </a:t>
            </a:r>
          </a:p>
          <a:p>
            <a:endParaRPr lang="en-US" baseline="0" dirty="0" smtClean="0"/>
          </a:p>
          <a:p>
            <a:r>
              <a:rPr lang="en-US" baseline="0" dirty="0" smtClean="0"/>
              <a:t>Here is where you assign a mentor. Remember if you selected more than one person to work with  - they will all be assigned the same mentor. </a:t>
            </a:r>
          </a:p>
          <a:p>
            <a:endParaRPr lang="en-US" baseline="0" dirty="0" smtClean="0"/>
          </a:p>
          <a:p>
            <a:r>
              <a:rPr lang="en-US" baseline="0" dirty="0" smtClean="0"/>
              <a:t>Click Confirm evaluation team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47</a:t>
            </a:fld>
            <a:endParaRPr lang="en-US"/>
          </a:p>
        </p:txBody>
      </p:sp>
    </p:spTree>
    <p:extLst>
      <p:ext uri="{BB962C8B-B14F-4D97-AF65-F5344CB8AC3E}">
        <p14:creationId xmlns:p14="http://schemas.microsoft.com/office/powerpoint/2010/main" val="20161784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system</a:t>
            </a:r>
            <a:r>
              <a:rPr lang="en-US" baseline="0" dirty="0" smtClean="0"/>
              <a:t> will give you a confirmation screen – so you can review your work. </a:t>
            </a:r>
          </a:p>
          <a:p>
            <a:endParaRPr lang="en-US" baseline="0" dirty="0" smtClean="0"/>
          </a:p>
          <a:p>
            <a:r>
              <a:rPr lang="en-US" baseline="0" dirty="0" smtClean="0"/>
              <a:t>After confirming everything is correct – Click submit.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48</a:t>
            </a:fld>
            <a:endParaRPr lang="en-US"/>
          </a:p>
        </p:txBody>
      </p:sp>
    </p:spTree>
    <p:extLst>
      <p:ext uri="{BB962C8B-B14F-4D97-AF65-F5344CB8AC3E}">
        <p14:creationId xmlns:p14="http://schemas.microsoft.com/office/powerpoint/2010/main" val="27021385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2 is done – you have just created evaluation</a:t>
            </a:r>
            <a:r>
              <a:rPr lang="en-US" baseline="0" dirty="0" smtClean="0"/>
              <a:t> teams for your educators.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49</a:t>
            </a:fld>
            <a:endParaRPr lang="en-US"/>
          </a:p>
        </p:txBody>
      </p:sp>
    </p:spTree>
    <p:extLst>
      <p:ext uri="{BB962C8B-B14F-4D97-AF65-F5344CB8AC3E}">
        <p14:creationId xmlns:p14="http://schemas.microsoft.com/office/powerpoint/2010/main" val="35890249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a:t>
            </a:r>
            <a:r>
              <a:rPr lang="en-US" baseline="0" dirty="0" smtClean="0"/>
              <a:t> </a:t>
            </a:r>
            <a:r>
              <a:rPr lang="en-US" dirty="0" smtClean="0"/>
              <a:t>task is to create orientation</a:t>
            </a:r>
            <a:r>
              <a:rPr lang="en-US" baseline="0" dirty="0" smtClean="0"/>
              <a:t> records</a:t>
            </a:r>
            <a:r>
              <a:rPr lang="en-US" dirty="0" smtClean="0"/>
              <a:t>.</a:t>
            </a:r>
            <a:r>
              <a:rPr lang="en-US" baseline="0" dirty="0" smtClean="0"/>
              <a:t> This can be accomplished by school or district administrators. </a:t>
            </a:r>
          </a:p>
          <a:p>
            <a:endParaRPr lang="en-US" baseline="0" dirty="0" smtClean="0"/>
          </a:p>
          <a:p>
            <a:r>
              <a:rPr lang="en-US" baseline="0" dirty="0" smtClean="0"/>
              <a:t>First </a:t>
            </a:r>
            <a:r>
              <a:rPr lang="en-US" dirty="0"/>
              <a:t>Go to Districts &amp; Schools on the navigation bar at the top of the page.</a:t>
            </a:r>
          </a:p>
          <a:p>
            <a:r>
              <a:rPr lang="en-US" b="1" dirty="0"/>
              <a:t> </a:t>
            </a:r>
            <a:endParaRPr lang="en-US" dirty="0"/>
          </a:p>
          <a:p>
            <a:r>
              <a:rPr lang="en-US" b="1" dirty="0"/>
              <a:t>Then</a:t>
            </a:r>
            <a:r>
              <a:rPr lang="en-US" dirty="0"/>
              <a:t>: Click Orientations under ADEPT Tools menu</a:t>
            </a:r>
          </a:p>
        </p:txBody>
      </p:sp>
      <p:sp>
        <p:nvSpPr>
          <p:cNvPr id="4" name="Slide Number Placeholder 3"/>
          <p:cNvSpPr>
            <a:spLocks noGrp="1"/>
          </p:cNvSpPr>
          <p:nvPr>
            <p:ph type="sldNum" sz="quarter" idx="10"/>
          </p:nvPr>
        </p:nvSpPr>
        <p:spPr/>
        <p:txBody>
          <a:bodyPr/>
          <a:lstStyle/>
          <a:p>
            <a:fld id="{16A353FE-32F5-BF4D-A682-07E8A26EBEC6}" type="slidenum">
              <a:rPr lang="en-US" smtClean="0"/>
              <a:t>50</a:t>
            </a:fld>
            <a:endParaRPr lang="en-US"/>
          </a:p>
        </p:txBody>
      </p:sp>
    </p:spTree>
    <p:extLst>
      <p:ext uri="{BB962C8B-B14F-4D97-AF65-F5344CB8AC3E}">
        <p14:creationId xmlns:p14="http://schemas.microsoft.com/office/powerpoint/2010/main" val="36485138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follow the same steps as before </a:t>
            </a:r>
          </a:p>
          <a:p>
            <a:r>
              <a:rPr lang="en-US" dirty="0" smtClean="0"/>
              <a:t>Select academic year</a:t>
            </a:r>
          </a:p>
          <a:p>
            <a:r>
              <a:rPr lang="en-US" dirty="0" smtClean="0"/>
              <a:t>Enter your search criteria – click Search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51</a:t>
            </a:fld>
            <a:endParaRPr lang="en-US"/>
          </a:p>
        </p:txBody>
      </p:sp>
    </p:spTree>
    <p:extLst>
      <p:ext uri="{BB962C8B-B14F-4D97-AF65-F5344CB8AC3E}">
        <p14:creationId xmlns:p14="http://schemas.microsoft.com/office/powerpoint/2010/main" val="8563053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select those you want to attend the</a:t>
            </a:r>
            <a:r>
              <a:rPr lang="en-US" baseline="0" dirty="0" smtClean="0"/>
              <a:t> Orientation.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52</a:t>
            </a:fld>
            <a:endParaRPr lang="en-US"/>
          </a:p>
        </p:txBody>
      </p:sp>
    </p:spTree>
    <p:extLst>
      <p:ext uri="{BB962C8B-B14F-4D97-AF65-F5344CB8AC3E}">
        <p14:creationId xmlns:p14="http://schemas.microsoft.com/office/powerpoint/2010/main" val="28702649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have to</a:t>
            </a:r>
            <a:r>
              <a:rPr lang="en-US" baseline="0" dirty="0" smtClean="0"/>
              <a:t> select an orientation date – please ensure that it is accurate then click submit.</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53</a:t>
            </a:fld>
            <a:endParaRPr lang="en-US"/>
          </a:p>
        </p:txBody>
      </p:sp>
    </p:spTree>
    <p:extLst>
      <p:ext uri="{BB962C8B-B14F-4D97-AF65-F5344CB8AC3E}">
        <p14:creationId xmlns:p14="http://schemas.microsoft.com/office/powerpoint/2010/main" val="17697545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3 is done – you have just created orientation records</a:t>
            </a:r>
            <a:r>
              <a:rPr lang="en-US" baseline="0" dirty="0" smtClean="0"/>
              <a:t> for your educators.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54</a:t>
            </a:fld>
            <a:endParaRPr lang="en-US"/>
          </a:p>
        </p:txBody>
      </p:sp>
    </p:spTree>
    <p:extLst>
      <p:ext uri="{BB962C8B-B14F-4D97-AF65-F5344CB8AC3E}">
        <p14:creationId xmlns:p14="http://schemas.microsoft.com/office/powerpoint/2010/main" val="2479957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4"/>
            <a:ext cx="5618480" cy="4189095"/>
          </a:xfrm>
          <a:prstGeom prst="rect">
            <a:avLst/>
          </a:prstGeom>
          <a:noFill/>
          <a:ln>
            <a:noFill/>
          </a:ln>
        </p:spPr>
        <p:txBody>
          <a:bodyPr spcFirstLastPara="1" wrap="square" lIns="93297" tIns="93297" rIns="93297" bIns="93297" anchor="t" anchorCtr="0">
            <a:noAutofit/>
          </a:bodyPr>
          <a:lstStyle/>
          <a:p>
            <a:r>
              <a:rPr lang="en-US" dirty="0" smtClean="0">
                <a:effectLst/>
              </a:rPr>
              <a:t> Ingersoll and May find, “…shortages of teachers of color are generally caused less by recruitment shortfalls than by retention problems (cited in Carver-Thomas (2017)). </a:t>
            </a:r>
          </a:p>
          <a:p>
            <a:r>
              <a:rPr lang="en-US" dirty="0" smtClean="0">
                <a:effectLst/>
              </a:rPr>
              <a:t> </a:t>
            </a:r>
          </a:p>
          <a:p>
            <a:r>
              <a:rPr lang="en-US" dirty="0" smtClean="0">
                <a:effectLst/>
              </a:rPr>
              <a:t>Results demonstrate that teacher turnover has a significant and negative effect 22 on student achievement in both math and ELA. Moreover, teacher turnover is particularly harmful to the achievement of students in schools with large populations of low-performing and black students. (</a:t>
            </a:r>
            <a:r>
              <a:rPr lang="en-US" dirty="0" err="1" smtClean="0">
                <a:effectLst/>
              </a:rPr>
              <a:t>Ronfeldt</a:t>
            </a:r>
            <a:r>
              <a:rPr lang="en-US" dirty="0" smtClean="0">
                <a:effectLst/>
              </a:rPr>
              <a:t>, Loeb,</a:t>
            </a:r>
            <a:r>
              <a:rPr lang="en-US" baseline="0" dirty="0" smtClean="0">
                <a:effectLst/>
              </a:rPr>
              <a:t> </a:t>
            </a:r>
            <a:r>
              <a:rPr lang="en-US" baseline="0" dirty="0" err="1" smtClean="0">
                <a:effectLst/>
              </a:rPr>
              <a:t>Wycoff</a:t>
            </a:r>
            <a:r>
              <a:rPr lang="en-US" baseline="0" dirty="0" smtClean="0">
                <a:effectLst/>
              </a:rPr>
              <a:t>)</a:t>
            </a:r>
            <a:endParaRPr lang="en-US" dirty="0" smtClean="0">
              <a:effectLst/>
            </a:endParaRPr>
          </a:p>
          <a:p>
            <a:pPr>
              <a:buClr>
                <a:schemeClr val="dk1"/>
              </a:buClr>
            </a:pPr>
            <a:endParaRPr sz="120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988484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55</a:t>
            </a:fld>
            <a:endParaRPr lang="en-US"/>
          </a:p>
        </p:txBody>
      </p:sp>
    </p:spTree>
    <p:extLst>
      <p:ext uri="{BB962C8B-B14F-4D97-AF65-F5344CB8AC3E}">
        <p14:creationId xmlns:p14="http://schemas.microsoft.com/office/powerpoint/2010/main" val="34042965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56</a:t>
            </a:fld>
            <a:endParaRPr lang="en-US"/>
          </a:p>
        </p:txBody>
      </p:sp>
    </p:spTree>
    <p:extLst>
      <p:ext uri="{BB962C8B-B14F-4D97-AF65-F5344CB8AC3E}">
        <p14:creationId xmlns:p14="http://schemas.microsoft.com/office/powerpoint/2010/main" val="36178848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57</a:t>
            </a:fld>
            <a:endParaRPr lang="en-US"/>
          </a:p>
        </p:txBody>
      </p:sp>
    </p:spTree>
    <p:extLst>
      <p:ext uri="{BB962C8B-B14F-4D97-AF65-F5344CB8AC3E}">
        <p14:creationId xmlns:p14="http://schemas.microsoft.com/office/powerpoint/2010/main" val="14469748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Exceptions to 4 year maximum: If a year is “Incomplete” it can be repeated the following year; Teachers returning on an international contract </a:t>
            </a:r>
          </a:p>
          <a:p>
            <a:endParaRPr lang="en-US" dirty="0"/>
          </a:p>
          <a:p>
            <a:endParaRPr lang="en-US" dirty="0"/>
          </a:p>
          <a:p>
            <a:r>
              <a:rPr lang="en-US" dirty="0"/>
              <a:t>Diagnostic Assistance – a teacher who demonstrates potential, but is not quite ready for the formal evaluation process (unsuccessful induction year) OR after the first unsuccessful formal evaluation at the annual contract level; Can only be issued once</a:t>
            </a:r>
          </a:p>
          <a:p>
            <a:endParaRPr lang="en-US" dirty="0"/>
          </a:p>
          <a:p>
            <a:r>
              <a:rPr lang="en-US" dirty="0"/>
              <a:t>GBE – SLO or GBE if class size not 6 or more </a:t>
            </a:r>
          </a:p>
        </p:txBody>
      </p:sp>
      <p:sp>
        <p:nvSpPr>
          <p:cNvPr id="4" name="Slide Number Placeholder 3"/>
          <p:cNvSpPr>
            <a:spLocks noGrp="1"/>
          </p:cNvSpPr>
          <p:nvPr>
            <p:ph type="sldNum" sz="quarter" idx="10"/>
          </p:nvPr>
        </p:nvSpPr>
        <p:spPr/>
        <p:txBody>
          <a:bodyPr/>
          <a:lstStyle/>
          <a:p>
            <a:fld id="{16A353FE-32F5-BF4D-A682-07E8A26EBEC6}" type="slidenum">
              <a:rPr lang="en-US" smtClean="0"/>
              <a:t>58</a:t>
            </a:fld>
            <a:endParaRPr lang="en-US"/>
          </a:p>
        </p:txBody>
      </p:sp>
    </p:spTree>
    <p:extLst>
      <p:ext uri="{BB962C8B-B14F-4D97-AF65-F5344CB8AC3E}">
        <p14:creationId xmlns:p14="http://schemas.microsoft.com/office/powerpoint/2010/main" val="39876909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Requirements include successfully completing the summative evaluation and passing the Praxis. </a:t>
            </a:r>
          </a:p>
          <a:p>
            <a:endParaRPr lang="en-US" dirty="0" smtClean="0"/>
          </a:p>
          <a:p>
            <a:pPr marL="178587" indent="-178587">
              <a:buFont typeface="Arial" panose="020B0604020202020204" pitchFamily="34" charset="0"/>
              <a:buChar char="•"/>
            </a:pPr>
            <a:r>
              <a:rPr lang="en-US" dirty="0" smtClean="0"/>
              <a:t>Summative</a:t>
            </a:r>
            <a:r>
              <a:rPr lang="en-US" baseline="0" dirty="0" smtClean="0"/>
              <a:t> – </a:t>
            </a:r>
          </a:p>
          <a:p>
            <a:r>
              <a:rPr lang="en-US" baseline="0" dirty="0" smtClean="0"/>
              <a:t>	The written notification must include:</a:t>
            </a:r>
          </a:p>
          <a:p>
            <a:r>
              <a:rPr lang="en-US" baseline="0" dirty="0" smtClean="0"/>
              <a:t>	 - the reason(s) for recommending formal evaluation,</a:t>
            </a:r>
          </a:p>
          <a:p>
            <a:r>
              <a:rPr lang="en-US" baseline="0" dirty="0" smtClean="0"/>
              <a:t>	 - the evaluation process, and</a:t>
            </a:r>
          </a:p>
          <a:p>
            <a:r>
              <a:rPr lang="en-US" baseline="0" dirty="0" smtClean="0"/>
              <a:t>	 - the evaluation timelines</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6A353FE-32F5-BF4D-A682-07E8A26EBEC6}" type="slidenum">
              <a:rPr lang="en-US" smtClean="0"/>
              <a:t>59</a:t>
            </a:fld>
            <a:endParaRPr lang="en-US"/>
          </a:p>
        </p:txBody>
      </p:sp>
    </p:spTree>
    <p:extLst>
      <p:ext uri="{BB962C8B-B14F-4D97-AF65-F5344CB8AC3E}">
        <p14:creationId xmlns:p14="http://schemas.microsoft.com/office/powerpoint/2010/main" val="27414252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60</a:t>
            </a:fld>
            <a:endParaRPr lang="en-US"/>
          </a:p>
        </p:txBody>
      </p:sp>
    </p:spTree>
    <p:extLst>
      <p:ext uri="{BB962C8B-B14F-4D97-AF65-F5344CB8AC3E}">
        <p14:creationId xmlns:p14="http://schemas.microsoft.com/office/powerpoint/2010/main" val="28431103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61</a:t>
            </a:fld>
            <a:endParaRPr lang="en-US"/>
          </a:p>
        </p:txBody>
      </p:sp>
    </p:spTree>
    <p:extLst>
      <p:ext uri="{BB962C8B-B14F-4D97-AF65-F5344CB8AC3E}">
        <p14:creationId xmlns:p14="http://schemas.microsoft.com/office/powerpoint/2010/main" val="41765444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62</a:t>
            </a:fld>
            <a:endParaRPr lang="en-US"/>
          </a:p>
        </p:txBody>
      </p:sp>
    </p:spTree>
    <p:extLst>
      <p:ext uri="{BB962C8B-B14F-4D97-AF65-F5344CB8AC3E}">
        <p14:creationId xmlns:p14="http://schemas.microsoft.com/office/powerpoint/2010/main" val="37339679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a:t>
            </a:r>
            <a:r>
              <a:rPr lang="en-US" baseline="0" dirty="0" smtClean="0"/>
              <a:t> what circumstances could this teacher be offered a Continuing contract?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63</a:t>
            </a:fld>
            <a:endParaRPr lang="en-US"/>
          </a:p>
        </p:txBody>
      </p:sp>
    </p:spTree>
    <p:extLst>
      <p:ext uri="{BB962C8B-B14F-4D97-AF65-F5344CB8AC3E}">
        <p14:creationId xmlns:p14="http://schemas.microsoft.com/office/powerpoint/2010/main" val="42184375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64</a:t>
            </a:fld>
            <a:endParaRPr lang="en-US"/>
          </a:p>
        </p:txBody>
      </p:sp>
    </p:spTree>
    <p:extLst>
      <p:ext uri="{BB962C8B-B14F-4D97-AF65-F5344CB8AC3E}">
        <p14:creationId xmlns:p14="http://schemas.microsoft.com/office/powerpoint/2010/main" val="3211461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teachers want feedback,</a:t>
            </a:r>
            <a:r>
              <a:rPr lang="en-US" baseline="0" dirty="0" smtClean="0"/>
              <a:t> recognition, and opportunities to lead. If you read this quotation, you can see that our most effective teachers crave feedback. </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a:t>
            </a:fld>
            <a:endParaRPr lang="en-US"/>
          </a:p>
        </p:txBody>
      </p:sp>
    </p:spTree>
    <p:extLst>
      <p:ext uri="{BB962C8B-B14F-4D97-AF65-F5344CB8AC3E}">
        <p14:creationId xmlns:p14="http://schemas.microsoft.com/office/powerpoint/2010/main" val="8107743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65</a:t>
            </a:fld>
            <a:endParaRPr lang="en-US"/>
          </a:p>
        </p:txBody>
      </p:sp>
    </p:spTree>
    <p:extLst>
      <p:ext uri="{BB962C8B-B14F-4D97-AF65-F5344CB8AC3E}">
        <p14:creationId xmlns:p14="http://schemas.microsoft.com/office/powerpoint/2010/main" val="20642520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66</a:t>
            </a:fld>
            <a:endParaRPr lang="en-US"/>
          </a:p>
        </p:txBody>
      </p:sp>
    </p:spTree>
    <p:extLst>
      <p:ext uri="{BB962C8B-B14F-4D97-AF65-F5344CB8AC3E}">
        <p14:creationId xmlns:p14="http://schemas.microsoft.com/office/powerpoint/2010/main" val="22314203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67</a:t>
            </a:fld>
            <a:endParaRPr lang="en-US"/>
          </a:p>
        </p:txBody>
      </p:sp>
    </p:spTree>
    <p:extLst>
      <p:ext uri="{BB962C8B-B14F-4D97-AF65-F5344CB8AC3E}">
        <p14:creationId xmlns:p14="http://schemas.microsoft.com/office/powerpoint/2010/main" val="27909919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68</a:t>
            </a:fld>
            <a:endParaRPr lang="en-US"/>
          </a:p>
        </p:txBody>
      </p:sp>
    </p:spTree>
    <p:extLst>
      <p:ext uri="{BB962C8B-B14F-4D97-AF65-F5344CB8AC3E}">
        <p14:creationId xmlns:p14="http://schemas.microsoft.com/office/powerpoint/2010/main" val="9831076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69</a:t>
            </a:fld>
            <a:endParaRPr lang="en-US"/>
          </a:p>
        </p:txBody>
      </p:sp>
    </p:spTree>
    <p:extLst>
      <p:ext uri="{BB962C8B-B14F-4D97-AF65-F5344CB8AC3E}">
        <p14:creationId xmlns:p14="http://schemas.microsoft.com/office/powerpoint/2010/main" val="4859902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Status Slide 1 of 1: Educators can track where they are in the evaluation process.  The</a:t>
            </a:r>
            <a:r>
              <a:rPr lang="en-US" baseline="0" dirty="0" smtClean="0"/>
              <a:t> doughnut on their status page will fill-in accordingly as they complete each step of the evaluation.</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71</a:t>
            </a:fld>
            <a:endParaRPr lang="en-US"/>
          </a:p>
        </p:txBody>
      </p:sp>
    </p:spTree>
    <p:extLst>
      <p:ext uri="{BB962C8B-B14F-4D97-AF65-F5344CB8AC3E}">
        <p14:creationId xmlns:p14="http://schemas.microsoft.com/office/powerpoint/2010/main" val="45802223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Settings Slide 1 of 3: The Evaluation Settings is where District</a:t>
            </a:r>
            <a:r>
              <a:rPr lang="en-US" baseline="0" dirty="0" smtClean="0"/>
              <a:t> Coordinators and Principals can change the Evaluation Model and ADEPT Settings.</a:t>
            </a: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72</a:t>
            </a:fld>
            <a:endParaRPr lang="en-US"/>
          </a:p>
        </p:txBody>
      </p:sp>
    </p:spTree>
    <p:extLst>
      <p:ext uri="{BB962C8B-B14F-4D97-AF65-F5344CB8AC3E}">
        <p14:creationId xmlns:p14="http://schemas.microsoft.com/office/powerpoint/2010/main" val="378816450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Settings Slide 2 of 3: The Evaluation</a:t>
            </a:r>
            <a:r>
              <a:rPr lang="en-US" baseline="0" dirty="0" smtClean="0"/>
              <a:t> Model dropdown choices include 2006 ADEPT for Media Specialists, Guidance Counselors and Speech Therapists, Expanded ADEPT (SAFE-T) for those granted waiver for the approved Addendum/Exceptions submitted with Expanded ADEPT Plan; Expanded SCTS wherein majority of those being evaluated should fall;  Other Locally Developed Model as approved by Districts submitted ADEPT Plan; and PADEPP, which we will not discuss.  If you created bulk evaluations, make sure to pull your evaluations report to verify that you assigned the correct evaluation model.  It is very important for you to choose the correct evaluation model, so </a:t>
            </a:r>
            <a:r>
              <a:rPr lang="en-US" baseline="0" dirty="0" err="1" smtClean="0"/>
              <a:t>SCLead</a:t>
            </a:r>
            <a:r>
              <a:rPr lang="en-US" baseline="0" dirty="0" smtClean="0"/>
              <a:t> knows the correct documents to populate.</a:t>
            </a: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73</a:t>
            </a:fld>
            <a:endParaRPr lang="en-US"/>
          </a:p>
        </p:txBody>
      </p:sp>
    </p:spTree>
    <p:extLst>
      <p:ext uri="{BB962C8B-B14F-4D97-AF65-F5344CB8AC3E}">
        <p14:creationId xmlns:p14="http://schemas.microsoft.com/office/powerpoint/2010/main" val="32516770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Settings Slide 3 of 3: Under</a:t>
            </a:r>
            <a:r>
              <a:rPr lang="en-US" baseline="0" dirty="0" smtClean="0"/>
              <a:t> ADEPT Settings, you can edit the type of Evaluation for the appropriate educator, e.g. Classroom-based teacher, Guidance Counselor, Speech Therapists, Library Media Specialist, Principal;  Level options are GBE, Formative, Summative and Unknown.  Contract Level options Use your Contract Level Flowchart to guide you in assigning contract levels.  </a:t>
            </a:r>
            <a:r>
              <a:rPr lang="en-US" baseline="0" dirty="0" err="1" smtClean="0"/>
              <a:t>SCLead</a:t>
            </a:r>
            <a:r>
              <a:rPr lang="en-US" baseline="0" dirty="0" smtClean="0"/>
              <a:t> should have populated based on the last ADS status.  Make the necessary changes here if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74</a:t>
            </a:fld>
            <a:endParaRPr lang="en-US"/>
          </a:p>
        </p:txBody>
      </p:sp>
    </p:spTree>
    <p:extLst>
      <p:ext uri="{BB962C8B-B14F-4D97-AF65-F5344CB8AC3E}">
        <p14:creationId xmlns:p14="http://schemas.microsoft.com/office/powerpoint/2010/main" val="35645718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Orientation Slide 1 of 3:  It is very important for districts to set-up orientation, so that evaluations can be created and evaluation</a:t>
            </a:r>
            <a:r>
              <a:rPr lang="en-US" baseline="0" dirty="0" smtClean="0"/>
              <a:t> teams can</a:t>
            </a:r>
            <a:r>
              <a:rPr lang="en-US" dirty="0" smtClean="0"/>
              <a:t> be set-up.  When an orientation event has been created for a school or schools in the district, remind teachers to attach signature to their orientation.  This will trigger </a:t>
            </a:r>
            <a:r>
              <a:rPr lang="en-US" dirty="0" err="1" smtClean="0"/>
              <a:t>SCLead</a:t>
            </a:r>
            <a:r>
              <a:rPr lang="en-US" dirty="0" smtClean="0"/>
              <a:t> to populate the forms for the evaluation.</a:t>
            </a:r>
            <a:endParaRPr lang="en-US" dirty="0"/>
          </a:p>
        </p:txBody>
      </p:sp>
      <p:sp>
        <p:nvSpPr>
          <p:cNvPr id="4" name="Slide Number Placeholder 3"/>
          <p:cNvSpPr>
            <a:spLocks noGrp="1"/>
          </p:cNvSpPr>
          <p:nvPr>
            <p:ph type="sldNum" sz="quarter" idx="10"/>
          </p:nvPr>
        </p:nvSpPr>
        <p:spPr/>
        <p:txBody>
          <a:bodyPr/>
          <a:lstStyle/>
          <a:p>
            <a:fld id="{A069079F-536C-450F-A07A-1F999E6CB5DF}" type="slidenum">
              <a:rPr lang="en-US" smtClean="0"/>
              <a:t>75</a:t>
            </a:fld>
            <a:endParaRPr lang="en-US"/>
          </a:p>
        </p:txBody>
      </p:sp>
    </p:spTree>
    <p:extLst>
      <p:ext uri="{BB962C8B-B14F-4D97-AF65-F5344CB8AC3E}">
        <p14:creationId xmlns:p14="http://schemas.microsoft.com/office/powerpoint/2010/main" val="194130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Shape 194"/>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pPr marL="168481" indent="-168481">
              <a:buClr>
                <a:schemeClr val="dk1"/>
              </a:buClr>
              <a:buSzPts val="1200"/>
              <a:buFont typeface="Arial"/>
              <a:buChar char="•"/>
            </a:pPr>
            <a:r>
              <a:rPr lang="en" sz="1200" dirty="0">
                <a:solidFill>
                  <a:schemeClr val="dk1"/>
                </a:solidFill>
                <a:latin typeface="Calibri"/>
                <a:ea typeface="Calibri"/>
                <a:cs typeface="Calibri"/>
                <a:sym typeface="Calibri"/>
              </a:rPr>
              <a:t>Sought extensive feedback. </a:t>
            </a:r>
            <a:endParaRPr dirty="0"/>
          </a:p>
          <a:p>
            <a:pPr marL="168481" indent="-168481">
              <a:buClr>
                <a:schemeClr val="dk1"/>
              </a:buClr>
              <a:buSzPts val="1200"/>
              <a:buFont typeface="Arial"/>
              <a:buChar char="•"/>
            </a:pPr>
            <a:r>
              <a:rPr lang="en" sz="1200" dirty="0">
                <a:solidFill>
                  <a:schemeClr val="dk1"/>
                </a:solidFill>
                <a:latin typeface="Calibri"/>
                <a:ea typeface="Calibri"/>
                <a:cs typeface="Calibri"/>
                <a:sym typeface="Calibri"/>
              </a:rPr>
              <a:t>Most consistent theme was that teachers wanted more and more meaningful feedback on their practice. </a:t>
            </a:r>
            <a:endParaRPr dirty="0"/>
          </a:p>
          <a:p>
            <a:pPr marL="168481" indent="-168481">
              <a:buClr>
                <a:schemeClr val="dk1"/>
              </a:buClr>
              <a:buSzPts val="1200"/>
              <a:buFont typeface="Arial"/>
              <a:buChar char="•"/>
            </a:pPr>
            <a:r>
              <a:rPr lang="en" sz="1200" dirty="0">
                <a:solidFill>
                  <a:schemeClr val="dk1"/>
                </a:solidFill>
                <a:latin typeface="Calibri"/>
                <a:ea typeface="Calibri"/>
                <a:cs typeface="Calibri"/>
                <a:sym typeface="Calibri"/>
              </a:rPr>
              <a:t>This year, we really dug in to ask about induction requirements and if they needed to change. Consensus was system is well set-up to support induction teachers’ needs, but the SCDE should emphasize current flexibility districts have to make the process easy for new teachers. </a:t>
            </a:r>
            <a:endParaRPr dirty="0"/>
          </a:p>
          <a:p>
            <a:pPr marL="168481" indent="-168481">
              <a:buClr>
                <a:schemeClr val="dk1"/>
              </a:buClr>
              <a:buSzPts val="1200"/>
              <a:buFont typeface="Arial"/>
              <a:buChar char="•"/>
            </a:pPr>
            <a:r>
              <a:rPr lang="en" sz="1200" dirty="0">
                <a:solidFill>
                  <a:schemeClr val="dk1"/>
                </a:solidFill>
                <a:latin typeface="Calibri"/>
                <a:ea typeface="Calibri"/>
                <a:cs typeface="Calibri"/>
                <a:sym typeface="Calibri"/>
              </a:rPr>
              <a:t>Feedback from stakeholders in this first year of partial implementation is that they love the intention, giving that feedback to teachers is more rigorous, but ultimately worth it</a:t>
            </a:r>
          </a:p>
          <a:p>
            <a:pPr marL="168481" indent="-168481">
              <a:buClr>
                <a:schemeClr val="dk1"/>
              </a:buClr>
              <a:buSzPts val="1200"/>
              <a:buFont typeface="Arial"/>
              <a:buChar char="•"/>
            </a:pPr>
            <a:r>
              <a:rPr lang="en" sz="1200" dirty="0">
                <a:solidFill>
                  <a:schemeClr val="dk1"/>
                </a:solidFill>
                <a:latin typeface="Calibri"/>
                <a:ea typeface="Calibri"/>
                <a:cs typeface="Calibri"/>
                <a:sym typeface="Calibri"/>
              </a:rPr>
              <a:t>Meaningful, thoughtful, aligned were in the forefront of our minds and the minds of our advisors. We will continue to gather feedback. </a:t>
            </a:r>
            <a:endParaRPr sz="1200" dirty="0">
              <a:solidFill>
                <a:schemeClr val="dk1"/>
              </a:solidFill>
              <a:latin typeface="Calibri"/>
              <a:ea typeface="Calibri"/>
              <a:cs typeface="Calibri"/>
              <a:sym typeface="Calibri"/>
            </a:endParaRPr>
          </a:p>
          <a:p>
            <a:pPr marL="168481" indent="-90720">
              <a:buClr>
                <a:schemeClr val="dk1"/>
              </a:buClr>
              <a:buSzPts val="1200"/>
            </a:pPr>
            <a:endParaRPr sz="1200" dirty="0">
              <a:solidFill>
                <a:schemeClr val="dk1"/>
              </a:solidFill>
              <a:latin typeface="Calibri"/>
              <a:ea typeface="Calibri"/>
              <a:cs typeface="Calibri"/>
              <a:sym typeface="Calibri"/>
            </a:endParaRPr>
          </a:p>
          <a:p>
            <a:pPr marL="77761">
              <a:buClr>
                <a:schemeClr val="dk1"/>
              </a:buClr>
              <a:buSzPts val="1200"/>
            </a:pPr>
            <a:endParaRPr sz="1200" dirty="0">
              <a:solidFill>
                <a:schemeClr val="dk1"/>
              </a:solidFill>
              <a:latin typeface="Calibri"/>
              <a:ea typeface="Calibri"/>
              <a:cs typeface="Calibri"/>
              <a:sym typeface="Calibri"/>
            </a:endParaRPr>
          </a:p>
        </p:txBody>
      </p:sp>
      <p:sp>
        <p:nvSpPr>
          <p:cNvPr id="195" name="Shape 195"/>
          <p:cNvSpPr txBox="1">
            <a:spLocks noGrp="1"/>
          </p:cNvSpPr>
          <p:nvPr>
            <p:ph type="ftr" idx="11"/>
          </p:nvPr>
        </p:nvSpPr>
        <p:spPr>
          <a:xfrm>
            <a:off x="78037" y="8766069"/>
            <a:ext cx="3043343" cy="465455"/>
          </a:xfrm>
          <a:prstGeom prst="rect">
            <a:avLst/>
          </a:prstGeom>
          <a:noFill/>
          <a:ln>
            <a:noFill/>
          </a:ln>
        </p:spPr>
        <p:txBody>
          <a:bodyPr spcFirstLastPara="1" wrap="square" lIns="93144" tIns="46584" rIns="93144" bIns="46584" anchor="b" anchorCtr="0">
            <a:noAutofit/>
          </a:bodyPr>
          <a:lstStyle/>
          <a:p>
            <a:r>
              <a:rPr lang="en">
                <a:solidFill>
                  <a:schemeClr val="dk1"/>
                </a:solidFill>
                <a:latin typeface="Times New Roman"/>
                <a:ea typeface="Times New Roman"/>
                <a:cs typeface="Times New Roman"/>
                <a:sym typeface="Times New Roman"/>
              </a:rPr>
              <a:t>South Carolina Department of Education</a:t>
            </a:r>
            <a:endParaRPr>
              <a:solidFill>
                <a:schemeClr val="dk1"/>
              </a:solidFill>
              <a:latin typeface="Times New Roman"/>
              <a:ea typeface="Times New Roman"/>
              <a:cs typeface="Times New Roman"/>
              <a:sym typeface="Times New Roman"/>
            </a:endParaRPr>
          </a:p>
        </p:txBody>
      </p:sp>
      <p:sp>
        <p:nvSpPr>
          <p:cNvPr id="196" name="Shape 196"/>
          <p:cNvSpPr txBox="1">
            <a:spLocks noGrp="1"/>
          </p:cNvSpPr>
          <p:nvPr>
            <p:ph type="sldNum" idx="12"/>
          </p:nvPr>
        </p:nvSpPr>
        <p:spPr>
          <a:xfrm>
            <a:off x="3901722" y="8766069"/>
            <a:ext cx="3043343" cy="465455"/>
          </a:xfrm>
          <a:prstGeom prst="rect">
            <a:avLst/>
          </a:prstGeom>
          <a:noFill/>
          <a:ln>
            <a:noFill/>
          </a:ln>
        </p:spPr>
        <p:txBody>
          <a:bodyPr spcFirstLastPara="1" wrap="square" lIns="93144" tIns="46584" rIns="93144" bIns="46584" anchor="b" anchorCtr="0">
            <a:noAutofit/>
          </a:bodyPr>
          <a:lstStyle/>
          <a:p>
            <a:pPr algn="r"/>
            <a:fld id="{00000000-1234-1234-1234-123412341234}" type="slidenum">
              <a:rPr lang="en">
                <a:solidFill>
                  <a:schemeClr val="dk1"/>
                </a:solidFill>
                <a:latin typeface="Times New Roman"/>
                <a:ea typeface="Times New Roman"/>
                <a:cs typeface="Times New Roman"/>
                <a:sym typeface="Times New Roman"/>
              </a:rPr>
              <a:pPr algn="r"/>
              <a:t>6</a:t>
            </a:fld>
            <a:endParaRPr>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4116303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2 of 3: The evaluation forms that will populate for these individuals are Summary, Attachments and Results.</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76</a:t>
            </a:fld>
            <a:endParaRPr lang="en-US"/>
          </a:p>
        </p:txBody>
      </p:sp>
    </p:spTree>
    <p:extLst>
      <p:ext uri="{BB962C8B-B14F-4D97-AF65-F5344CB8AC3E}">
        <p14:creationId xmlns:p14="http://schemas.microsoft.com/office/powerpoint/2010/main" val="30819270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3 of 3: Student</a:t>
            </a:r>
            <a:r>
              <a:rPr lang="en-US" baseline="0" dirty="0" smtClean="0"/>
              <a:t> Growth &amp; Professional Goals, Observations, Professionalism, Attachments and Results will populate for classroom-based teachers under Expanded ADEPT (SCTS) Evaluation Model.</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77</a:t>
            </a:fld>
            <a:endParaRPr lang="en-US"/>
          </a:p>
        </p:txBody>
      </p:sp>
    </p:spTree>
    <p:extLst>
      <p:ext uri="{BB962C8B-B14F-4D97-AF65-F5344CB8AC3E}">
        <p14:creationId xmlns:p14="http://schemas.microsoft.com/office/powerpoint/2010/main" val="392494873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Growth Slide 1 of 5: Educators will</a:t>
            </a:r>
            <a:r>
              <a:rPr lang="en-US" baseline="0" dirty="0" smtClean="0"/>
              <a:t> enter their SLOs here</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78</a:t>
            </a:fld>
            <a:endParaRPr lang="en-US"/>
          </a:p>
        </p:txBody>
      </p:sp>
    </p:spTree>
    <p:extLst>
      <p:ext uri="{BB962C8B-B14F-4D97-AF65-F5344CB8AC3E}">
        <p14:creationId xmlns:p14="http://schemas.microsoft.com/office/powerpoint/2010/main" val="10648029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99927" rtl="0" eaLnBrk="1" fontAlgn="auto" latinLnBrk="0" hangingPunct="1">
              <a:lnSpc>
                <a:spcPct val="100000"/>
              </a:lnSpc>
              <a:spcBef>
                <a:spcPts val="0"/>
              </a:spcBef>
              <a:spcAft>
                <a:spcPts val="0"/>
              </a:spcAft>
              <a:buClrTx/>
              <a:buSzTx/>
              <a:buFontTx/>
              <a:buNone/>
              <a:tabLst/>
              <a:defRPr/>
            </a:pPr>
            <a:r>
              <a:rPr lang="en-US" dirty="0" smtClean="0"/>
              <a:t>Student Growth Slide 2 of  5: Educators must Click Add</a:t>
            </a:r>
            <a:r>
              <a:rPr lang="en-US" baseline="0" dirty="0" smtClean="0"/>
              <a:t> Student Learning Objective and then enter the required fields.  The fields correspond to the written SLO template.</a:t>
            </a:r>
            <a:r>
              <a:rPr lang="en-US" dirty="0" smtClean="0"/>
              <a:t> </a:t>
            </a:r>
            <a:r>
              <a:rPr lang="en-US" sz="900" kern="1200" dirty="0" smtClean="0">
                <a:solidFill>
                  <a:schemeClr val="tx1"/>
                </a:solidFill>
                <a:effectLst/>
                <a:latin typeface="+mn-lt"/>
                <a:ea typeface="+mn-ea"/>
                <a:cs typeface="+mn-cs"/>
              </a:rPr>
              <a:t>Submit is the same thing as save. The SLO can be edited by the teacher until the teacher and evaluator have signed and at that point the evaluator can edit as needed. </a:t>
            </a:r>
          </a:p>
          <a:p>
            <a:pPr defTabSz="699927">
              <a:defRPr/>
            </a:pPr>
            <a:endParaRPr lang="en-US" dirty="0" smtClean="0"/>
          </a:p>
          <a:p>
            <a:pPr defTabSz="699927">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79</a:t>
            </a:fld>
            <a:endParaRPr lang="en-US"/>
          </a:p>
        </p:txBody>
      </p:sp>
    </p:spTree>
    <p:extLst>
      <p:ext uri="{BB962C8B-B14F-4D97-AF65-F5344CB8AC3E}">
        <p14:creationId xmlns:p14="http://schemas.microsoft.com/office/powerpoint/2010/main" val="10182452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Student Growth Slide 3 of 5: Once educators enter their SLOs, the appropriate Tabs will appear</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80</a:t>
            </a:fld>
            <a:endParaRPr lang="en-US"/>
          </a:p>
        </p:txBody>
      </p:sp>
    </p:spTree>
    <p:extLst>
      <p:ext uri="{BB962C8B-B14F-4D97-AF65-F5344CB8AC3E}">
        <p14:creationId xmlns:p14="http://schemas.microsoft.com/office/powerpoint/2010/main" val="308593630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Student Growth Slide 4 of 5: Mid-Course and Summative Conference must be held and signed by evaluator and</a:t>
            </a:r>
            <a:r>
              <a:rPr lang="en-US" baseline="0" dirty="0" smtClean="0"/>
              <a:t> educator. </a:t>
            </a:r>
            <a:r>
              <a:rPr lang="en-US" dirty="0" smtClean="0"/>
              <a:t>The educator’s doughnut will fill accordingly, to indicate where the educator is in the evaluation process.  Remember that SLOs are important as they are the evaluation</a:t>
            </a:r>
            <a:r>
              <a:rPr lang="en-US" baseline="0" dirty="0" smtClean="0"/>
              <a:t> score modifier as per Expanded ADEPT Support and Evaluation System Guidelines.  It states that “at the conclusion of the formative or summative evaluation period, the teacher’s SLO score is used as a modifier for the teacher’s overall evaluation rating.  An SLO score of 4 will increase the teacher’s overall evaluation rating by .25; Conversely, an SLO score of 1 will change the teacher’s overall evaluation rating by -.25.  SLO scores of 2 or 3 are to have no bearing on the teacher’s overall evaluation rating.”</a:t>
            </a:r>
            <a:endParaRPr lang="en-US" dirty="0" smtClean="0"/>
          </a:p>
          <a:p>
            <a:pPr defTabSz="699927">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81</a:t>
            </a:fld>
            <a:endParaRPr lang="en-US"/>
          </a:p>
        </p:txBody>
      </p:sp>
    </p:spTree>
    <p:extLst>
      <p:ext uri="{BB962C8B-B14F-4D97-AF65-F5344CB8AC3E}">
        <p14:creationId xmlns:p14="http://schemas.microsoft.com/office/powerpoint/2010/main" val="37125274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Student Growth Slide 5 of 5:  In cases where you later decide</a:t>
            </a:r>
            <a:r>
              <a:rPr lang="en-US" baseline="0" dirty="0" smtClean="0"/>
              <a:t> to add an SLO Approver, you can edit the Evaluation Team to add it by selecting Evaluator Role and Allow Student Growth &amp; Professional Goals permission.</a:t>
            </a:r>
            <a:endParaRPr lang="en-US" dirty="0" smtClean="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82</a:t>
            </a:fld>
            <a:endParaRPr lang="en-US"/>
          </a:p>
        </p:txBody>
      </p:sp>
    </p:spTree>
    <p:extLst>
      <p:ext uri="{BB962C8B-B14F-4D97-AF65-F5344CB8AC3E}">
        <p14:creationId xmlns:p14="http://schemas.microsoft.com/office/powerpoint/2010/main" val="888981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Professional Goals Slide 1 of 4</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83</a:t>
            </a:fld>
            <a:endParaRPr lang="en-US"/>
          </a:p>
        </p:txBody>
      </p:sp>
    </p:spTree>
    <p:extLst>
      <p:ext uri="{BB962C8B-B14F-4D97-AF65-F5344CB8AC3E}">
        <p14:creationId xmlns:p14="http://schemas.microsoft.com/office/powerpoint/2010/main" val="251968059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Professional Goals Slide 2 of 4: Environment and Professionalism Domains and Indicators are also options</a:t>
            </a:r>
            <a:endParaRPr lang="en-US" dirty="0"/>
          </a:p>
        </p:txBody>
      </p:sp>
      <p:sp>
        <p:nvSpPr>
          <p:cNvPr id="4" name="Slide Number Placeholder 3"/>
          <p:cNvSpPr>
            <a:spLocks noGrp="1"/>
          </p:cNvSpPr>
          <p:nvPr>
            <p:ph type="sldNum" sz="quarter" idx="10"/>
          </p:nvPr>
        </p:nvSpPr>
        <p:spPr/>
        <p:txBody>
          <a:bodyPr/>
          <a:lstStyle/>
          <a:p>
            <a:fld id="{A069079F-536C-450F-A07A-1F999E6CB5DF}" type="slidenum">
              <a:rPr lang="en-US" smtClean="0"/>
              <a:t>84</a:t>
            </a:fld>
            <a:endParaRPr lang="en-US"/>
          </a:p>
        </p:txBody>
      </p:sp>
    </p:spTree>
    <p:extLst>
      <p:ext uri="{BB962C8B-B14F-4D97-AF65-F5344CB8AC3E}">
        <p14:creationId xmlns:p14="http://schemas.microsoft.com/office/powerpoint/2010/main" val="25681889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Professional Goals Slide 3</a:t>
            </a:r>
            <a:r>
              <a:rPr lang="en-US" baseline="0" dirty="0" smtClean="0"/>
              <a:t> </a:t>
            </a:r>
            <a:r>
              <a:rPr lang="en-US" dirty="0" smtClean="0"/>
              <a:t>of 4: Educators can seek their own Professional Growth and add their own assignments.  </a:t>
            </a:r>
            <a:endParaRPr lang="en-US" dirty="0"/>
          </a:p>
        </p:txBody>
      </p:sp>
      <p:sp>
        <p:nvSpPr>
          <p:cNvPr id="4" name="Slide Number Placeholder 3"/>
          <p:cNvSpPr>
            <a:spLocks noGrp="1"/>
          </p:cNvSpPr>
          <p:nvPr>
            <p:ph type="sldNum" sz="quarter" idx="10"/>
          </p:nvPr>
        </p:nvSpPr>
        <p:spPr/>
        <p:txBody>
          <a:bodyPr/>
          <a:lstStyle/>
          <a:p>
            <a:fld id="{A069079F-536C-450F-A07A-1F999E6CB5DF}" type="slidenum">
              <a:rPr lang="en-US" smtClean="0"/>
              <a:t>85</a:t>
            </a:fld>
            <a:endParaRPr lang="en-US"/>
          </a:p>
        </p:txBody>
      </p:sp>
    </p:spTree>
    <p:extLst>
      <p:ext uri="{BB962C8B-B14F-4D97-AF65-F5344CB8AC3E}">
        <p14:creationId xmlns:p14="http://schemas.microsoft.com/office/powerpoint/2010/main" val="4150329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171430" indent="-171430">
              <a:buFont typeface="Arial" panose="020B0604020202020204" pitchFamily="34" charset="0"/>
              <a:buChar char="•"/>
            </a:pPr>
            <a:r>
              <a:rPr lang="en-US" dirty="0"/>
              <a:t>As much as the common language provided by the rubric will be powerful, the process will also feel very different from the end of the semester meeting with SAFE-T</a:t>
            </a:r>
          </a:p>
          <a:p>
            <a:pPr marL="171430" indent="-171430">
              <a:buFont typeface="Arial" panose="020B0604020202020204" pitchFamily="34" charset="0"/>
              <a:buChar char="•"/>
            </a:pPr>
            <a:r>
              <a:rPr lang="en-US" dirty="0"/>
              <a:t>Observation process (pre/post conference, self-reflection)</a:t>
            </a:r>
          </a:p>
          <a:p>
            <a:pPr marL="171430" indent="-171430" defTabSz="685719">
              <a:buFont typeface="Arial" panose="020B0604020202020204" pitchFamily="34" charset="0"/>
              <a:buChar char="•"/>
              <a:defRPr/>
            </a:pPr>
            <a:r>
              <a:rPr lang="en-US" dirty="0"/>
              <a:t>This is a shift for many evaluators and teachers. Engaging in dialogue is meant to create a culture of reflection, all teachers will zoom in on one areas of reinforcement and refinement versus focusing on the entire rubric. </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7</a:t>
            </a:fld>
            <a:endParaRPr lang="en-US"/>
          </a:p>
        </p:txBody>
      </p:sp>
    </p:spTree>
    <p:extLst>
      <p:ext uri="{BB962C8B-B14F-4D97-AF65-F5344CB8AC3E}">
        <p14:creationId xmlns:p14="http://schemas.microsoft.com/office/powerpoint/2010/main" val="291210875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9927">
              <a:defRPr/>
            </a:pPr>
            <a:r>
              <a:rPr lang="en-US" dirty="0" smtClean="0"/>
              <a:t>Professional Goals Slide 4 of 4: Professional Growth The resources under Library are Alphabetically ordered by General Topics: Accountability, Achievement, Action Research.  The resources under SCTS 4.0 are organized</a:t>
            </a:r>
            <a:r>
              <a:rPr lang="en-US" baseline="0" dirty="0" smtClean="0"/>
              <a:t> under the SCTS 4.0 Domains and Indicators.    PADEPP Standards have resources organized by standard.</a:t>
            </a:r>
            <a:endParaRPr lang="en-US" dirty="0"/>
          </a:p>
        </p:txBody>
      </p:sp>
      <p:sp>
        <p:nvSpPr>
          <p:cNvPr id="4" name="Slide Number Placeholder 3"/>
          <p:cNvSpPr>
            <a:spLocks noGrp="1"/>
          </p:cNvSpPr>
          <p:nvPr>
            <p:ph type="sldNum" sz="quarter" idx="10"/>
          </p:nvPr>
        </p:nvSpPr>
        <p:spPr/>
        <p:txBody>
          <a:bodyPr/>
          <a:lstStyle/>
          <a:p>
            <a:fld id="{A069079F-536C-450F-A07A-1F999E6CB5DF}" type="slidenum">
              <a:rPr lang="en-US" smtClean="0"/>
              <a:t>86</a:t>
            </a:fld>
            <a:endParaRPr lang="en-US"/>
          </a:p>
        </p:txBody>
      </p:sp>
    </p:spTree>
    <p:extLst>
      <p:ext uri="{BB962C8B-B14F-4D97-AF65-F5344CB8AC3E}">
        <p14:creationId xmlns:p14="http://schemas.microsoft.com/office/powerpoint/2010/main" val="232898113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104</a:t>
            </a:fld>
            <a:endParaRPr lang="en-US"/>
          </a:p>
        </p:txBody>
      </p:sp>
    </p:spTree>
    <p:extLst>
      <p:ext uri="{BB962C8B-B14F-4D97-AF65-F5344CB8AC3E}">
        <p14:creationId xmlns:p14="http://schemas.microsoft.com/office/powerpoint/2010/main" val="295261735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The State Board of Education may withhold ADEPT funds from school districts who fail to submit required information.</a:t>
            </a:r>
          </a:p>
          <a:p>
            <a:pPr marL="0" indent="0">
              <a:buNone/>
            </a:pPr>
            <a:endParaRPr lang="en-US" sz="900" dirty="0" smtClean="0"/>
          </a:p>
          <a:p>
            <a:r>
              <a:rPr lang="en-US" sz="900" dirty="0" smtClean="0"/>
              <a:t>Teacher contract levels and evaluation processes are tied to ADEPT results.</a:t>
            </a:r>
          </a:p>
          <a:p>
            <a:pPr marL="0" indent="0">
              <a:buNone/>
            </a:pPr>
            <a:endParaRPr lang="en-US" sz="900" dirty="0" smtClean="0"/>
          </a:p>
          <a:p>
            <a:r>
              <a:rPr lang="en-US" sz="900" dirty="0" smtClean="0"/>
              <a:t>ADEPT results for induction and annual contract teachers are required in order for the teachers to advance to professional teaching certificates.</a:t>
            </a:r>
          </a:p>
          <a:p>
            <a:endParaRPr lang="en-US" sz="900" dirty="0" smtClean="0"/>
          </a:p>
          <a:p>
            <a:r>
              <a:rPr lang="en-US" sz="900" dirty="0" smtClean="0"/>
              <a:t>ADEPT results for teachers who are being formally evaluated for the second time at the </a:t>
            </a:r>
            <a:r>
              <a:rPr lang="en-US" sz="900" b="1" u="sng" dirty="0" smtClean="0"/>
              <a:t>annual</a:t>
            </a:r>
            <a:r>
              <a:rPr lang="en-US" sz="900" dirty="0" smtClean="0"/>
              <a:t> contract level are required in order to inform the state about the need for sanctions.</a:t>
            </a:r>
            <a:endParaRPr lang="en-US" dirty="0" smtClean="0"/>
          </a:p>
          <a:p>
            <a:pPr marL="0" indent="0">
              <a:buNone/>
            </a:pPr>
            <a:endParaRPr lang="en-US" sz="800" dirty="0" smtClean="0"/>
          </a:p>
          <a:p>
            <a:r>
              <a:rPr lang="en-US" sz="900" dirty="0" smtClean="0"/>
              <a:t>Institutions of Higher Education (</a:t>
            </a:r>
            <a:r>
              <a:rPr lang="en-US" sz="900" b="1" dirty="0" smtClean="0"/>
              <a:t>IHEs</a:t>
            </a:r>
            <a:r>
              <a:rPr lang="en-US" sz="900" dirty="0" smtClean="0"/>
              <a:t>) use data for improvement and accreditation documentation. </a:t>
            </a:r>
          </a:p>
          <a:p>
            <a:pPr marL="0" indent="0">
              <a:buNone/>
            </a:pPr>
            <a:endParaRPr lang="en-US" sz="900" dirty="0" smtClean="0"/>
          </a:p>
          <a:p>
            <a:r>
              <a:rPr lang="en-US" sz="900" dirty="0" smtClean="0"/>
              <a:t>ADEPT flow-through funding for school districts is calculated on the basis of the number of </a:t>
            </a:r>
            <a:r>
              <a:rPr lang="en-US" sz="900" b="1" u="sng" dirty="0" smtClean="0"/>
              <a:t>certified</a:t>
            </a:r>
            <a:r>
              <a:rPr lang="en-US" sz="900" dirty="0" smtClean="0"/>
              <a:t> </a:t>
            </a:r>
            <a:r>
              <a:rPr lang="en-US" sz="900" b="1" u="sng" dirty="0" smtClean="0"/>
              <a:t>Induction 1</a:t>
            </a:r>
            <a:r>
              <a:rPr lang="en-US" sz="900" dirty="0" smtClean="0"/>
              <a:t> teachers reported on ADS. (i.e. February Induction Count)</a:t>
            </a:r>
          </a:p>
          <a:p>
            <a:endParaRPr lang="en-US" sz="900" dirty="0"/>
          </a:p>
        </p:txBody>
      </p:sp>
      <p:sp>
        <p:nvSpPr>
          <p:cNvPr id="4" name="Slide Number Placeholder 3"/>
          <p:cNvSpPr>
            <a:spLocks noGrp="1"/>
          </p:cNvSpPr>
          <p:nvPr>
            <p:ph type="sldNum" sz="quarter" idx="10"/>
          </p:nvPr>
        </p:nvSpPr>
        <p:spPr/>
        <p:txBody>
          <a:bodyPr/>
          <a:lstStyle/>
          <a:p>
            <a:fld id="{16A353FE-32F5-BF4D-A682-07E8A26EBEC6}" type="slidenum">
              <a:rPr lang="en-US" smtClean="0"/>
              <a:t>109</a:t>
            </a:fld>
            <a:endParaRPr lang="en-US"/>
          </a:p>
        </p:txBody>
      </p:sp>
    </p:spTree>
    <p:extLst>
      <p:ext uri="{BB962C8B-B14F-4D97-AF65-F5344CB8AC3E}">
        <p14:creationId xmlns:p14="http://schemas.microsoft.com/office/powerpoint/2010/main" val="16157261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114</a:t>
            </a:fld>
            <a:endParaRPr lang="en-US"/>
          </a:p>
        </p:txBody>
      </p:sp>
    </p:spTree>
    <p:extLst>
      <p:ext uri="{BB962C8B-B14F-4D97-AF65-F5344CB8AC3E}">
        <p14:creationId xmlns:p14="http://schemas.microsoft.com/office/powerpoint/2010/main" val="326433666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115</a:t>
            </a:fld>
            <a:endParaRPr lang="en-US"/>
          </a:p>
        </p:txBody>
      </p:sp>
    </p:spTree>
    <p:extLst>
      <p:ext uri="{BB962C8B-B14F-4D97-AF65-F5344CB8AC3E}">
        <p14:creationId xmlns:p14="http://schemas.microsoft.com/office/powerpoint/2010/main" val="391122428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116</a:t>
            </a:fld>
            <a:endParaRPr lang="en-US"/>
          </a:p>
        </p:txBody>
      </p:sp>
    </p:spTree>
    <p:extLst>
      <p:ext uri="{BB962C8B-B14F-4D97-AF65-F5344CB8AC3E}">
        <p14:creationId xmlns:p14="http://schemas.microsoft.com/office/powerpoint/2010/main" val="144039604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117</a:t>
            </a:fld>
            <a:endParaRPr lang="en-US"/>
          </a:p>
        </p:txBody>
      </p:sp>
    </p:spTree>
    <p:extLst>
      <p:ext uri="{BB962C8B-B14F-4D97-AF65-F5344CB8AC3E}">
        <p14:creationId xmlns:p14="http://schemas.microsoft.com/office/powerpoint/2010/main" val="287995033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685800" y="4343401"/>
            <a:ext cx="5486400" cy="4114800"/>
          </a:xfrm>
          <a:prstGeom prst="rect">
            <a:avLst/>
          </a:prstGeom>
          <a:noFill/>
          <a:ln>
            <a:noFill/>
          </a:ln>
        </p:spPr>
        <p:txBody>
          <a:bodyPr spcFirstLastPara="1" wrap="square" lIns="91403" tIns="91403" rIns="91403" bIns="91403" anchor="t" anchorCtr="0">
            <a:noAutofit/>
          </a:bodyPr>
          <a:lstStyle/>
          <a:p>
            <a:pPr>
              <a:buClr>
                <a:schemeClr val="dk1"/>
              </a:buClr>
              <a:buSzPts val="1200"/>
            </a:pPr>
            <a:endParaRPr dirty="0">
              <a:solidFill>
                <a:schemeClr val="dk1"/>
              </a:solidFill>
              <a:latin typeface="Calibri"/>
              <a:ea typeface="Calibri"/>
              <a:cs typeface="Calibri"/>
              <a:sym typeface="Calibri"/>
            </a:endParaRPr>
          </a:p>
        </p:txBody>
      </p:sp>
      <p:sp>
        <p:nvSpPr>
          <p:cNvPr id="488" name="Shape 488"/>
          <p:cNvSpPr>
            <a:spLocks noGrp="1" noRot="1" noChangeAspect="1"/>
          </p:cNvSpPr>
          <p:nvPr>
            <p:ph type="sldImg" idx="2"/>
          </p:nvPr>
        </p:nvSpPr>
        <p:spPr>
          <a:xfrm>
            <a:off x="379413" y="685800"/>
            <a:ext cx="6097587"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8128199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120</a:t>
            </a:fld>
            <a:endParaRPr lang="en-US"/>
          </a:p>
        </p:txBody>
      </p:sp>
    </p:spTree>
    <p:extLst>
      <p:ext uri="{BB962C8B-B14F-4D97-AF65-F5344CB8AC3E}">
        <p14:creationId xmlns:p14="http://schemas.microsoft.com/office/powerpoint/2010/main" val="987140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lvl="0"/>
            <a:r>
              <a:rPr lang="en-US" dirty="0"/>
              <a:t>The other big shift, to using artifacts as evidence of student experience vs. teacher planning</a:t>
            </a:r>
          </a:p>
          <a:p>
            <a:pPr marL="514290" lvl="1" indent="-171430">
              <a:buFont typeface="Arial" panose="020B0604020202020204" pitchFamily="34" charset="0"/>
              <a:buChar char="•"/>
            </a:pPr>
            <a:r>
              <a:rPr lang="en-US" dirty="0"/>
              <a:t>The SLO reflects the teaching process  </a:t>
            </a:r>
          </a:p>
          <a:p>
            <a:pPr marL="857149" lvl="2" indent="-171430">
              <a:buFont typeface="Arial" panose="020B0604020202020204" pitchFamily="34" charset="0"/>
              <a:buChar char="•"/>
            </a:pPr>
            <a:r>
              <a:rPr lang="en-US" dirty="0"/>
              <a:t>It puts the emphasis on individual kids </a:t>
            </a:r>
          </a:p>
          <a:p>
            <a:pPr marL="857149" lvl="2" indent="-171430">
              <a:buFont typeface="Arial" panose="020B0604020202020204" pitchFamily="34" charset="0"/>
              <a:buChar char="•"/>
            </a:pPr>
            <a:r>
              <a:rPr lang="en-US" dirty="0"/>
              <a:t>Focuses on Growth v. proficiency</a:t>
            </a:r>
          </a:p>
          <a:p>
            <a:pPr marL="857149" lvl="2" indent="-171430">
              <a:buFont typeface="Arial" panose="020B0604020202020204" pitchFamily="34" charset="0"/>
              <a:buChar char="•"/>
            </a:pPr>
            <a:r>
              <a:rPr lang="en-US" dirty="0"/>
              <a:t>It encourages ongoing review of student data and responsive instructional practices </a:t>
            </a:r>
          </a:p>
          <a:p>
            <a:pPr marL="857149" lvl="2" indent="-171430">
              <a:buFont typeface="Arial" panose="020B0604020202020204" pitchFamily="34" charset="0"/>
              <a:buChar char="•"/>
            </a:pPr>
            <a:r>
              <a:rPr lang="en-US" dirty="0"/>
              <a:t>Honors teachers professionalism and expertise and responding to needs of specific students. </a:t>
            </a:r>
          </a:p>
          <a:p>
            <a:pPr marL="857149" lvl="2" indent="-171430">
              <a:buFont typeface="Arial" panose="020B0604020202020204" pitchFamily="34" charset="0"/>
              <a:buChar char="•"/>
            </a:pPr>
            <a:r>
              <a:rPr lang="en-US" dirty="0"/>
              <a:t>We don’t want to create extra paper work in the form of extensive planning documents; teachers are already monitoring data and reflecting on process as a part of everything else you do.  </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8</a:t>
            </a:fld>
            <a:endParaRPr lang="en-US"/>
          </a:p>
        </p:txBody>
      </p:sp>
    </p:spTree>
    <p:extLst>
      <p:ext uri="{BB962C8B-B14F-4D97-AF65-F5344CB8AC3E}">
        <p14:creationId xmlns:p14="http://schemas.microsoft.com/office/powerpoint/2010/main" val="589212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413" y="685800"/>
            <a:ext cx="6097587" cy="3429000"/>
          </a:xfrm>
        </p:spPr>
      </p:sp>
      <p:sp>
        <p:nvSpPr>
          <p:cNvPr id="3" name="Notes Placeholder 2"/>
          <p:cNvSpPr>
            <a:spLocks noGrp="1"/>
          </p:cNvSpPr>
          <p:nvPr>
            <p:ph type="body" idx="1"/>
          </p:nvPr>
        </p:nvSpPr>
        <p:spPr/>
        <p:txBody>
          <a:bodyPr/>
          <a:lstStyle/>
          <a:p>
            <a:pPr marL="167950" indent="-167950">
              <a:buFont typeface="Arial" panose="020B0604020202020204" pitchFamily="34" charset="0"/>
              <a:buChar char="•"/>
            </a:pPr>
            <a:r>
              <a:rPr lang="en-US" dirty="0"/>
              <a:t>Differentiated: Induction/Annual/Continuing Contract, Our office sets the floor, your district may choose to do more  </a:t>
            </a:r>
          </a:p>
          <a:p>
            <a:pPr marL="167950" indent="-167950">
              <a:buFont typeface="Arial" panose="020B0604020202020204" pitchFamily="34" charset="0"/>
              <a:buChar char="•"/>
            </a:pPr>
            <a:r>
              <a:rPr lang="en-US" dirty="0"/>
              <a:t>Observers</a:t>
            </a:r>
          </a:p>
          <a:p>
            <a:pPr marL="503850" lvl="1" indent="-167950">
              <a:buFont typeface="Arial" panose="020B0604020202020204" pitchFamily="34" charset="0"/>
              <a:buChar char="•"/>
            </a:pPr>
            <a:r>
              <a:rPr lang="en-US" dirty="0"/>
              <a:t>Induction: Principal or </a:t>
            </a:r>
            <a:r>
              <a:rPr lang="en-US" dirty="0" smtClean="0"/>
              <a:t>SCTS certified administrative designee, teacher also has a mentor</a:t>
            </a:r>
          </a:p>
          <a:p>
            <a:pPr marL="503850" lvl="1" indent="-167950">
              <a:buFont typeface="Arial" panose="020B0604020202020204" pitchFamily="34" charset="0"/>
              <a:buChar char="•"/>
            </a:pPr>
            <a:r>
              <a:rPr lang="en-US" dirty="0"/>
              <a:t>Annual: Principal or trained administrative designee AND person with knowledge of teachers content area </a:t>
            </a:r>
          </a:p>
          <a:p>
            <a:pPr marL="503850" lvl="1" indent="-167950">
              <a:buFont typeface="Arial" panose="020B0604020202020204" pitchFamily="34" charset="0"/>
              <a:buChar char="•"/>
            </a:pPr>
            <a:r>
              <a:rPr lang="en-US" dirty="0"/>
              <a:t>Highly Consequential: Three person team </a:t>
            </a:r>
          </a:p>
          <a:p>
            <a:pPr marL="503850" lvl="1" indent="-167950">
              <a:buFont typeface="Arial" panose="020B0604020202020204" pitchFamily="34" charset="0"/>
              <a:buChar char="•"/>
            </a:pPr>
            <a:r>
              <a:rPr lang="en-US" dirty="0"/>
              <a:t>Continuing Contract Comprehensive: </a:t>
            </a:r>
            <a:r>
              <a:rPr lang="en-US" dirty="0" smtClean="0"/>
              <a:t>Principal or SCTS</a:t>
            </a:r>
            <a:r>
              <a:rPr lang="en-US" baseline="0" dirty="0" smtClean="0"/>
              <a:t> certified administrative designee</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0448329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5320800" y="-158400"/>
            <a:ext cx="3421800" cy="2329200"/>
          </a:xfrm>
        </p:spPr>
        <p:txBody>
          <a:bodyPr lIns="0" tIns="0" rIns="0" bIns="0" anchor="b" anchorCtr="0"/>
          <a:lstStyle>
            <a:lvl1pPr algn="r">
              <a:lnSpc>
                <a:spcPct val="85000"/>
              </a:lnSpc>
              <a:defRPr sz="4500">
                <a:solidFill>
                  <a:schemeClr val="bg1"/>
                </a:solidFill>
              </a:defRPr>
            </a:lvl1pPr>
          </a:lstStyle>
          <a:p>
            <a:r>
              <a:rPr lang="en-US" dirty="0"/>
              <a:t>Presentation Title </a:t>
            </a:r>
          </a:p>
        </p:txBody>
      </p:sp>
      <p:sp>
        <p:nvSpPr>
          <p:cNvPr id="3" name="Subtitle 2"/>
          <p:cNvSpPr>
            <a:spLocks noGrp="1"/>
          </p:cNvSpPr>
          <p:nvPr>
            <p:ph type="subTitle" idx="1" hasCustomPrompt="1"/>
          </p:nvPr>
        </p:nvSpPr>
        <p:spPr>
          <a:xfrm>
            <a:off x="6393600" y="2413350"/>
            <a:ext cx="2349000" cy="1241822"/>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subtitle or presentation date</a:t>
            </a:r>
          </a:p>
        </p:txBody>
      </p:sp>
      <p:sp>
        <p:nvSpPr>
          <p:cNvPr id="4" name="Date Placeholder 3"/>
          <p:cNvSpPr>
            <a:spLocks noGrp="1"/>
          </p:cNvSpPr>
          <p:nvPr>
            <p:ph type="dt" sz="half" idx="10"/>
          </p:nvPr>
        </p:nvSpPr>
        <p:spPr>
          <a:xfrm>
            <a:off x="401400" y="4648538"/>
            <a:ext cx="2057400" cy="273844"/>
          </a:xfrm>
        </p:spPr>
        <p:txBody>
          <a:bodyPr lIns="0" tIns="0" rIns="0" bIns="0"/>
          <a:lstStyle>
            <a:lvl1pPr>
              <a:defRPr>
                <a:solidFill>
                  <a:schemeClr val="bg1"/>
                </a:solidFill>
              </a:defRPr>
            </a:lvl1pPr>
          </a:lstStyle>
          <a:p>
            <a:r>
              <a:rPr lang="en-US"/>
              <a:t>9/22/16</a:t>
            </a:r>
            <a:endParaRPr lang="en-US" dirty="0"/>
          </a:p>
        </p:txBody>
      </p:sp>
      <p:sp>
        <p:nvSpPr>
          <p:cNvPr id="5" name="Footer Placeholder 4"/>
          <p:cNvSpPr>
            <a:spLocks noGrp="1"/>
          </p:cNvSpPr>
          <p:nvPr>
            <p:ph type="ftr" sz="quarter" idx="11"/>
          </p:nvPr>
        </p:nvSpPr>
        <p:spPr>
          <a:xfrm>
            <a:off x="3028950" y="4648538"/>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8538"/>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spTree>
    <p:extLst>
      <p:ext uri="{BB962C8B-B14F-4D97-AF65-F5344CB8AC3E}">
        <p14:creationId xmlns:p14="http://schemas.microsoft.com/office/powerpoint/2010/main" val="72065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5320800" y="68575"/>
            <a:ext cx="3421800" cy="2329200"/>
          </a:xfrm>
        </p:spPr>
        <p:txBody>
          <a:bodyPr lIns="0" tIns="0" rIns="0" bIns="0" anchor="b" anchorCtr="0"/>
          <a:lstStyle>
            <a:lvl1pPr algn="r">
              <a:lnSpc>
                <a:spcPct val="85000"/>
              </a:lnSpc>
              <a:defRPr sz="4500">
                <a:solidFill>
                  <a:schemeClr val="bg1"/>
                </a:solidFill>
              </a:defRPr>
            </a:lvl1pPr>
          </a:lstStyle>
          <a:p>
            <a:r>
              <a:rPr lang="en-US" dirty="0"/>
              <a:t>Presentation Title </a:t>
            </a:r>
          </a:p>
        </p:txBody>
      </p:sp>
      <p:sp>
        <p:nvSpPr>
          <p:cNvPr id="3" name="Subtitle 2"/>
          <p:cNvSpPr>
            <a:spLocks noGrp="1"/>
          </p:cNvSpPr>
          <p:nvPr>
            <p:ph type="subTitle" idx="1" hasCustomPrompt="1"/>
          </p:nvPr>
        </p:nvSpPr>
        <p:spPr>
          <a:xfrm>
            <a:off x="6393600" y="2640325"/>
            <a:ext cx="2349000" cy="1241822"/>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subtitle or presentation date</a:t>
            </a:r>
          </a:p>
        </p:txBody>
      </p:sp>
      <p:sp>
        <p:nvSpPr>
          <p:cNvPr id="4" name="Date Placeholder 3"/>
          <p:cNvSpPr>
            <a:spLocks noGrp="1"/>
          </p:cNvSpPr>
          <p:nvPr>
            <p:ph type="dt" sz="half" idx="10"/>
          </p:nvPr>
        </p:nvSpPr>
        <p:spPr>
          <a:xfrm>
            <a:off x="401400" y="4648538"/>
            <a:ext cx="2057400" cy="273844"/>
          </a:xfrm>
        </p:spPr>
        <p:txBody>
          <a:bodyPr lIns="0" tIns="0" rIns="0" bIns="0"/>
          <a:lstStyle>
            <a:lvl1pPr>
              <a:defRPr>
                <a:solidFill>
                  <a:schemeClr val="bg1"/>
                </a:solidFill>
              </a:defRPr>
            </a:lvl1pPr>
          </a:lstStyle>
          <a:p>
            <a:r>
              <a:rPr lang="en-US"/>
              <a:t>9/22/16</a:t>
            </a:r>
            <a:endParaRPr lang="en-US" dirty="0"/>
          </a:p>
        </p:txBody>
      </p:sp>
      <p:sp>
        <p:nvSpPr>
          <p:cNvPr id="5" name="Footer Placeholder 4"/>
          <p:cNvSpPr>
            <a:spLocks noGrp="1"/>
          </p:cNvSpPr>
          <p:nvPr>
            <p:ph type="ftr" sz="quarter" idx="11"/>
          </p:nvPr>
        </p:nvSpPr>
        <p:spPr>
          <a:xfrm>
            <a:off x="3028950" y="4648538"/>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8538"/>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spTree>
    <p:extLst>
      <p:ext uri="{BB962C8B-B14F-4D97-AF65-F5344CB8AC3E}">
        <p14:creationId xmlns:p14="http://schemas.microsoft.com/office/powerpoint/2010/main" val="987825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7" name="Rounded Rectangle 26"/>
          <p:cNvSpPr/>
          <p:nvPr userDrawn="1"/>
        </p:nvSpPr>
        <p:spPr>
          <a:xfrm>
            <a:off x="190500" y="168612"/>
            <a:ext cx="8763000" cy="4784387"/>
          </a:xfrm>
          <a:prstGeom prst="roundRect">
            <a:avLst>
              <a:gd name="adj" fmla="val 2615"/>
            </a:avLst>
          </a:prstGeom>
          <a:solidFill>
            <a:srgbClr val="EB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820800" y="149158"/>
            <a:ext cx="7502400" cy="960457"/>
          </a:xfrm>
        </p:spPr>
        <p:txBody>
          <a:bodyPr lIns="0" tIns="0" rIns="0" bIns="0" anchor="b" anchorCtr="0"/>
          <a:lstStyle>
            <a:lvl1pPr>
              <a:lnSpc>
                <a:spcPct val="85000"/>
              </a:lnSpc>
              <a:defRPr>
                <a:solidFill>
                  <a:schemeClr val="accent1"/>
                </a:solidFill>
              </a:defRPr>
            </a:lvl1pPr>
          </a:lstStyle>
          <a:p>
            <a:r>
              <a:rPr lang="en-US" dirty="0"/>
              <a:t>Page Title Goes Here</a:t>
            </a:r>
          </a:p>
        </p:txBody>
      </p:sp>
      <p:sp>
        <p:nvSpPr>
          <p:cNvPr id="3" name="Content Placeholder 2"/>
          <p:cNvSpPr>
            <a:spLocks noGrp="1"/>
          </p:cNvSpPr>
          <p:nvPr>
            <p:ph idx="1"/>
          </p:nvPr>
        </p:nvSpPr>
        <p:spPr>
          <a:xfrm>
            <a:off x="820800" y="1342417"/>
            <a:ext cx="7502400" cy="3203906"/>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01400" y="4645498"/>
            <a:ext cx="2057400" cy="273844"/>
          </a:xfrm>
        </p:spPr>
        <p:txBody>
          <a:bodyPr lIns="0" tIns="0" rIns="0" bIns="0"/>
          <a:lstStyle>
            <a:lvl1pPr>
              <a:defRPr>
                <a:solidFill>
                  <a:schemeClr val="accent5"/>
                </a:solidFill>
              </a:defRPr>
            </a:lvl1pPr>
          </a:lstStyle>
          <a:p>
            <a:r>
              <a:rPr lang="en-US"/>
              <a:t>9/22/16</a:t>
            </a:r>
            <a:endParaRPr lang="en-US" dirty="0"/>
          </a:p>
        </p:txBody>
      </p:sp>
      <p:sp>
        <p:nvSpPr>
          <p:cNvPr id="5" name="Footer Placeholder 4"/>
          <p:cNvSpPr>
            <a:spLocks noGrp="1"/>
          </p:cNvSpPr>
          <p:nvPr>
            <p:ph type="ftr" sz="quarter" idx="11"/>
          </p:nvPr>
        </p:nvSpPr>
        <p:spPr>
          <a:xfrm>
            <a:off x="3028950" y="4645498"/>
            <a:ext cx="3086100" cy="273844"/>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4645498"/>
            <a:ext cx="2057400" cy="273844"/>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pic>
        <p:nvPicPr>
          <p:cNvPr id="23" name="Picture 22"/>
          <p:cNvPicPr>
            <a:picLocks noChangeAspect="1"/>
          </p:cNvPicPr>
          <p:nvPr userDrawn="1"/>
        </p:nvPicPr>
        <p:blipFill>
          <a:blip r:embed="rId2"/>
          <a:stretch>
            <a:fillRect/>
          </a:stretch>
        </p:blipFill>
        <p:spPr>
          <a:xfrm>
            <a:off x="4089400" y="2286000"/>
            <a:ext cx="965200" cy="571500"/>
          </a:xfrm>
          <a:prstGeom prst="rect">
            <a:avLst/>
          </a:prstGeom>
        </p:spPr>
      </p:pic>
      <p:cxnSp>
        <p:nvCxnSpPr>
          <p:cNvPr id="24" name="Straight Connector 23"/>
          <p:cNvCxnSpPr/>
          <p:nvPr userDrawn="1"/>
        </p:nvCxnSpPr>
        <p:spPr>
          <a:xfrm>
            <a:off x="827285" y="1219199"/>
            <a:ext cx="75024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50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7" name="Freeform 16"/>
          <p:cNvSpPr/>
          <p:nvPr userDrawn="1"/>
        </p:nvSpPr>
        <p:spPr>
          <a:xfrm>
            <a:off x="0" y="-1"/>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8" name="Freeform 17"/>
          <p:cNvSpPr/>
          <p:nvPr userDrawn="1"/>
        </p:nvSpPr>
        <p:spPr>
          <a:xfrm>
            <a:off x="190500" y="168612"/>
            <a:ext cx="8763000" cy="4784387"/>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Title 1"/>
          <p:cNvSpPr>
            <a:spLocks noGrp="1"/>
          </p:cNvSpPr>
          <p:nvPr>
            <p:ph type="title" hasCustomPrompt="1"/>
          </p:nvPr>
        </p:nvSpPr>
        <p:spPr>
          <a:xfrm>
            <a:off x="820123" y="719847"/>
            <a:ext cx="3755553" cy="1887166"/>
          </a:xfrm>
        </p:spPr>
        <p:txBody>
          <a:bodyPr lIns="0" tIns="0" rIns="0" bIns="0" anchor="b">
            <a:normAutofit/>
          </a:bodyPr>
          <a:lstStyle>
            <a:lvl1pPr algn="l">
              <a:lnSpc>
                <a:spcPct val="85000"/>
              </a:lnSpc>
              <a:defRPr sz="4000">
                <a:solidFill>
                  <a:schemeClr val="bg1">
                    <a:lumMod val="95000"/>
                  </a:schemeClr>
                </a:solidFill>
              </a:defRPr>
            </a:lvl1pPr>
          </a:lstStyle>
          <a:p>
            <a:r>
              <a:rPr lang="en-US" dirty="0"/>
              <a:t>Section Title Goes Here</a:t>
            </a:r>
          </a:p>
        </p:txBody>
      </p:sp>
      <p:sp>
        <p:nvSpPr>
          <p:cNvPr id="3" name="Text Placeholder 2"/>
          <p:cNvSpPr>
            <a:spLocks noGrp="1"/>
          </p:cNvSpPr>
          <p:nvPr>
            <p:ph type="body" idx="1" hasCustomPrompt="1"/>
          </p:nvPr>
        </p:nvSpPr>
        <p:spPr>
          <a:xfrm>
            <a:off x="820123" y="3062959"/>
            <a:ext cx="3755553" cy="1125140"/>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Section Description – Optional</a:t>
            </a:r>
          </a:p>
        </p:txBody>
      </p:sp>
      <p:sp>
        <p:nvSpPr>
          <p:cNvPr id="4" name="Date Placeholder 3"/>
          <p:cNvSpPr>
            <a:spLocks noGrp="1"/>
          </p:cNvSpPr>
          <p:nvPr>
            <p:ph type="dt" sz="half" idx="10"/>
          </p:nvPr>
        </p:nvSpPr>
        <p:spPr>
          <a:xfrm>
            <a:off x="401400" y="4644048"/>
            <a:ext cx="2057400" cy="273844"/>
          </a:xfrm>
        </p:spPr>
        <p:txBody>
          <a:bodyPr lIns="0" tIns="0" rIns="0" bIns="0"/>
          <a:lstStyle>
            <a:lvl1pPr>
              <a:defRPr>
                <a:solidFill>
                  <a:schemeClr val="bg1"/>
                </a:solidFill>
              </a:defRPr>
            </a:lvl1pPr>
          </a:lstStyle>
          <a:p>
            <a:r>
              <a:rPr lang="en-US"/>
              <a:t>9/22/16</a:t>
            </a:r>
            <a:endParaRPr lang="en-US" dirty="0"/>
          </a:p>
        </p:txBody>
      </p:sp>
      <p:sp>
        <p:nvSpPr>
          <p:cNvPr id="5" name="Footer Placeholder 4"/>
          <p:cNvSpPr>
            <a:spLocks noGrp="1"/>
          </p:cNvSpPr>
          <p:nvPr>
            <p:ph type="ftr" sz="quarter" idx="11"/>
          </p:nvPr>
        </p:nvSpPr>
        <p:spPr>
          <a:xfrm>
            <a:off x="3028950" y="4644048"/>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4048"/>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cxnSp>
        <p:nvCxnSpPr>
          <p:cNvPr id="9" name="Straight Connector 8"/>
          <p:cNvCxnSpPr/>
          <p:nvPr userDrawn="1"/>
        </p:nvCxnSpPr>
        <p:spPr>
          <a:xfrm>
            <a:off x="820123" y="282102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844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8/30/2018</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0002896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112955769"/>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2" r:id="rId3"/>
    <p:sldLayoutId id="2147483663" r:id="rId4"/>
    <p:sldLayoutId id="2147483666" r:id="rId5"/>
  </p:sldLayoutIdLst>
  <p:hf sldNum="0" hdr="0" ftr="0" dt="0"/>
  <p:txStyles>
    <p:titleStyle>
      <a:lvl1pPr algn="l" defTabSz="685800" rtl="0" eaLnBrk="1" latinLnBrk="0" hangingPunct="1">
        <a:lnSpc>
          <a:spcPct val="90000"/>
        </a:lnSpc>
        <a:spcBef>
          <a:spcPct val="0"/>
        </a:spcBef>
        <a:buNone/>
        <a:defRPr sz="3300" b="1" i="0" kern="1200">
          <a:solidFill>
            <a:schemeClr val="tx1"/>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10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4.xml"/><Relationship Id="rId1" Type="http://schemas.openxmlformats.org/officeDocument/2006/relationships/slideLayout" Target="../slideLayouts/slideLayout3.xml"/><Relationship Id="rId4" Type="http://schemas.openxmlformats.org/officeDocument/2006/relationships/hyperlink" Target="https://ed.sc.gov/educators/educator-effectiveness/" TargetMode="External"/></Relationships>
</file>

<file path=ppt/slides/_rels/slide11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8" Type="http://schemas.openxmlformats.org/officeDocument/2006/relationships/hyperlink" Target="mailto:oortmann@ed.sc.gov" TargetMode="External"/><Relationship Id="rId13" Type="http://schemas.openxmlformats.org/officeDocument/2006/relationships/hyperlink" Target="mailto:masuber@ed.sc.gov" TargetMode="External"/><Relationship Id="rId3" Type="http://schemas.openxmlformats.org/officeDocument/2006/relationships/hyperlink" Target="mailto:fcolley@ed.sc.gov" TargetMode="External"/><Relationship Id="rId7" Type="http://schemas.openxmlformats.org/officeDocument/2006/relationships/hyperlink" Target="mailto:wclark@ed.sc.gov" TargetMode="External"/><Relationship Id="rId12" Type="http://schemas.openxmlformats.org/officeDocument/2006/relationships/hyperlink" Target="mailto:lmandsager@ed.sc.gov" TargetMode="External"/><Relationship Id="rId2" Type="http://schemas.openxmlformats.org/officeDocument/2006/relationships/notesSlide" Target="../notesSlides/notesSlide77.xml"/><Relationship Id="rId1" Type="http://schemas.openxmlformats.org/officeDocument/2006/relationships/slideLayout" Target="../slideLayouts/slideLayout3.xml"/><Relationship Id="rId6" Type="http://schemas.openxmlformats.org/officeDocument/2006/relationships/hyperlink" Target="mailto:vtraufler@ed.sc.gov" TargetMode="External"/><Relationship Id="rId11" Type="http://schemas.openxmlformats.org/officeDocument/2006/relationships/hyperlink" Target="mailto:rthurmond@ed.sc.gov" TargetMode="External"/><Relationship Id="rId5" Type="http://schemas.openxmlformats.org/officeDocument/2006/relationships/hyperlink" Target="mailto:khoward@ed.sc.gov" TargetMode="External"/><Relationship Id="rId10" Type="http://schemas.openxmlformats.org/officeDocument/2006/relationships/hyperlink" Target="mailto:tsmith@ed.sc.gov" TargetMode="External"/><Relationship Id="rId4" Type="http://schemas.openxmlformats.org/officeDocument/2006/relationships/hyperlink" Target="mailto:jhartwell@ed.sc.gov" TargetMode="External"/><Relationship Id="rId9" Type="http://schemas.openxmlformats.org/officeDocument/2006/relationships/hyperlink" Target="mailto:frobinson@ed.sc.gov" TargetMode="External"/><Relationship Id="rId14" Type="http://schemas.openxmlformats.org/officeDocument/2006/relationships/hyperlink" Target="https://ed.sc.gov/educators/school-and-district-administrators/" TargetMode="External"/></Relationships>
</file>

<file path=ppt/slides/_rels/slide119.xml.rels><?xml version="1.0" encoding="UTF-8" standalone="yes"?>
<Relationships xmlns="http://schemas.openxmlformats.org/package/2006/relationships"><Relationship Id="rId3" Type="http://schemas.openxmlformats.org/officeDocument/2006/relationships/hyperlink" Target="https://www.cerra.org/uploads/1/7/6/8/17684955/2017-18_supply_demand_report.pdf" TargetMode="External"/><Relationship Id="rId2" Type="http://schemas.openxmlformats.org/officeDocument/2006/relationships/hyperlink" Target="https://learningpolicyinstitute.org/sites/default/files/product-files/Why_Black_Women_Teachers_Leave_CHAPTER.pdf" TargetMode="External"/><Relationship Id="rId1" Type="http://schemas.openxmlformats.org/officeDocument/2006/relationships/slideLayout" Target="../slideLayouts/slideLayout3.xml"/><Relationship Id="rId6" Type="http://schemas.openxmlformats.org/officeDocument/2006/relationships/hyperlink" Target="https://tntp.org/assets/documents/TNTP_Irreplaceables_2012.pdf" TargetMode="External"/><Relationship Id="rId5" Type="http://schemas.openxmlformats.org/officeDocument/2006/relationships/hyperlink" Target="https://caldercenter.org/sites/default/files/Ronfeldt-et-al.pdf" TargetMode="External"/><Relationship Id="rId4" Type="http://schemas.openxmlformats.org/officeDocument/2006/relationships/hyperlink" Target="https://news.gallup.com/reports/217103/gallup-k-12-superintendent-report-201708.aspx"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0800" y="674975"/>
            <a:ext cx="3421800" cy="2329200"/>
          </a:xfrm>
        </p:spPr>
        <p:txBody>
          <a:bodyPr>
            <a:normAutofit/>
          </a:bodyPr>
          <a:lstStyle/>
          <a:p>
            <a:r>
              <a:rPr lang="en-US" dirty="0" smtClean="0"/>
              <a:t>ADEPT 101</a:t>
            </a:r>
            <a:endParaRPr lang="en-US" dirty="0"/>
          </a:p>
        </p:txBody>
      </p:sp>
      <p:sp>
        <p:nvSpPr>
          <p:cNvPr id="3" name="Subtitle 2"/>
          <p:cNvSpPr>
            <a:spLocks noGrp="1"/>
          </p:cNvSpPr>
          <p:nvPr>
            <p:ph type="subTitle" idx="1"/>
          </p:nvPr>
        </p:nvSpPr>
        <p:spPr>
          <a:xfrm>
            <a:off x="6393600" y="3246724"/>
            <a:ext cx="2349000" cy="1493441"/>
          </a:xfrm>
        </p:spPr>
        <p:txBody>
          <a:bodyPr>
            <a:normAutofit/>
          </a:bodyPr>
          <a:lstStyle/>
          <a:p>
            <a:r>
              <a:rPr lang="en-US" dirty="0" smtClean="0"/>
              <a:t>SC Department of Education, Office of Educator Effectiveness &amp; Leadership Development</a:t>
            </a:r>
          </a:p>
          <a:p>
            <a:r>
              <a:rPr lang="en-US" dirty="0" smtClean="0"/>
              <a:t>August 2018</a:t>
            </a:r>
            <a:endParaRPr lang="en-US" dirty="0"/>
          </a:p>
        </p:txBody>
      </p:sp>
    </p:spTree>
    <p:extLst>
      <p:ext uri="{BB962C8B-B14F-4D97-AF65-F5344CB8AC3E}">
        <p14:creationId xmlns:p14="http://schemas.microsoft.com/office/powerpoint/2010/main" val="841426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When: ADEPT Calendar of Events</a:t>
            </a:r>
            <a:endParaRPr lang="en-US" dirty="0"/>
          </a:p>
        </p:txBody>
      </p:sp>
      <p:sp>
        <p:nvSpPr>
          <p:cNvPr id="3" name="Content Placeholder 2"/>
          <p:cNvSpPr>
            <a:spLocks noGrp="1"/>
          </p:cNvSpPr>
          <p:nvPr>
            <p:ph idx="1"/>
          </p:nvPr>
        </p:nvSpPr>
        <p:spPr>
          <a:xfrm>
            <a:off x="820800" y="1342417"/>
            <a:ext cx="4570597" cy="3203906"/>
          </a:xfrm>
        </p:spPr>
        <p:txBody>
          <a:bodyPr>
            <a:normAutofit/>
          </a:bodyPr>
          <a:lstStyle/>
          <a:p>
            <a:pPr marL="342900" lvl="1" indent="0">
              <a:buNone/>
            </a:pPr>
            <a:endParaRPr lang="en-US" dirty="0"/>
          </a:p>
          <a:p>
            <a:pPr marL="342900" lvl="1" indent="0">
              <a:buNone/>
            </a:pPr>
            <a:endParaRPr lang="en-US" dirty="0"/>
          </a:p>
        </p:txBody>
      </p:sp>
      <p:pic>
        <p:nvPicPr>
          <p:cNvPr id="5" name="Picture 4"/>
          <p:cNvPicPr>
            <a:picLocks noChangeAspect="1"/>
          </p:cNvPicPr>
          <p:nvPr/>
        </p:nvPicPr>
        <p:blipFill>
          <a:blip r:embed="rId3"/>
          <a:stretch>
            <a:fillRect/>
          </a:stretch>
        </p:blipFill>
        <p:spPr>
          <a:xfrm>
            <a:off x="2211495" y="1109615"/>
            <a:ext cx="4721010" cy="3896569"/>
          </a:xfrm>
          <a:prstGeom prst="rect">
            <a:avLst/>
          </a:prstGeom>
        </p:spPr>
      </p:pic>
    </p:spTree>
    <p:extLst>
      <p:ext uri="{BB962C8B-B14F-4D97-AF65-F5344CB8AC3E}">
        <p14:creationId xmlns:p14="http://schemas.microsoft.com/office/powerpoint/2010/main" val="8125107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18558" y="137161"/>
            <a:ext cx="5839097" cy="4886891"/>
          </a:xfrm>
          <a:prstGeom prst="rect">
            <a:avLst/>
          </a:prstGeom>
        </p:spPr>
      </p:pic>
    </p:spTree>
    <p:extLst>
      <p:ext uri="{BB962C8B-B14F-4D97-AF65-F5344CB8AC3E}">
        <p14:creationId xmlns:p14="http://schemas.microsoft.com/office/powerpoint/2010/main" val="142749545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271849"/>
            <a:ext cx="7502400" cy="598869"/>
          </a:xfrm>
        </p:spPr>
        <p:txBody>
          <a:bodyPr/>
          <a:lstStyle/>
          <a:p>
            <a:pPr algn="ctr"/>
            <a:r>
              <a:rPr lang="en-US" dirty="0" smtClean="0"/>
              <a:t>Professionalism Self-Review</a:t>
            </a:r>
            <a:endParaRPr lang="en-US" dirty="0"/>
          </a:p>
        </p:txBody>
      </p:sp>
      <p:pic>
        <p:nvPicPr>
          <p:cNvPr id="4" name="Picture 3"/>
          <p:cNvPicPr>
            <a:picLocks noChangeAspect="1"/>
          </p:cNvPicPr>
          <p:nvPr/>
        </p:nvPicPr>
        <p:blipFill>
          <a:blip r:embed="rId2"/>
          <a:stretch>
            <a:fillRect/>
          </a:stretch>
        </p:blipFill>
        <p:spPr>
          <a:xfrm>
            <a:off x="626076" y="1009400"/>
            <a:ext cx="7949513" cy="4007444"/>
          </a:xfrm>
          <a:prstGeom prst="rect">
            <a:avLst/>
          </a:prstGeom>
        </p:spPr>
      </p:pic>
    </p:spTree>
    <p:extLst>
      <p:ext uri="{BB962C8B-B14F-4D97-AF65-F5344CB8AC3E}">
        <p14:creationId xmlns:p14="http://schemas.microsoft.com/office/powerpoint/2010/main" val="32255087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140" y="362465"/>
            <a:ext cx="7581795" cy="491777"/>
          </a:xfrm>
        </p:spPr>
        <p:txBody>
          <a:bodyPr>
            <a:normAutofit fontScale="90000"/>
          </a:bodyPr>
          <a:lstStyle/>
          <a:p>
            <a:r>
              <a:rPr lang="en-US" dirty="0" smtClean="0"/>
              <a:t>Assigned Team Member or Principal Completes</a:t>
            </a:r>
            <a:endParaRPr lang="en-US" dirty="0"/>
          </a:p>
        </p:txBody>
      </p:sp>
      <p:pic>
        <p:nvPicPr>
          <p:cNvPr id="4" name="Picture 3"/>
          <p:cNvPicPr>
            <a:picLocks noChangeAspect="1"/>
          </p:cNvPicPr>
          <p:nvPr/>
        </p:nvPicPr>
        <p:blipFill rotWithShape="1">
          <a:blip r:embed="rId2"/>
          <a:srcRect t="5743"/>
          <a:stretch/>
        </p:blipFill>
        <p:spPr>
          <a:xfrm>
            <a:off x="395417" y="1109615"/>
            <a:ext cx="8293958" cy="3989998"/>
          </a:xfrm>
          <a:prstGeom prst="rect">
            <a:avLst/>
          </a:prstGeom>
        </p:spPr>
      </p:pic>
    </p:spTree>
    <p:extLst>
      <p:ext uri="{BB962C8B-B14F-4D97-AF65-F5344CB8AC3E}">
        <p14:creationId xmlns:p14="http://schemas.microsoft.com/office/powerpoint/2010/main" val="128500514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a:picLocks noChangeAspect="1"/>
          </p:cNvPicPr>
          <p:nvPr/>
        </p:nvPicPr>
        <p:blipFill>
          <a:blip r:embed="rId2"/>
          <a:stretch>
            <a:fillRect/>
          </a:stretch>
        </p:blipFill>
        <p:spPr>
          <a:xfrm>
            <a:off x="214185" y="0"/>
            <a:ext cx="5817128" cy="3530818"/>
          </a:xfrm>
          <a:prstGeom prst="rect">
            <a:avLst/>
          </a:prstGeom>
        </p:spPr>
      </p:pic>
      <p:pic>
        <p:nvPicPr>
          <p:cNvPr id="5" name="Picture 4"/>
          <p:cNvPicPr>
            <a:picLocks noChangeAspect="1"/>
          </p:cNvPicPr>
          <p:nvPr/>
        </p:nvPicPr>
        <p:blipFill rotWithShape="1">
          <a:blip r:embed="rId3"/>
          <a:srcRect l="16653" r="3926"/>
          <a:stretch/>
        </p:blipFill>
        <p:spPr>
          <a:xfrm>
            <a:off x="2735571" y="1653295"/>
            <a:ext cx="4333103" cy="2254722"/>
          </a:xfrm>
          <a:prstGeom prst="rect">
            <a:avLst/>
          </a:prstGeom>
        </p:spPr>
      </p:pic>
      <p:pic>
        <p:nvPicPr>
          <p:cNvPr id="6" name="Picture 5"/>
          <p:cNvPicPr>
            <a:picLocks noChangeAspect="1"/>
          </p:cNvPicPr>
          <p:nvPr/>
        </p:nvPicPr>
        <p:blipFill rotWithShape="1">
          <a:blip r:embed="rId4"/>
          <a:srcRect l="20226" r="48775"/>
          <a:stretch/>
        </p:blipFill>
        <p:spPr>
          <a:xfrm>
            <a:off x="6722076" y="2537255"/>
            <a:ext cx="1935892" cy="2372497"/>
          </a:xfrm>
          <a:prstGeom prst="rect">
            <a:avLst/>
          </a:prstGeom>
        </p:spPr>
      </p:pic>
    </p:spTree>
    <p:extLst>
      <p:ext uri="{BB962C8B-B14F-4D97-AF65-F5344CB8AC3E}">
        <p14:creationId xmlns:p14="http://schemas.microsoft.com/office/powerpoint/2010/main" val="303744325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Parking Lot Pause</a:t>
            </a:r>
            <a:endParaRPr lang="en-US" dirty="0"/>
          </a:p>
        </p:txBody>
      </p:sp>
      <p:pic>
        <p:nvPicPr>
          <p:cNvPr id="4" name="Content Placeholder 3" descr="&lt;strong&gt;Car&lt;/strong&gt; Pink Vehicle · Free vector graphic on Pixabay"/>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24881" y="1495280"/>
            <a:ext cx="6407150" cy="3203575"/>
          </a:xfrm>
        </p:spPr>
      </p:pic>
    </p:spTree>
    <p:extLst>
      <p:ext uri="{BB962C8B-B14F-4D97-AF65-F5344CB8AC3E}">
        <p14:creationId xmlns:p14="http://schemas.microsoft.com/office/powerpoint/2010/main" val="392081945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3" y="719847"/>
            <a:ext cx="4144909" cy="1887166"/>
          </a:xfrm>
        </p:spPr>
        <p:txBody>
          <a:bodyPr/>
          <a:lstStyle/>
          <a:p>
            <a:r>
              <a:rPr lang="en-US" dirty="0" smtClean="0"/>
              <a:t>SCLead.org</a:t>
            </a:r>
            <a:br>
              <a:rPr lang="en-US" dirty="0" smtClean="0"/>
            </a:br>
            <a:r>
              <a:rPr lang="en-US" dirty="0" smtClean="0"/>
              <a:t>Data Corrections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57603856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Educator Updates</a:t>
            </a:r>
            <a:endParaRPr lang="en-US" dirty="0"/>
          </a:p>
        </p:txBody>
      </p:sp>
      <p:pic>
        <p:nvPicPr>
          <p:cNvPr id="4" name="Content Placeholder 3"/>
          <p:cNvPicPr>
            <a:picLocks noGrp="1" noChangeAspect="1"/>
          </p:cNvPicPr>
          <p:nvPr>
            <p:ph idx="1"/>
          </p:nvPr>
        </p:nvPicPr>
        <p:blipFill>
          <a:blip r:embed="rId2"/>
          <a:stretch>
            <a:fillRect/>
          </a:stretch>
        </p:blipFill>
        <p:spPr>
          <a:xfrm>
            <a:off x="4403558" y="149158"/>
            <a:ext cx="4226481" cy="4825081"/>
          </a:xfrm>
          <a:prstGeom prst="rect">
            <a:avLst/>
          </a:prstGeom>
        </p:spPr>
      </p:pic>
    </p:spTree>
    <p:extLst>
      <p:ext uri="{BB962C8B-B14F-4D97-AF65-F5344CB8AC3E}">
        <p14:creationId xmlns:p14="http://schemas.microsoft.com/office/powerpoint/2010/main" val="45164644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Educator Corrections</a:t>
            </a:r>
            <a:endParaRPr lang="en-US" dirty="0"/>
          </a:p>
        </p:txBody>
      </p:sp>
      <p:sp>
        <p:nvSpPr>
          <p:cNvPr id="3" name="Content Placeholder 2"/>
          <p:cNvSpPr>
            <a:spLocks noGrp="1"/>
          </p:cNvSpPr>
          <p:nvPr>
            <p:ph idx="1"/>
          </p:nvPr>
        </p:nvSpPr>
        <p:spPr/>
        <p:txBody>
          <a:bodyPr/>
          <a:lstStyle/>
          <a:p>
            <a:r>
              <a:rPr lang="en-US" dirty="0" smtClean="0"/>
              <a:t>District ADEPT Coordinators/Superintendents</a:t>
            </a:r>
          </a:p>
          <a:p>
            <a:r>
              <a:rPr lang="en-US" dirty="0" smtClean="0"/>
              <a:t>Assigned to regional support associate</a:t>
            </a:r>
          </a:p>
          <a:p>
            <a:r>
              <a:rPr lang="en-US" dirty="0" smtClean="0"/>
              <a:t>Shows progression of submitted items</a:t>
            </a:r>
          </a:p>
          <a:p>
            <a:r>
              <a:rPr lang="en-US" dirty="0" smtClean="0"/>
              <a:t>District houses evidence to support submissions</a:t>
            </a:r>
          </a:p>
          <a:p>
            <a:r>
              <a:rPr lang="en-US" dirty="0" smtClean="0"/>
              <a:t>District must verify that CID and Educator Name match</a:t>
            </a:r>
          </a:p>
          <a:p>
            <a:r>
              <a:rPr lang="en-US" dirty="0"/>
              <a:t>Printable form</a:t>
            </a:r>
          </a:p>
          <a:p>
            <a:endParaRPr lang="en-US" dirty="0"/>
          </a:p>
        </p:txBody>
      </p:sp>
    </p:spTree>
    <p:extLst>
      <p:ext uri="{BB962C8B-B14F-4D97-AF65-F5344CB8AC3E}">
        <p14:creationId xmlns:p14="http://schemas.microsoft.com/office/powerpoint/2010/main" val="164172316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ADEPT Results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312526224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684164" y="2593266"/>
            <a:ext cx="1707149" cy="515813"/>
          </a:xfrm>
        </p:spPr>
        <p:txBody>
          <a:bodyPr>
            <a:normAutofit/>
          </a:bodyPr>
          <a:lstStyle/>
          <a:p>
            <a:pPr marL="342900" lvl="1" indent="0">
              <a:buNone/>
            </a:pPr>
            <a:endParaRPr lang="en-US" dirty="0"/>
          </a:p>
          <a:p>
            <a:pPr marL="342900" lvl="1" indent="0">
              <a:buNone/>
            </a:pPr>
            <a:endParaRPr lang="en-US" dirty="0"/>
          </a:p>
        </p:txBody>
      </p:sp>
      <p:pic>
        <p:nvPicPr>
          <p:cNvPr id="1026"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826" y="1255613"/>
            <a:ext cx="4815077" cy="3489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6195849" y="1371600"/>
            <a:ext cx="1899744" cy="1131079"/>
          </a:xfrm>
          <a:prstGeom prst="rect">
            <a:avLst/>
          </a:prstGeom>
          <a:solidFill>
            <a:srgbClr val="0099A7"/>
          </a:solidFill>
        </p:spPr>
        <p:txBody>
          <a:bodyPr wrap="square" rtlCol="0">
            <a:spAutoFit/>
          </a:bodyPr>
          <a:lstStyle/>
          <a:p>
            <a:r>
              <a:rPr lang="en-US" dirty="0" smtClean="0"/>
              <a:t>This information is </a:t>
            </a:r>
            <a:r>
              <a:rPr lang="en-US" b="1" u="sng" dirty="0" smtClean="0"/>
              <a:t>required</a:t>
            </a:r>
            <a:r>
              <a:rPr lang="en-US" dirty="0" smtClean="0"/>
              <a:t> for your ADEPT report as your ADEPT record and for certification. </a:t>
            </a:r>
            <a:endParaRPr lang="en-US" dirty="0"/>
          </a:p>
        </p:txBody>
      </p:sp>
      <p:sp>
        <p:nvSpPr>
          <p:cNvPr id="5" name="TextBox 4"/>
          <p:cNvSpPr txBox="1"/>
          <p:nvPr/>
        </p:nvSpPr>
        <p:spPr>
          <a:xfrm>
            <a:off x="5596758" y="3373820"/>
            <a:ext cx="2726441" cy="923330"/>
          </a:xfrm>
          <a:prstGeom prst="rect">
            <a:avLst/>
          </a:prstGeom>
          <a:noFill/>
        </p:spPr>
        <p:txBody>
          <a:bodyPr wrap="square" rtlCol="0">
            <a:spAutoFit/>
          </a:bodyPr>
          <a:lstStyle/>
          <a:p>
            <a:r>
              <a:rPr lang="en-US" dirty="0" smtClean="0">
                <a:solidFill>
                  <a:schemeClr val="accent2">
                    <a:lumMod val="75000"/>
                  </a:schemeClr>
                </a:solidFill>
              </a:rPr>
              <a:t>Here is where you will input the SLO rating and any Final 4.0 Evaluation data as applicable for every certified educator in your district.</a:t>
            </a:r>
            <a:endParaRPr lang="en-US" dirty="0">
              <a:solidFill>
                <a:schemeClr val="accent2">
                  <a:lumMod val="75000"/>
                </a:schemeClr>
              </a:solidFill>
            </a:endParaRPr>
          </a:p>
        </p:txBody>
      </p:sp>
    </p:spTree>
    <p:extLst>
      <p:ext uri="{BB962C8B-B14F-4D97-AF65-F5344CB8AC3E}">
        <p14:creationId xmlns:p14="http://schemas.microsoft.com/office/powerpoint/2010/main" val="11913934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The Who: Roles and Responsibilities </a:t>
            </a:r>
            <a:endParaRPr lang="en-US" dirty="0"/>
          </a:p>
        </p:txBody>
      </p:sp>
      <p:sp>
        <p:nvSpPr>
          <p:cNvPr id="4" name="Content Placeholder 3"/>
          <p:cNvSpPr>
            <a:spLocks noGrp="1"/>
          </p:cNvSpPr>
          <p:nvPr>
            <p:ph idx="1"/>
          </p:nvPr>
        </p:nvSpPr>
        <p:spPr/>
        <p:txBody>
          <a:bodyPr>
            <a:normAutofit/>
          </a:bodyPr>
          <a:lstStyle/>
          <a:p>
            <a:r>
              <a:rPr lang="en-US" dirty="0" smtClean="0"/>
              <a:t>District Human Resource and Educator Support Staff</a:t>
            </a:r>
          </a:p>
          <a:p>
            <a:pPr lvl="1"/>
            <a:r>
              <a:rPr lang="en-US" dirty="0"/>
              <a:t>HR Director, </a:t>
            </a:r>
            <a:r>
              <a:rPr lang="en-US" dirty="0" smtClean="0"/>
              <a:t>ADEPT Administrator, PADEPP Administrator, Trainers, Evaluators, Mentors </a:t>
            </a:r>
          </a:p>
          <a:p>
            <a:r>
              <a:rPr lang="en-US" dirty="0" smtClean="0"/>
              <a:t>SCLead.org Permissions </a:t>
            </a:r>
          </a:p>
          <a:p>
            <a:pPr lvl="1"/>
            <a:r>
              <a:rPr lang="en-US" dirty="0" smtClean="0"/>
              <a:t>Superintendent </a:t>
            </a:r>
          </a:p>
          <a:p>
            <a:pPr lvl="1"/>
            <a:r>
              <a:rPr lang="en-US" dirty="0" smtClean="0"/>
              <a:t>District ADEPT and PADEPP Administrators</a:t>
            </a:r>
          </a:p>
          <a:p>
            <a:pPr lvl="1"/>
            <a:r>
              <a:rPr lang="en-US" dirty="0" smtClean="0"/>
              <a:t>Principals</a:t>
            </a:r>
          </a:p>
          <a:p>
            <a:pPr lvl="1"/>
            <a:r>
              <a:rPr lang="en-US" dirty="0" smtClean="0"/>
              <a:t>Evaluators </a:t>
            </a:r>
          </a:p>
          <a:p>
            <a:pPr lvl="1"/>
            <a:r>
              <a:rPr lang="en-US" dirty="0" smtClean="0"/>
              <a:t>Teacher Mentors </a:t>
            </a:r>
          </a:p>
          <a:p>
            <a:pPr lvl="1"/>
            <a:r>
              <a:rPr lang="en-US" dirty="0" smtClean="0"/>
              <a:t>Educators </a:t>
            </a:r>
            <a:endParaRPr lang="en-US" dirty="0"/>
          </a:p>
        </p:txBody>
      </p:sp>
    </p:spTree>
    <p:extLst>
      <p:ext uri="{BB962C8B-B14F-4D97-AF65-F5344CB8AC3E}">
        <p14:creationId xmlns:p14="http://schemas.microsoft.com/office/powerpoint/2010/main" val="424890809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 a Training</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00832990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115" y="310522"/>
            <a:ext cx="7502400" cy="960457"/>
          </a:xfrm>
        </p:spPr>
        <p:txBody>
          <a:bodyPr/>
          <a:lstStyle/>
          <a:p>
            <a:r>
              <a:rPr lang="en-US" dirty="0" smtClean="0"/>
              <a:t>Scheduling a District Training</a:t>
            </a:r>
            <a:endParaRPr lang="en-US" dirty="0"/>
          </a:p>
        </p:txBody>
      </p:sp>
      <p:pic>
        <p:nvPicPr>
          <p:cNvPr id="4" name="Content Placeholder 3"/>
          <p:cNvPicPr>
            <a:picLocks noGrp="1" noChangeAspect="1"/>
          </p:cNvPicPr>
          <p:nvPr>
            <p:ph idx="1"/>
          </p:nvPr>
        </p:nvPicPr>
        <p:blipFill>
          <a:blip r:embed="rId2"/>
          <a:stretch>
            <a:fillRect/>
          </a:stretch>
        </p:blipFill>
        <p:spPr>
          <a:xfrm>
            <a:off x="225497" y="1544491"/>
            <a:ext cx="7789018" cy="3134898"/>
          </a:xfrm>
          <a:prstGeom prst="rect">
            <a:avLst/>
          </a:prstGeom>
        </p:spPr>
      </p:pic>
    </p:spTree>
    <p:extLst>
      <p:ext uri="{BB962C8B-B14F-4D97-AF65-F5344CB8AC3E}">
        <p14:creationId xmlns:p14="http://schemas.microsoft.com/office/powerpoint/2010/main" val="208441029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35543" y="205011"/>
            <a:ext cx="5195670" cy="4700580"/>
          </a:xfrm>
          <a:prstGeom prst="rect">
            <a:avLst/>
          </a:prstGeom>
        </p:spPr>
      </p:pic>
    </p:spTree>
    <p:extLst>
      <p:ext uri="{BB962C8B-B14F-4D97-AF65-F5344CB8AC3E}">
        <p14:creationId xmlns:p14="http://schemas.microsoft.com/office/powerpoint/2010/main" val="141532061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Reminders</a:t>
            </a:r>
            <a:endParaRPr lang="en-US" dirty="0"/>
          </a:p>
        </p:txBody>
      </p:sp>
      <p:sp>
        <p:nvSpPr>
          <p:cNvPr id="3" name="Content Placeholder 2"/>
          <p:cNvSpPr>
            <a:spLocks noGrp="1"/>
          </p:cNvSpPr>
          <p:nvPr>
            <p:ph idx="1"/>
          </p:nvPr>
        </p:nvSpPr>
        <p:spPr/>
        <p:txBody>
          <a:bodyPr/>
          <a:lstStyle/>
          <a:p>
            <a:r>
              <a:rPr lang="en-US" dirty="0" smtClean="0"/>
              <a:t>“Training” can be used to schedule a training or register for a training</a:t>
            </a:r>
          </a:p>
          <a:p>
            <a:endParaRPr lang="en-US" dirty="0"/>
          </a:p>
          <a:p>
            <a:r>
              <a:rPr lang="en-US" dirty="0" smtClean="0"/>
              <a:t>Add attendees </a:t>
            </a:r>
            <a:r>
              <a:rPr lang="en-US" b="1" dirty="0" smtClean="0"/>
              <a:t>after</a:t>
            </a:r>
            <a:r>
              <a:rPr lang="en-US" dirty="0" smtClean="0"/>
              <a:t> the training has occurred</a:t>
            </a:r>
          </a:p>
          <a:p>
            <a:pPr marL="0" indent="0">
              <a:buNone/>
            </a:pPr>
            <a:endParaRPr lang="en-US" dirty="0" smtClean="0"/>
          </a:p>
          <a:p>
            <a:pPr lvl="1"/>
            <a:r>
              <a:rPr lang="en-US" dirty="0" smtClean="0"/>
              <a:t>Select passed/completed</a:t>
            </a:r>
          </a:p>
          <a:p>
            <a:pPr marL="342900" lvl="1" indent="0">
              <a:buNone/>
            </a:pPr>
            <a:endParaRPr lang="en-US" dirty="0" smtClean="0"/>
          </a:p>
          <a:p>
            <a:pPr lvl="1"/>
            <a:r>
              <a:rPr lang="en-US" dirty="0" smtClean="0"/>
              <a:t>Award credential</a:t>
            </a:r>
          </a:p>
          <a:p>
            <a:pPr lvl="1"/>
            <a:endParaRPr lang="en-US" dirty="0"/>
          </a:p>
        </p:txBody>
      </p:sp>
    </p:spTree>
    <p:extLst>
      <p:ext uri="{BB962C8B-B14F-4D97-AF65-F5344CB8AC3E}">
        <p14:creationId xmlns:p14="http://schemas.microsoft.com/office/powerpoint/2010/main" val="38222464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
        <p:nvSpPr>
          <p:cNvPr id="4" name="Title 1"/>
          <p:cNvSpPr txBox="1">
            <a:spLocks/>
          </p:cNvSpPr>
          <p:nvPr/>
        </p:nvSpPr>
        <p:spPr>
          <a:xfrm>
            <a:off x="4694831" y="719846"/>
            <a:ext cx="4127576" cy="3974983"/>
          </a:xfrm>
          <a:prstGeom prst="rect">
            <a:avLst/>
          </a:prstGeom>
        </p:spPr>
        <p:txBody>
          <a:bodyPr vert="horz" lIns="0" tIns="0" rIns="0" bIns="0" rtlCol="0" anchor="t">
            <a:normAutofit/>
          </a:bodyPr>
          <a:lstStyle>
            <a:lvl1pPr algn="l" defTabSz="685800" rtl="0" eaLnBrk="1" latinLnBrk="0" hangingPunct="1">
              <a:lnSpc>
                <a:spcPct val="85000"/>
              </a:lnSpc>
              <a:spcBef>
                <a:spcPct val="0"/>
              </a:spcBef>
              <a:buNone/>
              <a:defRPr sz="4000" b="1" i="0" kern="1200">
                <a:solidFill>
                  <a:schemeClr val="bg1">
                    <a:lumMod val="95000"/>
                  </a:schemeClr>
                </a:solidFill>
                <a:latin typeface="Calibri" charset="0"/>
                <a:ea typeface="Calibri" charset="0"/>
                <a:cs typeface="Calibri" charset="0"/>
              </a:defRPr>
            </a:lvl1pPr>
          </a:lstStyle>
          <a:p>
            <a:endParaRPr lang="en-US" dirty="0">
              <a:solidFill>
                <a:schemeClr val="tx1">
                  <a:lumMod val="75000"/>
                  <a:lumOff val="25000"/>
                </a:schemeClr>
              </a:solidFill>
            </a:endParaRPr>
          </a:p>
        </p:txBody>
      </p:sp>
    </p:spTree>
    <p:extLst>
      <p:ext uri="{BB962C8B-B14F-4D97-AF65-F5344CB8AC3E}">
        <p14:creationId xmlns:p14="http://schemas.microsoft.com/office/powerpoint/2010/main" val="183936266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ADEPT Tips and Key Resources</a:t>
            </a:r>
            <a:endParaRPr lang="en-US" dirty="0"/>
          </a:p>
        </p:txBody>
      </p:sp>
      <p:sp>
        <p:nvSpPr>
          <p:cNvPr id="3" name="Content Placeholder 2"/>
          <p:cNvSpPr>
            <a:spLocks noGrp="1"/>
          </p:cNvSpPr>
          <p:nvPr>
            <p:ph idx="1"/>
          </p:nvPr>
        </p:nvSpPr>
        <p:spPr>
          <a:xfrm>
            <a:off x="820800" y="1342417"/>
            <a:ext cx="7502400" cy="1264305"/>
          </a:xfrm>
        </p:spPr>
        <p:txBody>
          <a:bodyPr>
            <a:normAutofit lnSpcReduction="10000"/>
          </a:bodyPr>
          <a:lstStyle/>
          <a:p>
            <a:r>
              <a:rPr lang="en-US" dirty="0" smtClean="0">
                <a:solidFill>
                  <a:schemeClr val="tx1"/>
                </a:solidFill>
              </a:rPr>
              <a:t>ADEPT is a growth model – constructive feedback is essential </a:t>
            </a:r>
          </a:p>
          <a:p>
            <a:r>
              <a:rPr lang="en-US" dirty="0" smtClean="0">
                <a:solidFill>
                  <a:schemeClr val="tx1"/>
                </a:solidFill>
              </a:rPr>
              <a:t>SLOs + SCTS = Data-informed reflection on teacher effectiveness</a:t>
            </a:r>
          </a:p>
          <a:p>
            <a:r>
              <a:rPr lang="en-US" dirty="0" smtClean="0">
                <a:solidFill>
                  <a:schemeClr val="tx1"/>
                </a:solidFill>
              </a:rPr>
              <a:t>Communication with and feedback from teachers about the process is essential</a:t>
            </a:r>
          </a:p>
          <a:p>
            <a:pPr marL="0" indent="0">
              <a:buNone/>
            </a:pPr>
            <a:endParaRPr lang="en-US" dirty="0" smtClean="0"/>
          </a:p>
        </p:txBody>
      </p:sp>
      <p:pic>
        <p:nvPicPr>
          <p:cNvPr id="2050" name="Picture 2" title="Orange ov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0178" y="2367349"/>
            <a:ext cx="5540991" cy="267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6823881" y="3889613"/>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8674" y="2729552"/>
            <a:ext cx="2292821" cy="1938992"/>
          </a:xfrm>
          <a:prstGeom prst="rect">
            <a:avLst/>
          </a:prstGeom>
          <a:noFill/>
          <a:ln w="28575">
            <a:solidFill>
              <a:schemeClr val="accent3"/>
            </a:solidFill>
          </a:ln>
        </p:spPr>
        <p:txBody>
          <a:bodyPr wrap="square" rtlCol="0">
            <a:spAutoFit/>
          </a:bodyPr>
          <a:lstStyle/>
          <a:p>
            <a:r>
              <a:rPr lang="en-US" sz="2400" dirty="0" smtClean="0"/>
              <a:t>ADEPT resources </a:t>
            </a:r>
            <a:r>
              <a:rPr lang="en-US" sz="2400" dirty="0" smtClean="0">
                <a:hlinkClick r:id="rId4"/>
              </a:rPr>
              <a:t>https</a:t>
            </a:r>
            <a:r>
              <a:rPr lang="en-US" sz="2400" dirty="0">
                <a:hlinkClick r:id="rId4"/>
              </a:rPr>
              <a:t>://ed.sc.gov/educators/educator-effectiveness</a:t>
            </a:r>
            <a:r>
              <a:rPr lang="en-US" sz="2400" dirty="0" smtClean="0">
                <a:hlinkClick r:id="rId4"/>
              </a:rPr>
              <a:t>/</a:t>
            </a:r>
            <a:endParaRPr lang="en-US" sz="2400" dirty="0"/>
          </a:p>
        </p:txBody>
      </p:sp>
    </p:spTree>
    <p:extLst>
      <p:ext uri="{BB962C8B-B14F-4D97-AF65-F5344CB8AC3E}">
        <p14:creationId xmlns:p14="http://schemas.microsoft.com/office/powerpoint/2010/main" val="376387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374636" y="1090652"/>
            <a:ext cx="5172362" cy="3442928"/>
          </a:xfrm>
          <a:prstGeom prst="rect">
            <a:avLst/>
          </a:prstGeom>
        </p:spPr>
      </p:pic>
      <p:sp>
        <p:nvSpPr>
          <p:cNvPr id="12" name="TextBox 11"/>
          <p:cNvSpPr txBox="1"/>
          <p:nvPr/>
        </p:nvSpPr>
        <p:spPr>
          <a:xfrm>
            <a:off x="5747657" y="2197634"/>
            <a:ext cx="2973721" cy="923330"/>
          </a:xfrm>
          <a:prstGeom prst="rect">
            <a:avLst/>
          </a:prstGeom>
          <a:noFill/>
        </p:spPr>
        <p:txBody>
          <a:bodyPr wrap="square" rtlCol="0">
            <a:spAutoFit/>
          </a:bodyPr>
          <a:lstStyle/>
          <a:p>
            <a:r>
              <a:rPr lang="en-US" dirty="0" smtClean="0">
                <a:solidFill>
                  <a:schemeClr val="bg2"/>
                </a:solidFill>
              </a:rPr>
              <a:t>Important information and updates are communicated through the OEELD monthly communication and office hours webinars. </a:t>
            </a:r>
            <a:endParaRPr lang="en-US" dirty="0">
              <a:solidFill>
                <a:schemeClr val="bg2"/>
              </a:solidFill>
            </a:endParaRPr>
          </a:p>
        </p:txBody>
      </p:sp>
    </p:spTree>
    <p:extLst>
      <p:ext uri="{BB962C8B-B14F-4D97-AF65-F5344CB8AC3E}">
        <p14:creationId xmlns:p14="http://schemas.microsoft.com/office/powerpoint/2010/main" val="116866581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
        <p:nvSpPr>
          <p:cNvPr id="4" name="Title 1"/>
          <p:cNvSpPr txBox="1">
            <a:spLocks/>
          </p:cNvSpPr>
          <p:nvPr/>
        </p:nvSpPr>
        <p:spPr>
          <a:xfrm>
            <a:off x="4694831" y="719846"/>
            <a:ext cx="4127576" cy="3974983"/>
          </a:xfrm>
          <a:prstGeom prst="rect">
            <a:avLst/>
          </a:prstGeom>
        </p:spPr>
        <p:txBody>
          <a:bodyPr vert="horz" lIns="0" tIns="0" rIns="0" bIns="0" rtlCol="0" anchor="t">
            <a:normAutofit/>
          </a:bodyPr>
          <a:lstStyle>
            <a:lvl1pPr algn="l" defTabSz="685800" rtl="0" eaLnBrk="1" latinLnBrk="0" hangingPunct="1">
              <a:lnSpc>
                <a:spcPct val="85000"/>
              </a:lnSpc>
              <a:spcBef>
                <a:spcPct val="0"/>
              </a:spcBef>
              <a:buNone/>
              <a:defRPr sz="4000" b="1" i="0" kern="1200">
                <a:solidFill>
                  <a:schemeClr val="bg1">
                    <a:lumMod val="95000"/>
                  </a:schemeClr>
                </a:solidFill>
                <a:latin typeface="Calibri" charset="0"/>
                <a:ea typeface="Calibri" charset="0"/>
                <a:cs typeface="Calibri" charset="0"/>
              </a:defRPr>
            </a:lvl1pPr>
          </a:lstStyle>
          <a:p>
            <a:endParaRPr lang="en-US" dirty="0">
              <a:solidFill>
                <a:schemeClr val="tx1">
                  <a:lumMod val="75000"/>
                  <a:lumOff val="25000"/>
                </a:schemeClr>
              </a:solidFill>
            </a:endParaRPr>
          </a:p>
        </p:txBody>
      </p:sp>
    </p:spTree>
    <p:extLst>
      <p:ext uri="{BB962C8B-B14F-4D97-AF65-F5344CB8AC3E}">
        <p14:creationId xmlns:p14="http://schemas.microsoft.com/office/powerpoint/2010/main" val="179758510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a:spLocks noGrp="1"/>
          </p:cNvSpPr>
          <p:nvPr>
            <p:ph type="title"/>
          </p:nvPr>
        </p:nvSpPr>
        <p:spPr>
          <a:xfrm>
            <a:off x="3684896" y="3371022"/>
            <a:ext cx="4082642" cy="1543792"/>
          </a:xfrm>
          <a:prstGeom prst="rect">
            <a:avLst/>
          </a:prstGeom>
          <a:noFill/>
          <a:ln>
            <a:noFill/>
          </a:ln>
        </p:spPr>
        <p:txBody>
          <a:bodyPr spcFirstLastPara="1" vert="horz" wrap="square" lIns="68569" tIns="34275" rIns="68569" bIns="34275" rtlCol="0" anchor="b" anchorCtr="0">
            <a:noAutofit/>
          </a:bodyPr>
          <a:lstStyle/>
          <a:p>
            <a:pPr algn="ctr">
              <a:lnSpc>
                <a:spcPct val="100000"/>
              </a:lnSpc>
              <a:spcBef>
                <a:spcPts val="0"/>
              </a:spcBef>
              <a:buClr>
                <a:srgbClr val="538CD5"/>
              </a:buClr>
              <a:buSzPts val="720"/>
            </a:pP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160" b="0" dirty="0">
                <a:solidFill>
                  <a:srgbClr val="538CD5"/>
                </a:solidFill>
                <a:latin typeface="Source Sans Pro"/>
                <a:ea typeface="Source Sans Pro"/>
                <a:cs typeface="Source Sans Pro"/>
                <a:sym typeface="Source Sans Pro"/>
              </a:rPr>
              <a:t/>
            </a:r>
            <a:br>
              <a:rPr lang="en-US" sz="2160" b="0" dirty="0">
                <a:solidFill>
                  <a:srgbClr val="538CD5"/>
                </a:solidFill>
                <a:latin typeface="Source Sans Pro"/>
                <a:ea typeface="Source Sans Pro"/>
                <a:cs typeface="Source Sans Pro"/>
                <a:sym typeface="Source Sans Pro"/>
              </a:rPr>
            </a:br>
            <a:r>
              <a:rPr lang="en-US" sz="2700" dirty="0">
                <a:solidFill>
                  <a:schemeClr val="tx2"/>
                </a:solidFill>
                <a:latin typeface="+mn-lt"/>
                <a:ea typeface="Source Sans Pro"/>
                <a:cs typeface="Source Sans Pro"/>
                <a:sym typeface="Source Sans Pro"/>
              </a:rPr>
              <a:t>Office of Educator Effectiveness </a:t>
            </a:r>
            <a:r>
              <a:rPr lang="en-US" sz="2700" dirty="0" smtClean="0">
                <a:solidFill>
                  <a:schemeClr val="tx2"/>
                </a:solidFill>
                <a:latin typeface="+mn-lt"/>
                <a:ea typeface="Source Sans Pro"/>
                <a:cs typeface="Source Sans Pro"/>
                <a:sym typeface="Source Sans Pro"/>
              </a:rPr>
              <a:t>&amp; </a:t>
            </a:r>
            <a:r>
              <a:rPr lang="en-US" sz="2700" dirty="0">
                <a:solidFill>
                  <a:schemeClr val="tx2"/>
                </a:solidFill>
                <a:latin typeface="+mn-lt"/>
                <a:ea typeface="Source Sans Pro"/>
                <a:cs typeface="Source Sans Pro"/>
                <a:sym typeface="Source Sans Pro"/>
              </a:rPr>
              <a:t>Leadership </a:t>
            </a:r>
            <a:r>
              <a:rPr lang="en-US" sz="2700" dirty="0" smtClean="0">
                <a:solidFill>
                  <a:schemeClr val="tx2"/>
                </a:solidFill>
                <a:latin typeface="+mn-lt"/>
                <a:ea typeface="Source Sans Pro"/>
                <a:cs typeface="Source Sans Pro"/>
                <a:sym typeface="Source Sans Pro"/>
              </a:rPr>
              <a:t>Development</a:t>
            </a:r>
            <a:endParaRPr sz="2700" dirty="0">
              <a:solidFill>
                <a:schemeClr val="tx2"/>
              </a:solidFill>
              <a:latin typeface="Source Sans Pro"/>
              <a:ea typeface="Source Sans Pro"/>
              <a:cs typeface="Source Sans Pro"/>
              <a:sym typeface="Source Sans Pro"/>
            </a:endParaRPr>
          </a:p>
        </p:txBody>
      </p:sp>
      <p:sp>
        <p:nvSpPr>
          <p:cNvPr id="2" name="Content Placeholder 1"/>
          <p:cNvSpPr>
            <a:spLocks noGrp="1"/>
          </p:cNvSpPr>
          <p:nvPr>
            <p:ph idx="1"/>
          </p:nvPr>
        </p:nvSpPr>
        <p:spPr/>
        <p:txBody>
          <a:bodyPr/>
          <a:lstStyle/>
          <a:p>
            <a:pPr marL="0" indent="0">
              <a:buNone/>
            </a:pPr>
            <a:r>
              <a:rPr lang="en-US" dirty="0" smtClean="0"/>
              <a:t>  </a:t>
            </a:r>
            <a:endParaRPr lang="en-US" dirty="0"/>
          </a:p>
        </p:txBody>
      </p:sp>
      <p:sp>
        <p:nvSpPr>
          <p:cNvPr id="491" name="Shape 491"/>
          <p:cNvSpPr txBox="1"/>
          <p:nvPr/>
        </p:nvSpPr>
        <p:spPr>
          <a:xfrm>
            <a:off x="232011" y="60421"/>
            <a:ext cx="8761863" cy="3667125"/>
          </a:xfrm>
          <a:prstGeom prst="rect">
            <a:avLst/>
          </a:prstGeom>
          <a:solidFill>
            <a:schemeClr val="bg1"/>
          </a:solidFill>
          <a:ln>
            <a:noFill/>
          </a:ln>
        </p:spPr>
        <p:txBody>
          <a:bodyPr spcFirstLastPara="1" wrap="square" lIns="68569" tIns="34275" rIns="68569" bIns="34275" numCol="2" anchor="t" anchorCtr="0">
            <a:noAutofit/>
          </a:bodyPr>
          <a:lstStyle/>
          <a:p>
            <a:pPr defTabSz="514350">
              <a:buClr>
                <a:prstClr val="black"/>
              </a:buClr>
              <a:buSzPts val="400"/>
            </a:pPr>
            <a:r>
              <a:rPr lang="en-US" sz="1600" b="1" dirty="0">
                <a:solidFill>
                  <a:prstClr val="black"/>
                </a:solidFill>
                <a:ea typeface="Calibri"/>
                <a:cs typeface="Calibri"/>
                <a:sym typeface="Calibri"/>
              </a:rPr>
              <a:t>Educator Effectiveness Liaisons</a:t>
            </a:r>
            <a:endParaRPr sz="1600" dirty="0">
              <a:solidFill>
                <a:prstClr val="black"/>
              </a:solidFill>
            </a:endParaRPr>
          </a:p>
          <a:p>
            <a:pPr marL="257175" indent="-342900" defTabSz="514350">
              <a:buClr>
                <a:prstClr val="black"/>
              </a:buClr>
              <a:buSzPts val="400"/>
              <a:buFont typeface="+mj-lt"/>
              <a:buAutoNum type="arabicPeriod"/>
            </a:pPr>
            <a:r>
              <a:rPr lang="en-US" sz="1600" dirty="0" smtClean="0">
                <a:solidFill>
                  <a:prstClr val="black"/>
                </a:solidFill>
                <a:ea typeface="Calibri"/>
                <a:cs typeface="Calibri"/>
                <a:sym typeface="Calibri"/>
              </a:rPr>
              <a:t>Faye Colley, Professional Learning and Communications, </a:t>
            </a:r>
            <a:r>
              <a:rPr lang="en-US" sz="1600" dirty="0" smtClean="0">
                <a:solidFill>
                  <a:prstClr val="black"/>
                </a:solidFill>
                <a:ea typeface="Calibri"/>
                <a:cs typeface="Calibri"/>
                <a:sym typeface="Calibri"/>
                <a:hlinkClick r:id="rId3"/>
              </a:rPr>
              <a:t>fcolley@ed.sc.gov</a:t>
            </a:r>
            <a:r>
              <a:rPr lang="en-US" sz="1600" dirty="0" smtClean="0">
                <a:solidFill>
                  <a:prstClr val="black"/>
                </a:solidFill>
                <a:ea typeface="Calibri"/>
                <a:cs typeface="Calibri"/>
                <a:sym typeface="Calibri"/>
              </a:rPr>
              <a:t> </a:t>
            </a:r>
          </a:p>
          <a:p>
            <a:pPr marL="257175" indent="-342900" defTabSz="514350">
              <a:buClr>
                <a:prstClr val="black"/>
              </a:buClr>
              <a:buSzPts val="400"/>
              <a:buFont typeface="+mj-lt"/>
              <a:buAutoNum type="arabicPeriod"/>
            </a:pPr>
            <a:r>
              <a:rPr lang="en-US" sz="1600" dirty="0" smtClean="0">
                <a:solidFill>
                  <a:prstClr val="black"/>
                </a:solidFill>
                <a:ea typeface="Calibri"/>
                <a:cs typeface="Calibri"/>
                <a:sym typeface="Calibri"/>
              </a:rPr>
              <a:t>Beverly Flythe, EPPs, </a:t>
            </a:r>
            <a:r>
              <a:rPr lang="en-US" sz="1600" dirty="0" err="1" smtClean="0">
                <a:solidFill>
                  <a:prstClr val="black"/>
                </a:solidFill>
                <a:ea typeface="Calibri"/>
                <a:cs typeface="Calibri"/>
                <a:sym typeface="Calibri"/>
              </a:rPr>
              <a:t>bflythe</a:t>
            </a:r>
            <a:r>
              <a:rPr lang="en-US" sz="1600" dirty="0" smtClean="0">
                <a:solidFill>
                  <a:prstClr val="black"/>
                </a:solidFill>
                <a:ea typeface="Calibri"/>
                <a:cs typeface="Calibri"/>
                <a:sym typeface="Calibri"/>
              </a:rPr>
              <a:t>@</a:t>
            </a:r>
          </a:p>
          <a:p>
            <a:pPr marL="257175" indent="-342900" defTabSz="514350">
              <a:buClr>
                <a:prstClr val="black"/>
              </a:buClr>
              <a:buSzPts val="400"/>
              <a:buFont typeface="+mj-lt"/>
              <a:buAutoNum type="arabicPeriod"/>
            </a:pPr>
            <a:r>
              <a:rPr lang="en-US" sz="1600" dirty="0" smtClean="0">
                <a:solidFill>
                  <a:prstClr val="black"/>
                </a:solidFill>
                <a:ea typeface="Calibri"/>
                <a:cs typeface="Calibri"/>
                <a:sym typeface="Calibri"/>
              </a:rPr>
              <a:t>Dr</a:t>
            </a:r>
            <a:r>
              <a:rPr lang="en-US" sz="1600" dirty="0">
                <a:solidFill>
                  <a:prstClr val="black"/>
                </a:solidFill>
                <a:ea typeface="Calibri"/>
                <a:cs typeface="Calibri"/>
                <a:sym typeface="Calibri"/>
              </a:rPr>
              <a:t>. Julie Hartwell, Data and Reporting, </a:t>
            </a:r>
            <a:r>
              <a:rPr lang="en-US" sz="1600" u="sng" dirty="0">
                <a:solidFill>
                  <a:srgbClr val="0072E5"/>
                </a:solidFill>
                <a:ea typeface="Calibri"/>
                <a:cs typeface="Calibri"/>
                <a:sym typeface="Calibri"/>
                <a:hlinkClick r:id="rId4"/>
              </a:rPr>
              <a:t>jhartwell@ed.sc.gov</a:t>
            </a:r>
            <a:endParaRPr lang="en-US" sz="1600" dirty="0">
              <a:solidFill>
                <a:srgbClr val="B45F06"/>
              </a:solidFill>
              <a:ea typeface="Calibri"/>
              <a:cs typeface="Calibri"/>
              <a:sym typeface="Calibri"/>
            </a:endParaRPr>
          </a:p>
          <a:p>
            <a:pPr marL="257175" indent="-342900" defTabSz="514350">
              <a:buClr>
                <a:prstClr val="black"/>
              </a:buClr>
              <a:buSzPts val="400"/>
              <a:buFont typeface="+mj-lt"/>
              <a:buAutoNum type="arabicPeriod"/>
            </a:pPr>
            <a:r>
              <a:rPr lang="en-US" sz="1600" dirty="0">
                <a:solidFill>
                  <a:prstClr val="black"/>
                </a:solidFill>
                <a:ea typeface="Calibri"/>
                <a:cs typeface="Calibri"/>
                <a:sym typeface="Calibri"/>
              </a:rPr>
              <a:t>Dr. Kimberly Howard, Mentoring and Induction, </a:t>
            </a:r>
            <a:r>
              <a:rPr lang="en-US" sz="1600" u="sng" dirty="0">
                <a:solidFill>
                  <a:srgbClr val="0072E5"/>
                </a:solidFill>
                <a:ea typeface="Calibri"/>
                <a:cs typeface="Calibri"/>
                <a:sym typeface="Calibri"/>
                <a:hlinkClick r:id="rId5"/>
              </a:rPr>
              <a:t>khoward@ed.sc.gov</a:t>
            </a:r>
            <a:endParaRPr lang="en-US" sz="1600" u="sng" dirty="0">
              <a:solidFill>
                <a:srgbClr val="0072E5"/>
              </a:solidFill>
              <a:ea typeface="Calibri"/>
              <a:cs typeface="Calibri"/>
              <a:sym typeface="Calibri"/>
            </a:endParaRPr>
          </a:p>
          <a:p>
            <a:pPr marL="257175" indent="-342900" defTabSz="514350">
              <a:buClr>
                <a:prstClr val="black"/>
              </a:buClr>
              <a:buSzPts val="400"/>
              <a:buFont typeface="+mj-lt"/>
              <a:buAutoNum type="arabicPeriod"/>
            </a:pPr>
            <a:r>
              <a:rPr lang="en-US" sz="1600" dirty="0">
                <a:solidFill>
                  <a:prstClr val="black"/>
                </a:solidFill>
                <a:ea typeface="Calibri"/>
                <a:cs typeface="Calibri"/>
                <a:sym typeface="Calibri"/>
              </a:rPr>
              <a:t>Dr. Vicki Traufler</a:t>
            </a:r>
            <a:r>
              <a:rPr lang="en-US" sz="1600" dirty="0">
                <a:solidFill>
                  <a:srgbClr val="000000"/>
                </a:solidFill>
                <a:ea typeface="Calibri"/>
                <a:cs typeface="Calibri"/>
                <a:sym typeface="Calibri"/>
              </a:rPr>
              <a:t>, PADEPP, </a:t>
            </a:r>
            <a:r>
              <a:rPr lang="en-US" sz="1600" u="sng" dirty="0" smtClean="0">
                <a:solidFill>
                  <a:srgbClr val="0072E5"/>
                </a:solidFill>
                <a:ea typeface="Calibri"/>
                <a:cs typeface="Calibri"/>
                <a:sym typeface="Calibri"/>
                <a:hlinkClick r:id="rId6"/>
              </a:rPr>
              <a:t>vtraufler@ed.sc.gov</a:t>
            </a:r>
            <a:endParaRPr lang="en-US" sz="1600" u="sng" dirty="0" smtClean="0">
              <a:solidFill>
                <a:srgbClr val="0072E5"/>
              </a:solidFill>
              <a:ea typeface="Calibri"/>
              <a:cs typeface="Calibri"/>
              <a:sym typeface="Calibri"/>
            </a:endParaRPr>
          </a:p>
          <a:p>
            <a:pPr marL="257175" lvl="1" defTabSz="514350">
              <a:buClr>
                <a:prstClr val="black"/>
              </a:buClr>
              <a:buSzPts val="400"/>
            </a:pPr>
            <a:endParaRPr sz="1600" dirty="0">
              <a:solidFill>
                <a:prstClr val="black"/>
              </a:solidFill>
            </a:endParaRPr>
          </a:p>
          <a:p>
            <a:pPr defTabSz="514350">
              <a:buClr>
                <a:prstClr val="black"/>
              </a:buClr>
              <a:buSzPts val="400"/>
            </a:pPr>
            <a:r>
              <a:rPr lang="en-US" sz="1600" b="1" dirty="0">
                <a:solidFill>
                  <a:prstClr val="black"/>
                </a:solidFill>
                <a:ea typeface="Calibri"/>
                <a:cs typeface="Calibri"/>
                <a:sym typeface="Calibri"/>
              </a:rPr>
              <a:t>Leadership Program Managers</a:t>
            </a:r>
            <a:endParaRPr sz="1600" dirty="0">
              <a:solidFill>
                <a:prstClr val="black"/>
              </a:solidFill>
            </a:endParaRPr>
          </a:p>
          <a:p>
            <a:pPr marL="200025" indent="-285750" defTabSz="514350">
              <a:buClr>
                <a:prstClr val="black"/>
              </a:buClr>
              <a:buSzPts val="400"/>
              <a:buFont typeface="Arial" panose="020B0604020202020204" pitchFamily="34" charset="0"/>
              <a:buChar char="•"/>
            </a:pPr>
            <a:r>
              <a:rPr lang="en-US" sz="1600" dirty="0">
                <a:solidFill>
                  <a:srgbClr val="000000"/>
                </a:solidFill>
                <a:ea typeface="Calibri"/>
                <a:cs typeface="Calibri"/>
                <a:sym typeface="Calibri"/>
              </a:rPr>
              <a:t>Walter Clark, </a:t>
            </a:r>
            <a:r>
              <a:rPr lang="en-US" sz="1600" dirty="0" smtClean="0">
                <a:solidFill>
                  <a:srgbClr val="000000"/>
                </a:solidFill>
                <a:ea typeface="Calibri"/>
                <a:cs typeface="Calibri"/>
                <a:sym typeface="Calibri"/>
              </a:rPr>
              <a:t>Experienced Leaders, </a:t>
            </a:r>
            <a:r>
              <a:rPr lang="en-US" sz="1600" u="sng" dirty="0" smtClean="0">
                <a:solidFill>
                  <a:srgbClr val="0072E5"/>
                </a:solidFill>
                <a:ea typeface="Calibri"/>
                <a:cs typeface="Calibri"/>
                <a:sym typeface="Calibri"/>
                <a:hlinkClick r:id="rId7"/>
              </a:rPr>
              <a:t>wclark@ed.sc.gov</a:t>
            </a:r>
            <a:endParaRPr lang="en-US" sz="1600" dirty="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Olivia Ortmann, </a:t>
            </a:r>
            <a:r>
              <a:rPr lang="en-US" sz="1600" dirty="0" smtClean="0">
                <a:solidFill>
                  <a:prstClr val="black"/>
                </a:solidFill>
                <a:ea typeface="Calibri"/>
                <a:cs typeface="Calibri"/>
                <a:sym typeface="Calibri"/>
              </a:rPr>
              <a:t>Collective Leadership, </a:t>
            </a:r>
            <a:r>
              <a:rPr lang="en-US" sz="1600" u="sng" dirty="0" smtClean="0">
                <a:solidFill>
                  <a:srgbClr val="0072E5"/>
                </a:solidFill>
                <a:ea typeface="Calibri"/>
                <a:cs typeface="Calibri"/>
                <a:sym typeface="Calibri"/>
                <a:hlinkClick r:id="rId8"/>
              </a:rPr>
              <a:t>oortmann@ed.sc.gov</a:t>
            </a:r>
            <a:endParaRPr lang="en-US" sz="1600" dirty="0">
              <a:solidFill>
                <a:srgbClr val="B45F06"/>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Dr. Frank Robinson, </a:t>
            </a:r>
            <a:r>
              <a:rPr lang="en-US" sz="1600" dirty="0" smtClean="0">
                <a:solidFill>
                  <a:prstClr val="black"/>
                </a:solidFill>
                <a:ea typeface="Calibri"/>
                <a:cs typeface="Calibri"/>
                <a:sym typeface="Calibri"/>
              </a:rPr>
              <a:t>Principal Induction, Emerging Leaders </a:t>
            </a:r>
            <a:r>
              <a:rPr lang="en-US" sz="1600" u="sng" dirty="0" smtClean="0">
                <a:solidFill>
                  <a:srgbClr val="0072E5"/>
                </a:solidFill>
                <a:ea typeface="Calibri"/>
                <a:cs typeface="Calibri"/>
                <a:sym typeface="Calibri"/>
                <a:hlinkClick r:id="rId9"/>
              </a:rPr>
              <a:t>frobinson@ed.sc.gov</a:t>
            </a:r>
            <a:endParaRPr lang="en-US" sz="1600" u="sng" dirty="0">
              <a:solidFill>
                <a:srgbClr val="0072E5"/>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Tom Smith, </a:t>
            </a:r>
            <a:r>
              <a:rPr lang="en-US" sz="1600" dirty="0" smtClean="0">
                <a:solidFill>
                  <a:prstClr val="black"/>
                </a:solidFill>
                <a:ea typeface="Calibri"/>
                <a:cs typeface="Calibri"/>
                <a:sym typeface="Calibri"/>
              </a:rPr>
              <a:t>Assistant Principals and Instructional Leaders, </a:t>
            </a:r>
            <a:r>
              <a:rPr lang="en-US" sz="1600" dirty="0" smtClean="0">
                <a:solidFill>
                  <a:srgbClr val="B45F06"/>
                </a:solidFill>
                <a:ea typeface="Calibri"/>
                <a:cs typeface="Calibri"/>
                <a:sym typeface="Calibri"/>
                <a:hlinkClick r:id="rId10"/>
              </a:rPr>
              <a:t>tsmith@ed.sc.gov</a:t>
            </a:r>
            <a:r>
              <a:rPr lang="en-US" sz="1600" dirty="0" smtClean="0">
                <a:solidFill>
                  <a:srgbClr val="B45F06"/>
                </a:solidFill>
                <a:ea typeface="Calibri"/>
                <a:cs typeface="Calibri"/>
                <a:sym typeface="Calibri"/>
              </a:rPr>
              <a:t> </a:t>
            </a:r>
            <a:endParaRPr lang="en-US" sz="1600" dirty="0">
              <a:solidFill>
                <a:srgbClr val="B45F06"/>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Regina Thurmond, </a:t>
            </a:r>
            <a:r>
              <a:rPr lang="en-US" sz="1600" dirty="0" smtClean="0">
                <a:solidFill>
                  <a:prstClr val="black"/>
                </a:solidFill>
                <a:ea typeface="Calibri"/>
                <a:cs typeface="Calibri"/>
                <a:sym typeface="Calibri"/>
              </a:rPr>
              <a:t>Emerging Leaders, Special Areas, </a:t>
            </a:r>
            <a:r>
              <a:rPr lang="en-US" sz="1600" u="sng" dirty="0" smtClean="0">
                <a:solidFill>
                  <a:srgbClr val="0072E5"/>
                </a:solidFill>
                <a:ea typeface="Calibri"/>
                <a:cs typeface="Calibri"/>
                <a:sym typeface="Calibri"/>
                <a:hlinkClick r:id="rId11"/>
              </a:rPr>
              <a:t>rthurmond@ed.sc.gov</a:t>
            </a:r>
            <a:endParaRPr lang="en-US" sz="1600" dirty="0">
              <a:solidFill>
                <a:srgbClr val="B45F06"/>
              </a:solidFill>
              <a:ea typeface="Calibri"/>
              <a:cs typeface="Calibri"/>
              <a:sym typeface="Calibri"/>
            </a:endParaRPr>
          </a:p>
          <a:p>
            <a:pPr defTabSz="514350">
              <a:buClr>
                <a:prstClr val="black"/>
              </a:buClr>
              <a:buSzPts val="400"/>
            </a:pPr>
            <a:endParaRPr lang="en-US" sz="1600" b="1" dirty="0" smtClean="0">
              <a:solidFill>
                <a:prstClr val="black"/>
              </a:solidFill>
              <a:ea typeface="Calibri"/>
              <a:cs typeface="Calibri"/>
              <a:sym typeface="Calibri"/>
            </a:endParaRPr>
          </a:p>
          <a:p>
            <a:pPr defTabSz="514350">
              <a:buClr>
                <a:prstClr val="black"/>
              </a:buClr>
              <a:buSzPts val="400"/>
            </a:pPr>
            <a:r>
              <a:rPr lang="en-US" sz="1600" b="1" dirty="0" smtClean="0">
                <a:solidFill>
                  <a:prstClr val="black"/>
                </a:solidFill>
                <a:ea typeface="Calibri"/>
                <a:cs typeface="Calibri"/>
                <a:sym typeface="Calibri"/>
              </a:rPr>
              <a:t>Office </a:t>
            </a:r>
            <a:r>
              <a:rPr lang="en-US" sz="1600" b="1" dirty="0">
                <a:solidFill>
                  <a:prstClr val="black"/>
                </a:solidFill>
                <a:ea typeface="Calibri"/>
                <a:cs typeface="Calibri"/>
                <a:sym typeface="Calibri"/>
              </a:rPr>
              <a:t>Support</a:t>
            </a: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Lilla Toal-Mandsager, Director, </a:t>
            </a:r>
            <a:r>
              <a:rPr lang="en-US" sz="1600" u="sng" dirty="0">
                <a:solidFill>
                  <a:srgbClr val="0072E5"/>
                </a:solidFill>
                <a:ea typeface="Calibri"/>
                <a:cs typeface="Calibri"/>
                <a:sym typeface="Calibri"/>
                <a:hlinkClick r:id="rId12"/>
              </a:rPr>
              <a:t>lmandsager@ed.sc.gov</a:t>
            </a:r>
            <a:r>
              <a:rPr lang="en-US" sz="1600" dirty="0">
                <a:solidFill>
                  <a:srgbClr val="B45F06"/>
                </a:solidFill>
                <a:ea typeface="Calibri"/>
                <a:cs typeface="Calibri"/>
                <a:sym typeface="Calibri"/>
              </a:rPr>
              <a:t>,</a:t>
            </a:r>
            <a:endParaRPr sz="1600" dirty="0">
              <a:solidFill>
                <a:prstClr val="black"/>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dirty="0">
                <a:solidFill>
                  <a:prstClr val="black"/>
                </a:solidFill>
                <a:ea typeface="Calibri"/>
                <a:cs typeface="Calibri"/>
                <a:sym typeface="Calibri"/>
              </a:rPr>
              <a:t>Marilyn Suber, Administrative Assistant, </a:t>
            </a:r>
            <a:r>
              <a:rPr lang="en-US" sz="1600" u="sng" dirty="0">
                <a:solidFill>
                  <a:srgbClr val="0072E5"/>
                </a:solidFill>
                <a:ea typeface="Calibri"/>
                <a:cs typeface="Calibri"/>
                <a:sym typeface="Calibri"/>
                <a:hlinkClick r:id="rId13"/>
              </a:rPr>
              <a:t>masuber@ed.sc.gov</a:t>
            </a:r>
            <a:endParaRPr lang="en-US" sz="1600" u="sng" dirty="0">
              <a:solidFill>
                <a:srgbClr val="0072E5"/>
              </a:solidFill>
              <a:ea typeface="Calibri"/>
              <a:cs typeface="Calibri"/>
              <a:sym typeface="Calibri"/>
            </a:endParaRPr>
          </a:p>
          <a:p>
            <a:pPr defTabSz="514350">
              <a:buClr>
                <a:prstClr val="black"/>
              </a:buClr>
              <a:buSzPts val="400"/>
            </a:pPr>
            <a:endParaRPr lang="en-US" sz="1600" b="1" dirty="0" smtClean="0">
              <a:solidFill>
                <a:prstClr val="black"/>
              </a:solidFill>
              <a:sym typeface="Calibri"/>
            </a:endParaRPr>
          </a:p>
          <a:p>
            <a:pPr defTabSz="514350">
              <a:buClr>
                <a:prstClr val="black"/>
              </a:buClr>
              <a:buSzPts val="400"/>
            </a:pPr>
            <a:r>
              <a:rPr lang="en-US" sz="1600" b="1" dirty="0" smtClean="0">
                <a:solidFill>
                  <a:prstClr val="black"/>
                </a:solidFill>
                <a:sym typeface="Calibri"/>
              </a:rPr>
              <a:t>Online </a:t>
            </a:r>
            <a:r>
              <a:rPr lang="en-US" sz="1600" u="sng" dirty="0">
                <a:solidFill>
                  <a:srgbClr val="0072E5"/>
                </a:solidFill>
                <a:ea typeface="Calibri"/>
                <a:cs typeface="Calibri"/>
                <a:sym typeface="Calibri"/>
              </a:rPr>
              <a:t>https://ed.sc.gov/educators</a:t>
            </a:r>
            <a:r>
              <a:rPr lang="en-US" sz="1600" b="1" dirty="0">
                <a:solidFill>
                  <a:prstClr val="black"/>
                </a:solidFill>
                <a:sym typeface="Calibri"/>
              </a:rPr>
              <a:t>  </a:t>
            </a:r>
            <a:endParaRPr lang="en-US" sz="1600" b="1" dirty="0" smtClean="0">
              <a:solidFill>
                <a:prstClr val="black"/>
              </a:solidFill>
              <a:sym typeface="Calibri"/>
            </a:endParaRPr>
          </a:p>
          <a:p>
            <a:pPr defTabSz="514350">
              <a:buClr>
                <a:prstClr val="black"/>
              </a:buClr>
              <a:buSzPts val="400"/>
            </a:pPr>
            <a:r>
              <a:rPr lang="en-US" sz="1600" b="1" dirty="0" smtClean="0">
                <a:solidFill>
                  <a:prstClr val="black"/>
                </a:solidFill>
                <a:sym typeface="Calibri"/>
              </a:rPr>
              <a:t>Leadership</a:t>
            </a:r>
            <a:r>
              <a:rPr lang="en-US" sz="1600" b="1" dirty="0">
                <a:solidFill>
                  <a:prstClr val="black"/>
                </a:solidFill>
                <a:sym typeface="Calibri"/>
              </a:rPr>
              <a:t>: </a:t>
            </a:r>
            <a:r>
              <a:rPr lang="en-US" sz="1600" dirty="0">
                <a:solidFill>
                  <a:srgbClr val="0070C0"/>
                </a:solidFill>
                <a:sym typeface="Calibri"/>
              </a:rPr>
              <a:t>/</a:t>
            </a:r>
            <a:r>
              <a:rPr lang="en-US" sz="1600" dirty="0">
                <a:solidFill>
                  <a:prstClr val="black"/>
                </a:solidFill>
                <a:ea typeface="Calibri"/>
                <a:cs typeface="Calibri"/>
                <a:sym typeface="Calibri"/>
                <a:hlinkClick r:id="rId14"/>
              </a:rPr>
              <a:t>school-and-district-administrators/</a:t>
            </a:r>
            <a:r>
              <a:rPr lang="en-US" sz="1600" b="1" dirty="0">
                <a:solidFill>
                  <a:prstClr val="black"/>
                </a:solidFill>
                <a:sym typeface="Calibri"/>
              </a:rPr>
              <a:t> </a:t>
            </a:r>
            <a:endParaRPr lang="en-US" sz="1600" b="1" dirty="0" smtClean="0">
              <a:solidFill>
                <a:prstClr val="black"/>
              </a:solidFill>
              <a:sym typeface="Calibri"/>
            </a:endParaRPr>
          </a:p>
          <a:p>
            <a:pPr defTabSz="514350">
              <a:buClr>
                <a:prstClr val="black"/>
              </a:buClr>
              <a:buSzPts val="400"/>
            </a:pPr>
            <a:r>
              <a:rPr lang="en-US" sz="1600" b="1" dirty="0" smtClean="0">
                <a:solidFill>
                  <a:prstClr val="black"/>
                </a:solidFill>
                <a:sym typeface="Calibri"/>
              </a:rPr>
              <a:t>Effectiveness</a:t>
            </a:r>
            <a:r>
              <a:rPr lang="en-US" sz="1600" b="1" dirty="0">
                <a:solidFill>
                  <a:prstClr val="black"/>
                </a:solidFill>
                <a:sym typeface="Calibri"/>
              </a:rPr>
              <a:t>: </a:t>
            </a:r>
            <a:r>
              <a:rPr lang="en-US" sz="1600" u="sng" dirty="0">
                <a:solidFill>
                  <a:srgbClr val="0070C0"/>
                </a:solidFill>
                <a:sym typeface="Calibri"/>
              </a:rPr>
              <a:t>/</a:t>
            </a:r>
            <a:r>
              <a:rPr lang="en-US" sz="1600" u="sng" dirty="0">
                <a:solidFill>
                  <a:srgbClr val="0070C0"/>
                </a:solidFill>
                <a:ea typeface="Calibri"/>
                <a:cs typeface="Calibri"/>
                <a:sym typeface="Calibri"/>
              </a:rPr>
              <a:t>educator-effectiveness/</a:t>
            </a:r>
          </a:p>
          <a:p>
            <a:pPr marL="257175" lvl="1" defTabSz="514350">
              <a:buClr>
                <a:prstClr val="black"/>
              </a:buClr>
              <a:buSzPts val="400"/>
            </a:pPr>
            <a:endParaRPr lang="en-US" sz="1600" u="sng" dirty="0">
              <a:solidFill>
                <a:srgbClr val="0072E5"/>
              </a:solidFill>
              <a:ea typeface="Calibri"/>
              <a:cs typeface="Calibri"/>
              <a:sym typeface="Calibri"/>
            </a:endParaRPr>
          </a:p>
        </p:txBody>
      </p:sp>
    </p:spTree>
    <p:extLst>
      <p:ext uri="{BB962C8B-B14F-4D97-AF65-F5344CB8AC3E}">
        <p14:creationId xmlns:p14="http://schemas.microsoft.com/office/powerpoint/2010/main" val="1110452057"/>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dirty="0" smtClean="0">
                <a:solidFill>
                  <a:srgbClr val="00999A"/>
                </a:solidFill>
              </a:rPr>
              <a:t>References</a:t>
            </a:r>
            <a:endParaRPr lang="en-US" sz="3600" b="1" dirty="0">
              <a:solidFill>
                <a:srgbClr val="00999A"/>
              </a:solidFill>
            </a:endParaRPr>
          </a:p>
        </p:txBody>
      </p:sp>
      <p:sp>
        <p:nvSpPr>
          <p:cNvPr id="5" name="Content Placeholder 4"/>
          <p:cNvSpPr>
            <a:spLocks noGrp="1"/>
          </p:cNvSpPr>
          <p:nvPr>
            <p:ph idx="1"/>
          </p:nvPr>
        </p:nvSpPr>
        <p:spPr>
          <a:xfrm>
            <a:off x="457200" y="887105"/>
            <a:ext cx="8229600" cy="3707122"/>
          </a:xfrm>
        </p:spPr>
        <p:txBody>
          <a:bodyPr>
            <a:noAutofit/>
          </a:bodyPr>
          <a:lstStyle/>
          <a:p>
            <a:pPr marL="0" indent="0">
              <a:buNone/>
            </a:pPr>
            <a:endParaRPr lang="en-US" sz="1400" dirty="0" smtClean="0"/>
          </a:p>
          <a:p>
            <a:pPr marL="0" indent="0">
              <a:buNone/>
            </a:pPr>
            <a:endParaRPr lang="en-US" sz="1400" dirty="0"/>
          </a:p>
          <a:p>
            <a:pPr marL="0" indent="0">
              <a:buNone/>
            </a:pPr>
            <a:r>
              <a:rPr lang="en-US" sz="1400" dirty="0"/>
              <a:t>Carver-Thomas, D. and Darling-Hammond, L. (2017) Why Black Women Teachers Leave and What Can Be Done About It. </a:t>
            </a:r>
            <a:r>
              <a:rPr lang="en-US" sz="1400" i="1" dirty="0"/>
              <a:t>Black Female Teachers: Diversifying the United States’ Teacher Workforce Advances in Race and Ethnicity in Education</a:t>
            </a:r>
            <a:r>
              <a:rPr lang="en-US" sz="1400" dirty="0"/>
              <a:t>, Volume 6. Emerald Publishing Limited. Retrieved from </a:t>
            </a:r>
            <a:r>
              <a:rPr lang="en-US" sz="1400" u="sng" dirty="0">
                <a:hlinkClick r:id="rId2"/>
              </a:rPr>
              <a:t>https://learningpolicyinstitute.org/sites/default/files/product-files/Why_Black_Women_Teachers_Leave_CHAPTER.pdf</a:t>
            </a:r>
            <a:r>
              <a:rPr lang="en-US" sz="1400" dirty="0"/>
              <a:t>.</a:t>
            </a:r>
          </a:p>
          <a:p>
            <a:pPr marL="0" indent="0">
              <a:buNone/>
            </a:pPr>
            <a:r>
              <a:rPr lang="en-US" sz="1400" dirty="0"/>
              <a:t>Center for Educator Recruitment, Retention, and Advancement. (2018). South Carolina Annual Educator Supply and Demand Report. Retrieved from  </a:t>
            </a:r>
            <a:r>
              <a:rPr lang="en-US" sz="1400" u="sng" dirty="0">
                <a:hlinkClick r:id="rId3"/>
              </a:rPr>
              <a:t>https://www.cerra.org/uploads/1/7/6/8/17684955/2017-18_supply_demand_report.pdf</a:t>
            </a:r>
            <a:endParaRPr lang="en-US" sz="1400" dirty="0"/>
          </a:p>
          <a:p>
            <a:pPr marL="0" indent="0">
              <a:buNone/>
            </a:pPr>
            <a:r>
              <a:rPr lang="en-US" sz="1400" dirty="0"/>
              <a:t>Gallup. (2017). Leadership Perspectives on Public Education: The Gallup 2017 Survey of K-12 School District Superintendents. Retrieved from </a:t>
            </a:r>
            <a:r>
              <a:rPr lang="en-US" sz="1400" u="sng" dirty="0">
                <a:hlinkClick r:id="rId4"/>
              </a:rPr>
              <a:t>https://news.gallup.com/reports/217103/gallup-k-12-superintendent-report-201708.aspx</a:t>
            </a:r>
            <a:endParaRPr lang="en-US" sz="1400" dirty="0"/>
          </a:p>
          <a:p>
            <a:pPr marL="0" indent="0">
              <a:buNone/>
            </a:pPr>
            <a:r>
              <a:rPr lang="en-US" sz="1400" dirty="0" err="1"/>
              <a:t>Ronfeldt</a:t>
            </a:r>
            <a:r>
              <a:rPr lang="en-US" sz="1400" dirty="0"/>
              <a:t>, M., Loeb, S., &amp; Wyckoff, J. (2012). How Teacher Turnover Harms Student Achievement. National Center for Analysis of Longitudinal Data in Education Research.  Retrieved from </a:t>
            </a:r>
            <a:r>
              <a:rPr lang="en-US" sz="1400" u="sng" dirty="0">
                <a:hlinkClick r:id="rId5"/>
              </a:rPr>
              <a:t>https://caldercenter.org/sites/default/files/Ronfeldt-et-al.pdf</a:t>
            </a:r>
            <a:endParaRPr lang="en-US" sz="1400" u="sng" dirty="0"/>
          </a:p>
          <a:p>
            <a:pPr marL="0" indent="0">
              <a:buNone/>
            </a:pPr>
            <a:r>
              <a:rPr lang="en-US" sz="1400" dirty="0"/>
              <a:t>The New Teacher Project. (2012) </a:t>
            </a:r>
            <a:r>
              <a:rPr lang="en-US" sz="1400" i="1" dirty="0"/>
              <a:t>The </a:t>
            </a:r>
            <a:r>
              <a:rPr lang="en-US" sz="1400" i="1" dirty="0" err="1"/>
              <a:t>Irreplacables</a:t>
            </a:r>
            <a:r>
              <a:rPr lang="en-US" sz="1400" i="1" dirty="0"/>
              <a:t>: Understanding the Real Retention Crisis in America’s Urban Schools. </a:t>
            </a:r>
            <a:r>
              <a:rPr lang="en-US" sz="1400" dirty="0"/>
              <a:t>New York, NY: </a:t>
            </a:r>
            <a:r>
              <a:rPr lang="en-US" sz="1400" dirty="0" err="1"/>
              <a:t>TNTP.</a:t>
            </a:r>
            <a:r>
              <a:rPr lang="en-US" sz="1400" u="sng" dirty="0" err="1">
                <a:hlinkClick r:id="rId6"/>
              </a:rPr>
              <a:t>https</a:t>
            </a:r>
            <a:r>
              <a:rPr lang="en-US" sz="1400" u="sng" dirty="0">
                <a:hlinkClick r:id="rId6"/>
              </a:rPr>
              <a:t>://</a:t>
            </a:r>
            <a:r>
              <a:rPr lang="en-US" sz="1400" u="sng" dirty="0" smtClean="0">
                <a:hlinkClick r:id="rId6"/>
              </a:rPr>
              <a:t>tntp.org/assets/documents/TNTP_Irreplaceables_2012.pdf</a:t>
            </a:r>
            <a:endParaRPr lang="en-US" sz="1400" dirty="0"/>
          </a:p>
        </p:txBody>
      </p:sp>
    </p:spTree>
    <p:extLst>
      <p:ext uri="{BB962C8B-B14F-4D97-AF65-F5344CB8AC3E}">
        <p14:creationId xmlns:p14="http://schemas.microsoft.com/office/powerpoint/2010/main" val="38426999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Parking Lot Pause</a:t>
            </a:r>
            <a:endParaRPr lang="en-US" dirty="0"/>
          </a:p>
        </p:txBody>
      </p:sp>
      <p:pic>
        <p:nvPicPr>
          <p:cNvPr id="4" name="Content Placeholder 3" descr="&lt;strong&gt;Car&lt;/strong&gt; Pink Vehicle · Free vector graphic on Pixabay"/>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24881" y="1495280"/>
            <a:ext cx="6407150" cy="3203575"/>
          </a:xfrm>
        </p:spPr>
      </p:pic>
    </p:spTree>
    <p:extLst>
      <p:ext uri="{BB962C8B-B14F-4D97-AF65-F5344CB8AC3E}">
        <p14:creationId xmlns:p14="http://schemas.microsoft.com/office/powerpoint/2010/main" val="27800049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a:t>
            </a:r>
          </a:p>
        </p:txBody>
      </p:sp>
      <p:sp>
        <p:nvSpPr>
          <p:cNvPr id="3" name="Subtitle 2"/>
          <p:cNvSpPr>
            <a:spLocks noGrp="1"/>
          </p:cNvSpPr>
          <p:nvPr>
            <p:ph type="subTitle" idx="1"/>
          </p:nvPr>
        </p:nvSpPr>
        <p:spPr/>
        <p:txBody>
          <a:bodyPr/>
          <a:lstStyle/>
          <a:p>
            <a:r>
              <a:rPr lang="en-US" dirty="0" smtClean="0"/>
              <a:t>Include Contact Information Here</a:t>
            </a:r>
            <a:endParaRPr lang="en-US" dirty="0"/>
          </a:p>
        </p:txBody>
      </p:sp>
    </p:spTree>
    <p:extLst>
      <p:ext uri="{BB962C8B-B14F-4D97-AF65-F5344CB8AC3E}">
        <p14:creationId xmlns:p14="http://schemas.microsoft.com/office/powerpoint/2010/main" val="486275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How: Setting up SCLead.org </a:t>
            </a:r>
            <a:endParaRPr lang="en-US" dirty="0"/>
          </a:p>
        </p:txBody>
      </p:sp>
      <p:sp>
        <p:nvSpPr>
          <p:cNvPr id="3" name="Text Placeholder 2"/>
          <p:cNvSpPr>
            <a:spLocks noGrp="1"/>
          </p:cNvSpPr>
          <p:nvPr>
            <p:ph type="body" idx="1"/>
          </p:nvPr>
        </p:nvSpPr>
        <p:spPr/>
        <p:txBody>
          <a:bodyPr/>
          <a:lstStyle/>
          <a:p>
            <a:r>
              <a:rPr lang="en-US" dirty="0" smtClean="0"/>
              <a:t>South Carolina Leadership, Effectiveness, Advancement &amp; Development</a:t>
            </a:r>
            <a:endParaRPr lang="en-US" dirty="0"/>
          </a:p>
        </p:txBody>
      </p:sp>
    </p:spTree>
    <p:extLst>
      <p:ext uri="{BB962C8B-B14F-4D97-AF65-F5344CB8AC3E}">
        <p14:creationId xmlns:p14="http://schemas.microsoft.com/office/powerpoint/2010/main" val="42393885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48"/>
          <p:cNvSpPr txBox="1">
            <a:spLocks noGrp="1"/>
          </p:cNvSpPr>
          <p:nvPr>
            <p:ph idx="4294967295"/>
          </p:nvPr>
        </p:nvSpPr>
        <p:spPr>
          <a:xfrm>
            <a:off x="247421" y="1084292"/>
            <a:ext cx="8206767" cy="4159245"/>
          </a:xfrm>
          <a:prstGeom prst="rect">
            <a:avLst/>
          </a:prstGeom>
          <a:noFill/>
          <a:ln>
            <a:noFill/>
          </a:ln>
        </p:spPr>
        <p:txBody>
          <a:bodyPr spcFirstLastPara="1" wrap="square" lIns="91425" tIns="45700" rIns="91425" bIns="45700" anchor="t" anchorCtr="0">
            <a:noAutofit/>
          </a:bodyPr>
          <a:lstStyle/>
          <a:p>
            <a:pPr marL="0" lvl="0" indent="0">
              <a:buNone/>
            </a:pPr>
            <a:endParaRPr lang="en-US" sz="1800" dirty="0" smtClean="0"/>
          </a:p>
          <a:p>
            <a:pPr lvl="0"/>
            <a:r>
              <a:rPr lang="en-US" sz="1800" dirty="0" smtClean="0"/>
              <a:t>Overall </a:t>
            </a:r>
            <a:r>
              <a:rPr lang="en-US" sz="1800" dirty="0"/>
              <a:t>effectiveness ratings (</a:t>
            </a:r>
            <a:r>
              <a:rPr lang="en-US" sz="1800" b="1" dirty="0">
                <a:solidFill>
                  <a:srgbClr val="FF0000"/>
                </a:solidFill>
              </a:rPr>
              <a:t>Met/Not Met</a:t>
            </a:r>
            <a:r>
              <a:rPr lang="en-US" sz="1800" dirty="0" smtClean="0"/>
              <a:t>) for </a:t>
            </a:r>
            <a:r>
              <a:rPr lang="en-US" sz="1800" b="1" u="sng" dirty="0" smtClean="0">
                <a:solidFill>
                  <a:srgbClr val="002060"/>
                </a:solidFill>
              </a:rPr>
              <a:t>Induction, Annual and Continuing</a:t>
            </a:r>
            <a:r>
              <a:rPr lang="en-US" sz="1800" dirty="0" smtClean="0"/>
              <a:t> contract educators)</a:t>
            </a:r>
          </a:p>
          <a:p>
            <a:pPr marL="0" lvl="0" indent="0">
              <a:buNone/>
            </a:pPr>
            <a:endParaRPr lang="en-US" sz="1800" dirty="0"/>
          </a:p>
          <a:p>
            <a:pPr lvl="0"/>
            <a:r>
              <a:rPr lang="en-US" sz="1800" dirty="0" smtClean="0"/>
              <a:t>Next </a:t>
            </a:r>
            <a:r>
              <a:rPr lang="en-US" sz="1800" dirty="0"/>
              <a:t>year </a:t>
            </a:r>
            <a:r>
              <a:rPr lang="en-US" sz="1800" b="1" dirty="0">
                <a:solidFill>
                  <a:srgbClr val="FF0000"/>
                </a:solidFill>
              </a:rPr>
              <a:t>contract level </a:t>
            </a:r>
            <a:r>
              <a:rPr lang="en-US" sz="1800" dirty="0"/>
              <a:t>and </a:t>
            </a:r>
            <a:r>
              <a:rPr lang="en-US" sz="1800" b="1" dirty="0">
                <a:solidFill>
                  <a:srgbClr val="FF0000"/>
                </a:solidFill>
              </a:rPr>
              <a:t>hiring status </a:t>
            </a:r>
            <a:r>
              <a:rPr lang="en-US" sz="1800" dirty="0" smtClean="0"/>
              <a:t>(district-level decision)</a:t>
            </a:r>
          </a:p>
          <a:p>
            <a:pPr marL="0" lvl="0" indent="0">
              <a:buNone/>
            </a:pPr>
            <a:endParaRPr lang="en-US" sz="1800" dirty="0"/>
          </a:p>
          <a:p>
            <a:pPr lvl="0"/>
            <a:r>
              <a:rPr lang="en-US" sz="1800" dirty="0" smtClean="0"/>
              <a:t>Observation </a:t>
            </a:r>
            <a:r>
              <a:rPr lang="en-US" sz="1800" dirty="0"/>
              <a:t>results at the </a:t>
            </a:r>
            <a:r>
              <a:rPr lang="en-US" sz="1800" dirty="0" smtClean="0"/>
              <a:t>indicator level for </a:t>
            </a:r>
            <a:r>
              <a:rPr lang="en-US" sz="1800" b="1" u="sng" dirty="0" smtClean="0">
                <a:solidFill>
                  <a:srgbClr val="002060"/>
                </a:solidFill>
              </a:rPr>
              <a:t>Induction</a:t>
            </a:r>
            <a:r>
              <a:rPr lang="en-US" sz="1800" dirty="0" smtClean="0"/>
              <a:t>, </a:t>
            </a:r>
            <a:r>
              <a:rPr lang="en-US" sz="1800" b="1" u="sng" dirty="0" smtClean="0">
                <a:solidFill>
                  <a:srgbClr val="002060"/>
                </a:solidFill>
              </a:rPr>
              <a:t>Annual Summative and Formative</a:t>
            </a:r>
            <a:r>
              <a:rPr lang="en-US" sz="1800" dirty="0" smtClean="0"/>
              <a:t>, </a:t>
            </a:r>
            <a:r>
              <a:rPr lang="en-US" sz="1800" b="1" u="sng" dirty="0" smtClean="0">
                <a:solidFill>
                  <a:srgbClr val="002060"/>
                </a:solidFill>
              </a:rPr>
              <a:t>Continuing Summative and Formative</a:t>
            </a:r>
            <a:r>
              <a:rPr lang="en-US" sz="1800" dirty="0" smtClean="0"/>
              <a:t>) </a:t>
            </a:r>
          </a:p>
          <a:p>
            <a:pPr lvl="0"/>
            <a:endParaRPr lang="en-US" sz="1800" dirty="0" smtClean="0"/>
          </a:p>
          <a:p>
            <a:pPr lvl="0"/>
            <a:r>
              <a:rPr lang="en-US" sz="1800" dirty="0" smtClean="0"/>
              <a:t>Student learning objective </a:t>
            </a:r>
            <a:r>
              <a:rPr lang="en-US" sz="1800" b="1" dirty="0" smtClean="0">
                <a:solidFill>
                  <a:srgbClr val="FF0000"/>
                </a:solidFill>
              </a:rPr>
              <a:t>scores</a:t>
            </a:r>
            <a:endParaRPr lang="en-US" sz="1800" b="1" dirty="0">
              <a:solidFill>
                <a:srgbClr val="FF0000"/>
              </a:solidFill>
            </a:endParaRPr>
          </a:p>
        </p:txBody>
      </p:sp>
      <p:sp>
        <p:nvSpPr>
          <p:cNvPr id="5" name="TextBox 4"/>
          <p:cNvSpPr txBox="1"/>
          <p:nvPr/>
        </p:nvSpPr>
        <p:spPr>
          <a:xfrm>
            <a:off x="579271" y="157131"/>
            <a:ext cx="7365773" cy="1284967"/>
          </a:xfrm>
          <a:prstGeom prst="rect">
            <a:avLst/>
          </a:prstGeom>
          <a:noFill/>
        </p:spPr>
        <p:txBody>
          <a:bodyPr wrap="square" rtlCol="0">
            <a:spAutoFit/>
          </a:bodyPr>
          <a:lstStyle/>
          <a:p>
            <a:pPr algn="ctr"/>
            <a:r>
              <a:rPr lang="en-US" sz="3200" b="1" dirty="0">
                <a:solidFill>
                  <a:schemeClr val="tx2"/>
                </a:solidFill>
              </a:rPr>
              <a:t>Required Reporting </a:t>
            </a:r>
          </a:p>
          <a:p>
            <a:pPr algn="ctr"/>
            <a:r>
              <a:rPr lang="en-US" sz="3200" b="1" dirty="0">
                <a:solidFill>
                  <a:schemeClr val="tx2"/>
                </a:solidFill>
              </a:rPr>
              <a:t>for Classroom-based Teacher Evaluation</a:t>
            </a:r>
            <a:endParaRPr lang="en-US" sz="3200" dirty="0">
              <a:solidFill>
                <a:schemeClr val="tx2"/>
              </a:solidFill>
            </a:endParaRPr>
          </a:p>
          <a:p>
            <a:endParaRPr lang="en-US" dirty="0"/>
          </a:p>
        </p:txBody>
      </p:sp>
    </p:spTree>
    <p:extLst>
      <p:ext uri="{BB962C8B-B14F-4D97-AF65-F5344CB8AC3E}">
        <p14:creationId xmlns:p14="http://schemas.microsoft.com/office/powerpoint/2010/main" val="597922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US" dirty="0" smtClean="0"/>
              <a:t>District Decisions </a:t>
            </a:r>
            <a:endParaRPr dirty="0"/>
          </a:p>
        </p:txBody>
      </p:sp>
      <p:sp>
        <p:nvSpPr>
          <p:cNvPr id="233" name="Shape 233"/>
          <p:cNvSpPr txBox="1">
            <a:spLocks noGrp="1"/>
          </p:cNvSpPr>
          <p:nvPr>
            <p:ph type="body" idx="1"/>
          </p:nvPr>
        </p:nvSpPr>
        <p:spPr>
          <a:xfrm>
            <a:off x="228600" y="1143000"/>
            <a:ext cx="8765276" cy="2924174"/>
          </a:xfrm>
          <a:prstGeom prst="rect">
            <a:avLst/>
          </a:prstGeom>
          <a:noFill/>
          <a:ln>
            <a:noFill/>
          </a:ln>
        </p:spPr>
        <p:txBody>
          <a:bodyPr spcFirstLastPara="1" wrap="square" lIns="91425" tIns="45700" rIns="91425" bIns="45700" anchor="t" anchorCtr="0">
            <a:noAutofit/>
          </a:bodyPr>
          <a:lstStyle/>
          <a:p>
            <a:pPr marL="63500" marR="0" lvl="0" indent="0" algn="l" rtl="0">
              <a:lnSpc>
                <a:spcPct val="100000"/>
              </a:lnSpc>
              <a:spcBef>
                <a:spcPts val="0"/>
              </a:spcBef>
              <a:spcAft>
                <a:spcPts val="0"/>
              </a:spcAft>
              <a:buSzPts val="2600"/>
              <a:buNone/>
            </a:pPr>
            <a:r>
              <a:rPr lang="en" sz="2000" dirty="0" smtClean="0"/>
              <a:t>Teacher Evaluation S</a:t>
            </a:r>
            <a:r>
              <a:rPr lang="en-US" sz="2000" dirty="0" smtClean="0"/>
              <a:t>et Up (All in ADEPT Plan due June 1) </a:t>
            </a:r>
          </a:p>
          <a:p>
            <a:pPr marL="800100" lvl="1" indent="-393700">
              <a:lnSpc>
                <a:spcPct val="100000"/>
              </a:lnSpc>
              <a:spcBef>
                <a:spcPts val="0"/>
              </a:spcBef>
              <a:buSzPts val="2600"/>
            </a:pPr>
            <a:r>
              <a:rPr lang="en" sz="1700" dirty="0" smtClean="0"/>
              <a:t>Scoring </a:t>
            </a:r>
            <a:r>
              <a:rPr lang="en" sz="1700" dirty="0"/>
              <a:t>Approach: By contract </a:t>
            </a:r>
            <a:r>
              <a:rPr lang="en" sz="1700" dirty="0" smtClean="0"/>
              <a:t>level, consensus or average</a:t>
            </a:r>
            <a:endParaRPr lang="en" sz="1700" dirty="0"/>
          </a:p>
          <a:p>
            <a:pPr marL="800100" lvl="1" indent="-393700">
              <a:lnSpc>
                <a:spcPct val="100000"/>
              </a:lnSpc>
              <a:spcBef>
                <a:spcPts val="0"/>
              </a:spcBef>
              <a:buSzPts val="2600"/>
            </a:pPr>
            <a:r>
              <a:rPr lang="en" sz="1700" dirty="0" smtClean="0"/>
              <a:t>SLO Scoring rubric, district choice measures </a:t>
            </a:r>
          </a:p>
          <a:p>
            <a:pPr marL="800100" lvl="1" indent="-393700">
              <a:lnSpc>
                <a:spcPct val="100000"/>
              </a:lnSpc>
              <a:spcBef>
                <a:spcPts val="0"/>
              </a:spcBef>
              <a:buSzPts val="2600"/>
            </a:pPr>
            <a:r>
              <a:rPr lang="en" sz="1700" dirty="0" smtClean="0"/>
              <a:t>Evaluator training and certification </a:t>
            </a:r>
          </a:p>
          <a:p>
            <a:pPr marL="800100" lvl="1" indent="-393700">
              <a:lnSpc>
                <a:spcPct val="100000"/>
              </a:lnSpc>
              <a:spcBef>
                <a:spcPts val="0"/>
              </a:spcBef>
              <a:buSzPts val="2600"/>
            </a:pPr>
            <a:r>
              <a:rPr lang="en" sz="1700" dirty="0" smtClean="0"/>
              <a:t>Evaluation team composition (teacher leaders, administrators,  district staff) </a:t>
            </a:r>
          </a:p>
          <a:p>
            <a:pPr marL="800100" lvl="1" indent="-393700">
              <a:lnSpc>
                <a:spcPct val="100000"/>
              </a:lnSpc>
              <a:spcBef>
                <a:spcPts val="0"/>
              </a:spcBef>
              <a:buSzPts val="2600"/>
            </a:pPr>
            <a:r>
              <a:rPr lang="en" sz="1700" dirty="0" smtClean="0"/>
              <a:t>Mentoring and Induction Support </a:t>
            </a:r>
          </a:p>
          <a:p>
            <a:pPr marL="800100" lvl="1" indent="-393700">
              <a:lnSpc>
                <a:spcPct val="100000"/>
              </a:lnSpc>
              <a:spcBef>
                <a:spcPts val="0"/>
              </a:spcBef>
              <a:buSzPts val="2600"/>
            </a:pPr>
            <a:r>
              <a:rPr lang="en-US" sz="1700" dirty="0" smtClean="0"/>
              <a:t>Communication (orientation, evaluation timelines, and ongoing feedback) </a:t>
            </a:r>
          </a:p>
          <a:p>
            <a:pPr marL="63500" indent="0">
              <a:lnSpc>
                <a:spcPct val="100000"/>
              </a:lnSpc>
              <a:spcBef>
                <a:spcPts val="0"/>
              </a:spcBef>
              <a:buSzPts val="2600"/>
              <a:buNone/>
            </a:pPr>
            <a:r>
              <a:rPr lang="en-US" sz="2000" dirty="0" smtClean="0"/>
              <a:t>SCLead.org Set up </a:t>
            </a:r>
          </a:p>
          <a:p>
            <a:pPr marL="800100" lvl="1" indent="-393700">
              <a:lnSpc>
                <a:spcPct val="100000"/>
              </a:lnSpc>
              <a:spcBef>
                <a:spcPts val="0"/>
              </a:spcBef>
              <a:buSzPts val="2600"/>
            </a:pPr>
            <a:r>
              <a:rPr lang="en-US" sz="1700" dirty="0" smtClean="0"/>
              <a:t>What features will you use at the district level (observation process, self-reflections, SLO process, etc.) </a:t>
            </a:r>
          </a:p>
          <a:p>
            <a:pPr marL="800100" lvl="1" indent="-393700">
              <a:lnSpc>
                <a:spcPct val="100000"/>
              </a:lnSpc>
              <a:spcBef>
                <a:spcPts val="0"/>
              </a:spcBef>
              <a:buSzPts val="2600"/>
            </a:pPr>
            <a:r>
              <a:rPr lang="en-US" sz="1700" dirty="0" smtClean="0"/>
              <a:t>               How do you want to train? (consider roles, evaluation timeline, gathering     </a:t>
            </a:r>
          </a:p>
          <a:p>
            <a:pPr marL="406400" lvl="1" indent="0">
              <a:lnSpc>
                <a:spcPct val="100000"/>
              </a:lnSpc>
              <a:spcBef>
                <a:spcPts val="0"/>
              </a:spcBef>
              <a:buSzPts val="2600"/>
              <a:buNone/>
            </a:pPr>
            <a:r>
              <a:rPr lang="en-US" sz="1700" dirty="0"/>
              <a:t> </a:t>
            </a:r>
            <a:r>
              <a:rPr lang="en-US" sz="1700" dirty="0" smtClean="0"/>
              <a:t>                       feedback) </a:t>
            </a:r>
            <a:endParaRPr sz="1700" dirty="0"/>
          </a:p>
        </p:txBody>
      </p:sp>
    </p:spTree>
    <p:extLst>
      <p:ext uri="{BB962C8B-B14F-4D97-AF65-F5344CB8AC3E}">
        <p14:creationId xmlns:p14="http://schemas.microsoft.com/office/powerpoint/2010/main" val="19532241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05" y="225593"/>
            <a:ext cx="8213557" cy="757989"/>
          </a:xfrm>
        </p:spPr>
        <p:txBody>
          <a:bodyPr>
            <a:normAutofit/>
          </a:bodyPr>
          <a:lstStyle/>
          <a:p>
            <a:pPr algn="ctr"/>
            <a:r>
              <a:rPr lang="en-US" sz="4100" dirty="0" smtClean="0"/>
              <a:t>SCLead.org - </a:t>
            </a:r>
            <a:r>
              <a:rPr lang="en-US" sz="4100" dirty="0"/>
              <a:t>Data </a:t>
            </a:r>
            <a:r>
              <a:rPr lang="en-US" sz="4100" dirty="0" smtClean="0"/>
              <a:t>Entry Reminders</a:t>
            </a:r>
            <a:endParaRPr lang="en-US" sz="4100" dirty="0"/>
          </a:p>
        </p:txBody>
      </p:sp>
      <p:sp>
        <p:nvSpPr>
          <p:cNvPr id="3" name="Content Placeholder 2"/>
          <p:cNvSpPr>
            <a:spLocks noGrp="1"/>
          </p:cNvSpPr>
          <p:nvPr>
            <p:ph idx="1"/>
          </p:nvPr>
        </p:nvSpPr>
        <p:spPr>
          <a:xfrm>
            <a:off x="497305" y="1312447"/>
            <a:ext cx="8219574" cy="3748838"/>
          </a:xfrm>
        </p:spPr>
        <p:txBody>
          <a:bodyPr>
            <a:normAutofit fontScale="92500"/>
          </a:bodyPr>
          <a:lstStyle/>
          <a:p>
            <a:r>
              <a:rPr lang="en-US" sz="2400" dirty="0"/>
              <a:t>District coordinators may </a:t>
            </a:r>
            <a:r>
              <a:rPr lang="en-US" sz="2400" b="1" i="1" dirty="0">
                <a:solidFill>
                  <a:schemeClr val="tx1"/>
                </a:solidFill>
              </a:rPr>
              <a:t>enter</a:t>
            </a:r>
            <a:r>
              <a:rPr lang="en-US" sz="2400" dirty="0"/>
              <a:t> teacher data into </a:t>
            </a:r>
            <a:r>
              <a:rPr lang="en-US" sz="2400" dirty="0" smtClean="0"/>
              <a:t>SCLead.org </a:t>
            </a:r>
            <a:r>
              <a:rPr lang="en-US" sz="2400" dirty="0"/>
              <a:t>for the </a:t>
            </a:r>
            <a:r>
              <a:rPr lang="en-US" sz="2400" b="1" i="1" dirty="0">
                <a:solidFill>
                  <a:srgbClr val="FF0000"/>
                </a:solidFill>
              </a:rPr>
              <a:t>current</a:t>
            </a:r>
            <a:r>
              <a:rPr lang="en-US" sz="2400" dirty="0"/>
              <a:t> school year </a:t>
            </a:r>
            <a:r>
              <a:rPr lang="en-US" sz="2400" dirty="0" smtClean="0"/>
              <a:t>only,</a:t>
            </a:r>
          </a:p>
          <a:p>
            <a:pPr marL="0" indent="0">
              <a:buNone/>
            </a:pPr>
            <a:endParaRPr lang="en-US" sz="2400" dirty="0"/>
          </a:p>
          <a:p>
            <a:r>
              <a:rPr lang="en-US" sz="2400" dirty="0"/>
              <a:t>Districts may </a:t>
            </a:r>
            <a:r>
              <a:rPr lang="en-US" sz="2400" b="1" i="1" dirty="0">
                <a:solidFill>
                  <a:schemeClr val="tx1"/>
                </a:solidFill>
              </a:rPr>
              <a:t>view</a:t>
            </a:r>
            <a:r>
              <a:rPr lang="en-US" sz="2400" dirty="0"/>
              <a:t> </a:t>
            </a:r>
            <a:r>
              <a:rPr lang="en-US" sz="2400" dirty="0" smtClean="0"/>
              <a:t>SCLead.org </a:t>
            </a:r>
            <a:r>
              <a:rPr lang="en-US" sz="2400" dirty="0"/>
              <a:t>reports from </a:t>
            </a:r>
            <a:r>
              <a:rPr lang="en-US" sz="2400" b="1" i="1" dirty="0">
                <a:solidFill>
                  <a:srgbClr val="FF0000"/>
                </a:solidFill>
              </a:rPr>
              <a:t>previous</a:t>
            </a:r>
            <a:r>
              <a:rPr lang="en-US" sz="2400" dirty="0"/>
              <a:t> school </a:t>
            </a:r>
            <a:r>
              <a:rPr lang="en-US" sz="2400" dirty="0" smtClean="0"/>
              <a:t>years</a:t>
            </a:r>
          </a:p>
          <a:p>
            <a:pPr marL="0" indent="0">
              <a:buNone/>
            </a:pPr>
            <a:r>
              <a:rPr lang="en-US" sz="2400" dirty="0" smtClean="0"/>
              <a:t> </a:t>
            </a:r>
          </a:p>
          <a:p>
            <a:r>
              <a:rPr lang="en-US" sz="2400" dirty="0"/>
              <a:t>Only teachers and other educators who fall under the ADEPT system are included </a:t>
            </a:r>
            <a:r>
              <a:rPr lang="en-US" sz="2400" dirty="0" smtClean="0"/>
              <a:t>in SCLead.org.</a:t>
            </a:r>
          </a:p>
          <a:p>
            <a:pPr marL="0" indent="0">
              <a:buNone/>
            </a:pPr>
            <a:endParaRPr lang="en-US" sz="2400" dirty="0"/>
          </a:p>
          <a:p>
            <a:r>
              <a:rPr lang="en-US" sz="2400" dirty="0"/>
              <a:t>Only teachers and other educators who have valid SC teaching certificates are included in </a:t>
            </a:r>
            <a:r>
              <a:rPr lang="en-US" sz="2400" dirty="0" smtClean="0"/>
              <a:t>SCLead.org.</a:t>
            </a:r>
            <a:endParaRPr lang="en-US" sz="2400" dirty="0"/>
          </a:p>
          <a:p>
            <a:endParaRPr lang="en-US" sz="2800" dirty="0"/>
          </a:p>
        </p:txBody>
      </p:sp>
    </p:spTree>
    <p:extLst>
      <p:ext uri="{BB962C8B-B14F-4D97-AF65-F5344CB8AC3E}">
        <p14:creationId xmlns:p14="http://schemas.microsoft.com/office/powerpoint/2010/main" val="2494417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49159"/>
            <a:ext cx="7502400" cy="628884"/>
          </a:xfrm>
        </p:spPr>
        <p:txBody>
          <a:bodyPr/>
          <a:lstStyle/>
          <a:p>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04473315"/>
              </p:ext>
            </p:extLst>
          </p:nvPr>
        </p:nvGraphicFramePr>
        <p:xfrm>
          <a:off x="824806" y="866240"/>
          <a:ext cx="7502526" cy="3652270"/>
        </p:xfrm>
        <a:graphic>
          <a:graphicData uri="http://schemas.openxmlformats.org/drawingml/2006/table">
            <a:tbl>
              <a:tblPr firstRow="1" bandRow="1">
                <a:tableStyleId>{5C22544A-7EE6-4342-B048-85BDC9FD1C3A}</a:tableStyleId>
              </a:tblPr>
              <a:tblGrid>
                <a:gridCol w="3747194">
                  <a:extLst>
                    <a:ext uri="{9D8B030D-6E8A-4147-A177-3AD203B41FA5}">
                      <a16:colId xmlns:a16="http://schemas.microsoft.com/office/drawing/2014/main" val="1573092628"/>
                    </a:ext>
                  </a:extLst>
                </a:gridCol>
                <a:gridCol w="3755332">
                  <a:extLst>
                    <a:ext uri="{9D8B030D-6E8A-4147-A177-3AD203B41FA5}">
                      <a16:colId xmlns:a16="http://schemas.microsoft.com/office/drawing/2014/main" val="2505515912"/>
                    </a:ext>
                  </a:extLst>
                </a:gridCol>
              </a:tblGrid>
              <a:tr h="370840">
                <a:tc>
                  <a:txBody>
                    <a:bodyPr/>
                    <a:lstStyle/>
                    <a:p>
                      <a:pPr algn="ctr"/>
                      <a:r>
                        <a:rPr lang="en-US" dirty="0" smtClean="0"/>
                        <a:t>Imported from PCS                        SCLead.org </a:t>
                      </a:r>
                      <a:endParaRPr lang="en-US" dirty="0"/>
                    </a:p>
                  </a:txBody>
                  <a:tcPr/>
                </a:tc>
                <a:tc>
                  <a:txBody>
                    <a:bodyPr/>
                    <a:lstStyle/>
                    <a:p>
                      <a:r>
                        <a:rPr lang="en-US" dirty="0" smtClean="0"/>
                        <a:t>Imported from CPS</a:t>
                      </a:r>
                      <a:r>
                        <a:rPr lang="en-US" baseline="0" dirty="0" smtClean="0"/>
                        <a:t>                        </a:t>
                      </a:r>
                      <a:r>
                        <a:rPr lang="en-US" dirty="0" smtClean="0"/>
                        <a:t>SCLead.org</a:t>
                      </a:r>
                      <a:endParaRPr lang="en-US" dirty="0"/>
                    </a:p>
                  </a:txBody>
                  <a:tcPr/>
                </a:tc>
                <a:extLst>
                  <a:ext uri="{0D108BD9-81ED-4DB2-BD59-A6C34878D82A}">
                    <a16:rowId xmlns:a16="http://schemas.microsoft.com/office/drawing/2014/main" val="3902602565"/>
                  </a:ext>
                </a:extLst>
              </a:tr>
              <a:tr h="370840">
                <a:tc>
                  <a:txBody>
                    <a:bodyPr/>
                    <a:lstStyle/>
                    <a:p>
                      <a:pPr algn="ctr"/>
                      <a:r>
                        <a:rPr lang="en-US" dirty="0" smtClean="0"/>
                        <a:t>Teacher’s </a:t>
                      </a:r>
                      <a:r>
                        <a:rPr lang="en-US" b="1" dirty="0" smtClean="0"/>
                        <a:t>NAME</a:t>
                      </a:r>
                    </a:p>
                  </a:txBody>
                  <a:tcPr anchor="ctr"/>
                </a:tc>
                <a:tc>
                  <a:txBody>
                    <a:bodyPr/>
                    <a:lstStyle/>
                    <a:p>
                      <a:pPr algn="ctr"/>
                      <a:r>
                        <a:rPr lang="en-US" dirty="0" smtClean="0"/>
                        <a:t>Teacher’s </a:t>
                      </a:r>
                      <a:r>
                        <a:rPr lang="en-US" b="1" cap="all" baseline="0" dirty="0" smtClean="0"/>
                        <a:t>Education </a:t>
                      </a:r>
                      <a:endParaRPr lang="en-US" b="1" cap="all" baseline="0" dirty="0"/>
                    </a:p>
                  </a:txBody>
                  <a:tcPr anchor="ctr"/>
                </a:tc>
                <a:extLst>
                  <a:ext uri="{0D108BD9-81ED-4DB2-BD59-A6C34878D82A}">
                    <a16:rowId xmlns:a16="http://schemas.microsoft.com/office/drawing/2014/main" val="2639421940"/>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dirty="0" smtClean="0"/>
                        <a:t>Teacher </a:t>
                      </a:r>
                      <a:r>
                        <a:rPr lang="en-US" b="1" cap="all" baseline="0" dirty="0" smtClean="0"/>
                        <a:t>Employment/Location</a:t>
                      </a:r>
                    </a:p>
                    <a:p>
                      <a:pPr algn="ctr"/>
                      <a:endParaRPr lang="en-US" b="1" cap="all" dirty="0"/>
                    </a:p>
                  </a:txBody>
                  <a:tcPr anchor="ctr"/>
                </a:tc>
                <a:tc>
                  <a:txBody>
                    <a:bodyPr/>
                    <a:lstStyle/>
                    <a:p>
                      <a:pPr algn="ctr"/>
                      <a:r>
                        <a:rPr lang="en-US" dirty="0" smtClean="0"/>
                        <a:t>Teacher’s </a:t>
                      </a:r>
                      <a:r>
                        <a:rPr lang="en-US" b="1" cap="all" baseline="0" dirty="0" smtClean="0"/>
                        <a:t>Training</a:t>
                      </a:r>
                      <a:endParaRPr lang="en-US" b="1" cap="all" baseline="0" dirty="0"/>
                    </a:p>
                  </a:txBody>
                  <a:tcPr anchor="ctr"/>
                </a:tc>
                <a:extLst>
                  <a:ext uri="{0D108BD9-81ED-4DB2-BD59-A6C34878D82A}">
                    <a16:rowId xmlns:a16="http://schemas.microsoft.com/office/drawing/2014/main" val="281156490"/>
                  </a:ext>
                </a:extLst>
              </a:tr>
              <a:tr h="370840">
                <a:tc>
                  <a:txBody>
                    <a:bodyPr/>
                    <a:lstStyle/>
                    <a:p>
                      <a:pPr algn="ctr"/>
                      <a:r>
                        <a:rPr lang="en-US" dirty="0" smtClean="0"/>
                        <a:t>Teacher’s</a:t>
                      </a:r>
                      <a:r>
                        <a:rPr lang="en-US" baseline="0" dirty="0" smtClean="0"/>
                        <a:t> </a:t>
                      </a:r>
                      <a:r>
                        <a:rPr lang="en-US" b="1" cap="all" baseline="0" dirty="0" smtClean="0"/>
                        <a:t>Position Code</a:t>
                      </a:r>
                      <a:endParaRPr lang="en-US" b="1" cap="all" baseline="0" dirty="0"/>
                    </a:p>
                  </a:txBody>
                  <a:tcPr anchor="ctr"/>
                </a:tc>
                <a:tc>
                  <a:txBody>
                    <a:bodyPr/>
                    <a:lstStyle/>
                    <a:p>
                      <a:pPr algn="ctr"/>
                      <a:r>
                        <a:rPr lang="en-US" dirty="0" smtClean="0"/>
                        <a:t>Teacher’s </a:t>
                      </a:r>
                      <a:r>
                        <a:rPr lang="en-US" b="1" cap="all" baseline="0" dirty="0" smtClean="0"/>
                        <a:t>Experience</a:t>
                      </a:r>
                      <a:endParaRPr lang="en-US" b="1" cap="all" baseline="0" dirty="0"/>
                    </a:p>
                  </a:txBody>
                  <a:tcPr anchor="ctr"/>
                </a:tc>
                <a:extLst>
                  <a:ext uri="{0D108BD9-81ED-4DB2-BD59-A6C34878D82A}">
                    <a16:rowId xmlns:a16="http://schemas.microsoft.com/office/drawing/2014/main" val="3617336863"/>
                  </a:ext>
                </a:extLst>
              </a:tr>
              <a:tr h="578870">
                <a:tc>
                  <a:txBody>
                    <a:bodyPr/>
                    <a:lstStyle/>
                    <a:p>
                      <a:pPr algn="ctr"/>
                      <a:r>
                        <a:rPr lang="en-US" dirty="0" smtClean="0"/>
                        <a:t>Teacher’s </a:t>
                      </a:r>
                      <a:r>
                        <a:rPr lang="en-US" b="1" cap="all" baseline="0" dirty="0" smtClean="0"/>
                        <a:t>School Assignment</a:t>
                      </a:r>
                      <a:endParaRPr lang="en-US" b="1" cap="all" baseline="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dirty="0" smtClean="0"/>
                        <a:t>Teacher </a:t>
                      </a:r>
                      <a:r>
                        <a:rPr lang="en-US" b="1" cap="all" baseline="0" dirty="0" smtClean="0"/>
                        <a:t>Certification AREA(s)  </a:t>
                      </a:r>
                      <a:r>
                        <a:rPr lang="en-US" b="0" cap="none" baseline="0" dirty="0" smtClean="0"/>
                        <a:t>and</a:t>
                      </a:r>
                      <a:r>
                        <a:rPr lang="en-US" b="1" cap="all" baseline="0" dirty="0" smtClean="0"/>
                        <a:t> </a:t>
                      </a:r>
                      <a:r>
                        <a:rPr lang="en-US" b="1" cap="all" dirty="0" smtClean="0"/>
                        <a:t>Teaching</a:t>
                      </a:r>
                      <a:r>
                        <a:rPr lang="en-US" b="1" cap="all" baseline="0" dirty="0" smtClean="0"/>
                        <a:t> Certificate Number </a:t>
                      </a:r>
                      <a:r>
                        <a:rPr lang="en-US" baseline="0" dirty="0" smtClean="0"/>
                        <a:t>(CID)</a:t>
                      </a:r>
                      <a:endParaRPr lang="en-US" dirty="0" smtClean="0"/>
                    </a:p>
                  </a:txBody>
                  <a:tcPr anchor="ctr"/>
                </a:tc>
                <a:extLst>
                  <a:ext uri="{0D108BD9-81ED-4DB2-BD59-A6C34878D82A}">
                    <a16:rowId xmlns:a16="http://schemas.microsoft.com/office/drawing/2014/main" val="565014579"/>
                  </a:ext>
                </a:extLst>
              </a:tr>
              <a:tr h="408506">
                <a:tc>
                  <a:txBody>
                    <a:bodyPr/>
                    <a:lstStyle/>
                    <a:p>
                      <a:pPr algn="ctr"/>
                      <a:r>
                        <a:rPr lang="en-US" b="0" i="1" u="sng" dirty="0" smtClean="0"/>
                        <a:t>Changes to information above MUST be             made</a:t>
                      </a:r>
                      <a:r>
                        <a:rPr lang="en-US" b="0" i="1" u="sng" baseline="0" dirty="0" smtClean="0"/>
                        <a:t> in PCS</a:t>
                      </a:r>
                      <a:endParaRPr lang="en-US" b="0" i="1"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dirty="0" smtClean="0"/>
                        <a:t>Teacher’s </a:t>
                      </a:r>
                      <a:r>
                        <a:rPr lang="en-US" b="1" cap="all" dirty="0" smtClean="0"/>
                        <a:t>Social</a:t>
                      </a:r>
                      <a:r>
                        <a:rPr lang="en-US" b="1" cap="all" baseline="0" dirty="0" smtClean="0"/>
                        <a:t> Security Number</a:t>
                      </a:r>
                    </a:p>
                    <a:p>
                      <a:pPr algn="ctr"/>
                      <a:endParaRPr lang="en-US" b="1" cap="all" baseline="0" dirty="0"/>
                    </a:p>
                  </a:txBody>
                  <a:tcPr anchor="ctr"/>
                </a:tc>
                <a:extLst>
                  <a:ext uri="{0D108BD9-81ED-4DB2-BD59-A6C34878D82A}">
                    <a16:rowId xmlns:a16="http://schemas.microsoft.com/office/drawing/2014/main" val="3622856816"/>
                  </a:ext>
                </a:extLst>
              </a:tr>
              <a:tr h="122155">
                <a:tc>
                  <a:txBody>
                    <a:bodyPr/>
                    <a:lstStyle/>
                    <a:p>
                      <a:pPr algn="ctr"/>
                      <a:endParaRPr lang="en-US" sz="800" b="1" i="1" u="sng" dirty="0"/>
                    </a:p>
                  </a:txBody>
                  <a:tcPr/>
                </a:tc>
                <a:tc>
                  <a:txBody>
                    <a:bodyPr/>
                    <a:lstStyle/>
                    <a:p>
                      <a:endParaRPr lang="en-US" sz="800" dirty="0"/>
                    </a:p>
                  </a:txBody>
                  <a:tcPr/>
                </a:tc>
                <a:extLst>
                  <a:ext uri="{0D108BD9-81ED-4DB2-BD59-A6C34878D82A}">
                    <a16:rowId xmlns:a16="http://schemas.microsoft.com/office/drawing/2014/main" val="1907718487"/>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Imported from NIET</a:t>
                      </a:r>
                      <a:r>
                        <a:rPr lang="en-US" b="1" baseline="0" dirty="0" smtClean="0">
                          <a:solidFill>
                            <a:schemeClr val="bg1"/>
                          </a:solidFill>
                        </a:rPr>
                        <a:t>                          </a:t>
                      </a:r>
                      <a:r>
                        <a:rPr lang="en-US" b="1" dirty="0" smtClean="0">
                          <a:solidFill>
                            <a:schemeClr val="bg1"/>
                          </a:solidFill>
                        </a:rPr>
                        <a:t>SCLead.org</a:t>
                      </a:r>
                    </a:p>
                  </a:txBody>
                  <a:tcPr anchor="ctr">
                    <a:solidFill>
                      <a:schemeClr val="tx2"/>
                    </a:solidFill>
                  </a:tcPr>
                </a:tc>
                <a:tc>
                  <a:txBody>
                    <a:bodyPr/>
                    <a:lstStyle/>
                    <a:p>
                      <a:r>
                        <a:rPr lang="en-US" b="1" dirty="0" smtClean="0">
                          <a:solidFill>
                            <a:schemeClr val="bg1"/>
                          </a:solidFill>
                        </a:rPr>
                        <a:t>Imported from CERRA</a:t>
                      </a:r>
                      <a:r>
                        <a:rPr lang="en-US" b="1" baseline="0" dirty="0" smtClean="0">
                          <a:solidFill>
                            <a:schemeClr val="bg1"/>
                          </a:solidFill>
                        </a:rPr>
                        <a:t>                           </a:t>
                      </a:r>
                      <a:r>
                        <a:rPr lang="en-US" b="1" dirty="0" smtClean="0">
                          <a:solidFill>
                            <a:schemeClr val="bg1"/>
                          </a:solidFill>
                        </a:rPr>
                        <a:t>SCLead.org</a:t>
                      </a:r>
                      <a:endParaRPr lang="en-US" b="1" dirty="0">
                        <a:solidFill>
                          <a:schemeClr val="bg1"/>
                        </a:solidFill>
                      </a:endParaRPr>
                    </a:p>
                  </a:txBody>
                  <a:tcPr anchor="ctr">
                    <a:solidFill>
                      <a:schemeClr val="tx2"/>
                    </a:solidFill>
                  </a:tcPr>
                </a:tc>
                <a:extLst>
                  <a:ext uri="{0D108BD9-81ED-4DB2-BD59-A6C34878D82A}">
                    <a16:rowId xmlns:a16="http://schemas.microsoft.com/office/drawing/2014/main" val="2313371236"/>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SCTS 4.0 Evaluator </a:t>
                      </a:r>
                      <a:r>
                        <a:rPr lang="en-US" b="1" baseline="0" dirty="0" smtClean="0">
                          <a:solidFill>
                            <a:schemeClr val="tx1"/>
                          </a:solidFill>
                        </a:rPr>
                        <a:t>Credential</a:t>
                      </a:r>
                      <a:endParaRPr lang="en-US" b="1" dirty="0" smtClean="0">
                        <a:solidFill>
                          <a:schemeClr val="tx1"/>
                        </a:solidFill>
                      </a:endParaRPr>
                    </a:p>
                  </a:txBody>
                  <a:tcPr>
                    <a:solidFill>
                      <a:srgbClr val="EBEEEE"/>
                    </a:solidFill>
                  </a:tcPr>
                </a:tc>
                <a:tc>
                  <a:txBody>
                    <a:bodyPr/>
                    <a:lstStyle/>
                    <a:p>
                      <a:pPr algn="ctr"/>
                      <a:r>
                        <a:rPr lang="en-US" b="1" dirty="0" smtClean="0"/>
                        <a:t>Mentor Credential</a:t>
                      </a:r>
                      <a:endParaRPr lang="en-US" b="1" dirty="0"/>
                    </a:p>
                  </a:txBody>
                  <a:tcPr/>
                </a:tc>
                <a:extLst>
                  <a:ext uri="{0D108BD9-81ED-4DB2-BD59-A6C34878D82A}">
                    <a16:rowId xmlns:a16="http://schemas.microsoft.com/office/drawing/2014/main" val="3817611945"/>
                  </a:ext>
                </a:extLst>
              </a:tr>
            </a:tbl>
          </a:graphicData>
        </a:graphic>
      </p:graphicFrame>
      <p:sp>
        <p:nvSpPr>
          <p:cNvPr id="5" name="Right Arrow 4"/>
          <p:cNvSpPr/>
          <p:nvPr/>
        </p:nvSpPr>
        <p:spPr>
          <a:xfrm>
            <a:off x="2584153" y="955877"/>
            <a:ext cx="794084" cy="13635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6" name="Right Arrow 5"/>
          <p:cNvSpPr/>
          <p:nvPr/>
        </p:nvSpPr>
        <p:spPr>
          <a:xfrm>
            <a:off x="6097728" y="955877"/>
            <a:ext cx="794084" cy="13635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 name="Right Arrow 6"/>
          <p:cNvSpPr/>
          <p:nvPr/>
        </p:nvSpPr>
        <p:spPr>
          <a:xfrm>
            <a:off x="6313381" y="3875688"/>
            <a:ext cx="794084" cy="13635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ight Arrow 7"/>
          <p:cNvSpPr/>
          <p:nvPr/>
        </p:nvSpPr>
        <p:spPr>
          <a:xfrm>
            <a:off x="2430549" y="3884397"/>
            <a:ext cx="794084" cy="13635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extLst>
      <p:ext uri="{BB962C8B-B14F-4D97-AF65-F5344CB8AC3E}">
        <p14:creationId xmlns:p14="http://schemas.microsoft.com/office/powerpoint/2010/main" val="4190839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243" y="1977240"/>
            <a:ext cx="2892947" cy="960457"/>
          </a:xfrm>
        </p:spPr>
        <p:txBody>
          <a:bodyPr/>
          <a:lstStyle/>
          <a:p>
            <a:r>
              <a:rPr lang="en-US" dirty="0" smtClean="0"/>
              <a:t>Requesting Access</a:t>
            </a:r>
            <a:endParaRPr lang="en-US" dirty="0"/>
          </a:p>
        </p:txBody>
      </p:sp>
      <p:pic>
        <p:nvPicPr>
          <p:cNvPr id="4" name="Picture 3"/>
          <p:cNvPicPr>
            <a:picLocks noChangeAspect="1"/>
          </p:cNvPicPr>
          <p:nvPr/>
        </p:nvPicPr>
        <p:blipFill>
          <a:blip r:embed="rId2"/>
          <a:stretch>
            <a:fillRect/>
          </a:stretch>
        </p:blipFill>
        <p:spPr>
          <a:xfrm>
            <a:off x="2220327" y="0"/>
            <a:ext cx="6747209" cy="4914939"/>
          </a:xfrm>
          <a:prstGeom prst="rect">
            <a:avLst/>
          </a:prstGeom>
        </p:spPr>
      </p:pic>
    </p:spTree>
    <p:extLst>
      <p:ext uri="{BB962C8B-B14F-4D97-AF65-F5344CB8AC3E}">
        <p14:creationId xmlns:p14="http://schemas.microsoft.com/office/powerpoint/2010/main" val="26196569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243" y="1977240"/>
            <a:ext cx="2892947" cy="960457"/>
          </a:xfrm>
        </p:spPr>
        <p:txBody>
          <a:bodyPr/>
          <a:lstStyle/>
          <a:p>
            <a:r>
              <a:rPr lang="en-US" dirty="0" smtClean="0"/>
              <a:t>Requesting Access</a:t>
            </a:r>
            <a:endParaRPr lang="en-US" dirty="0"/>
          </a:p>
        </p:txBody>
      </p:sp>
      <p:pic>
        <p:nvPicPr>
          <p:cNvPr id="5" name="Picture 4"/>
          <p:cNvPicPr>
            <a:picLocks noChangeAspect="1"/>
          </p:cNvPicPr>
          <p:nvPr/>
        </p:nvPicPr>
        <p:blipFill>
          <a:blip r:embed="rId2"/>
          <a:stretch>
            <a:fillRect/>
          </a:stretch>
        </p:blipFill>
        <p:spPr>
          <a:xfrm>
            <a:off x="2149642" y="107770"/>
            <a:ext cx="6863012" cy="4909386"/>
          </a:xfrm>
          <a:prstGeom prst="rect">
            <a:avLst/>
          </a:prstGeom>
        </p:spPr>
      </p:pic>
    </p:spTree>
    <p:extLst>
      <p:ext uri="{BB962C8B-B14F-4D97-AF65-F5344CB8AC3E}">
        <p14:creationId xmlns:p14="http://schemas.microsoft.com/office/powerpoint/2010/main" val="1565875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idx="1"/>
          </p:nvPr>
        </p:nvSpPr>
        <p:spPr>
          <a:xfrm>
            <a:off x="457201" y="1103586"/>
            <a:ext cx="4020206" cy="3373412"/>
          </a:xfrm>
          <a:ln>
            <a:solidFill>
              <a:srgbClr val="00999A"/>
            </a:solidFill>
          </a:ln>
        </p:spPr>
        <p:txBody>
          <a:bodyPr>
            <a:noAutofit/>
          </a:bodyPr>
          <a:lstStyle/>
          <a:p>
            <a:pPr marL="0" indent="0">
              <a:buNone/>
            </a:pPr>
            <a:r>
              <a:rPr lang="en-US" sz="2400" dirty="0" smtClean="0">
                <a:solidFill>
                  <a:schemeClr val="accent2">
                    <a:lumMod val="40000"/>
                    <a:lumOff val="60000"/>
                  </a:schemeClr>
                </a:solidFill>
              </a:rPr>
              <a:t>How can I support student and teacher growth through implementation of Expanded ADEPT evaluations?</a:t>
            </a:r>
          </a:p>
          <a:p>
            <a:pPr marL="342900" indent="-342900" fontAlgn="base">
              <a:buFont typeface="Arial" panose="020B0604020202020204" pitchFamily="34" charset="0"/>
              <a:buChar char="•"/>
            </a:pPr>
            <a:r>
              <a:rPr lang="en-US" sz="2400" dirty="0" smtClean="0"/>
              <a:t>What are my roles and responsibilities? </a:t>
            </a:r>
          </a:p>
          <a:p>
            <a:pPr marL="342900" indent="-342900" fontAlgn="base">
              <a:buFont typeface="Arial" panose="020B0604020202020204" pitchFamily="34" charset="0"/>
              <a:buChar char="•"/>
            </a:pPr>
            <a:r>
              <a:rPr lang="en-US" sz="2400" dirty="0" smtClean="0">
                <a:solidFill>
                  <a:schemeClr val="accent2">
                    <a:lumMod val="40000"/>
                    <a:lumOff val="60000"/>
                  </a:schemeClr>
                </a:solidFill>
              </a:rPr>
              <a:t>What are key areas of implementation I should keep my eyes on?</a:t>
            </a:r>
          </a:p>
          <a:p>
            <a:pPr marL="0" indent="0">
              <a:buNone/>
            </a:pPr>
            <a:endParaRPr lang="en-US" sz="2400" dirty="0" smtClean="0"/>
          </a:p>
          <a:p>
            <a:pPr marL="0" indent="0">
              <a:buNone/>
            </a:pPr>
            <a:endParaRPr lang="en-US" sz="2400" dirty="0"/>
          </a:p>
        </p:txBody>
      </p:sp>
      <p:sp>
        <p:nvSpPr>
          <p:cNvPr id="4" name="Content Placeholder 3"/>
          <p:cNvSpPr>
            <a:spLocks noGrp="1"/>
          </p:cNvSpPr>
          <p:nvPr>
            <p:ph sz="half" idx="4294967295"/>
          </p:nvPr>
        </p:nvSpPr>
        <p:spPr>
          <a:xfrm>
            <a:off x="4612943" y="274638"/>
            <a:ext cx="4531057" cy="4319587"/>
          </a:xfrm>
          <a:ln>
            <a:solidFill>
              <a:schemeClr val="tx2"/>
            </a:solidFill>
          </a:ln>
        </p:spPr>
        <p:txBody>
          <a:bodyPr>
            <a:normAutofit fontScale="77500" lnSpcReduction="20000"/>
          </a:bodyPr>
          <a:lstStyle/>
          <a:p>
            <a:pPr marL="0" indent="0">
              <a:buNone/>
            </a:pPr>
            <a:r>
              <a:rPr lang="en-US" sz="2400" b="1" dirty="0" smtClean="0">
                <a:solidFill>
                  <a:schemeClr val="bg1"/>
                </a:solidFill>
              </a:rPr>
              <a:t>Agenda</a:t>
            </a:r>
          </a:p>
          <a:p>
            <a:pPr marL="457200" indent="-457200">
              <a:buAutoNum type="arabicPeriod"/>
            </a:pPr>
            <a:r>
              <a:rPr lang="en-US" sz="2300" b="1" dirty="0" smtClean="0">
                <a:solidFill>
                  <a:schemeClr val="bg1"/>
                </a:solidFill>
              </a:rPr>
              <a:t>Foundations – Why, What, When of ADEPT</a:t>
            </a:r>
          </a:p>
          <a:p>
            <a:pPr marL="457200" indent="-457200">
              <a:buAutoNum type="arabicPeriod"/>
            </a:pPr>
            <a:r>
              <a:rPr lang="en-US" sz="2300" b="1" dirty="0" smtClean="0">
                <a:solidFill>
                  <a:schemeClr val="bg1"/>
                </a:solidFill>
              </a:rPr>
              <a:t>How – Setting Up SCLead.org</a:t>
            </a:r>
          </a:p>
          <a:p>
            <a:pPr marL="800100" lvl="1" indent="-457200">
              <a:buFont typeface="+mj-lt"/>
              <a:buAutoNum type="alphaUcPeriod"/>
            </a:pPr>
            <a:r>
              <a:rPr lang="en-US" sz="2300" b="1" dirty="0" smtClean="0">
                <a:solidFill>
                  <a:schemeClr val="bg1"/>
                </a:solidFill>
              </a:rPr>
              <a:t>SCLead.org Menus</a:t>
            </a:r>
          </a:p>
          <a:p>
            <a:pPr marL="800100" lvl="1" indent="-457200">
              <a:buFont typeface="+mj-lt"/>
              <a:buAutoNum type="alphaUcPeriod"/>
            </a:pPr>
            <a:r>
              <a:rPr lang="en-US" sz="2300" b="1" dirty="0" smtClean="0">
                <a:solidFill>
                  <a:schemeClr val="bg1"/>
                </a:solidFill>
              </a:rPr>
              <a:t>Adding Staff</a:t>
            </a:r>
          </a:p>
          <a:p>
            <a:pPr marL="800100" lvl="1" indent="-457200">
              <a:buFont typeface="+mj-lt"/>
              <a:buAutoNum type="alphaUcPeriod"/>
            </a:pPr>
            <a:r>
              <a:rPr lang="en-US" sz="2300" b="1" dirty="0" smtClean="0">
                <a:solidFill>
                  <a:schemeClr val="bg1"/>
                </a:solidFill>
              </a:rPr>
              <a:t>ADEPT Tools</a:t>
            </a:r>
          </a:p>
          <a:p>
            <a:pPr marL="457200" indent="-457200">
              <a:buAutoNum type="arabicPeriod"/>
            </a:pPr>
            <a:r>
              <a:rPr lang="en-US" sz="2300" b="1" dirty="0" smtClean="0">
                <a:solidFill>
                  <a:schemeClr val="bg1"/>
                </a:solidFill>
              </a:rPr>
              <a:t>Deep Dive – Contract Levels </a:t>
            </a:r>
          </a:p>
          <a:p>
            <a:pPr marL="457200" indent="-457200">
              <a:buAutoNum type="arabicPeriod"/>
            </a:pPr>
            <a:r>
              <a:rPr lang="en-US" sz="2300" b="1" dirty="0" smtClean="0">
                <a:solidFill>
                  <a:schemeClr val="bg1"/>
                </a:solidFill>
              </a:rPr>
              <a:t>How – Using </a:t>
            </a:r>
            <a:r>
              <a:rPr lang="en-US" sz="2300" b="1" dirty="0">
                <a:solidFill>
                  <a:schemeClr val="bg1"/>
                </a:solidFill>
              </a:rPr>
              <a:t>SCLead </a:t>
            </a:r>
            <a:endParaRPr lang="en-US" sz="2300" b="1" dirty="0" smtClean="0">
              <a:solidFill>
                <a:schemeClr val="bg1"/>
              </a:solidFill>
            </a:endParaRPr>
          </a:p>
          <a:p>
            <a:pPr marL="800100" lvl="1" indent="-457200">
              <a:buFont typeface="+mj-lt"/>
              <a:buAutoNum type="alphaUcPeriod"/>
            </a:pPr>
            <a:r>
              <a:rPr lang="en-US" sz="2300" b="1" dirty="0" smtClean="0">
                <a:solidFill>
                  <a:schemeClr val="bg1"/>
                </a:solidFill>
              </a:rPr>
              <a:t>Evaluations Menu</a:t>
            </a:r>
          </a:p>
          <a:p>
            <a:pPr marL="800100" lvl="1" indent="-457200">
              <a:buFont typeface="+mj-lt"/>
              <a:buAutoNum type="alphaUcPeriod"/>
            </a:pPr>
            <a:r>
              <a:rPr lang="en-US" sz="2300" b="1" dirty="0" smtClean="0">
                <a:solidFill>
                  <a:schemeClr val="bg1"/>
                </a:solidFill>
              </a:rPr>
              <a:t>Data Corrections</a:t>
            </a:r>
          </a:p>
          <a:p>
            <a:pPr marL="800100" lvl="1" indent="-457200">
              <a:buFont typeface="+mj-lt"/>
              <a:buAutoNum type="alphaUcPeriod"/>
            </a:pPr>
            <a:r>
              <a:rPr lang="en-US" sz="2300" b="1" dirty="0" smtClean="0">
                <a:solidFill>
                  <a:schemeClr val="bg1"/>
                </a:solidFill>
              </a:rPr>
              <a:t>Reporting Results</a:t>
            </a:r>
          </a:p>
          <a:p>
            <a:pPr marL="800100" lvl="1" indent="-457200">
              <a:buFont typeface="+mj-lt"/>
              <a:buAutoNum type="alphaUcPeriod"/>
            </a:pPr>
            <a:r>
              <a:rPr lang="en-US" sz="2300" b="1" dirty="0" smtClean="0">
                <a:solidFill>
                  <a:schemeClr val="bg1"/>
                </a:solidFill>
              </a:rPr>
              <a:t>Schedule a Training</a:t>
            </a:r>
          </a:p>
          <a:p>
            <a:pPr marL="457200" indent="-457200">
              <a:buAutoNum type="arabicPeriod"/>
            </a:pPr>
            <a:r>
              <a:rPr lang="en-US" sz="2300" b="1" dirty="0" smtClean="0">
                <a:solidFill>
                  <a:schemeClr val="bg1"/>
                </a:solidFill>
              </a:rPr>
              <a:t>Certification and Evaluation (Office of Educator Services)</a:t>
            </a:r>
          </a:p>
          <a:p>
            <a:pPr marL="457200" indent="-457200">
              <a:buAutoNum type="arabicPeriod"/>
            </a:pPr>
            <a:r>
              <a:rPr lang="en-US" sz="2300" b="1" dirty="0" smtClean="0">
                <a:solidFill>
                  <a:schemeClr val="bg1"/>
                </a:solidFill>
              </a:rPr>
              <a:t>Resources &amp; Q &amp; A </a:t>
            </a:r>
          </a:p>
          <a:p>
            <a:pPr marL="0" indent="0">
              <a:buNone/>
            </a:pPr>
            <a:endParaRPr lang="en-US" sz="2300" b="1" dirty="0" smtClean="0">
              <a:solidFill>
                <a:schemeClr val="bg1"/>
              </a:solidFill>
            </a:endParaRPr>
          </a:p>
        </p:txBody>
      </p:sp>
      <p:sp>
        <p:nvSpPr>
          <p:cNvPr id="3" name="Title 2"/>
          <p:cNvSpPr>
            <a:spLocks noGrp="1"/>
          </p:cNvSpPr>
          <p:nvPr>
            <p:ph type="title"/>
          </p:nvPr>
        </p:nvSpPr>
        <p:spPr>
          <a:xfrm>
            <a:off x="457201" y="379630"/>
            <a:ext cx="3755553" cy="583852"/>
          </a:xfrm>
        </p:spPr>
        <p:txBody>
          <a:bodyPr>
            <a:normAutofit/>
          </a:bodyPr>
          <a:lstStyle/>
          <a:p>
            <a:r>
              <a:rPr lang="en-US" sz="2400" dirty="0" smtClean="0"/>
              <a:t>Guiding Questions</a:t>
            </a:r>
            <a:endParaRPr lang="en-US" sz="2400" dirty="0"/>
          </a:p>
        </p:txBody>
      </p:sp>
    </p:spTree>
    <p:extLst>
      <p:ext uri="{BB962C8B-B14F-4D97-AF65-F5344CB8AC3E}">
        <p14:creationId xmlns:p14="http://schemas.microsoft.com/office/powerpoint/2010/main" val="14361079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243" y="1977240"/>
            <a:ext cx="2243241" cy="960457"/>
          </a:xfrm>
        </p:spPr>
        <p:txBody>
          <a:bodyPr/>
          <a:lstStyle/>
          <a:p>
            <a:r>
              <a:rPr lang="en-US" dirty="0" smtClean="0"/>
              <a:t>Requesting Access</a:t>
            </a:r>
            <a:endParaRPr lang="en-US" dirty="0"/>
          </a:p>
        </p:txBody>
      </p:sp>
      <p:pic>
        <p:nvPicPr>
          <p:cNvPr id="3" name="Picture 2"/>
          <p:cNvPicPr>
            <a:picLocks noChangeAspect="1"/>
          </p:cNvPicPr>
          <p:nvPr/>
        </p:nvPicPr>
        <p:blipFill rotWithShape="1">
          <a:blip r:embed="rId2"/>
          <a:srcRect t="1816"/>
          <a:stretch/>
        </p:blipFill>
        <p:spPr>
          <a:xfrm>
            <a:off x="2237874" y="329620"/>
            <a:ext cx="6754729" cy="4255696"/>
          </a:xfrm>
          <a:prstGeom prst="rect">
            <a:avLst/>
          </a:prstGeom>
        </p:spPr>
      </p:pic>
    </p:spTree>
    <p:extLst>
      <p:ext uri="{BB962C8B-B14F-4D97-AF65-F5344CB8AC3E}">
        <p14:creationId xmlns:p14="http://schemas.microsoft.com/office/powerpoint/2010/main" val="2280041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243" y="1977240"/>
            <a:ext cx="2243241" cy="960457"/>
          </a:xfrm>
        </p:spPr>
        <p:txBody>
          <a:bodyPr/>
          <a:lstStyle/>
          <a:p>
            <a:r>
              <a:rPr lang="en-US" dirty="0" smtClean="0"/>
              <a:t>Teacher Information</a:t>
            </a:r>
            <a:endParaRPr lang="en-US" dirty="0"/>
          </a:p>
        </p:txBody>
      </p:sp>
      <p:pic>
        <p:nvPicPr>
          <p:cNvPr id="4" name="Picture 3"/>
          <p:cNvPicPr>
            <a:picLocks noChangeAspect="1"/>
          </p:cNvPicPr>
          <p:nvPr/>
        </p:nvPicPr>
        <p:blipFill rotWithShape="1">
          <a:blip r:embed="rId2"/>
          <a:srcRect b="24450"/>
          <a:stretch/>
        </p:blipFill>
        <p:spPr>
          <a:xfrm>
            <a:off x="2559514" y="251554"/>
            <a:ext cx="2909544" cy="4411828"/>
          </a:xfrm>
          <a:prstGeom prst="rect">
            <a:avLst/>
          </a:prstGeom>
        </p:spPr>
      </p:pic>
      <p:pic>
        <p:nvPicPr>
          <p:cNvPr id="5" name="Picture 4"/>
          <p:cNvPicPr>
            <a:picLocks noChangeAspect="1"/>
          </p:cNvPicPr>
          <p:nvPr/>
        </p:nvPicPr>
        <p:blipFill rotWithShape="1">
          <a:blip r:embed="rId2"/>
          <a:srcRect t="75138"/>
          <a:stretch/>
        </p:blipFill>
        <p:spPr>
          <a:xfrm>
            <a:off x="5710489" y="1864894"/>
            <a:ext cx="2909544" cy="1451812"/>
          </a:xfrm>
          <a:prstGeom prst="rect">
            <a:avLst/>
          </a:prstGeom>
        </p:spPr>
      </p:pic>
      <p:sp>
        <p:nvSpPr>
          <p:cNvPr id="6" name="Right Arrow 5"/>
          <p:cNvSpPr/>
          <p:nvPr/>
        </p:nvSpPr>
        <p:spPr>
          <a:xfrm>
            <a:off x="1114926" y="3753853"/>
            <a:ext cx="1299411" cy="272716"/>
          </a:xfrm>
          <a:prstGeom prst="rightArrow">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91517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85" y="1391703"/>
            <a:ext cx="2243241" cy="1937033"/>
          </a:xfrm>
        </p:spPr>
        <p:txBody>
          <a:bodyPr>
            <a:normAutofit/>
          </a:bodyPr>
          <a:lstStyle/>
          <a:p>
            <a:r>
              <a:rPr lang="en-US" dirty="0" smtClean="0"/>
              <a:t>Help Needed?</a:t>
            </a:r>
            <a:br>
              <a:rPr lang="en-US" dirty="0" smtClean="0"/>
            </a:br>
            <a:r>
              <a:rPr lang="en-US" sz="1600" dirty="0" smtClean="0"/>
              <a:t>- Support Portal will respond via email in </a:t>
            </a:r>
            <a:br>
              <a:rPr lang="en-US" sz="1600" dirty="0" smtClean="0"/>
            </a:br>
            <a:r>
              <a:rPr lang="en-US" sz="1600" dirty="0" smtClean="0"/>
              <a:t>most cases</a:t>
            </a:r>
            <a:endParaRPr lang="en-US" sz="1600" dirty="0"/>
          </a:p>
        </p:txBody>
      </p:sp>
      <p:pic>
        <p:nvPicPr>
          <p:cNvPr id="4" name="Picture 3"/>
          <p:cNvPicPr>
            <a:picLocks noChangeAspect="1"/>
          </p:cNvPicPr>
          <p:nvPr/>
        </p:nvPicPr>
        <p:blipFill rotWithShape="1">
          <a:blip r:embed="rId2"/>
          <a:srcRect l="3486"/>
          <a:stretch/>
        </p:blipFill>
        <p:spPr>
          <a:xfrm>
            <a:off x="2414337" y="47639"/>
            <a:ext cx="6296525" cy="5095861"/>
          </a:xfrm>
          <a:prstGeom prst="rect">
            <a:avLst/>
          </a:prstGeom>
        </p:spPr>
      </p:pic>
    </p:spTree>
    <p:extLst>
      <p:ext uri="{BB962C8B-B14F-4D97-AF65-F5344CB8AC3E}">
        <p14:creationId xmlns:p14="http://schemas.microsoft.com/office/powerpoint/2010/main" val="32381093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Educator Credentials</a:t>
            </a:r>
            <a:endParaRPr lang="en-US" dirty="0"/>
          </a:p>
        </p:txBody>
      </p:sp>
      <p:sp>
        <p:nvSpPr>
          <p:cNvPr id="3" name="Content Placeholder 2"/>
          <p:cNvSpPr>
            <a:spLocks noGrp="1"/>
          </p:cNvSpPr>
          <p:nvPr>
            <p:ph idx="1"/>
          </p:nvPr>
        </p:nvSpPr>
        <p:spPr/>
        <p:txBody>
          <a:bodyPr>
            <a:normAutofit lnSpcReduction="10000"/>
          </a:bodyPr>
          <a:lstStyle/>
          <a:p>
            <a:r>
              <a:rPr lang="en-US" dirty="0" smtClean="0"/>
              <a:t>Teacher Evaluator (SAFE-T)</a:t>
            </a:r>
          </a:p>
          <a:p>
            <a:pPr marL="0" indent="0">
              <a:buNone/>
            </a:pPr>
            <a:r>
              <a:rPr lang="en-US" dirty="0"/>
              <a:t>	</a:t>
            </a:r>
            <a:endParaRPr lang="en-US" dirty="0" smtClean="0"/>
          </a:p>
          <a:p>
            <a:r>
              <a:rPr lang="en-US" dirty="0" smtClean="0"/>
              <a:t>Teacher Evaluator (SCTS 4.0)</a:t>
            </a:r>
          </a:p>
          <a:p>
            <a:pPr marL="0" indent="0">
              <a:buNone/>
            </a:pPr>
            <a:endParaRPr lang="en-US" dirty="0" smtClean="0"/>
          </a:p>
          <a:p>
            <a:r>
              <a:rPr lang="en-US" dirty="0" smtClean="0"/>
              <a:t>Teacher Evaluator Trainer (SCTS 4.0)</a:t>
            </a:r>
          </a:p>
          <a:p>
            <a:pPr marL="0" indent="0">
              <a:buNone/>
            </a:pPr>
            <a:endParaRPr lang="en-US" dirty="0" smtClean="0"/>
          </a:p>
          <a:p>
            <a:r>
              <a:rPr lang="en-US" dirty="0" smtClean="0"/>
              <a:t>Mentor (SCTS 4.0)</a:t>
            </a:r>
          </a:p>
          <a:p>
            <a:pPr marL="0" indent="0">
              <a:buNone/>
            </a:pPr>
            <a:endParaRPr lang="en-US" dirty="0" smtClean="0"/>
          </a:p>
          <a:p>
            <a:r>
              <a:rPr lang="en-US" dirty="0" smtClean="0"/>
              <a:t>Mentor Trainer (SCTS 4.0)</a:t>
            </a:r>
          </a:p>
          <a:p>
            <a:pPr marL="0" indent="0">
              <a:buNone/>
            </a:pPr>
            <a:endParaRPr lang="en-US" dirty="0"/>
          </a:p>
        </p:txBody>
      </p:sp>
      <p:pic>
        <p:nvPicPr>
          <p:cNvPr id="4" name="Picture 3"/>
          <p:cNvPicPr>
            <a:picLocks noChangeAspect="1"/>
          </p:cNvPicPr>
          <p:nvPr/>
        </p:nvPicPr>
        <p:blipFill>
          <a:blip r:embed="rId3"/>
          <a:stretch>
            <a:fillRect/>
          </a:stretch>
        </p:blipFill>
        <p:spPr>
          <a:xfrm>
            <a:off x="6285547" y="2585304"/>
            <a:ext cx="1359940" cy="1750418"/>
          </a:xfrm>
          <a:prstGeom prst="rect">
            <a:avLst/>
          </a:prstGeom>
        </p:spPr>
      </p:pic>
      <p:pic>
        <p:nvPicPr>
          <p:cNvPr id="6" name="Picture 5"/>
          <p:cNvPicPr>
            <a:picLocks noChangeAspect="1"/>
          </p:cNvPicPr>
          <p:nvPr/>
        </p:nvPicPr>
        <p:blipFill>
          <a:blip r:embed="rId4"/>
          <a:stretch>
            <a:fillRect/>
          </a:stretch>
        </p:blipFill>
        <p:spPr>
          <a:xfrm>
            <a:off x="5537469" y="1625600"/>
            <a:ext cx="2785731" cy="749104"/>
          </a:xfrm>
          <a:prstGeom prst="rect">
            <a:avLst/>
          </a:prstGeom>
        </p:spPr>
      </p:pic>
    </p:spTree>
    <p:extLst>
      <p:ext uri="{BB962C8B-B14F-4D97-AF65-F5344CB8AC3E}">
        <p14:creationId xmlns:p14="http://schemas.microsoft.com/office/powerpoint/2010/main" val="20017215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Screenshot of Credentials</a:t>
            </a:r>
            <a:endParaRPr lang="en-US" dirty="0"/>
          </a:p>
        </p:txBody>
      </p:sp>
      <p:pic>
        <p:nvPicPr>
          <p:cNvPr id="4" name="Content Placeholder 3"/>
          <p:cNvPicPr>
            <a:picLocks noGrp="1" noChangeAspect="1"/>
          </p:cNvPicPr>
          <p:nvPr>
            <p:ph idx="1"/>
          </p:nvPr>
        </p:nvPicPr>
        <p:blipFill>
          <a:blip r:embed="rId3"/>
          <a:stretch>
            <a:fillRect/>
          </a:stretch>
        </p:blipFill>
        <p:spPr>
          <a:xfrm>
            <a:off x="319354" y="1109615"/>
            <a:ext cx="8274040" cy="3708191"/>
          </a:xfrm>
          <a:prstGeom prst="rect">
            <a:avLst/>
          </a:prstGeom>
        </p:spPr>
      </p:pic>
    </p:spTree>
    <p:extLst>
      <p:ext uri="{BB962C8B-B14F-4D97-AF65-F5344CB8AC3E}">
        <p14:creationId xmlns:p14="http://schemas.microsoft.com/office/powerpoint/2010/main" val="6124398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Missing </a:t>
            </a:r>
            <a:br>
              <a:rPr lang="en-US" dirty="0" smtClean="0"/>
            </a:br>
            <a:r>
              <a:rPr lang="en-US" dirty="0" smtClean="0"/>
              <a:t>SCTS 4.0 Evaluator Credential</a:t>
            </a:r>
            <a:endParaRPr lang="en-US" dirty="0"/>
          </a:p>
        </p:txBody>
      </p:sp>
      <p:sp>
        <p:nvSpPr>
          <p:cNvPr id="3" name="Content Placeholder 2"/>
          <p:cNvSpPr>
            <a:spLocks noGrp="1"/>
          </p:cNvSpPr>
          <p:nvPr>
            <p:ph idx="1"/>
          </p:nvPr>
        </p:nvSpPr>
        <p:spPr/>
        <p:txBody>
          <a:bodyPr/>
          <a:lstStyle/>
          <a:p>
            <a:r>
              <a:rPr lang="en-US" dirty="0" smtClean="0"/>
              <a:t>EID-CID mix-up</a:t>
            </a:r>
          </a:p>
          <a:p>
            <a:pPr marL="0" indent="0">
              <a:buNone/>
            </a:pPr>
            <a:endParaRPr lang="en-US" dirty="0" smtClean="0"/>
          </a:p>
          <a:p>
            <a:r>
              <a:rPr lang="en-US" dirty="0"/>
              <a:t>Legal Name doesn’t </a:t>
            </a:r>
            <a:r>
              <a:rPr lang="en-US" dirty="0" smtClean="0"/>
              <a:t>match</a:t>
            </a:r>
          </a:p>
          <a:p>
            <a:pPr marL="0" indent="0">
              <a:buNone/>
            </a:pPr>
            <a:endParaRPr lang="en-US" dirty="0"/>
          </a:p>
          <a:p>
            <a:r>
              <a:rPr lang="en-US" dirty="0" smtClean="0"/>
              <a:t>Name is misspelled</a:t>
            </a:r>
          </a:p>
          <a:p>
            <a:pPr marL="0" indent="0">
              <a:buNone/>
            </a:pPr>
            <a:endParaRPr lang="en-US" dirty="0" smtClean="0"/>
          </a:p>
          <a:p>
            <a:r>
              <a:rPr lang="en-US" dirty="0" smtClean="0"/>
              <a:t>First Name and Last Name switched</a:t>
            </a:r>
            <a:endParaRPr lang="en-US" dirty="0"/>
          </a:p>
        </p:txBody>
      </p:sp>
    </p:spTree>
    <p:extLst>
      <p:ext uri="{BB962C8B-B14F-4D97-AF65-F5344CB8AC3E}">
        <p14:creationId xmlns:p14="http://schemas.microsoft.com/office/powerpoint/2010/main" val="1177825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SCTS 4.0 Evaluator</a:t>
            </a:r>
            <a:br>
              <a:rPr lang="en-US" dirty="0" smtClean="0"/>
            </a:br>
            <a:r>
              <a:rPr lang="en-US" dirty="0" smtClean="0"/>
              <a:t>“Fake Credential” Issue</a:t>
            </a:r>
            <a:endParaRPr lang="en-US" dirty="0"/>
          </a:p>
        </p:txBody>
      </p:sp>
      <p:sp>
        <p:nvSpPr>
          <p:cNvPr id="3" name="Content Placeholder 2"/>
          <p:cNvSpPr>
            <a:spLocks noGrp="1"/>
          </p:cNvSpPr>
          <p:nvPr>
            <p:ph idx="1"/>
          </p:nvPr>
        </p:nvSpPr>
        <p:spPr/>
        <p:txBody>
          <a:bodyPr/>
          <a:lstStyle/>
          <a:p>
            <a:r>
              <a:rPr lang="en-US" dirty="0"/>
              <a:t>EID-CID mix-up</a:t>
            </a:r>
          </a:p>
        </p:txBody>
      </p:sp>
    </p:spTree>
    <p:extLst>
      <p:ext uri="{BB962C8B-B14F-4D97-AF65-F5344CB8AC3E}">
        <p14:creationId xmlns:p14="http://schemas.microsoft.com/office/powerpoint/2010/main" val="3284332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Mentor Missing Credential &amp; “Fake Credential” Issue</a:t>
            </a:r>
            <a:endParaRPr lang="en-US" dirty="0"/>
          </a:p>
        </p:txBody>
      </p:sp>
      <p:sp>
        <p:nvSpPr>
          <p:cNvPr id="3" name="Content Placeholder 2"/>
          <p:cNvSpPr>
            <a:spLocks noGrp="1"/>
          </p:cNvSpPr>
          <p:nvPr>
            <p:ph idx="1"/>
          </p:nvPr>
        </p:nvSpPr>
        <p:spPr/>
        <p:txBody>
          <a:bodyPr/>
          <a:lstStyle/>
          <a:p>
            <a:r>
              <a:rPr lang="en-US" dirty="0"/>
              <a:t>EID-CID </a:t>
            </a:r>
            <a:r>
              <a:rPr lang="en-US" dirty="0" smtClean="0"/>
              <a:t>mix-up</a:t>
            </a:r>
          </a:p>
          <a:p>
            <a:pPr marL="0" indent="0">
              <a:buNone/>
            </a:pPr>
            <a:endParaRPr lang="en-US" dirty="0" smtClean="0"/>
          </a:p>
          <a:p>
            <a:r>
              <a:rPr lang="en-US" dirty="0"/>
              <a:t>Legal Name doesn’t match</a:t>
            </a:r>
          </a:p>
          <a:p>
            <a:pPr marL="0" indent="0">
              <a:buNone/>
            </a:pPr>
            <a:endParaRPr lang="en-US" dirty="0"/>
          </a:p>
          <a:p>
            <a:r>
              <a:rPr lang="en-US" dirty="0"/>
              <a:t>Name is misspelled</a:t>
            </a:r>
          </a:p>
          <a:p>
            <a:pPr marL="0" indent="0">
              <a:buNone/>
            </a:pPr>
            <a:endParaRPr lang="en-US" dirty="0"/>
          </a:p>
          <a:p>
            <a:r>
              <a:rPr lang="en-US" dirty="0"/>
              <a:t>First Name and Last Name switched</a:t>
            </a:r>
          </a:p>
          <a:p>
            <a:endParaRPr lang="en-US" dirty="0"/>
          </a:p>
        </p:txBody>
      </p:sp>
    </p:spTree>
    <p:extLst>
      <p:ext uri="{BB962C8B-B14F-4D97-AF65-F5344CB8AC3E}">
        <p14:creationId xmlns:p14="http://schemas.microsoft.com/office/powerpoint/2010/main" val="2682703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CID vs. EID</a:t>
            </a:r>
            <a:endParaRPr lang="en-US" dirty="0"/>
          </a:p>
        </p:txBody>
      </p:sp>
      <p:sp>
        <p:nvSpPr>
          <p:cNvPr id="3" name="Content Placeholder 2"/>
          <p:cNvSpPr>
            <a:spLocks noGrp="1"/>
          </p:cNvSpPr>
          <p:nvPr>
            <p:ph idx="1"/>
          </p:nvPr>
        </p:nvSpPr>
        <p:spPr/>
        <p:txBody>
          <a:bodyPr/>
          <a:lstStyle/>
          <a:p>
            <a:r>
              <a:rPr lang="en-US" dirty="0" smtClean="0"/>
              <a:t>CID is the Certificate ID </a:t>
            </a:r>
          </a:p>
          <a:p>
            <a:pPr marL="0" indent="0">
              <a:buNone/>
            </a:pPr>
            <a:r>
              <a:rPr lang="en-US" dirty="0"/>
              <a:t> </a:t>
            </a:r>
            <a:r>
              <a:rPr lang="en-US" dirty="0" smtClean="0"/>
              <a:t>This is the 6-digit License number on the SC Teaching Certificate</a:t>
            </a:r>
          </a:p>
          <a:p>
            <a:pPr marL="0" indent="0">
              <a:buNone/>
            </a:pPr>
            <a:endParaRPr lang="en-US" dirty="0" smtClean="0"/>
          </a:p>
          <a:p>
            <a:r>
              <a:rPr lang="en-US" dirty="0" smtClean="0"/>
              <a:t>EID is a number assigned to educators under the ADS System.  </a:t>
            </a:r>
          </a:p>
          <a:p>
            <a:pPr marL="0" indent="0">
              <a:buNone/>
            </a:pPr>
            <a:r>
              <a:rPr lang="en-US" dirty="0" smtClean="0"/>
              <a:t>In SCLead.org you will see this referred to as ID.  In SCLead.org, the CID is clearly labeled CID.</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502513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Parking Lot Pause</a:t>
            </a:r>
            <a:endParaRPr lang="en-US" dirty="0"/>
          </a:p>
        </p:txBody>
      </p:sp>
      <p:pic>
        <p:nvPicPr>
          <p:cNvPr id="4" name="Content Placeholder 3" descr="&lt;strong&gt;Car&lt;/strong&gt; Pink Vehicle · Free vector graphic on Pixabay"/>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24881" y="1495280"/>
            <a:ext cx="6407150" cy="3203575"/>
          </a:xfrm>
        </p:spPr>
      </p:pic>
    </p:spTree>
    <p:extLst>
      <p:ext uri="{BB962C8B-B14F-4D97-AF65-F5344CB8AC3E}">
        <p14:creationId xmlns:p14="http://schemas.microsoft.com/office/powerpoint/2010/main" val="20098422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Foundations of ADEPT</a:t>
            </a:r>
            <a:endParaRPr lang="en-US" dirty="0"/>
          </a:p>
        </p:txBody>
      </p:sp>
      <p:sp>
        <p:nvSpPr>
          <p:cNvPr id="3" name="Text Placeholder 2"/>
          <p:cNvSpPr>
            <a:spLocks noGrp="1"/>
          </p:cNvSpPr>
          <p:nvPr>
            <p:ph type="body" idx="1"/>
          </p:nvPr>
        </p:nvSpPr>
        <p:spPr/>
        <p:txBody>
          <a:bodyPr/>
          <a:lstStyle/>
          <a:p>
            <a:r>
              <a:rPr lang="en-US" dirty="0" smtClean="0"/>
              <a:t>The why, the what, and the when </a:t>
            </a:r>
            <a:endParaRPr lang="en-US" dirty="0"/>
          </a:p>
        </p:txBody>
      </p:sp>
    </p:spTree>
    <p:extLst>
      <p:ext uri="{BB962C8B-B14F-4D97-AF65-F5344CB8AC3E}">
        <p14:creationId xmlns:p14="http://schemas.microsoft.com/office/powerpoint/2010/main" val="13285898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3" y="719847"/>
            <a:ext cx="5987931" cy="1887166"/>
          </a:xfrm>
        </p:spPr>
        <p:txBody>
          <a:bodyPr>
            <a:normAutofit/>
          </a:bodyPr>
          <a:lstStyle/>
          <a:p>
            <a:r>
              <a:rPr lang="en-US" dirty="0" smtClean="0"/>
              <a:t>SCLead.org Menus</a:t>
            </a:r>
            <a:endParaRPr lang="en-US" dirty="0"/>
          </a:p>
        </p:txBody>
      </p:sp>
      <p:sp>
        <p:nvSpPr>
          <p:cNvPr id="3" name="Text Placeholder 2"/>
          <p:cNvSpPr>
            <a:spLocks noGrp="1"/>
          </p:cNvSpPr>
          <p:nvPr>
            <p:ph type="body" idx="1"/>
          </p:nvPr>
        </p:nvSpPr>
        <p:spPr>
          <a:xfrm>
            <a:off x="820123" y="3062958"/>
            <a:ext cx="3755553" cy="1492999"/>
          </a:xfrm>
        </p:spPr>
        <p:txBody>
          <a:bodyPr/>
          <a:lstStyle/>
          <a:p>
            <a:r>
              <a:rPr lang="en-US" dirty="0" smtClean="0"/>
              <a:t>Districts &amp; Schools</a:t>
            </a:r>
          </a:p>
          <a:p>
            <a:r>
              <a:rPr lang="en-US" dirty="0" smtClean="0"/>
              <a:t>Evaluations</a:t>
            </a:r>
          </a:p>
          <a:p>
            <a:r>
              <a:rPr lang="en-US" dirty="0" smtClean="0"/>
              <a:t>Reports</a:t>
            </a:r>
          </a:p>
          <a:p>
            <a:r>
              <a:rPr lang="en-US" dirty="0" smtClean="0"/>
              <a:t>Learning</a:t>
            </a:r>
            <a:endParaRPr lang="en-US" dirty="0"/>
          </a:p>
        </p:txBody>
      </p:sp>
    </p:spTree>
    <p:extLst>
      <p:ext uri="{BB962C8B-B14F-4D97-AF65-F5344CB8AC3E}">
        <p14:creationId xmlns:p14="http://schemas.microsoft.com/office/powerpoint/2010/main" val="36683124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39303" y="39291"/>
            <a:ext cx="8865394" cy="5064919"/>
          </a:xfrm>
          <a:prstGeom prst="rect">
            <a:avLst/>
          </a:prstGeom>
        </p:spPr>
      </p:pic>
      <p:sp>
        <p:nvSpPr>
          <p:cNvPr id="4" name="Down Arrow 3"/>
          <p:cNvSpPr/>
          <p:nvPr/>
        </p:nvSpPr>
        <p:spPr>
          <a:xfrm>
            <a:off x="1183074" y="564184"/>
            <a:ext cx="254021" cy="54543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29245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263" y="2424123"/>
            <a:ext cx="2588148" cy="1371600"/>
          </a:xfrm>
        </p:spPr>
        <p:txBody>
          <a:bodyPr>
            <a:normAutofit fontScale="90000"/>
          </a:bodyPr>
          <a:lstStyle/>
          <a:p>
            <a:pPr algn="ctr"/>
            <a:r>
              <a:rPr lang="en-US" dirty="0" smtClean="0"/>
              <a:t>District Dashboard</a:t>
            </a:r>
            <a:br>
              <a:rPr lang="en-US" dirty="0" smtClean="0"/>
            </a:br>
            <a:r>
              <a:rPr lang="en-US" dirty="0" smtClean="0"/>
              <a:t>~ </a:t>
            </a:r>
            <a:br>
              <a:rPr lang="en-US" dirty="0" smtClean="0"/>
            </a:br>
            <a:r>
              <a:rPr lang="en-US" dirty="0" smtClean="0"/>
              <a:t>School Dashboard</a:t>
            </a:r>
            <a:endParaRPr lang="en-US" dirty="0"/>
          </a:p>
        </p:txBody>
      </p:sp>
      <p:pic>
        <p:nvPicPr>
          <p:cNvPr id="5" name="Picture 4"/>
          <p:cNvPicPr>
            <a:picLocks noChangeAspect="1"/>
          </p:cNvPicPr>
          <p:nvPr/>
        </p:nvPicPr>
        <p:blipFill>
          <a:blip r:embed="rId2"/>
          <a:stretch>
            <a:fillRect/>
          </a:stretch>
        </p:blipFill>
        <p:spPr>
          <a:xfrm>
            <a:off x="2614863" y="64169"/>
            <a:ext cx="5226968" cy="4944498"/>
          </a:xfrm>
          <a:prstGeom prst="rect">
            <a:avLst/>
          </a:prstGeom>
        </p:spPr>
      </p:pic>
    </p:spTree>
    <p:extLst>
      <p:ext uri="{BB962C8B-B14F-4D97-AF65-F5344CB8AC3E}">
        <p14:creationId xmlns:p14="http://schemas.microsoft.com/office/powerpoint/2010/main" val="10862426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21444" y="196453"/>
            <a:ext cx="8901113" cy="4750594"/>
          </a:xfrm>
          <a:prstGeom prst="rect">
            <a:avLst/>
          </a:prstGeom>
        </p:spPr>
      </p:pic>
    </p:spTree>
    <p:extLst>
      <p:ext uri="{BB962C8B-B14F-4D97-AF65-F5344CB8AC3E}">
        <p14:creationId xmlns:p14="http://schemas.microsoft.com/office/powerpoint/2010/main" val="12818062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3" y="719847"/>
            <a:ext cx="5987931" cy="1887166"/>
          </a:xfrm>
        </p:spPr>
        <p:txBody>
          <a:bodyPr>
            <a:normAutofit/>
          </a:bodyPr>
          <a:lstStyle/>
          <a:p>
            <a:r>
              <a:rPr lang="en-US" dirty="0" smtClean="0"/>
              <a:t>Adding District and </a:t>
            </a:r>
            <a:r>
              <a:rPr lang="en-US" dirty="0" err="1" smtClean="0"/>
              <a:t>sShool</a:t>
            </a:r>
            <a:r>
              <a:rPr lang="en-US" dirty="0" smtClean="0"/>
              <a:t> Staff</a:t>
            </a:r>
            <a:endParaRPr lang="en-US" dirty="0"/>
          </a:p>
        </p:txBody>
      </p:sp>
    </p:spTree>
    <p:extLst>
      <p:ext uri="{BB962C8B-B14F-4D97-AF65-F5344CB8AC3E}">
        <p14:creationId xmlns:p14="http://schemas.microsoft.com/office/powerpoint/2010/main" val="34555014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District Staff</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4" name="Picture 3"/>
          <p:cNvPicPr>
            <a:picLocks noChangeAspect="1"/>
          </p:cNvPicPr>
          <p:nvPr/>
        </p:nvPicPr>
        <p:blipFill>
          <a:blip r:embed="rId2"/>
          <a:stretch>
            <a:fillRect/>
          </a:stretch>
        </p:blipFill>
        <p:spPr>
          <a:xfrm>
            <a:off x="340235" y="1342417"/>
            <a:ext cx="8252875" cy="2960642"/>
          </a:xfrm>
          <a:prstGeom prst="rect">
            <a:avLst/>
          </a:prstGeom>
        </p:spPr>
      </p:pic>
    </p:spTree>
    <p:extLst>
      <p:ext uri="{BB962C8B-B14F-4D97-AF65-F5344CB8AC3E}">
        <p14:creationId xmlns:p14="http://schemas.microsoft.com/office/powerpoint/2010/main" val="36214693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District Staff</a:t>
            </a:r>
            <a:endParaRPr lang="en-US" dirty="0"/>
          </a:p>
        </p:txBody>
      </p:sp>
      <p:sp>
        <p:nvSpPr>
          <p:cNvPr id="3" name="Content Placeholder 2"/>
          <p:cNvSpPr>
            <a:spLocks noGrp="1"/>
          </p:cNvSpPr>
          <p:nvPr>
            <p:ph idx="1"/>
          </p:nvPr>
        </p:nvSpPr>
        <p:spPr/>
        <p:txBody>
          <a:bodyPr/>
          <a:lstStyle/>
          <a:p>
            <a:r>
              <a:rPr lang="en-US" dirty="0" smtClean="0"/>
              <a:t>Staff must first be a “Person” in SCLead.org</a:t>
            </a:r>
          </a:p>
          <a:p>
            <a:endParaRPr lang="en-US" dirty="0"/>
          </a:p>
        </p:txBody>
      </p:sp>
      <p:pic>
        <p:nvPicPr>
          <p:cNvPr id="6" name="Picture 5"/>
          <p:cNvPicPr>
            <a:picLocks noChangeAspect="1"/>
          </p:cNvPicPr>
          <p:nvPr/>
        </p:nvPicPr>
        <p:blipFill>
          <a:blip r:embed="rId2"/>
          <a:stretch>
            <a:fillRect/>
          </a:stretch>
        </p:blipFill>
        <p:spPr>
          <a:xfrm>
            <a:off x="1214077" y="1611461"/>
            <a:ext cx="6145684" cy="3316946"/>
          </a:xfrm>
          <a:prstGeom prst="rect">
            <a:avLst/>
          </a:prstGeom>
        </p:spPr>
      </p:pic>
    </p:spTree>
    <p:extLst>
      <p:ext uri="{BB962C8B-B14F-4D97-AF65-F5344CB8AC3E}">
        <p14:creationId xmlns:p14="http://schemas.microsoft.com/office/powerpoint/2010/main" val="13113744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School Staff</a:t>
            </a:r>
            <a:endParaRPr lang="en-US" dirty="0"/>
          </a:p>
        </p:txBody>
      </p:sp>
      <p:pic>
        <p:nvPicPr>
          <p:cNvPr id="4" name="Content Placeholder 3"/>
          <p:cNvPicPr>
            <a:picLocks noGrp="1" noChangeAspect="1"/>
          </p:cNvPicPr>
          <p:nvPr>
            <p:ph idx="1"/>
          </p:nvPr>
        </p:nvPicPr>
        <p:blipFill>
          <a:blip r:embed="rId2"/>
          <a:stretch>
            <a:fillRect/>
          </a:stretch>
        </p:blipFill>
        <p:spPr>
          <a:xfrm>
            <a:off x="782916" y="1343025"/>
            <a:ext cx="7399671" cy="3282763"/>
          </a:xfrm>
          <a:prstGeom prst="rect">
            <a:avLst/>
          </a:prstGeom>
        </p:spPr>
      </p:pic>
    </p:spTree>
    <p:extLst>
      <p:ext uri="{BB962C8B-B14F-4D97-AF65-F5344CB8AC3E}">
        <p14:creationId xmlns:p14="http://schemas.microsoft.com/office/powerpoint/2010/main" val="10579529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School Staff</a:t>
            </a:r>
            <a:endParaRPr lang="en-US" dirty="0"/>
          </a:p>
        </p:txBody>
      </p:sp>
      <p:sp>
        <p:nvSpPr>
          <p:cNvPr id="3" name="Content Placeholder 2"/>
          <p:cNvSpPr>
            <a:spLocks noGrp="1"/>
          </p:cNvSpPr>
          <p:nvPr>
            <p:ph idx="1"/>
          </p:nvPr>
        </p:nvSpPr>
        <p:spPr/>
        <p:txBody>
          <a:bodyPr/>
          <a:lstStyle/>
          <a:p>
            <a:r>
              <a:rPr lang="en-US" dirty="0" smtClean="0"/>
              <a:t>Staff must first be a “Person” in SCLead.org</a:t>
            </a:r>
          </a:p>
          <a:p>
            <a:endParaRPr lang="en-US" dirty="0"/>
          </a:p>
        </p:txBody>
      </p:sp>
      <p:pic>
        <p:nvPicPr>
          <p:cNvPr id="4" name="Picture 3"/>
          <p:cNvPicPr>
            <a:picLocks noChangeAspect="1"/>
          </p:cNvPicPr>
          <p:nvPr/>
        </p:nvPicPr>
        <p:blipFill>
          <a:blip r:embed="rId2"/>
          <a:stretch>
            <a:fillRect/>
          </a:stretch>
        </p:blipFill>
        <p:spPr>
          <a:xfrm>
            <a:off x="1074243" y="1678841"/>
            <a:ext cx="5849074" cy="3268601"/>
          </a:xfrm>
          <a:prstGeom prst="rect">
            <a:avLst/>
          </a:prstGeom>
        </p:spPr>
      </p:pic>
    </p:spTree>
    <p:extLst>
      <p:ext uri="{BB962C8B-B14F-4D97-AF65-F5344CB8AC3E}">
        <p14:creationId xmlns:p14="http://schemas.microsoft.com/office/powerpoint/2010/main" val="28066351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3" y="719847"/>
            <a:ext cx="5987931" cy="1887166"/>
          </a:xfrm>
        </p:spPr>
        <p:txBody>
          <a:bodyPr>
            <a:normAutofit/>
          </a:bodyPr>
          <a:lstStyle/>
          <a:p>
            <a:r>
              <a:rPr lang="en-US" dirty="0" smtClean="0"/>
              <a:t>ADEPT Tools</a:t>
            </a:r>
            <a:endParaRPr lang="en-US" dirty="0"/>
          </a:p>
        </p:txBody>
      </p:sp>
      <p:sp>
        <p:nvSpPr>
          <p:cNvPr id="3" name="Text Placeholder 2"/>
          <p:cNvSpPr>
            <a:spLocks noGrp="1"/>
          </p:cNvSpPr>
          <p:nvPr>
            <p:ph type="body" idx="1"/>
          </p:nvPr>
        </p:nvSpPr>
        <p:spPr>
          <a:xfrm>
            <a:off x="820123" y="3062959"/>
            <a:ext cx="6166214" cy="1125140"/>
          </a:xfrm>
        </p:spPr>
        <p:txBody>
          <a:bodyPr>
            <a:normAutofit fontScale="92500" lnSpcReduction="20000"/>
          </a:bodyPr>
          <a:lstStyle/>
          <a:p>
            <a:r>
              <a:rPr lang="en-US" dirty="0" smtClean="0"/>
              <a:t>Getting Started in SCLead.org</a:t>
            </a:r>
          </a:p>
          <a:p>
            <a:endParaRPr lang="en-US" dirty="0"/>
          </a:p>
          <a:p>
            <a:r>
              <a:rPr lang="en-US" dirty="0" smtClean="0"/>
              <a:t>Why is it important to get staff verified before beginning district set-up using ADEPT Tools?</a:t>
            </a:r>
            <a:endParaRPr lang="en-US" dirty="0"/>
          </a:p>
        </p:txBody>
      </p:sp>
    </p:spTree>
    <p:extLst>
      <p:ext uri="{BB962C8B-B14F-4D97-AF65-F5344CB8AC3E}">
        <p14:creationId xmlns:p14="http://schemas.microsoft.com/office/powerpoint/2010/main" val="3556454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17365D"/>
              </a:buClr>
              <a:buFont typeface="Source Sans Pro"/>
              <a:buNone/>
            </a:pPr>
            <a:r>
              <a:rPr lang="en-US" sz="3000" dirty="0" smtClean="0">
                <a:solidFill>
                  <a:schemeClr val="tx2"/>
                </a:solidFill>
                <a:latin typeface="+mn-lt"/>
                <a:ea typeface="Source Sans Pro"/>
                <a:sym typeface="Source Sans Pro"/>
              </a:rPr>
              <a:t>WHY: Retaining Effective Educators </a:t>
            </a:r>
            <a:endParaRPr sz="3000" dirty="0">
              <a:solidFill>
                <a:schemeClr val="tx2"/>
              </a:solidFill>
              <a:latin typeface="+mn-lt"/>
            </a:endParaRPr>
          </a:p>
        </p:txBody>
      </p:sp>
      <p:grpSp>
        <p:nvGrpSpPr>
          <p:cNvPr id="4" name="Group 3"/>
          <p:cNvGrpSpPr/>
          <p:nvPr/>
        </p:nvGrpSpPr>
        <p:grpSpPr>
          <a:xfrm>
            <a:off x="477670" y="1337486"/>
            <a:ext cx="3275465" cy="2300012"/>
            <a:chOff x="477670" y="1337486"/>
            <a:chExt cx="3275465" cy="2300012"/>
          </a:xfrm>
        </p:grpSpPr>
        <p:sp>
          <p:nvSpPr>
            <p:cNvPr id="3" name="Rounded Rectangular Callout 2" title="Rounded rectangle text box"/>
            <p:cNvSpPr/>
            <p:nvPr/>
          </p:nvSpPr>
          <p:spPr>
            <a:xfrm>
              <a:off x="477670" y="1337486"/>
              <a:ext cx="3275465" cy="2300012"/>
            </a:xfrm>
            <a:prstGeom prst="wedgeRoundRectCallout">
              <a:avLst/>
            </a:prstGeom>
            <a:noFill/>
            <a:ln w="28575">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34618" y="1390729"/>
              <a:ext cx="3118517" cy="2246769"/>
            </a:xfrm>
            <a:prstGeom prst="rect">
              <a:avLst/>
            </a:prstGeom>
            <a:noFill/>
          </p:spPr>
          <p:txBody>
            <a:bodyPr wrap="square" rtlCol="0">
              <a:spAutoFit/>
            </a:bodyPr>
            <a:lstStyle/>
            <a:p>
              <a:r>
                <a:rPr lang="en-US" sz="2000" dirty="0"/>
                <a:t>“…shortages of teachers of color are generally caused less by recruitment shortfalls than by retention </a:t>
              </a:r>
              <a:r>
                <a:rPr lang="en-US" sz="2000" dirty="0" smtClean="0"/>
                <a:t>problems” </a:t>
              </a:r>
            </a:p>
            <a:p>
              <a:r>
                <a:rPr lang="en-US" sz="2000" dirty="0" smtClean="0"/>
                <a:t>(Ingersoll &amp; May  cited in Carver-Thomas , 2017).</a:t>
              </a:r>
              <a:endParaRPr lang="en-US" sz="2000" dirty="0"/>
            </a:p>
          </p:txBody>
        </p:sp>
      </p:grpSp>
      <p:grpSp>
        <p:nvGrpSpPr>
          <p:cNvPr id="2" name="Group 1"/>
          <p:cNvGrpSpPr/>
          <p:nvPr/>
        </p:nvGrpSpPr>
        <p:grpSpPr>
          <a:xfrm>
            <a:off x="4258101" y="1283456"/>
            <a:ext cx="4708479" cy="2621546"/>
            <a:chOff x="4258101" y="1283456"/>
            <a:chExt cx="4708479" cy="2621546"/>
          </a:xfrm>
        </p:grpSpPr>
        <p:sp>
          <p:nvSpPr>
            <p:cNvPr id="12" name="Rounded Rectangular Callout 11"/>
            <p:cNvSpPr/>
            <p:nvPr/>
          </p:nvSpPr>
          <p:spPr>
            <a:xfrm>
              <a:off x="4258101" y="1283456"/>
              <a:ext cx="4708479" cy="2524269"/>
            </a:xfrm>
            <a:prstGeom prst="wedgeRoundRectCallout">
              <a:avLst/>
            </a:prstGeom>
            <a:noFill/>
            <a:ln w="28575">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title="Rounded rectangle text box"/>
            <p:cNvSpPr txBox="1"/>
            <p:nvPr/>
          </p:nvSpPr>
          <p:spPr>
            <a:xfrm>
              <a:off x="4531057" y="1350457"/>
              <a:ext cx="4435523" cy="2554545"/>
            </a:xfrm>
            <a:prstGeom prst="rect">
              <a:avLst/>
            </a:prstGeom>
            <a:noFill/>
          </p:spPr>
          <p:txBody>
            <a:bodyPr wrap="square" rtlCol="0">
              <a:spAutoFit/>
            </a:bodyPr>
            <a:lstStyle/>
            <a:p>
              <a:r>
                <a:rPr lang="en-US" sz="2000" dirty="0" smtClean="0"/>
                <a:t>“…teacher </a:t>
              </a:r>
              <a:r>
                <a:rPr lang="en-US" sz="2000" dirty="0"/>
                <a:t>turnover has a significant and negative effect </a:t>
              </a:r>
              <a:r>
                <a:rPr lang="en-US" sz="2000" dirty="0" smtClean="0"/>
                <a:t>on </a:t>
              </a:r>
              <a:r>
                <a:rPr lang="en-US" sz="2000" dirty="0"/>
                <a:t>student achievement in both math and </a:t>
              </a:r>
              <a:r>
                <a:rPr lang="en-US" sz="2000" dirty="0" smtClean="0"/>
                <a:t>ELA…. turnover </a:t>
              </a:r>
              <a:r>
                <a:rPr lang="en-US" sz="2000" dirty="0"/>
                <a:t>is particularly harmful to the achievement of students in schools with large populations of low-performing and </a:t>
              </a:r>
              <a:r>
                <a:rPr lang="en-US" sz="2000" dirty="0" smtClean="0"/>
                <a:t>black students.”(</a:t>
              </a:r>
              <a:r>
                <a:rPr lang="en-US" sz="2000" dirty="0" err="1"/>
                <a:t>Ronfeldt</a:t>
              </a:r>
              <a:r>
                <a:rPr lang="en-US" sz="2000" dirty="0"/>
                <a:t>, Loeb, </a:t>
              </a:r>
              <a:r>
                <a:rPr lang="en-US" sz="2000" dirty="0" smtClean="0"/>
                <a:t>&amp; </a:t>
              </a:r>
              <a:r>
                <a:rPr lang="en-US" sz="2000" dirty="0" err="1" smtClean="0"/>
                <a:t>Wycoff</a:t>
              </a:r>
              <a:r>
                <a:rPr lang="en-US" sz="2000" dirty="0" smtClean="0"/>
                <a:t>, 2012).</a:t>
              </a:r>
              <a:endParaRPr lang="en-US" sz="2000" dirty="0"/>
            </a:p>
          </p:txBody>
        </p:sp>
      </p:grpSp>
    </p:spTree>
    <p:extLst>
      <p:ext uri="{BB962C8B-B14F-4D97-AF65-F5344CB8AC3E}">
        <p14:creationId xmlns:p14="http://schemas.microsoft.com/office/powerpoint/2010/main" val="419434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71551" y="125578"/>
            <a:ext cx="6877050" cy="4918786"/>
          </a:xfrm>
          <a:prstGeom prst="rect">
            <a:avLst/>
          </a:prstGeom>
        </p:spPr>
      </p:pic>
      <p:sp>
        <p:nvSpPr>
          <p:cNvPr id="3" name="TextBox 2"/>
          <p:cNvSpPr txBox="1"/>
          <p:nvPr/>
        </p:nvSpPr>
        <p:spPr>
          <a:xfrm>
            <a:off x="7038976" y="924192"/>
            <a:ext cx="1924050" cy="1323439"/>
          </a:xfrm>
          <a:prstGeom prst="rect">
            <a:avLst/>
          </a:prstGeom>
          <a:noFill/>
        </p:spPr>
        <p:txBody>
          <a:bodyPr wrap="square" rtlCol="0">
            <a:spAutoFit/>
          </a:bodyPr>
          <a:lstStyle/>
          <a:p>
            <a:pPr algn="ctr"/>
            <a:r>
              <a:rPr lang="en-US" sz="2000" b="1" i="1" u="sng" dirty="0" smtClean="0"/>
              <a:t>SYSTEM OPTION:</a:t>
            </a:r>
          </a:p>
          <a:p>
            <a:pPr algn="ctr"/>
            <a:r>
              <a:rPr lang="en-US" sz="2000" b="1" dirty="0" smtClean="0">
                <a:solidFill>
                  <a:srgbClr val="FF0000"/>
                </a:solidFill>
              </a:rPr>
              <a:t>USE BULK TOOLS</a:t>
            </a:r>
            <a:endParaRPr lang="en-US" sz="2000" b="1" dirty="0">
              <a:solidFill>
                <a:srgbClr val="FF0000"/>
              </a:solidFill>
            </a:endParaRPr>
          </a:p>
        </p:txBody>
      </p:sp>
      <p:sp>
        <p:nvSpPr>
          <p:cNvPr id="4" name="Right Arrow 3"/>
          <p:cNvSpPr/>
          <p:nvPr/>
        </p:nvSpPr>
        <p:spPr>
          <a:xfrm>
            <a:off x="323850" y="2266681"/>
            <a:ext cx="819150" cy="352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038976" y="2619106"/>
            <a:ext cx="1924050" cy="1323439"/>
          </a:xfrm>
          <a:prstGeom prst="rect">
            <a:avLst/>
          </a:prstGeom>
          <a:noFill/>
        </p:spPr>
        <p:txBody>
          <a:bodyPr wrap="square" rtlCol="0">
            <a:spAutoFit/>
          </a:bodyPr>
          <a:lstStyle/>
          <a:p>
            <a:pPr algn="ctr"/>
            <a:r>
              <a:rPr lang="en-US" sz="2000" b="1" i="1" u="sng" dirty="0" smtClean="0"/>
              <a:t>STEP 1:</a:t>
            </a:r>
          </a:p>
          <a:p>
            <a:pPr algn="ctr"/>
            <a:r>
              <a:rPr lang="en-US" sz="2000" b="1" dirty="0" smtClean="0">
                <a:solidFill>
                  <a:srgbClr val="0070C0"/>
                </a:solidFill>
              </a:rPr>
              <a:t>Create Evaluation Record</a:t>
            </a:r>
            <a:endParaRPr lang="en-US" sz="2000" b="1" dirty="0">
              <a:solidFill>
                <a:srgbClr val="0070C0"/>
              </a:solidFill>
            </a:endParaRPr>
          </a:p>
        </p:txBody>
      </p:sp>
      <p:sp>
        <p:nvSpPr>
          <p:cNvPr id="6" name="Right Arrow 5"/>
          <p:cNvSpPr/>
          <p:nvPr/>
        </p:nvSpPr>
        <p:spPr>
          <a:xfrm rot="7209470">
            <a:off x="5067301" y="1966095"/>
            <a:ext cx="819150" cy="352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1090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3965" r="5962"/>
          <a:stretch/>
        </p:blipFill>
        <p:spPr>
          <a:xfrm>
            <a:off x="371474" y="357187"/>
            <a:ext cx="8439151" cy="4643438"/>
          </a:xfrm>
          <a:prstGeom prst="rect">
            <a:avLst/>
          </a:prstGeom>
        </p:spPr>
      </p:pic>
    </p:spTree>
    <p:extLst>
      <p:ext uri="{BB962C8B-B14F-4D97-AF65-F5344CB8AC3E}">
        <p14:creationId xmlns:p14="http://schemas.microsoft.com/office/powerpoint/2010/main" val="22056806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76325" y="98862"/>
            <a:ext cx="6567487" cy="5111314"/>
          </a:xfrm>
          <a:prstGeom prst="rect">
            <a:avLst/>
          </a:prstGeom>
        </p:spPr>
      </p:pic>
    </p:spTree>
    <p:extLst>
      <p:ext uri="{BB962C8B-B14F-4D97-AF65-F5344CB8AC3E}">
        <p14:creationId xmlns:p14="http://schemas.microsoft.com/office/powerpoint/2010/main" val="5402484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57200" y="1038225"/>
            <a:ext cx="8229600" cy="2381250"/>
          </a:xfrm>
          <a:prstGeom prst="rect">
            <a:avLst/>
          </a:prstGeom>
        </p:spPr>
      </p:pic>
      <p:sp>
        <p:nvSpPr>
          <p:cNvPr id="3" name="TextBox 2"/>
          <p:cNvSpPr txBox="1"/>
          <p:nvPr/>
        </p:nvSpPr>
        <p:spPr>
          <a:xfrm>
            <a:off x="1047750" y="3269434"/>
            <a:ext cx="6286500" cy="769441"/>
          </a:xfrm>
          <a:prstGeom prst="rect">
            <a:avLst/>
          </a:prstGeom>
          <a:noFill/>
        </p:spPr>
        <p:txBody>
          <a:bodyPr wrap="square" rtlCol="0">
            <a:spAutoFit/>
          </a:bodyPr>
          <a:lstStyle/>
          <a:p>
            <a:pPr algn="ctr"/>
            <a:r>
              <a:rPr lang="en-US" sz="4400" b="1" dirty="0" smtClean="0">
                <a:solidFill>
                  <a:srgbClr val="FF0000"/>
                </a:solidFill>
              </a:rPr>
              <a:t>Part 1 - DONE</a:t>
            </a:r>
            <a:endParaRPr lang="en-US" sz="4400" b="1" dirty="0">
              <a:solidFill>
                <a:srgbClr val="FF0000"/>
              </a:solidFill>
            </a:endParaRPr>
          </a:p>
        </p:txBody>
      </p:sp>
    </p:spTree>
    <p:extLst>
      <p:ext uri="{BB962C8B-B14F-4D97-AF65-F5344CB8AC3E}">
        <p14:creationId xmlns:p14="http://schemas.microsoft.com/office/powerpoint/2010/main" val="27927391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05240" y="180975"/>
            <a:ext cx="6686185" cy="4889663"/>
          </a:xfrm>
          <a:prstGeom prst="rect">
            <a:avLst/>
          </a:prstGeom>
        </p:spPr>
      </p:pic>
      <p:sp>
        <p:nvSpPr>
          <p:cNvPr id="4" name="TextBox 3"/>
          <p:cNvSpPr txBox="1"/>
          <p:nvPr/>
        </p:nvSpPr>
        <p:spPr>
          <a:xfrm>
            <a:off x="7038976" y="1964086"/>
            <a:ext cx="1924050" cy="1323439"/>
          </a:xfrm>
          <a:prstGeom prst="rect">
            <a:avLst/>
          </a:prstGeom>
          <a:noFill/>
        </p:spPr>
        <p:txBody>
          <a:bodyPr wrap="square" rtlCol="0">
            <a:spAutoFit/>
          </a:bodyPr>
          <a:lstStyle/>
          <a:p>
            <a:pPr algn="ctr"/>
            <a:r>
              <a:rPr lang="en-US" sz="2000" b="1" i="1" u="sng" dirty="0" smtClean="0"/>
              <a:t>STEP 2:</a:t>
            </a:r>
          </a:p>
          <a:p>
            <a:pPr algn="ctr"/>
            <a:r>
              <a:rPr lang="en-US" sz="2000" b="1" dirty="0" smtClean="0">
                <a:solidFill>
                  <a:srgbClr val="0070C0"/>
                </a:solidFill>
              </a:rPr>
              <a:t>Create Evaluation Teams</a:t>
            </a:r>
            <a:endParaRPr lang="en-US" sz="2000" b="1" dirty="0">
              <a:solidFill>
                <a:srgbClr val="0070C0"/>
              </a:solidFill>
            </a:endParaRPr>
          </a:p>
        </p:txBody>
      </p:sp>
    </p:spTree>
    <p:extLst>
      <p:ext uri="{BB962C8B-B14F-4D97-AF65-F5344CB8AC3E}">
        <p14:creationId xmlns:p14="http://schemas.microsoft.com/office/powerpoint/2010/main" val="480481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33387" y="219075"/>
            <a:ext cx="8277225" cy="4705350"/>
          </a:xfrm>
          <a:prstGeom prst="rect">
            <a:avLst/>
          </a:prstGeom>
        </p:spPr>
      </p:pic>
      <p:sp>
        <p:nvSpPr>
          <p:cNvPr id="3" name="Right Arrow 2"/>
          <p:cNvSpPr/>
          <p:nvPr/>
        </p:nvSpPr>
        <p:spPr>
          <a:xfrm>
            <a:off x="223837" y="2876550"/>
            <a:ext cx="561975"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12314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90575" y="271462"/>
            <a:ext cx="6496050" cy="4872038"/>
          </a:xfrm>
          <a:prstGeom prst="rect">
            <a:avLst/>
          </a:prstGeom>
        </p:spPr>
      </p:pic>
    </p:spTree>
    <p:extLst>
      <p:ext uri="{BB962C8B-B14F-4D97-AF65-F5344CB8AC3E}">
        <p14:creationId xmlns:p14="http://schemas.microsoft.com/office/powerpoint/2010/main" val="17188297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71625" y="74536"/>
            <a:ext cx="5572124" cy="4821315"/>
          </a:xfrm>
          <a:prstGeom prst="rect">
            <a:avLst/>
          </a:prstGeom>
        </p:spPr>
      </p:pic>
    </p:spTree>
    <p:extLst>
      <p:ext uri="{BB962C8B-B14F-4D97-AF65-F5344CB8AC3E}">
        <p14:creationId xmlns:p14="http://schemas.microsoft.com/office/powerpoint/2010/main" val="1714443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71500" y="197296"/>
            <a:ext cx="7085472" cy="4946204"/>
          </a:xfrm>
          <a:prstGeom prst="rect">
            <a:avLst/>
          </a:prstGeom>
        </p:spPr>
      </p:pic>
    </p:spTree>
    <p:extLst>
      <p:ext uri="{BB962C8B-B14F-4D97-AF65-F5344CB8AC3E}">
        <p14:creationId xmlns:p14="http://schemas.microsoft.com/office/powerpoint/2010/main" val="17590197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5705"/>
          <a:stretch/>
        </p:blipFill>
        <p:spPr>
          <a:xfrm>
            <a:off x="0" y="981074"/>
            <a:ext cx="8934450" cy="2676525"/>
          </a:xfrm>
          <a:prstGeom prst="rect">
            <a:avLst/>
          </a:prstGeom>
        </p:spPr>
      </p:pic>
      <p:sp>
        <p:nvSpPr>
          <p:cNvPr id="3" name="TextBox 2"/>
          <p:cNvSpPr txBox="1"/>
          <p:nvPr/>
        </p:nvSpPr>
        <p:spPr>
          <a:xfrm>
            <a:off x="1047750" y="3269434"/>
            <a:ext cx="6286500" cy="769441"/>
          </a:xfrm>
          <a:prstGeom prst="rect">
            <a:avLst/>
          </a:prstGeom>
          <a:noFill/>
        </p:spPr>
        <p:txBody>
          <a:bodyPr wrap="square" rtlCol="0">
            <a:spAutoFit/>
          </a:bodyPr>
          <a:lstStyle/>
          <a:p>
            <a:pPr algn="ctr"/>
            <a:r>
              <a:rPr lang="en-US" sz="4400" b="1" dirty="0" smtClean="0">
                <a:solidFill>
                  <a:srgbClr val="FF0000"/>
                </a:solidFill>
              </a:rPr>
              <a:t>Part 2 - DONE</a:t>
            </a:r>
            <a:endParaRPr lang="en-US" sz="4400" b="1" dirty="0">
              <a:solidFill>
                <a:srgbClr val="FF0000"/>
              </a:solidFill>
            </a:endParaRPr>
          </a:p>
        </p:txBody>
      </p:sp>
    </p:spTree>
    <p:extLst>
      <p:ext uri="{BB962C8B-B14F-4D97-AF65-F5344CB8AC3E}">
        <p14:creationId xmlns:p14="http://schemas.microsoft.com/office/powerpoint/2010/main" val="769793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highly effective teachers want?</a:t>
            </a:r>
            <a:endParaRPr lang="en-US" dirty="0"/>
          </a:p>
        </p:txBody>
      </p:sp>
      <p:sp>
        <p:nvSpPr>
          <p:cNvPr id="3" name="Content Placeholder 2"/>
          <p:cNvSpPr>
            <a:spLocks noGrp="1"/>
          </p:cNvSpPr>
          <p:nvPr>
            <p:ph idx="1"/>
          </p:nvPr>
        </p:nvSpPr>
        <p:spPr/>
        <p:txBody>
          <a:bodyPr>
            <a:normAutofit/>
          </a:bodyPr>
          <a:lstStyle/>
          <a:p>
            <a:pPr marL="0" indent="0">
              <a:buNone/>
            </a:pPr>
            <a:r>
              <a:rPr lang="en-US" sz="2400" b="1" dirty="0" smtClean="0"/>
              <a:t>Feedback, Recognition, and Opportunities to Lead</a:t>
            </a:r>
          </a:p>
          <a:p>
            <a:pPr marL="0" indent="0">
              <a:buNone/>
            </a:pPr>
            <a:endParaRPr lang="en-US" sz="2400" b="1" dirty="0" smtClean="0"/>
          </a:p>
        </p:txBody>
      </p:sp>
      <p:sp>
        <p:nvSpPr>
          <p:cNvPr id="7" name="Rounded Rectangular Callout 6" title="Rounded rectangle textbox, blue background"/>
          <p:cNvSpPr/>
          <p:nvPr/>
        </p:nvSpPr>
        <p:spPr>
          <a:xfrm>
            <a:off x="1978925" y="1951628"/>
            <a:ext cx="5732060" cy="2594693"/>
          </a:xfrm>
          <a:prstGeom prst="wedgeRoundRectCallou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79176" y="1951628"/>
            <a:ext cx="4804012" cy="2762295"/>
          </a:xfrm>
          <a:prstGeom prst="rect">
            <a:avLst/>
          </a:prstGeom>
          <a:noFill/>
        </p:spPr>
        <p:txBody>
          <a:bodyPr wrap="square" rtlCol="0">
            <a:spAutoFit/>
          </a:bodyPr>
          <a:lstStyle/>
          <a:p>
            <a:r>
              <a:rPr lang="en-US" sz="2000" dirty="0">
                <a:solidFill>
                  <a:schemeClr val="bg1"/>
                </a:solidFill>
              </a:rPr>
              <a:t>“Positive, </a:t>
            </a:r>
            <a:r>
              <a:rPr lang="en-US" sz="2000" b="1" dirty="0">
                <a:solidFill>
                  <a:schemeClr val="bg1"/>
                </a:solidFill>
              </a:rPr>
              <a:t>effective communication </a:t>
            </a:r>
            <a:r>
              <a:rPr lang="en-US" sz="2000" dirty="0">
                <a:solidFill>
                  <a:schemeClr val="bg1"/>
                </a:solidFill>
              </a:rPr>
              <a:t>between teachers and administration is lacking. Performance </a:t>
            </a:r>
            <a:r>
              <a:rPr lang="en-US" sz="2000" b="1" dirty="0">
                <a:solidFill>
                  <a:schemeClr val="bg1"/>
                </a:solidFill>
              </a:rPr>
              <a:t>feedback</a:t>
            </a:r>
            <a:r>
              <a:rPr lang="en-US" sz="2000" dirty="0">
                <a:solidFill>
                  <a:schemeClr val="bg1"/>
                </a:solidFill>
              </a:rPr>
              <a:t> is missing. For example, my principal never once visited my classroom during the entire school year to see how effective I really am with my students.”</a:t>
            </a:r>
          </a:p>
          <a:p>
            <a:r>
              <a:rPr lang="en-US" sz="2000" dirty="0">
                <a:solidFill>
                  <a:schemeClr val="bg1"/>
                </a:solidFill>
              </a:rPr>
              <a:t>(The New Teacher Project, 2012). </a:t>
            </a:r>
          </a:p>
          <a:p>
            <a:endParaRPr lang="en-US" dirty="0"/>
          </a:p>
        </p:txBody>
      </p:sp>
    </p:spTree>
    <p:extLst>
      <p:ext uri="{BB962C8B-B14F-4D97-AF65-F5344CB8AC3E}">
        <p14:creationId xmlns:p14="http://schemas.microsoft.com/office/powerpoint/2010/main" val="106371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7040" y="142875"/>
            <a:ext cx="7966835" cy="4914901"/>
          </a:xfrm>
          <a:prstGeom prst="rect">
            <a:avLst/>
          </a:prstGeom>
        </p:spPr>
      </p:pic>
      <p:sp>
        <p:nvSpPr>
          <p:cNvPr id="3" name="TextBox 2"/>
          <p:cNvSpPr txBox="1"/>
          <p:nvPr/>
        </p:nvSpPr>
        <p:spPr>
          <a:xfrm>
            <a:off x="7038976" y="2619106"/>
            <a:ext cx="1924050" cy="1323439"/>
          </a:xfrm>
          <a:prstGeom prst="rect">
            <a:avLst/>
          </a:prstGeom>
          <a:noFill/>
        </p:spPr>
        <p:txBody>
          <a:bodyPr wrap="square" rtlCol="0">
            <a:spAutoFit/>
          </a:bodyPr>
          <a:lstStyle/>
          <a:p>
            <a:pPr algn="ctr"/>
            <a:r>
              <a:rPr lang="en-US" sz="2000" b="1" i="1" u="sng" dirty="0" smtClean="0"/>
              <a:t>STEP 3:</a:t>
            </a:r>
          </a:p>
          <a:p>
            <a:pPr algn="ctr"/>
            <a:r>
              <a:rPr lang="en-US" sz="2000" b="1" dirty="0" smtClean="0">
                <a:solidFill>
                  <a:srgbClr val="0070C0"/>
                </a:solidFill>
              </a:rPr>
              <a:t>Create Orientation Record</a:t>
            </a:r>
            <a:endParaRPr lang="en-US" sz="2000" b="1" dirty="0">
              <a:solidFill>
                <a:srgbClr val="0070C0"/>
              </a:solidFill>
            </a:endParaRPr>
          </a:p>
        </p:txBody>
      </p:sp>
    </p:spTree>
    <p:extLst>
      <p:ext uri="{BB962C8B-B14F-4D97-AF65-F5344CB8AC3E}">
        <p14:creationId xmlns:p14="http://schemas.microsoft.com/office/powerpoint/2010/main" val="3768283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1925" y="80873"/>
            <a:ext cx="7962900" cy="4924324"/>
          </a:xfrm>
          <a:prstGeom prst="rect">
            <a:avLst/>
          </a:prstGeom>
        </p:spPr>
      </p:pic>
    </p:spTree>
    <p:extLst>
      <p:ext uri="{BB962C8B-B14F-4D97-AF65-F5344CB8AC3E}">
        <p14:creationId xmlns:p14="http://schemas.microsoft.com/office/powerpoint/2010/main" val="2638057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428625"/>
            <a:ext cx="9051700" cy="4443412"/>
          </a:xfrm>
          <a:prstGeom prst="rect">
            <a:avLst/>
          </a:prstGeom>
        </p:spPr>
      </p:pic>
    </p:spTree>
    <p:extLst>
      <p:ext uri="{BB962C8B-B14F-4D97-AF65-F5344CB8AC3E}">
        <p14:creationId xmlns:p14="http://schemas.microsoft.com/office/powerpoint/2010/main" val="8428649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2710"/>
          <a:stretch/>
        </p:blipFill>
        <p:spPr>
          <a:xfrm>
            <a:off x="377837" y="14287"/>
            <a:ext cx="8218475" cy="5129213"/>
          </a:xfrm>
          <a:prstGeom prst="rect">
            <a:avLst/>
          </a:prstGeom>
        </p:spPr>
      </p:pic>
    </p:spTree>
    <p:extLst>
      <p:ext uri="{BB962C8B-B14F-4D97-AF65-F5344CB8AC3E}">
        <p14:creationId xmlns:p14="http://schemas.microsoft.com/office/powerpoint/2010/main" val="13469819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15281" y="923925"/>
            <a:ext cx="8423893" cy="2862262"/>
          </a:xfrm>
          <a:prstGeom prst="rect">
            <a:avLst/>
          </a:prstGeom>
        </p:spPr>
      </p:pic>
      <p:sp>
        <p:nvSpPr>
          <p:cNvPr id="3" name="TextBox 2"/>
          <p:cNvSpPr txBox="1"/>
          <p:nvPr/>
        </p:nvSpPr>
        <p:spPr>
          <a:xfrm>
            <a:off x="1047750" y="3654154"/>
            <a:ext cx="6286500" cy="769441"/>
          </a:xfrm>
          <a:prstGeom prst="rect">
            <a:avLst/>
          </a:prstGeom>
          <a:noFill/>
        </p:spPr>
        <p:txBody>
          <a:bodyPr wrap="square" rtlCol="0">
            <a:spAutoFit/>
          </a:bodyPr>
          <a:lstStyle/>
          <a:p>
            <a:pPr algn="ctr"/>
            <a:r>
              <a:rPr lang="en-US" sz="4400" b="1" dirty="0" smtClean="0">
                <a:solidFill>
                  <a:srgbClr val="FF0000"/>
                </a:solidFill>
              </a:rPr>
              <a:t>Part 3 - DONE</a:t>
            </a:r>
            <a:endParaRPr lang="en-US" sz="4400" b="1" dirty="0">
              <a:solidFill>
                <a:srgbClr val="FF0000"/>
              </a:solidFill>
            </a:endParaRPr>
          </a:p>
        </p:txBody>
      </p:sp>
    </p:spTree>
    <p:extLst>
      <p:ext uri="{BB962C8B-B14F-4D97-AF65-F5344CB8AC3E}">
        <p14:creationId xmlns:p14="http://schemas.microsoft.com/office/powerpoint/2010/main" val="36458654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Parking Lot Pause</a:t>
            </a:r>
            <a:endParaRPr lang="en-US" dirty="0"/>
          </a:p>
        </p:txBody>
      </p:sp>
      <p:pic>
        <p:nvPicPr>
          <p:cNvPr id="4" name="Content Placeholder 3" descr="&lt;strong&gt;Car&lt;/strong&gt; Pink Vehicle · Free vector graphic on Pixabay"/>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24881" y="1495280"/>
            <a:ext cx="6407150" cy="3203575"/>
          </a:xfrm>
        </p:spPr>
      </p:pic>
    </p:spTree>
    <p:extLst>
      <p:ext uri="{BB962C8B-B14F-4D97-AF65-F5344CB8AC3E}">
        <p14:creationId xmlns:p14="http://schemas.microsoft.com/office/powerpoint/2010/main" val="25484647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3" y="719847"/>
            <a:ext cx="5987931" cy="1887166"/>
          </a:xfrm>
        </p:spPr>
        <p:txBody>
          <a:bodyPr>
            <a:normAutofit/>
          </a:bodyPr>
          <a:lstStyle/>
          <a:p>
            <a:r>
              <a:rPr lang="en-US" dirty="0" smtClean="0"/>
              <a:t>Deep Dive: Educator Contract Levels and Evaluation Types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32082214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Induction</a:t>
            </a:r>
            <a:endParaRPr lang="en-US" dirty="0"/>
          </a:p>
        </p:txBody>
      </p:sp>
      <p:sp>
        <p:nvSpPr>
          <p:cNvPr id="3" name="Content Placeholder 2"/>
          <p:cNvSpPr>
            <a:spLocks noGrp="1"/>
          </p:cNvSpPr>
          <p:nvPr>
            <p:ph idx="1"/>
          </p:nvPr>
        </p:nvSpPr>
        <p:spPr>
          <a:xfrm>
            <a:off x="461042" y="1342417"/>
            <a:ext cx="7806978" cy="3375580"/>
          </a:xfrm>
        </p:spPr>
        <p:txBody>
          <a:bodyPr>
            <a:normAutofit fontScale="92500" lnSpcReduction="10000"/>
          </a:bodyPr>
          <a:lstStyle/>
          <a:p>
            <a:pPr lvl="1"/>
            <a:r>
              <a:rPr lang="en-US" sz="2800" dirty="0" smtClean="0"/>
              <a:t>Formative</a:t>
            </a:r>
          </a:p>
          <a:p>
            <a:pPr lvl="1"/>
            <a:endParaRPr lang="en-US" sz="2800" dirty="0" smtClean="0"/>
          </a:p>
          <a:p>
            <a:pPr lvl="1"/>
            <a:r>
              <a:rPr lang="en-US" sz="2800" dirty="0" smtClean="0"/>
              <a:t>Differentiated Support</a:t>
            </a:r>
            <a:endParaRPr lang="en-US" sz="2800" dirty="0"/>
          </a:p>
          <a:p>
            <a:pPr lvl="2"/>
            <a:r>
              <a:rPr lang="en-US" sz="2500" dirty="0" smtClean="0"/>
              <a:t>Induction 1 (certified mentor required)</a:t>
            </a:r>
          </a:p>
          <a:p>
            <a:pPr lvl="2"/>
            <a:r>
              <a:rPr lang="en-US" sz="2500" dirty="0" smtClean="0"/>
              <a:t>Induction 2 (mentor suggested)</a:t>
            </a:r>
          </a:p>
          <a:p>
            <a:pPr lvl="2"/>
            <a:r>
              <a:rPr lang="en-US" sz="2500" dirty="0" smtClean="0"/>
              <a:t>Induction 3 (mentor suggested)</a:t>
            </a:r>
          </a:p>
          <a:p>
            <a:pPr lvl="2"/>
            <a:endParaRPr lang="en-US" sz="2200" dirty="0"/>
          </a:p>
          <a:p>
            <a:pPr marL="685800" lvl="2" indent="0">
              <a:buNone/>
            </a:pPr>
            <a:r>
              <a:rPr lang="en-US" sz="2200" dirty="0" smtClean="0"/>
              <a:t>*</a:t>
            </a:r>
            <a:r>
              <a:rPr lang="en-US" sz="2200" dirty="0"/>
              <a:t>If a district will have Induction 2 and 3 teachers this must be indicated in the district’s ADEPT plan, which must include a description of how these educators will be supported. </a:t>
            </a:r>
          </a:p>
          <a:p>
            <a:pPr marL="685800" lvl="2" indent="0">
              <a:buNone/>
            </a:pPr>
            <a:endParaRPr lang="en-US" sz="2500" dirty="0" smtClean="0"/>
          </a:p>
        </p:txBody>
      </p:sp>
    </p:spTree>
    <p:extLst>
      <p:ext uri="{BB962C8B-B14F-4D97-AF65-F5344CB8AC3E}">
        <p14:creationId xmlns:p14="http://schemas.microsoft.com/office/powerpoint/2010/main" val="177927330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a:t>
            </a:r>
            <a:endParaRPr lang="en-US" dirty="0"/>
          </a:p>
        </p:txBody>
      </p:sp>
      <p:sp>
        <p:nvSpPr>
          <p:cNvPr id="3" name="Content Placeholder 2"/>
          <p:cNvSpPr>
            <a:spLocks noGrp="1"/>
          </p:cNvSpPr>
          <p:nvPr>
            <p:ph idx="1"/>
          </p:nvPr>
        </p:nvSpPr>
        <p:spPr>
          <a:xfrm>
            <a:off x="407254" y="1342416"/>
            <a:ext cx="8475489" cy="3636837"/>
          </a:xfrm>
        </p:spPr>
        <p:txBody>
          <a:bodyPr>
            <a:normAutofit fontScale="92500" lnSpcReduction="10000"/>
          </a:bodyPr>
          <a:lstStyle/>
          <a:p>
            <a:r>
              <a:rPr lang="en-US" sz="2000" dirty="0" smtClean="0"/>
              <a:t>Maximum of 4 years</a:t>
            </a:r>
          </a:p>
          <a:p>
            <a:endParaRPr lang="en-US" sz="2000" dirty="0" smtClean="0"/>
          </a:p>
          <a:p>
            <a:pPr marL="0" indent="0">
              <a:buNone/>
            </a:pPr>
            <a:r>
              <a:rPr lang="en-US" sz="2000" dirty="0" smtClean="0"/>
              <a:t>Types of ADEPT Processes</a:t>
            </a:r>
          </a:p>
          <a:p>
            <a:pPr lvl="1"/>
            <a:r>
              <a:rPr lang="en-US" dirty="0" smtClean="0"/>
              <a:t>Formal evaluation (summative)</a:t>
            </a:r>
          </a:p>
          <a:p>
            <a:pPr lvl="1"/>
            <a:r>
              <a:rPr lang="en-US" dirty="0" smtClean="0"/>
              <a:t>Diagnostic Assistance (formative)</a:t>
            </a:r>
          </a:p>
          <a:p>
            <a:pPr lvl="1"/>
            <a:r>
              <a:rPr lang="en-US" dirty="0" smtClean="0"/>
              <a:t>Goals-Based Evaluation (GBE)</a:t>
            </a:r>
          </a:p>
          <a:p>
            <a:pPr lvl="1"/>
            <a:endParaRPr lang="en-US" sz="2000" dirty="0"/>
          </a:p>
          <a:p>
            <a:pPr marL="342900" lvl="1" indent="0">
              <a:buNone/>
            </a:pPr>
            <a:r>
              <a:rPr lang="en-US" dirty="0" smtClean="0"/>
              <a:t>*An annual contract teacher who has unsuccessfully completed the formal evaluation process for a second time, may not teach in a SC public school district for a period of at least two years and must complete a state-approved remediation plan in the area(s) of identified challenge. </a:t>
            </a:r>
          </a:p>
          <a:p>
            <a:pPr marL="342900" lvl="1" indent="0">
              <a:buNone/>
            </a:pPr>
            <a:r>
              <a:rPr lang="en-US" dirty="0" smtClean="0"/>
              <a:t>*After a minimum two-year period and successful completion of the state-approved remediation plan, the teacher is eligible for employment, at the annual contract level, for one additional year in order to attempt successful completion of the formal evaluation.</a:t>
            </a:r>
          </a:p>
        </p:txBody>
      </p:sp>
    </p:spTree>
    <p:extLst>
      <p:ext uri="{BB962C8B-B14F-4D97-AF65-F5344CB8AC3E}">
        <p14:creationId xmlns:p14="http://schemas.microsoft.com/office/powerpoint/2010/main" val="12728196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Continuing</a:t>
            </a:r>
            <a:endParaRPr lang="en-US" dirty="0"/>
          </a:p>
        </p:txBody>
      </p:sp>
      <p:sp>
        <p:nvSpPr>
          <p:cNvPr id="3" name="Content Placeholder 2"/>
          <p:cNvSpPr>
            <a:spLocks noGrp="1"/>
          </p:cNvSpPr>
          <p:nvPr>
            <p:ph idx="1"/>
          </p:nvPr>
        </p:nvSpPr>
        <p:spPr/>
        <p:txBody>
          <a:bodyPr/>
          <a:lstStyle/>
          <a:p>
            <a:r>
              <a:rPr lang="en-US" sz="2800" dirty="0" smtClean="0"/>
              <a:t>Educator must have satisfied all requirements for a professional teaching certificate</a:t>
            </a:r>
          </a:p>
          <a:p>
            <a:pPr marL="0" indent="0">
              <a:buNone/>
            </a:pPr>
            <a:r>
              <a:rPr lang="en-US" sz="2800" dirty="0" smtClean="0"/>
              <a:t>Types of ADEPT Processes</a:t>
            </a:r>
          </a:p>
          <a:p>
            <a:pPr lvl="1"/>
            <a:r>
              <a:rPr lang="en-US" sz="2400" dirty="0" smtClean="0"/>
              <a:t>GBE (or SLO)</a:t>
            </a:r>
          </a:p>
          <a:p>
            <a:pPr lvl="1"/>
            <a:r>
              <a:rPr lang="en-US" sz="2400" dirty="0" smtClean="0"/>
              <a:t>Summative (must be notified in writing by contract date)</a:t>
            </a:r>
          </a:p>
          <a:p>
            <a:pPr lvl="1"/>
            <a:r>
              <a:rPr lang="en-US" sz="2400" dirty="0" smtClean="0"/>
              <a:t>Formative (5</a:t>
            </a:r>
            <a:r>
              <a:rPr lang="en-US" sz="2400" baseline="30000" dirty="0" smtClean="0"/>
              <a:t>th</a:t>
            </a:r>
            <a:r>
              <a:rPr lang="en-US" sz="2400" dirty="0" smtClean="0"/>
              <a:t> year Comprehensive Evaluation)</a:t>
            </a:r>
          </a:p>
          <a:p>
            <a:endParaRPr lang="en-US" dirty="0" smtClean="0"/>
          </a:p>
          <a:p>
            <a:endParaRPr lang="en-US" dirty="0"/>
          </a:p>
        </p:txBody>
      </p:sp>
    </p:spTree>
    <p:extLst>
      <p:ext uri="{BB962C8B-B14F-4D97-AF65-F5344CB8AC3E}">
        <p14:creationId xmlns:p14="http://schemas.microsoft.com/office/powerpoint/2010/main" val="4161886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Times New Roman"/>
              <a:buNone/>
            </a:pPr>
            <a:r>
              <a:rPr lang="en" sz="3600" dirty="0" smtClean="0">
                <a:solidFill>
                  <a:schemeClr val="tx2"/>
                </a:solidFill>
                <a:latin typeface="Calibri"/>
                <a:ea typeface="Calibri"/>
                <a:cs typeface="Calibri"/>
                <a:sym typeface="Calibri"/>
              </a:rPr>
              <a:t>Effectiveness System Feedb</a:t>
            </a:r>
            <a:r>
              <a:rPr lang="en" sz="3600" i="0" u="none" strike="noStrike" cap="none" dirty="0" smtClean="0">
                <a:solidFill>
                  <a:schemeClr val="tx2"/>
                </a:solidFill>
                <a:latin typeface="Calibri"/>
                <a:ea typeface="Calibri"/>
                <a:cs typeface="Calibri"/>
                <a:sym typeface="Calibri"/>
              </a:rPr>
              <a:t>ack</a:t>
            </a:r>
            <a:endParaRPr sz="3600" i="0" u="none" strike="noStrike" cap="none" dirty="0">
              <a:solidFill>
                <a:schemeClr val="tx2"/>
              </a:solidFill>
              <a:latin typeface="Calibri"/>
              <a:ea typeface="Calibri"/>
              <a:cs typeface="Calibri"/>
              <a:sym typeface="Calibri"/>
            </a:endParaRPr>
          </a:p>
        </p:txBody>
      </p:sp>
      <p:sp>
        <p:nvSpPr>
          <p:cNvPr id="199" name="Shape 199"/>
          <p:cNvSpPr txBox="1">
            <a:spLocks noGrp="1"/>
          </p:cNvSpPr>
          <p:nvPr>
            <p:ph type="body" idx="1"/>
          </p:nvPr>
        </p:nvSpPr>
        <p:spPr>
          <a:xfrm>
            <a:off x="304800" y="855023"/>
            <a:ext cx="8839200" cy="3420094"/>
          </a:xfrm>
          <a:prstGeom prst="rect">
            <a:avLst/>
          </a:prstGeom>
          <a:noFill/>
          <a:ln>
            <a:noFill/>
          </a:ln>
        </p:spPr>
        <p:txBody>
          <a:bodyPr spcFirstLastPara="1" wrap="square" lIns="91425" tIns="45700" rIns="91425" bIns="45700" anchor="t" anchorCtr="0">
            <a:noAutofit/>
          </a:bodyPr>
          <a:lstStyle/>
          <a:p>
            <a:pPr marL="566928" marR="0" lvl="1" indent="-457200" algn="l" rtl="0">
              <a:lnSpc>
                <a:spcPct val="80000"/>
              </a:lnSpc>
              <a:spcBef>
                <a:spcPts val="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Effectiveness Experts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smtClean="0">
                <a:solidFill>
                  <a:srgbClr val="000000"/>
                </a:solidFill>
                <a:latin typeface="Calibri"/>
                <a:ea typeface="Calibri"/>
                <a:cs typeface="Calibri"/>
                <a:sym typeface="Calibri"/>
              </a:rPr>
              <a:t>District and IHE ADEPT </a:t>
            </a:r>
            <a:r>
              <a:rPr lang="en" sz="1782" i="0" u="none" strike="noStrike" cap="none" dirty="0">
                <a:solidFill>
                  <a:srgbClr val="000000"/>
                </a:solidFill>
                <a:latin typeface="Calibri"/>
                <a:ea typeface="Calibri"/>
                <a:cs typeface="Calibri"/>
                <a:sym typeface="Calibri"/>
              </a:rPr>
              <a:t>Plans 2017</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Effectiveness Office Hours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Effectiveness Advisory </a:t>
            </a:r>
            <a:r>
              <a:rPr lang="en" sz="1782" i="0" u="none" strike="noStrike" cap="none" dirty="0" smtClean="0">
                <a:solidFill>
                  <a:srgbClr val="000000"/>
                </a:solidFill>
                <a:latin typeface="Calibri"/>
                <a:ea typeface="Calibri"/>
                <a:cs typeface="Calibri"/>
                <a:sym typeface="Calibri"/>
              </a:rPr>
              <a:t>Teams </a:t>
            </a:r>
            <a:r>
              <a:rPr lang="en" sz="1782" i="0" u="none" strike="noStrike" cap="none" dirty="0">
                <a:solidFill>
                  <a:srgbClr val="000000"/>
                </a:solidFill>
                <a:latin typeface="Calibri"/>
                <a:ea typeface="Calibri"/>
                <a:cs typeface="Calibri"/>
                <a:sym typeface="Calibri"/>
              </a:rPr>
              <a:t>(District, Higher Ed., Principals, Teachers)</a:t>
            </a:r>
            <a:endParaRPr sz="2170" i="0" u="none" strike="noStrike" cap="none" dirty="0">
              <a:solidFill>
                <a:schemeClr val="dk1"/>
              </a:solidFill>
              <a:latin typeface="Calibri"/>
              <a:ea typeface="Calibri"/>
              <a:cs typeface="Calibri"/>
              <a:sym typeface="Calibri"/>
            </a:endParaRPr>
          </a:p>
          <a:p>
            <a:pPr marL="566928" marR="0" lvl="1" indent="-457200" algn="l" rtl="0">
              <a:lnSpc>
                <a:spcPct val="80000"/>
              </a:lnSpc>
              <a:spcBef>
                <a:spcPts val="40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Trainings and </a:t>
            </a:r>
            <a:r>
              <a:rPr lang="en" sz="2170" b="1" i="0" u="none" strike="noStrike" cap="none" dirty="0" smtClean="0">
                <a:solidFill>
                  <a:schemeClr val="dk1"/>
                </a:solidFill>
                <a:latin typeface="Calibri"/>
                <a:ea typeface="Calibri"/>
                <a:cs typeface="Calibri"/>
                <a:sym typeface="Calibri"/>
              </a:rPr>
              <a:t>Roundtables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SC Teaching Standards, PADEPP, and Leadership </a:t>
            </a:r>
            <a:r>
              <a:rPr lang="en" sz="1782" i="0" u="none" strike="noStrike" cap="none" dirty="0" smtClean="0">
                <a:solidFill>
                  <a:schemeClr val="dk1"/>
                </a:solidFill>
                <a:latin typeface="Calibri"/>
                <a:ea typeface="Calibri"/>
                <a:cs typeface="Calibri"/>
                <a:sym typeface="Calibri"/>
              </a:rPr>
              <a:t>Continuum </a:t>
            </a:r>
            <a:r>
              <a:rPr lang="en" sz="1782" i="0" u="none" strike="noStrike" cap="none" dirty="0">
                <a:solidFill>
                  <a:schemeClr val="dk1"/>
                </a:solidFill>
                <a:latin typeface="Calibri"/>
                <a:ea typeface="Calibri"/>
                <a:cs typeface="Calibri"/>
                <a:sym typeface="Calibri"/>
              </a:rPr>
              <a:t>trainings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Personnel, Instructional Leaders, </a:t>
            </a:r>
            <a:r>
              <a:rPr lang="en" sz="1782" i="0" u="none" strike="noStrike" cap="none" dirty="0" smtClean="0">
                <a:solidFill>
                  <a:schemeClr val="dk1"/>
                </a:solidFill>
                <a:latin typeface="Calibri"/>
                <a:ea typeface="Calibri"/>
                <a:cs typeface="Calibri"/>
                <a:sym typeface="Calibri"/>
              </a:rPr>
              <a:t>HR, SCEDA Roundtables, SCATE Conference</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Induction and Mentoring Coordinators</a:t>
            </a:r>
            <a:endParaRPr sz="2170" i="0" u="none" strike="noStrike" cap="none" dirty="0">
              <a:solidFill>
                <a:schemeClr val="dk1"/>
              </a:solidFill>
              <a:latin typeface="Calibri"/>
              <a:ea typeface="Calibri"/>
              <a:cs typeface="Calibri"/>
              <a:sym typeface="Calibri"/>
            </a:endParaRPr>
          </a:p>
          <a:p>
            <a:pPr marL="566928" marR="0" lvl="1" indent="-457200" algn="l" rtl="0">
              <a:lnSpc>
                <a:spcPct val="80000"/>
              </a:lnSpc>
              <a:spcBef>
                <a:spcPts val="40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Independent Reviews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pPr>
            <a:r>
              <a:rPr lang="en" sz="1782" i="0" u="none" strike="noStrike" cap="none" dirty="0">
                <a:solidFill>
                  <a:schemeClr val="dk1"/>
                </a:solidFill>
                <a:latin typeface="Calibri"/>
                <a:ea typeface="Calibri"/>
                <a:cs typeface="Calibri"/>
                <a:sym typeface="Calibri"/>
              </a:rPr>
              <a:t>University of South Carolina Research, Evaluation, </a:t>
            </a:r>
            <a:r>
              <a:rPr lang="en" sz="1782" dirty="0">
                <a:latin typeface="Calibri"/>
                <a:ea typeface="Calibri"/>
                <a:cs typeface="Calibri"/>
                <a:sym typeface="Calibri"/>
              </a:rPr>
              <a:t>&amp; </a:t>
            </a:r>
            <a:r>
              <a:rPr lang="en" sz="1782" i="0" u="none" strike="noStrike" cap="none" dirty="0">
                <a:solidFill>
                  <a:schemeClr val="dk1"/>
                </a:solidFill>
                <a:latin typeface="Calibri"/>
                <a:ea typeface="Calibri"/>
                <a:cs typeface="Calibri"/>
                <a:sym typeface="Calibri"/>
              </a:rPr>
              <a:t>Measurement Center</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pPr>
            <a:r>
              <a:rPr lang="en" sz="1782" i="0" u="none" strike="noStrike" cap="none" dirty="0">
                <a:solidFill>
                  <a:schemeClr val="dk1"/>
                </a:solidFill>
                <a:latin typeface="Calibri"/>
                <a:ea typeface="Calibri"/>
                <a:cs typeface="Calibri"/>
                <a:sym typeface="Calibri"/>
              </a:rPr>
              <a:t>Southern Regional Education Board Focus Groups</a:t>
            </a:r>
            <a:endParaRPr dirty="0">
              <a:latin typeface="Calibri"/>
              <a:ea typeface="Calibri"/>
              <a:cs typeface="Calibri"/>
              <a:sym typeface="Calibri"/>
            </a:endParaRPr>
          </a:p>
          <a:p>
            <a:pPr marL="690372" lvl="2" indent="-342900">
              <a:lnSpc>
                <a:spcPct val="80000"/>
              </a:lnSpc>
              <a:spcBef>
                <a:spcPts val="400"/>
              </a:spcBef>
              <a:buClr>
                <a:schemeClr val="accent1"/>
              </a:buClr>
              <a:buSzPts val="1158"/>
            </a:pPr>
            <a:r>
              <a:rPr lang="en" sz="1782" i="0" u="none" strike="noStrike" cap="none" dirty="0">
                <a:solidFill>
                  <a:schemeClr val="dk1"/>
                </a:solidFill>
                <a:latin typeface="Calibri"/>
                <a:ea typeface="Calibri"/>
                <a:cs typeface="Calibri"/>
                <a:sym typeface="Calibri"/>
              </a:rPr>
              <a:t>American Institutes for Research Statewide Surveys (2016 and 2018)</a:t>
            </a:r>
            <a:endParaRPr dirty="0">
              <a:latin typeface="Calibri"/>
              <a:ea typeface="Calibri"/>
              <a:cs typeface="Calibri"/>
              <a:sym typeface="Calibri"/>
            </a:endParaRPr>
          </a:p>
          <a:p>
            <a:pPr marL="342900" marR="0" lvl="0" indent="-165735" algn="l" rtl="0">
              <a:lnSpc>
                <a:spcPct val="80000"/>
              </a:lnSpc>
              <a:spcBef>
                <a:spcPts val="558"/>
              </a:spcBef>
              <a:spcAft>
                <a:spcPts val="0"/>
              </a:spcAft>
              <a:buClr>
                <a:schemeClr val="dk1"/>
              </a:buClr>
              <a:buSzPts val="2790"/>
              <a:buFont typeface="Arial"/>
              <a:buNone/>
            </a:pPr>
            <a:endParaRPr sz="279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092582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Agreement</a:t>
            </a:r>
            <a:endParaRPr lang="en-US" dirty="0"/>
          </a:p>
        </p:txBody>
      </p:sp>
      <p:sp>
        <p:nvSpPr>
          <p:cNvPr id="3" name="Content Placeholder 2"/>
          <p:cNvSpPr>
            <a:spLocks noGrp="1"/>
          </p:cNvSpPr>
          <p:nvPr>
            <p:ph idx="1"/>
          </p:nvPr>
        </p:nvSpPr>
        <p:spPr/>
        <p:txBody>
          <a:bodyPr/>
          <a:lstStyle/>
          <a:p>
            <a:r>
              <a:rPr lang="en-US" dirty="0" smtClean="0"/>
              <a:t>Teachers who are eligible for a teaching contract but are hired on a date that would result in an employment period of less than 152 days may receive a LOA.</a:t>
            </a:r>
          </a:p>
          <a:p>
            <a:pPr lvl="1"/>
            <a:r>
              <a:rPr lang="en-US" dirty="0" smtClean="0"/>
              <a:t>No standard evaluation process is required</a:t>
            </a:r>
          </a:p>
          <a:p>
            <a:pPr lvl="1"/>
            <a:r>
              <a:rPr lang="en-US" dirty="0" smtClean="0"/>
              <a:t>ADEPT does not apply, but district must assist and “evaluate”, as appropriate</a:t>
            </a:r>
          </a:p>
          <a:p>
            <a:pPr lvl="1"/>
            <a:r>
              <a:rPr lang="en-US" dirty="0" smtClean="0"/>
              <a:t>Provisions of Employment and Dismissal Act do not apply</a:t>
            </a:r>
            <a:endParaRPr lang="en-US" dirty="0"/>
          </a:p>
        </p:txBody>
      </p:sp>
    </p:spTree>
    <p:extLst>
      <p:ext uri="{BB962C8B-B14F-4D97-AF65-F5344CB8AC3E}">
        <p14:creationId xmlns:p14="http://schemas.microsoft.com/office/powerpoint/2010/main" val="119846908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3" y="719847"/>
            <a:ext cx="5987931" cy="1887166"/>
          </a:xfrm>
        </p:spPr>
        <p:txBody>
          <a:bodyPr>
            <a:normAutofit/>
          </a:bodyPr>
          <a:lstStyle/>
          <a:p>
            <a:r>
              <a:rPr lang="en-US" dirty="0" smtClean="0"/>
              <a:t>Educator Contract Levels and Evaluation Types</a:t>
            </a:r>
            <a:endParaRPr lang="en-US" dirty="0"/>
          </a:p>
        </p:txBody>
      </p:sp>
      <p:sp>
        <p:nvSpPr>
          <p:cNvPr id="3" name="Text Placeholder 2"/>
          <p:cNvSpPr>
            <a:spLocks noGrp="1"/>
          </p:cNvSpPr>
          <p:nvPr>
            <p:ph type="body" idx="1"/>
          </p:nvPr>
        </p:nvSpPr>
        <p:spPr/>
        <p:txBody>
          <a:bodyPr/>
          <a:lstStyle/>
          <a:p>
            <a:r>
              <a:rPr lang="en-US" b="1" dirty="0" smtClean="0">
                <a:solidFill>
                  <a:srgbClr val="FFFF00"/>
                </a:solidFill>
              </a:rPr>
              <a:t>Check for Understanding</a:t>
            </a:r>
            <a:endParaRPr lang="en-US" b="1" dirty="0">
              <a:solidFill>
                <a:srgbClr val="FFFF00"/>
              </a:solidFill>
            </a:endParaRPr>
          </a:p>
        </p:txBody>
      </p:sp>
    </p:spTree>
    <p:extLst>
      <p:ext uri="{BB962C8B-B14F-4D97-AF65-F5344CB8AC3E}">
        <p14:creationId xmlns:p14="http://schemas.microsoft.com/office/powerpoint/2010/main" val="4750061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Contract?</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Your district is interested in hiring a teacher that just completed his first year of teaching in Arizona.</a:t>
            </a:r>
          </a:p>
          <a:p>
            <a:pPr marL="0" indent="0">
              <a:buNone/>
            </a:pPr>
            <a:endParaRPr lang="en-US" sz="2800" dirty="0"/>
          </a:p>
          <a:p>
            <a:pPr marL="0" indent="0">
              <a:buNone/>
            </a:pPr>
            <a:r>
              <a:rPr lang="en-US" sz="2800" dirty="0" smtClean="0"/>
              <a:t>What contract do you offer?</a:t>
            </a:r>
          </a:p>
          <a:p>
            <a:pPr marL="0" indent="0">
              <a:buNone/>
            </a:pPr>
            <a:r>
              <a:rPr lang="en-US" sz="2800" dirty="0" smtClean="0"/>
              <a:t> </a:t>
            </a:r>
            <a:endParaRPr lang="en-US" sz="2800" dirty="0"/>
          </a:p>
        </p:txBody>
      </p:sp>
    </p:spTree>
    <p:extLst>
      <p:ext uri="{BB962C8B-B14F-4D97-AF65-F5344CB8AC3E}">
        <p14:creationId xmlns:p14="http://schemas.microsoft.com/office/powerpoint/2010/main" val="340480670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Contract?</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Your district is in the process of hiring a teacher with a professional certificate from out of state. She has been teaching for 11 years.</a:t>
            </a:r>
          </a:p>
          <a:p>
            <a:pPr marL="0" indent="0">
              <a:buNone/>
            </a:pPr>
            <a:endParaRPr lang="en-US" sz="2800" dirty="0"/>
          </a:p>
          <a:p>
            <a:pPr marL="0" indent="0">
              <a:buNone/>
            </a:pPr>
            <a:r>
              <a:rPr lang="en-US" sz="2800" dirty="0" smtClean="0"/>
              <a:t>What contract do you offer?</a:t>
            </a:r>
          </a:p>
          <a:p>
            <a:pPr marL="0" indent="0">
              <a:buNone/>
            </a:pPr>
            <a:r>
              <a:rPr lang="en-US" sz="2800" dirty="0" smtClean="0"/>
              <a:t> </a:t>
            </a:r>
            <a:endParaRPr lang="en-US" sz="2800" dirty="0"/>
          </a:p>
        </p:txBody>
      </p:sp>
    </p:spTree>
    <p:extLst>
      <p:ext uri="{BB962C8B-B14F-4D97-AF65-F5344CB8AC3E}">
        <p14:creationId xmlns:p14="http://schemas.microsoft.com/office/powerpoint/2010/main" val="39085098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Contract?</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sz="2800" dirty="0" smtClean="0"/>
              <a:t>Your district is in the process of rehiring a teacher on an international teaching certificate. She’s been with the district previously and returned to Spain after completing an Annual 4 contract. She is now back in the United States on a new visa for a period of five years. </a:t>
            </a:r>
          </a:p>
          <a:p>
            <a:pPr marL="0" indent="0">
              <a:buNone/>
            </a:pPr>
            <a:endParaRPr lang="en-US" sz="2800" dirty="0"/>
          </a:p>
          <a:p>
            <a:pPr marL="0" indent="0">
              <a:buNone/>
            </a:pPr>
            <a:r>
              <a:rPr lang="en-US" sz="2800" dirty="0" smtClean="0"/>
              <a:t>What contract do you offer?</a:t>
            </a:r>
          </a:p>
          <a:p>
            <a:pPr marL="0" indent="0">
              <a:buNone/>
            </a:pPr>
            <a:r>
              <a:rPr lang="en-US" sz="2800" dirty="0" smtClean="0"/>
              <a:t> </a:t>
            </a:r>
            <a:endParaRPr lang="en-US" sz="2800" dirty="0"/>
          </a:p>
        </p:txBody>
      </p:sp>
    </p:spTree>
    <p:extLst>
      <p:ext uri="{BB962C8B-B14F-4D97-AF65-F5344CB8AC3E}">
        <p14:creationId xmlns:p14="http://schemas.microsoft.com/office/powerpoint/2010/main" val="19889602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Evaluation Level?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smtClean="0"/>
              <a:t>You have a reading coach who has been with the district for several years. Next year will be her tenth year at the Continuing level, which means she’s up for certificate renewal. She doesn’t have her own classroom, but instead supports teachers in supporting students. </a:t>
            </a:r>
          </a:p>
          <a:p>
            <a:pPr marL="0" indent="0">
              <a:buNone/>
            </a:pPr>
            <a:endParaRPr lang="en-US" sz="2800" dirty="0"/>
          </a:p>
          <a:p>
            <a:pPr marL="0" indent="0">
              <a:buNone/>
            </a:pPr>
            <a:r>
              <a:rPr lang="en-US" sz="2800" dirty="0" smtClean="0"/>
              <a:t>What type of evaluation should this educator receive?</a:t>
            </a:r>
          </a:p>
          <a:p>
            <a:pPr marL="0" indent="0">
              <a:buNone/>
            </a:pPr>
            <a:r>
              <a:rPr lang="en-US" sz="2800" dirty="0" smtClean="0"/>
              <a:t> </a:t>
            </a:r>
            <a:endParaRPr lang="en-US" sz="2800" dirty="0"/>
          </a:p>
        </p:txBody>
      </p:sp>
    </p:spTree>
    <p:extLst>
      <p:ext uri="{BB962C8B-B14F-4D97-AF65-F5344CB8AC3E}">
        <p14:creationId xmlns:p14="http://schemas.microsoft.com/office/powerpoint/2010/main" val="16868639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Contract?</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Your district is hiring a school counselor that will join the district in early October. He has already completed two years as a school counselor in Georgia.</a:t>
            </a:r>
          </a:p>
          <a:p>
            <a:pPr marL="0" indent="0">
              <a:buNone/>
            </a:pPr>
            <a:endParaRPr lang="en-US" sz="2800" dirty="0"/>
          </a:p>
          <a:p>
            <a:pPr marL="0" indent="0">
              <a:buNone/>
            </a:pPr>
            <a:r>
              <a:rPr lang="en-US" sz="2800" dirty="0" smtClean="0"/>
              <a:t>What contract do you offer?</a:t>
            </a:r>
          </a:p>
          <a:p>
            <a:pPr marL="0" indent="0">
              <a:buNone/>
            </a:pPr>
            <a:r>
              <a:rPr lang="en-US" sz="2800" dirty="0" smtClean="0"/>
              <a:t> </a:t>
            </a:r>
            <a:endParaRPr lang="en-US" sz="2800" dirty="0"/>
          </a:p>
        </p:txBody>
      </p:sp>
    </p:spTree>
    <p:extLst>
      <p:ext uri="{BB962C8B-B14F-4D97-AF65-F5344CB8AC3E}">
        <p14:creationId xmlns:p14="http://schemas.microsoft.com/office/powerpoint/2010/main" val="284274102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Contract and Evaluation Level?</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sz="2800" dirty="0" smtClean="0"/>
              <a:t>Your district is hiring a teacher that successfully completed an Annual 1 contract in a previous district. The district suggested the teacher receive a Continuing GBE contract next year, but your district has not been able to assess the teacher’s performance. </a:t>
            </a:r>
          </a:p>
          <a:p>
            <a:pPr marL="0" indent="0">
              <a:buNone/>
            </a:pPr>
            <a:endParaRPr lang="en-US" sz="2800" dirty="0"/>
          </a:p>
          <a:p>
            <a:pPr marL="0" indent="0">
              <a:buNone/>
            </a:pPr>
            <a:r>
              <a:rPr lang="en-US" sz="2800" dirty="0" smtClean="0"/>
              <a:t>What contract and evaluation level do you offer?</a:t>
            </a:r>
          </a:p>
          <a:p>
            <a:pPr marL="0" indent="0">
              <a:buNone/>
            </a:pPr>
            <a:r>
              <a:rPr lang="en-US" sz="2800" dirty="0" smtClean="0"/>
              <a:t> </a:t>
            </a:r>
            <a:endParaRPr lang="en-US" sz="2800" dirty="0"/>
          </a:p>
        </p:txBody>
      </p:sp>
    </p:spTree>
    <p:extLst>
      <p:ext uri="{BB962C8B-B14F-4D97-AF65-F5344CB8AC3E}">
        <p14:creationId xmlns:p14="http://schemas.microsoft.com/office/powerpoint/2010/main" val="76319369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Parking Lot Pause</a:t>
            </a:r>
            <a:endParaRPr lang="en-US" dirty="0"/>
          </a:p>
        </p:txBody>
      </p:sp>
      <p:pic>
        <p:nvPicPr>
          <p:cNvPr id="4" name="Content Placeholder 3" descr="&lt;strong&gt;Car&lt;/strong&gt; Pink Vehicle · Free vector graphic on Pixabay"/>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24881" y="1495280"/>
            <a:ext cx="6407150" cy="3203575"/>
          </a:xfrm>
        </p:spPr>
      </p:pic>
    </p:spTree>
    <p:extLst>
      <p:ext uri="{BB962C8B-B14F-4D97-AF65-F5344CB8AC3E}">
        <p14:creationId xmlns:p14="http://schemas.microsoft.com/office/powerpoint/2010/main" val="33136551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Office of Educator Services</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sp>
        <p:nvSpPr>
          <p:cNvPr id="4" name="Title 1"/>
          <p:cNvSpPr txBox="1">
            <a:spLocks/>
          </p:cNvSpPr>
          <p:nvPr/>
        </p:nvSpPr>
        <p:spPr>
          <a:xfrm>
            <a:off x="4694831" y="719846"/>
            <a:ext cx="4127576" cy="3974983"/>
          </a:xfrm>
          <a:prstGeom prst="rect">
            <a:avLst/>
          </a:prstGeom>
        </p:spPr>
        <p:txBody>
          <a:bodyPr vert="horz" lIns="0" tIns="0" rIns="0" bIns="0" rtlCol="0" anchor="t">
            <a:normAutofit/>
          </a:bodyPr>
          <a:lstStyle>
            <a:lvl1pPr algn="l" defTabSz="685800" rtl="0" eaLnBrk="1" latinLnBrk="0" hangingPunct="1">
              <a:lnSpc>
                <a:spcPct val="85000"/>
              </a:lnSpc>
              <a:spcBef>
                <a:spcPct val="0"/>
              </a:spcBef>
              <a:buNone/>
              <a:defRPr sz="4000" b="1" i="0" kern="1200">
                <a:solidFill>
                  <a:schemeClr val="bg1">
                    <a:lumMod val="95000"/>
                  </a:schemeClr>
                </a:solidFill>
                <a:latin typeface="Calibri" charset="0"/>
                <a:ea typeface="Calibri" charset="0"/>
                <a:cs typeface="Calibri" charset="0"/>
              </a:defRPr>
            </a:lvl1pPr>
          </a:lstStyle>
          <a:p>
            <a:endParaRPr lang="en-US" dirty="0">
              <a:solidFill>
                <a:schemeClr val="tx1">
                  <a:lumMod val="75000"/>
                  <a:lumOff val="25000"/>
                </a:schemeClr>
              </a:solidFill>
            </a:endParaRPr>
          </a:p>
        </p:txBody>
      </p:sp>
    </p:spTree>
    <p:extLst>
      <p:ext uri="{BB962C8B-B14F-4D97-AF65-F5344CB8AC3E}">
        <p14:creationId xmlns:p14="http://schemas.microsoft.com/office/powerpoint/2010/main" val="2237123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What: SC Teaching Standards Process</a:t>
            </a:r>
            <a:endParaRPr lang="en-US"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20800" y="1378811"/>
            <a:ext cx="4400500" cy="2456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Diagram 8"/>
          <p:cNvGraphicFramePr/>
          <p:nvPr>
            <p:extLst>
              <p:ext uri="{D42A27DB-BD31-4B8C-83A1-F6EECF244321}">
                <p14:modId xmlns:p14="http://schemas.microsoft.com/office/powerpoint/2010/main" val="900840783"/>
              </p:ext>
            </p:extLst>
          </p:nvPr>
        </p:nvGraphicFramePr>
        <p:xfrm>
          <a:off x="5384800" y="1404210"/>
          <a:ext cx="3321050" cy="24311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5089711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SCLead.org Evaluations Menu</a:t>
            </a:r>
            <a:endParaRPr lang="en-US" dirty="0"/>
          </a:p>
        </p:txBody>
      </p:sp>
      <p:sp>
        <p:nvSpPr>
          <p:cNvPr id="3" name="Text Placeholder 2"/>
          <p:cNvSpPr>
            <a:spLocks noGrp="1"/>
          </p:cNvSpPr>
          <p:nvPr>
            <p:ph type="body" idx="1"/>
          </p:nvPr>
        </p:nvSpPr>
        <p:spPr>
          <a:xfrm>
            <a:off x="820123" y="3062959"/>
            <a:ext cx="6751751" cy="1125140"/>
          </a:xfrm>
        </p:spPr>
        <p:txBody>
          <a:bodyPr/>
          <a:lstStyle/>
          <a:p>
            <a:r>
              <a:rPr lang="en-US" dirty="0" smtClean="0"/>
              <a:t>From </a:t>
            </a:r>
            <a:r>
              <a:rPr lang="en-US" dirty="0" smtClean="0">
                <a:solidFill>
                  <a:srgbClr val="FFFF00"/>
                </a:solidFill>
              </a:rPr>
              <a:t>Settings</a:t>
            </a:r>
            <a:r>
              <a:rPr lang="en-US" dirty="0" smtClean="0"/>
              <a:t> to </a:t>
            </a:r>
            <a:r>
              <a:rPr lang="en-US" dirty="0" smtClean="0">
                <a:solidFill>
                  <a:srgbClr val="FFFF00"/>
                </a:solidFill>
              </a:rPr>
              <a:t>Student Growth and Professional Goals</a:t>
            </a:r>
            <a:endParaRPr lang="en-US" dirty="0">
              <a:solidFill>
                <a:srgbClr val="FFFF00"/>
              </a:solidFill>
            </a:endParaRPr>
          </a:p>
        </p:txBody>
      </p:sp>
    </p:spTree>
    <p:extLst>
      <p:ext uri="{BB962C8B-B14F-4D97-AF65-F5344CB8AC3E}">
        <p14:creationId xmlns:p14="http://schemas.microsoft.com/office/powerpoint/2010/main" val="245680964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Educator </a:t>
            </a:r>
            <a:br>
              <a:rPr lang="en-US" dirty="0" smtClean="0"/>
            </a:br>
            <a:r>
              <a:rPr lang="en-US" dirty="0" smtClean="0"/>
              <a:t>Evaluation Status Screenshot </a:t>
            </a:r>
            <a:endParaRPr lang="en-US" dirty="0"/>
          </a:p>
        </p:txBody>
      </p:sp>
      <p:pic>
        <p:nvPicPr>
          <p:cNvPr id="4" name="Content Placeholder 3"/>
          <p:cNvPicPr>
            <a:picLocks noGrp="1" noChangeAspect="1"/>
          </p:cNvPicPr>
          <p:nvPr>
            <p:ph idx="1"/>
          </p:nvPr>
        </p:nvPicPr>
        <p:blipFill>
          <a:blip r:embed="rId3"/>
          <a:stretch>
            <a:fillRect/>
          </a:stretch>
        </p:blipFill>
        <p:spPr>
          <a:xfrm>
            <a:off x="820800" y="1259100"/>
            <a:ext cx="7502400" cy="3739620"/>
          </a:xfrm>
          <a:prstGeom prst="rect">
            <a:avLst/>
          </a:prstGeom>
        </p:spPr>
      </p:pic>
    </p:spTree>
    <p:extLst>
      <p:ext uri="{BB962C8B-B14F-4D97-AF65-F5344CB8AC3E}">
        <p14:creationId xmlns:p14="http://schemas.microsoft.com/office/powerpoint/2010/main" val="73229679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SCLead.org Educator </a:t>
            </a:r>
            <a:br>
              <a:rPr lang="en-US" dirty="0"/>
            </a:br>
            <a:r>
              <a:rPr lang="en-US" dirty="0"/>
              <a:t>Evaluation </a:t>
            </a:r>
            <a:r>
              <a:rPr lang="en-US" dirty="0" smtClean="0"/>
              <a:t>Settings </a:t>
            </a:r>
            <a:r>
              <a:rPr lang="en-US" dirty="0"/>
              <a:t>Screenshot </a:t>
            </a:r>
          </a:p>
        </p:txBody>
      </p:sp>
      <p:pic>
        <p:nvPicPr>
          <p:cNvPr id="4" name="Content Placeholder 3"/>
          <p:cNvPicPr>
            <a:picLocks noGrp="1" noChangeAspect="1"/>
          </p:cNvPicPr>
          <p:nvPr>
            <p:ph idx="1"/>
          </p:nvPr>
        </p:nvPicPr>
        <p:blipFill>
          <a:blip r:embed="rId3"/>
          <a:stretch>
            <a:fillRect/>
          </a:stretch>
        </p:blipFill>
        <p:spPr>
          <a:xfrm>
            <a:off x="820800" y="1231393"/>
            <a:ext cx="7502400" cy="3755136"/>
          </a:xfrm>
          <a:prstGeom prst="rect">
            <a:avLst/>
          </a:prstGeom>
        </p:spPr>
      </p:pic>
    </p:spTree>
    <p:extLst>
      <p:ext uri="{BB962C8B-B14F-4D97-AF65-F5344CB8AC3E}">
        <p14:creationId xmlns:p14="http://schemas.microsoft.com/office/powerpoint/2010/main" val="189426315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49158"/>
            <a:ext cx="8164704" cy="960457"/>
          </a:xfrm>
        </p:spPr>
        <p:txBody>
          <a:bodyPr>
            <a:normAutofit/>
          </a:bodyPr>
          <a:lstStyle/>
          <a:p>
            <a:r>
              <a:rPr lang="en-US" dirty="0"/>
              <a:t>SCLead.org Educator </a:t>
            </a:r>
            <a:br>
              <a:rPr lang="en-US" dirty="0"/>
            </a:br>
            <a:r>
              <a:rPr lang="en-US" dirty="0" smtClean="0"/>
              <a:t>Edit Evaluation Settings Screenshot </a:t>
            </a:r>
            <a:endParaRPr lang="en-US" dirty="0"/>
          </a:p>
        </p:txBody>
      </p:sp>
      <p:pic>
        <p:nvPicPr>
          <p:cNvPr id="5" name="Content Placeholder 4"/>
          <p:cNvPicPr>
            <a:picLocks noGrp="1" noChangeAspect="1"/>
          </p:cNvPicPr>
          <p:nvPr>
            <p:ph idx="1"/>
          </p:nvPr>
        </p:nvPicPr>
        <p:blipFill>
          <a:blip r:embed="rId3"/>
          <a:stretch>
            <a:fillRect/>
          </a:stretch>
        </p:blipFill>
        <p:spPr>
          <a:xfrm>
            <a:off x="604747" y="1511808"/>
            <a:ext cx="8178345" cy="3091747"/>
          </a:xfrm>
          <a:prstGeom prst="rect">
            <a:avLst/>
          </a:prstGeom>
        </p:spPr>
      </p:pic>
    </p:spTree>
    <p:extLst>
      <p:ext uri="{BB962C8B-B14F-4D97-AF65-F5344CB8AC3E}">
        <p14:creationId xmlns:p14="http://schemas.microsoft.com/office/powerpoint/2010/main" val="248259720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dirty="0"/>
              <a:t>SCLead.org Educator </a:t>
            </a:r>
            <a:br>
              <a:rPr lang="en-US" dirty="0"/>
            </a:br>
            <a:r>
              <a:rPr lang="en-US" dirty="0" smtClean="0"/>
              <a:t>Edit ADEPT Settings Screenshot </a:t>
            </a:r>
            <a:endParaRPr lang="en-US" dirty="0"/>
          </a:p>
        </p:txBody>
      </p:sp>
      <p:pic>
        <p:nvPicPr>
          <p:cNvPr id="6" name="Content Placeholder 5"/>
          <p:cNvPicPr>
            <a:picLocks noGrp="1" noChangeAspect="1"/>
          </p:cNvPicPr>
          <p:nvPr>
            <p:ph idx="1"/>
          </p:nvPr>
        </p:nvPicPr>
        <p:blipFill>
          <a:blip r:embed="rId3"/>
          <a:stretch>
            <a:fillRect/>
          </a:stretch>
        </p:blipFill>
        <p:spPr>
          <a:xfrm>
            <a:off x="820800" y="1243585"/>
            <a:ext cx="7502400" cy="3572255"/>
          </a:xfrm>
          <a:prstGeom prst="rect">
            <a:avLst/>
          </a:prstGeom>
        </p:spPr>
      </p:pic>
    </p:spTree>
    <p:extLst>
      <p:ext uri="{BB962C8B-B14F-4D97-AF65-F5344CB8AC3E}">
        <p14:creationId xmlns:p14="http://schemas.microsoft.com/office/powerpoint/2010/main" val="116169350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820800" y="149158"/>
            <a:ext cx="7502400" cy="960457"/>
          </a:xfrm>
        </p:spPr>
        <p:txBody>
          <a:bodyPr>
            <a:normAutofit/>
          </a:bodyPr>
          <a:lstStyle/>
          <a:p>
            <a:r>
              <a:rPr lang="en-US" dirty="0"/>
              <a:t>SCLead.org Educator </a:t>
            </a:r>
            <a:br>
              <a:rPr lang="en-US" dirty="0"/>
            </a:br>
            <a:r>
              <a:rPr lang="en-US" dirty="0" smtClean="0"/>
              <a:t>Evaluation Orientation Screenshot </a:t>
            </a:r>
            <a:endParaRPr lang="en-US" dirty="0"/>
          </a:p>
        </p:txBody>
      </p:sp>
      <p:pic>
        <p:nvPicPr>
          <p:cNvPr id="6" name="Picture 5"/>
          <p:cNvPicPr>
            <a:picLocks noChangeAspect="1"/>
          </p:cNvPicPr>
          <p:nvPr/>
        </p:nvPicPr>
        <p:blipFill>
          <a:blip r:embed="rId3"/>
          <a:stretch>
            <a:fillRect/>
          </a:stretch>
        </p:blipFill>
        <p:spPr>
          <a:xfrm>
            <a:off x="820800" y="1248468"/>
            <a:ext cx="7502400" cy="3618500"/>
          </a:xfrm>
          <a:prstGeom prst="rect">
            <a:avLst/>
          </a:prstGeom>
        </p:spPr>
      </p:pic>
    </p:spTree>
    <p:extLst>
      <p:ext uri="{BB962C8B-B14F-4D97-AF65-F5344CB8AC3E}">
        <p14:creationId xmlns:p14="http://schemas.microsoft.com/office/powerpoint/2010/main" val="38550056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Librarian, Speech Therapist or Guidance Counselor Orientation Complete Screenshot</a:t>
            </a:r>
            <a:endParaRPr lang="en-US" dirty="0"/>
          </a:p>
        </p:txBody>
      </p:sp>
      <p:pic>
        <p:nvPicPr>
          <p:cNvPr id="4" name="Content Placeholder 3"/>
          <p:cNvPicPr>
            <a:picLocks noGrp="1" noChangeAspect="1"/>
          </p:cNvPicPr>
          <p:nvPr>
            <p:ph idx="1"/>
          </p:nvPr>
        </p:nvPicPr>
        <p:blipFill>
          <a:blip r:embed="rId3"/>
          <a:stretch>
            <a:fillRect/>
          </a:stretch>
        </p:blipFill>
        <p:spPr>
          <a:xfrm>
            <a:off x="820800" y="1343025"/>
            <a:ext cx="7502400" cy="3479698"/>
          </a:xfrm>
          <a:prstGeom prst="rect">
            <a:avLst/>
          </a:prstGeom>
        </p:spPr>
      </p:pic>
    </p:spTree>
    <p:extLst>
      <p:ext uri="{BB962C8B-B14F-4D97-AF65-F5344CB8AC3E}">
        <p14:creationId xmlns:p14="http://schemas.microsoft.com/office/powerpoint/2010/main" val="112978677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Classroom-Based Teachers Orientation Completed Screenshot</a:t>
            </a:r>
            <a:endParaRPr lang="en-US" dirty="0"/>
          </a:p>
        </p:txBody>
      </p:sp>
      <p:pic>
        <p:nvPicPr>
          <p:cNvPr id="6" name="Content Placeholder 5"/>
          <p:cNvPicPr>
            <a:picLocks noGrp="1" noChangeAspect="1"/>
          </p:cNvPicPr>
          <p:nvPr>
            <p:ph idx="1"/>
          </p:nvPr>
        </p:nvPicPr>
        <p:blipFill>
          <a:blip r:embed="rId3"/>
          <a:stretch>
            <a:fillRect/>
          </a:stretch>
        </p:blipFill>
        <p:spPr>
          <a:xfrm>
            <a:off x="820800" y="1343025"/>
            <a:ext cx="7502400" cy="3538691"/>
          </a:xfrm>
          <a:prstGeom prst="rect">
            <a:avLst/>
          </a:prstGeom>
        </p:spPr>
      </p:pic>
    </p:spTree>
    <p:extLst>
      <p:ext uri="{BB962C8B-B14F-4D97-AF65-F5344CB8AC3E}">
        <p14:creationId xmlns:p14="http://schemas.microsoft.com/office/powerpoint/2010/main" val="111027343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Student Growth &amp; Professional Goals Screenshot</a:t>
            </a:r>
            <a:endParaRPr lang="en-US" dirty="0"/>
          </a:p>
        </p:txBody>
      </p:sp>
      <p:pic>
        <p:nvPicPr>
          <p:cNvPr id="4" name="Content Placeholder 3"/>
          <p:cNvPicPr>
            <a:picLocks noGrp="1" noChangeAspect="1"/>
          </p:cNvPicPr>
          <p:nvPr>
            <p:ph idx="1"/>
          </p:nvPr>
        </p:nvPicPr>
        <p:blipFill>
          <a:blip r:embed="rId3"/>
          <a:stretch>
            <a:fillRect/>
          </a:stretch>
        </p:blipFill>
        <p:spPr>
          <a:xfrm>
            <a:off x="820800" y="1343025"/>
            <a:ext cx="7502400" cy="3494446"/>
          </a:xfrm>
          <a:prstGeom prst="rect">
            <a:avLst/>
          </a:prstGeom>
        </p:spPr>
      </p:pic>
    </p:spTree>
    <p:extLst>
      <p:ext uri="{BB962C8B-B14F-4D97-AF65-F5344CB8AC3E}">
        <p14:creationId xmlns:p14="http://schemas.microsoft.com/office/powerpoint/2010/main" val="350878801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Add Student Learning Objective Screenshot</a:t>
            </a:r>
            <a:endParaRPr lang="en-US" dirty="0"/>
          </a:p>
        </p:txBody>
      </p:sp>
      <p:pic>
        <p:nvPicPr>
          <p:cNvPr id="4" name="Content Placeholder 3"/>
          <p:cNvPicPr>
            <a:picLocks noGrp="1" noChangeAspect="1"/>
          </p:cNvPicPr>
          <p:nvPr>
            <p:ph idx="1"/>
          </p:nvPr>
        </p:nvPicPr>
        <p:blipFill>
          <a:blip r:embed="rId3"/>
          <a:stretch>
            <a:fillRect/>
          </a:stretch>
        </p:blipFill>
        <p:spPr>
          <a:xfrm>
            <a:off x="820800" y="1239786"/>
            <a:ext cx="7502399" cy="3597685"/>
          </a:xfrm>
          <a:prstGeom prst="rect">
            <a:avLst/>
          </a:prstGeom>
        </p:spPr>
      </p:pic>
    </p:spTree>
    <p:extLst>
      <p:ext uri="{BB962C8B-B14F-4D97-AF65-F5344CB8AC3E}">
        <p14:creationId xmlns:p14="http://schemas.microsoft.com/office/powerpoint/2010/main" val="18288646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What: Student Learning Objectives</a:t>
            </a:r>
            <a:endParaRPr lang="en-US" dirty="0"/>
          </a:p>
        </p:txBody>
      </p:sp>
      <p:pic>
        <p:nvPicPr>
          <p:cNvPr id="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10272" y="1343026"/>
            <a:ext cx="7323456" cy="320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391610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SLO Screenshot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59762" y="1224115"/>
            <a:ext cx="7868044" cy="3604559"/>
          </a:xfrm>
          <a:prstGeom prst="rect">
            <a:avLst/>
          </a:prstGeom>
        </p:spPr>
      </p:pic>
    </p:spTree>
    <p:extLst>
      <p:ext uri="{BB962C8B-B14F-4D97-AF65-F5344CB8AC3E}">
        <p14:creationId xmlns:p14="http://schemas.microsoft.com/office/powerpoint/2010/main" val="300375624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SCLead.org SLO Screenshot</a:t>
            </a:r>
          </a:p>
        </p:txBody>
      </p:sp>
      <p:pic>
        <p:nvPicPr>
          <p:cNvPr id="4" name="Content Placeholder 3"/>
          <p:cNvPicPr>
            <a:picLocks noGrp="1" noChangeAspect="1"/>
          </p:cNvPicPr>
          <p:nvPr>
            <p:ph idx="1"/>
          </p:nvPr>
        </p:nvPicPr>
        <p:blipFill>
          <a:blip r:embed="rId3"/>
          <a:stretch>
            <a:fillRect/>
          </a:stretch>
        </p:blipFill>
        <p:spPr>
          <a:xfrm>
            <a:off x="820800" y="1343025"/>
            <a:ext cx="7502400" cy="3613986"/>
          </a:xfrm>
          <a:prstGeom prst="rect">
            <a:avLst/>
          </a:prstGeom>
        </p:spPr>
      </p:pic>
    </p:spTree>
    <p:extLst>
      <p:ext uri="{BB962C8B-B14F-4D97-AF65-F5344CB8AC3E}">
        <p14:creationId xmlns:p14="http://schemas.microsoft.com/office/powerpoint/2010/main" val="33263637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Add SLO Approver Screenshot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021305" y="1342416"/>
            <a:ext cx="5470358" cy="3203907"/>
          </a:xfrm>
          <a:prstGeom prst="rect">
            <a:avLst/>
          </a:prstGeom>
        </p:spPr>
      </p:pic>
    </p:spTree>
    <p:extLst>
      <p:ext uri="{BB962C8B-B14F-4D97-AF65-F5344CB8AC3E}">
        <p14:creationId xmlns:p14="http://schemas.microsoft.com/office/powerpoint/2010/main" val="144907349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PGDP Screenshot</a:t>
            </a:r>
            <a:endParaRPr lang="en-US" dirty="0"/>
          </a:p>
        </p:txBody>
      </p:sp>
      <p:pic>
        <p:nvPicPr>
          <p:cNvPr id="4" name="Content Placeholder 3"/>
          <p:cNvPicPr>
            <a:picLocks noGrp="1" noChangeAspect="1"/>
          </p:cNvPicPr>
          <p:nvPr>
            <p:ph idx="1"/>
          </p:nvPr>
        </p:nvPicPr>
        <p:blipFill>
          <a:blip r:embed="rId3"/>
          <a:stretch>
            <a:fillRect/>
          </a:stretch>
        </p:blipFill>
        <p:spPr>
          <a:xfrm>
            <a:off x="820800" y="1411704"/>
            <a:ext cx="7502399" cy="3449053"/>
          </a:xfrm>
          <a:prstGeom prst="rect">
            <a:avLst/>
          </a:prstGeom>
        </p:spPr>
      </p:pic>
    </p:spTree>
    <p:extLst>
      <p:ext uri="{BB962C8B-B14F-4D97-AF65-F5344CB8AC3E}">
        <p14:creationId xmlns:p14="http://schemas.microsoft.com/office/powerpoint/2010/main" val="136912598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85800" y="135082"/>
            <a:ext cx="7876309" cy="4873337"/>
          </a:xfrm>
          <a:prstGeom prst="rect">
            <a:avLst/>
          </a:prstGeom>
        </p:spPr>
      </p:pic>
    </p:spTree>
    <p:extLst>
      <p:ext uri="{BB962C8B-B14F-4D97-AF65-F5344CB8AC3E}">
        <p14:creationId xmlns:p14="http://schemas.microsoft.com/office/powerpoint/2010/main" val="361796431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60636" y="320843"/>
            <a:ext cx="8093554" cy="4547218"/>
          </a:xfrm>
          <a:prstGeom prst="rect">
            <a:avLst/>
          </a:prstGeom>
        </p:spPr>
      </p:pic>
    </p:spTree>
    <p:extLst>
      <p:ext uri="{BB962C8B-B14F-4D97-AF65-F5344CB8AC3E}">
        <p14:creationId xmlns:p14="http://schemas.microsoft.com/office/powerpoint/2010/main" val="338152368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91045" y="219347"/>
            <a:ext cx="7180118" cy="4852270"/>
          </a:xfrm>
          <a:prstGeom prst="rect">
            <a:avLst/>
          </a:prstGeom>
        </p:spPr>
      </p:pic>
    </p:spTree>
    <p:extLst>
      <p:ext uri="{BB962C8B-B14F-4D97-AF65-F5344CB8AC3E}">
        <p14:creationId xmlns:p14="http://schemas.microsoft.com/office/powerpoint/2010/main" val="229794406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Evaluations Menu</a:t>
            </a:r>
            <a:endParaRPr lang="en-US" dirty="0"/>
          </a:p>
        </p:txBody>
      </p:sp>
      <p:sp>
        <p:nvSpPr>
          <p:cNvPr id="3" name="Text Placeholder 2"/>
          <p:cNvSpPr>
            <a:spLocks noGrp="1"/>
          </p:cNvSpPr>
          <p:nvPr>
            <p:ph type="body" idx="1"/>
          </p:nvPr>
        </p:nvSpPr>
        <p:spPr>
          <a:xfrm>
            <a:off x="820123" y="3062959"/>
            <a:ext cx="5933603" cy="1125140"/>
          </a:xfrm>
        </p:spPr>
        <p:txBody>
          <a:bodyPr/>
          <a:lstStyle/>
          <a:p>
            <a:r>
              <a:rPr lang="en-US" dirty="0" smtClean="0"/>
              <a:t>From </a:t>
            </a:r>
            <a:r>
              <a:rPr lang="en-US" dirty="0" smtClean="0">
                <a:solidFill>
                  <a:srgbClr val="FFFF00"/>
                </a:solidFill>
              </a:rPr>
              <a:t>Observations</a:t>
            </a:r>
            <a:r>
              <a:rPr lang="en-US" dirty="0" smtClean="0"/>
              <a:t> to </a:t>
            </a:r>
            <a:r>
              <a:rPr lang="en-US" dirty="0" smtClean="0">
                <a:solidFill>
                  <a:srgbClr val="FFFF00"/>
                </a:solidFill>
              </a:rPr>
              <a:t>Professionalism Self- Review </a:t>
            </a:r>
            <a:endParaRPr lang="en-US" dirty="0">
              <a:solidFill>
                <a:srgbClr val="FFFF00"/>
              </a:solidFill>
            </a:endParaRPr>
          </a:p>
        </p:txBody>
      </p:sp>
    </p:spTree>
    <p:extLst>
      <p:ext uri="{BB962C8B-B14F-4D97-AF65-F5344CB8AC3E}">
        <p14:creationId xmlns:p14="http://schemas.microsoft.com/office/powerpoint/2010/main" val="206295031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39303" y="39291"/>
            <a:ext cx="8865394" cy="5064919"/>
          </a:xfrm>
          <a:prstGeom prst="rect">
            <a:avLst/>
          </a:prstGeom>
        </p:spPr>
      </p:pic>
    </p:spTree>
    <p:extLst>
      <p:ext uri="{BB962C8B-B14F-4D97-AF65-F5344CB8AC3E}">
        <p14:creationId xmlns:p14="http://schemas.microsoft.com/office/powerpoint/2010/main" val="170053668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21444" y="196453"/>
            <a:ext cx="8901113" cy="4750594"/>
          </a:xfrm>
          <a:prstGeom prst="rect">
            <a:avLst/>
          </a:prstGeom>
        </p:spPr>
      </p:pic>
    </p:spTree>
    <p:extLst>
      <p:ext uri="{BB962C8B-B14F-4D97-AF65-F5344CB8AC3E}">
        <p14:creationId xmlns:p14="http://schemas.microsoft.com/office/powerpoint/2010/main" val="1615972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What: Expanded </a:t>
            </a:r>
            <a:r>
              <a:rPr lang="en-US" dirty="0"/>
              <a:t>ADEPT </a:t>
            </a:r>
            <a:r>
              <a:rPr lang="en-US" dirty="0" smtClean="0"/>
              <a:t>Process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476373454"/>
              </p:ext>
            </p:extLst>
          </p:nvPr>
        </p:nvGraphicFramePr>
        <p:xfrm>
          <a:off x="204716" y="1145559"/>
          <a:ext cx="8734568" cy="3932754"/>
        </p:xfrm>
        <a:graphic>
          <a:graphicData uri="http://schemas.openxmlformats.org/drawingml/2006/table">
            <a:tbl>
              <a:tblPr firstRow="1" bandRow="1">
                <a:tableStyleId>{5C22544A-7EE6-4342-B048-85BDC9FD1C3A}</a:tableStyleId>
              </a:tblPr>
              <a:tblGrid>
                <a:gridCol w="2596763">
                  <a:extLst>
                    <a:ext uri="{9D8B030D-6E8A-4147-A177-3AD203B41FA5}">
                      <a16:colId xmlns:a16="http://schemas.microsoft.com/office/drawing/2014/main" val="20000"/>
                    </a:ext>
                  </a:extLst>
                </a:gridCol>
                <a:gridCol w="4326830">
                  <a:extLst>
                    <a:ext uri="{9D8B030D-6E8A-4147-A177-3AD203B41FA5}">
                      <a16:colId xmlns:a16="http://schemas.microsoft.com/office/drawing/2014/main" val="20001"/>
                    </a:ext>
                  </a:extLst>
                </a:gridCol>
                <a:gridCol w="1810975">
                  <a:extLst>
                    <a:ext uri="{9D8B030D-6E8A-4147-A177-3AD203B41FA5}">
                      <a16:colId xmlns:a16="http://schemas.microsoft.com/office/drawing/2014/main" val="20002"/>
                    </a:ext>
                  </a:extLst>
                </a:gridCol>
              </a:tblGrid>
              <a:tr h="610434">
                <a:tc>
                  <a:txBody>
                    <a:bodyPr/>
                    <a:lstStyle/>
                    <a:p>
                      <a:r>
                        <a:rPr lang="en-US" sz="1800" dirty="0" smtClean="0"/>
                        <a:t>Contract Level</a:t>
                      </a:r>
                      <a:endParaRPr lang="en-US" sz="1800" dirty="0"/>
                    </a:p>
                  </a:txBody>
                  <a:tcPr marL="68580" marR="68580"/>
                </a:tc>
                <a:tc>
                  <a:txBody>
                    <a:bodyPr/>
                    <a:lstStyle/>
                    <a:p>
                      <a:r>
                        <a:rPr lang="en-US" sz="1800" dirty="0" smtClean="0"/>
                        <a:t>Observations</a:t>
                      </a:r>
                      <a:endParaRPr lang="en-US" sz="1800" dirty="0"/>
                    </a:p>
                  </a:txBody>
                  <a:tcPr marL="68580" marR="68580"/>
                </a:tc>
                <a:tc>
                  <a:txBody>
                    <a:bodyPr/>
                    <a:lstStyle/>
                    <a:p>
                      <a:r>
                        <a:rPr lang="en-US" sz="1800" dirty="0" smtClean="0"/>
                        <a:t>Student</a:t>
                      </a:r>
                      <a:r>
                        <a:rPr lang="en-US" sz="1800" baseline="0" dirty="0" smtClean="0"/>
                        <a:t> Growth </a:t>
                      </a:r>
                      <a:endParaRPr lang="en-US" sz="1800" dirty="0"/>
                    </a:p>
                  </a:txBody>
                  <a:tcPr marL="68580" marR="68580"/>
                </a:tc>
                <a:extLst>
                  <a:ext uri="{0D108BD9-81ED-4DB2-BD59-A6C34878D82A}">
                    <a16:rowId xmlns:a16="http://schemas.microsoft.com/office/drawing/2014/main" val="10000"/>
                  </a:ext>
                </a:extLst>
              </a:tr>
              <a:tr h="782491">
                <a:tc>
                  <a:txBody>
                    <a:bodyPr/>
                    <a:lstStyle/>
                    <a:p>
                      <a:r>
                        <a:rPr lang="en-US" sz="2000" b="1" dirty="0" smtClean="0">
                          <a:latin typeface="+mn-lt"/>
                        </a:rPr>
                        <a:t>Induction (Formative)</a:t>
                      </a:r>
                      <a:endParaRPr lang="en-US" sz="2000" b="1" dirty="0">
                        <a:latin typeface="+mn-lt"/>
                      </a:endParaRPr>
                    </a:p>
                  </a:txBody>
                  <a:tcPr marL="68580" marR="68580"/>
                </a:tc>
                <a:tc>
                  <a:txBody>
                    <a:bodyPr/>
                    <a:lstStyle/>
                    <a:p>
                      <a:r>
                        <a:rPr lang="en-US" sz="1800" u="sng" kern="1200" dirty="0" smtClean="0">
                          <a:solidFill>
                            <a:schemeClr val="dk1"/>
                          </a:solidFill>
                          <a:effectLst/>
                          <a:latin typeface="+mn-lt"/>
                          <a:ea typeface="+mn-ea"/>
                          <a:cs typeface="+mn-cs"/>
                        </a:rPr>
                        <a:t>&gt;</a:t>
                      </a:r>
                      <a:r>
                        <a:rPr lang="en-US" sz="1800" kern="1200" dirty="0" smtClean="0">
                          <a:solidFill>
                            <a:schemeClr val="dk1"/>
                          </a:solidFill>
                          <a:effectLst/>
                          <a:latin typeface="+mn-lt"/>
                          <a:ea typeface="+mn-ea"/>
                          <a:cs typeface="+mn-cs"/>
                        </a:rPr>
                        <a:t>1 – Full Classroom Observation per semester, with conferences*</a:t>
                      </a:r>
                      <a:endParaRPr lang="en-US" sz="1800" kern="1200" dirty="0">
                        <a:solidFill>
                          <a:schemeClr val="dk1"/>
                        </a:solidFill>
                        <a:effectLst/>
                        <a:latin typeface="+mn-lt"/>
                        <a:ea typeface="+mn-ea"/>
                        <a:cs typeface="+mn-cs"/>
                      </a:endParaRPr>
                    </a:p>
                  </a:txBody>
                  <a:tcPr marL="68580" marR="68580"/>
                </a:tc>
                <a:tc>
                  <a:txBody>
                    <a:bodyPr/>
                    <a:lstStyle/>
                    <a:p>
                      <a:r>
                        <a:rPr lang="en-US" sz="1800" dirty="0" smtClean="0">
                          <a:latin typeface="+mn-lt"/>
                        </a:rPr>
                        <a:t>Complete</a:t>
                      </a:r>
                      <a:r>
                        <a:rPr lang="en-US" sz="1800" baseline="0" dirty="0" smtClean="0">
                          <a:latin typeface="+mn-lt"/>
                        </a:rPr>
                        <a:t> 1 </a:t>
                      </a:r>
                      <a:r>
                        <a:rPr lang="en-US" sz="1800" dirty="0" smtClean="0">
                          <a:latin typeface="+mn-lt"/>
                        </a:rPr>
                        <a:t>SLO,</a:t>
                      </a:r>
                      <a:r>
                        <a:rPr lang="en-US" sz="1800" baseline="0" dirty="0" smtClean="0">
                          <a:latin typeface="+mn-lt"/>
                        </a:rPr>
                        <a:t> may cover 2</a:t>
                      </a:r>
                      <a:r>
                        <a:rPr lang="en-US" sz="1800" baseline="30000" dirty="0" smtClean="0">
                          <a:latin typeface="+mn-lt"/>
                        </a:rPr>
                        <a:t>nd</a:t>
                      </a:r>
                      <a:r>
                        <a:rPr lang="en-US" sz="1800" baseline="0" dirty="0" smtClean="0">
                          <a:latin typeface="+mn-lt"/>
                        </a:rPr>
                        <a:t> semester only</a:t>
                      </a:r>
                      <a:endParaRPr lang="en-US" sz="1800" dirty="0">
                        <a:latin typeface="+mn-lt"/>
                      </a:endParaRPr>
                    </a:p>
                  </a:txBody>
                  <a:tcPr marL="68580" marR="68580"/>
                </a:tc>
                <a:extLst>
                  <a:ext uri="{0D108BD9-81ED-4DB2-BD59-A6C34878D82A}">
                    <a16:rowId xmlns:a16="http://schemas.microsoft.com/office/drawing/2014/main" val="10001"/>
                  </a:ext>
                </a:extLst>
              </a:tr>
              <a:tr h="605891">
                <a:tc>
                  <a:txBody>
                    <a:bodyPr/>
                    <a:lstStyle/>
                    <a:p>
                      <a:r>
                        <a:rPr lang="en-US" sz="2000" b="1" dirty="0" smtClean="0">
                          <a:latin typeface="+mn-lt"/>
                        </a:rPr>
                        <a:t>Annual and Continuing (Summative)</a:t>
                      </a:r>
                      <a:endParaRPr lang="en-US" sz="2000" b="1" dirty="0">
                        <a:latin typeface="+mn-lt"/>
                      </a:endParaRPr>
                    </a:p>
                  </a:txBody>
                  <a:tcPr marL="68580" marR="68580"/>
                </a:tc>
                <a:tc>
                  <a:txBody>
                    <a:bodyPr/>
                    <a:lstStyle/>
                    <a:p>
                      <a:pPr marL="0" marR="0" algn="l">
                        <a:lnSpc>
                          <a:spcPct val="115000"/>
                        </a:lnSpc>
                        <a:spcBef>
                          <a:spcPts val="0"/>
                        </a:spcBef>
                        <a:spcAft>
                          <a:spcPts val="1000"/>
                        </a:spcAft>
                      </a:pPr>
                      <a:r>
                        <a:rPr lang="en-US" sz="1800" u="sng" dirty="0">
                          <a:solidFill>
                            <a:srgbClr val="000000"/>
                          </a:solidFill>
                          <a:effectLst/>
                          <a:latin typeface="+mn-lt"/>
                          <a:ea typeface="Calibri"/>
                          <a:cs typeface="Times New Roman"/>
                        </a:rPr>
                        <a:t>&gt;</a:t>
                      </a:r>
                      <a:r>
                        <a:rPr lang="en-US" sz="1800" dirty="0">
                          <a:solidFill>
                            <a:srgbClr val="000000"/>
                          </a:solidFill>
                          <a:effectLst/>
                          <a:latin typeface="+mn-lt"/>
                          <a:ea typeface="Calibri"/>
                          <a:cs typeface="Times New Roman"/>
                        </a:rPr>
                        <a:t>2 – Full Classroom Observations per </a:t>
                      </a:r>
                      <a:r>
                        <a:rPr lang="en-US" sz="1800" dirty="0" smtClean="0">
                          <a:solidFill>
                            <a:srgbClr val="000000"/>
                          </a:solidFill>
                          <a:effectLst/>
                          <a:latin typeface="+mn-lt"/>
                          <a:ea typeface="Calibri"/>
                          <a:cs typeface="Times New Roman"/>
                        </a:rPr>
                        <a:t>semester,</a:t>
                      </a:r>
                      <a:r>
                        <a:rPr lang="en-US" sz="1800" baseline="0" dirty="0" smtClean="0">
                          <a:solidFill>
                            <a:srgbClr val="000000"/>
                          </a:solidFill>
                          <a:effectLst/>
                          <a:latin typeface="+mn-lt"/>
                          <a:ea typeface="Calibri"/>
                          <a:cs typeface="Times New Roman"/>
                        </a:rPr>
                        <a:t> </a:t>
                      </a:r>
                      <a:r>
                        <a:rPr lang="en-US" sz="1800" dirty="0" smtClean="0">
                          <a:solidFill>
                            <a:srgbClr val="000000"/>
                          </a:solidFill>
                          <a:effectLst/>
                          <a:latin typeface="+mn-lt"/>
                          <a:ea typeface="Calibri"/>
                          <a:cs typeface="Times New Roman"/>
                        </a:rPr>
                        <a:t>with conferences*</a:t>
                      </a:r>
                      <a:endParaRPr lang="en-US" sz="1800" dirty="0">
                        <a:effectLst/>
                        <a:latin typeface="+mn-lt"/>
                        <a:ea typeface="Calibri"/>
                        <a:cs typeface="Times New Roman"/>
                      </a:endParaRPr>
                    </a:p>
                  </a:txBody>
                  <a:tcPr marL="85725" marR="85725" marT="0" marB="0"/>
                </a:tc>
                <a:tc>
                  <a:txBody>
                    <a:bodyPr/>
                    <a:lstStyle/>
                    <a:p>
                      <a:r>
                        <a:rPr lang="en-US" sz="1800" dirty="0" smtClean="0">
                          <a:latin typeface="+mn-lt"/>
                        </a:rPr>
                        <a:t>Complete 1 SLO</a:t>
                      </a:r>
                      <a:endParaRPr lang="en-US" sz="1800" dirty="0">
                        <a:latin typeface="+mn-lt"/>
                      </a:endParaRPr>
                    </a:p>
                  </a:txBody>
                  <a:tcPr marL="68580" marR="68580"/>
                </a:tc>
                <a:extLst>
                  <a:ext uri="{0D108BD9-81ED-4DB2-BD59-A6C34878D82A}">
                    <a16:rowId xmlns:a16="http://schemas.microsoft.com/office/drawing/2014/main" val="10002"/>
                  </a:ext>
                </a:extLst>
              </a:tr>
              <a:tr h="867113">
                <a:tc>
                  <a:txBody>
                    <a:bodyPr/>
                    <a:lstStyle/>
                    <a:p>
                      <a:r>
                        <a:rPr lang="en-US" sz="2000" b="1" dirty="0" smtClean="0">
                          <a:latin typeface="+mn-lt"/>
                        </a:rPr>
                        <a:t>Continuing (Formative)</a:t>
                      </a:r>
                    </a:p>
                    <a:p>
                      <a:r>
                        <a:rPr lang="en-US" sz="2000" b="1" dirty="0" smtClean="0">
                          <a:latin typeface="+mn-lt"/>
                        </a:rPr>
                        <a:t>Comprehensive</a:t>
                      </a:r>
                      <a:r>
                        <a:rPr lang="en-US" sz="2000" b="1" baseline="0" dirty="0" smtClean="0">
                          <a:latin typeface="+mn-lt"/>
                        </a:rPr>
                        <a:t> </a:t>
                      </a:r>
                    </a:p>
                    <a:p>
                      <a:r>
                        <a:rPr lang="en-US" sz="2000" b="1" dirty="0" smtClean="0">
                          <a:latin typeface="+mn-lt"/>
                        </a:rPr>
                        <a:t>5</a:t>
                      </a:r>
                      <a:r>
                        <a:rPr lang="en-US" sz="2000" b="1" baseline="30000" dirty="0" smtClean="0">
                          <a:latin typeface="+mn-lt"/>
                        </a:rPr>
                        <a:t>th</a:t>
                      </a:r>
                      <a:r>
                        <a:rPr lang="en-US" sz="2000" b="1" dirty="0" smtClean="0">
                          <a:latin typeface="+mn-lt"/>
                        </a:rPr>
                        <a:t> year recertification</a:t>
                      </a:r>
                      <a:r>
                        <a:rPr lang="en-US" sz="2000" b="1" baseline="0" dirty="0" smtClean="0">
                          <a:latin typeface="+mn-lt"/>
                        </a:rPr>
                        <a:t> </a:t>
                      </a:r>
                      <a:endParaRPr lang="en-US" sz="2000" b="1" dirty="0">
                        <a:latin typeface="+mn-lt"/>
                      </a:endParaRPr>
                    </a:p>
                  </a:txBody>
                  <a:tcPr marL="68580" marR="68580"/>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u="sng" kern="1200" dirty="0" smtClean="0">
                          <a:solidFill>
                            <a:schemeClr val="accent3">
                              <a:lumMod val="75000"/>
                            </a:schemeClr>
                          </a:solidFill>
                          <a:effectLst/>
                          <a:latin typeface="+mn-lt"/>
                          <a:ea typeface="+mn-ea"/>
                          <a:cs typeface="+mn-cs"/>
                        </a:rPr>
                        <a:t>&gt;</a:t>
                      </a:r>
                      <a:r>
                        <a:rPr lang="en-US" sz="1800" kern="1200" dirty="0" smtClean="0">
                          <a:solidFill>
                            <a:schemeClr val="accent3">
                              <a:lumMod val="75000"/>
                            </a:schemeClr>
                          </a:solidFill>
                          <a:effectLst/>
                          <a:latin typeface="+mn-lt"/>
                          <a:ea typeface="+mn-ea"/>
                          <a:cs typeface="+mn-cs"/>
                        </a:rPr>
                        <a:t>1 – Full Classroom Observation per semester, with conferences*</a:t>
                      </a:r>
                    </a:p>
                  </a:txBody>
                  <a:tcPr marL="68580" marR="68580"/>
                </a:tc>
                <a:tc>
                  <a:txBody>
                    <a:bodyPr/>
                    <a:lstStyle/>
                    <a:p>
                      <a:r>
                        <a:rPr lang="en-US" sz="1800" dirty="0" smtClean="0">
                          <a:latin typeface="+mn-lt"/>
                        </a:rPr>
                        <a:t>Complete 1 SLO</a:t>
                      </a:r>
                      <a:endParaRPr lang="en-US" sz="1800" dirty="0">
                        <a:latin typeface="+mn-lt"/>
                      </a:endParaRPr>
                    </a:p>
                  </a:txBody>
                  <a:tcPr marL="68580" marR="68580"/>
                </a:tc>
                <a:extLst>
                  <a:ext uri="{0D108BD9-81ED-4DB2-BD59-A6C34878D82A}">
                    <a16:rowId xmlns:a16="http://schemas.microsoft.com/office/drawing/2014/main" val="10003"/>
                  </a:ext>
                </a:extLst>
              </a:tr>
              <a:tr h="610434">
                <a:tc>
                  <a:txBody>
                    <a:bodyPr/>
                    <a:lstStyle/>
                    <a:p>
                      <a:r>
                        <a:rPr lang="en-US" sz="2000" b="1" dirty="0" smtClean="0">
                          <a:latin typeface="+mn-lt"/>
                        </a:rPr>
                        <a:t>Continuing</a:t>
                      </a:r>
                      <a:r>
                        <a:rPr lang="en-US" sz="2000" b="1" baseline="0" dirty="0" smtClean="0">
                          <a:latin typeface="+mn-lt"/>
                        </a:rPr>
                        <a:t> and Annual (GBE)</a:t>
                      </a:r>
                      <a:endParaRPr lang="en-US" sz="2000" b="1" dirty="0">
                        <a:latin typeface="+mn-lt"/>
                      </a:endParaRPr>
                    </a:p>
                  </a:txBody>
                  <a:tcPr marL="68580" marR="68580"/>
                </a:tc>
                <a:tc>
                  <a:txBody>
                    <a:bodyPr/>
                    <a:lstStyle/>
                    <a:p>
                      <a:r>
                        <a:rPr lang="en-US" sz="1800" dirty="0" smtClean="0">
                          <a:latin typeface="+mn-lt"/>
                        </a:rPr>
                        <a:t>Informal </a:t>
                      </a:r>
                      <a:endParaRPr lang="en-US" sz="1800" dirty="0">
                        <a:latin typeface="+mn-lt"/>
                      </a:endParaRPr>
                    </a:p>
                  </a:txBody>
                  <a:tcPr marL="68580" marR="68580"/>
                </a:tc>
                <a:tc>
                  <a:txBody>
                    <a:bodyPr/>
                    <a:lstStyle/>
                    <a:p>
                      <a:r>
                        <a:rPr lang="en-US" sz="1800" dirty="0" smtClean="0">
                          <a:latin typeface="+mn-lt"/>
                        </a:rPr>
                        <a:t>Complete 1 SLO</a:t>
                      </a:r>
                      <a:endParaRPr lang="en-US" sz="1800" dirty="0">
                        <a:latin typeface="+mn-lt"/>
                      </a:endParaRPr>
                    </a:p>
                  </a:txBody>
                  <a:tcPr marL="68580" marR="6858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5417775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67878" y="157163"/>
            <a:ext cx="8808244" cy="4829175"/>
          </a:xfrm>
          <a:prstGeom prst="rect">
            <a:avLst/>
          </a:prstGeom>
        </p:spPr>
      </p:pic>
    </p:spTree>
    <p:extLst>
      <p:ext uri="{BB962C8B-B14F-4D97-AF65-F5344CB8AC3E}">
        <p14:creationId xmlns:p14="http://schemas.microsoft.com/office/powerpoint/2010/main" val="328647017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8897" y="303712"/>
            <a:ext cx="8843048" cy="4172257"/>
          </a:xfrm>
          <a:prstGeom prst="rect">
            <a:avLst/>
          </a:prstGeom>
        </p:spPr>
      </p:pic>
    </p:spTree>
    <p:extLst>
      <p:ext uri="{BB962C8B-B14F-4D97-AF65-F5344CB8AC3E}">
        <p14:creationId xmlns:p14="http://schemas.microsoft.com/office/powerpoint/2010/main" val="174945260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1693" y="185670"/>
            <a:ext cx="7747907" cy="5132246"/>
          </a:xfrm>
          <a:prstGeom prst="rect">
            <a:avLst/>
          </a:prstGeom>
        </p:spPr>
      </p:pic>
    </p:spTree>
    <p:extLst>
      <p:ext uri="{BB962C8B-B14F-4D97-AF65-F5344CB8AC3E}">
        <p14:creationId xmlns:p14="http://schemas.microsoft.com/office/powerpoint/2010/main" val="181501482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0868" y="284117"/>
            <a:ext cx="8996000" cy="4349931"/>
          </a:xfrm>
          <a:prstGeom prst="rect">
            <a:avLst/>
          </a:prstGeom>
        </p:spPr>
      </p:pic>
    </p:spTree>
    <p:extLst>
      <p:ext uri="{BB962C8B-B14F-4D97-AF65-F5344CB8AC3E}">
        <p14:creationId xmlns:p14="http://schemas.microsoft.com/office/powerpoint/2010/main" val="1496188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07854" y="38275"/>
            <a:ext cx="5710612" cy="5105225"/>
          </a:xfrm>
          <a:prstGeom prst="rect">
            <a:avLst/>
          </a:prstGeom>
        </p:spPr>
      </p:pic>
    </p:spTree>
    <p:extLst>
      <p:ext uri="{BB962C8B-B14F-4D97-AF65-F5344CB8AC3E}">
        <p14:creationId xmlns:p14="http://schemas.microsoft.com/office/powerpoint/2010/main" val="314879639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05395" y="277458"/>
            <a:ext cx="7309893" cy="4337405"/>
          </a:xfrm>
          <a:prstGeom prst="rect">
            <a:avLst/>
          </a:prstGeom>
        </p:spPr>
      </p:pic>
    </p:spTree>
    <p:extLst>
      <p:ext uri="{BB962C8B-B14F-4D97-AF65-F5344CB8AC3E}">
        <p14:creationId xmlns:p14="http://schemas.microsoft.com/office/powerpoint/2010/main" val="179358463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5220" y="793568"/>
            <a:ext cx="8588780" cy="3487784"/>
          </a:xfrm>
          <a:prstGeom prst="rect">
            <a:avLst/>
          </a:prstGeom>
        </p:spPr>
      </p:pic>
    </p:spTree>
    <p:extLst>
      <p:ext uri="{BB962C8B-B14F-4D97-AF65-F5344CB8AC3E}">
        <p14:creationId xmlns:p14="http://schemas.microsoft.com/office/powerpoint/2010/main" val="129444688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10803" y="471488"/>
            <a:ext cx="7722394" cy="4200525"/>
          </a:xfrm>
          <a:prstGeom prst="rect">
            <a:avLst/>
          </a:prstGeom>
        </p:spPr>
      </p:pic>
    </p:spTree>
    <p:extLst>
      <p:ext uri="{BB962C8B-B14F-4D97-AF65-F5344CB8AC3E}">
        <p14:creationId xmlns:p14="http://schemas.microsoft.com/office/powerpoint/2010/main" val="314771366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89410" y="650081"/>
            <a:ext cx="7165181" cy="3843338"/>
          </a:xfrm>
          <a:prstGeom prst="rect">
            <a:avLst/>
          </a:prstGeom>
        </p:spPr>
      </p:pic>
    </p:spTree>
    <p:extLst>
      <p:ext uri="{BB962C8B-B14F-4D97-AF65-F5344CB8AC3E}">
        <p14:creationId xmlns:p14="http://schemas.microsoft.com/office/powerpoint/2010/main" val="41409223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2678" y="179818"/>
            <a:ext cx="7341122" cy="4210580"/>
          </a:xfrm>
          <a:prstGeom prst="rect">
            <a:avLst/>
          </a:prstGeom>
        </p:spPr>
      </p:pic>
    </p:spTree>
    <p:extLst>
      <p:ext uri="{BB962C8B-B14F-4D97-AF65-F5344CB8AC3E}">
        <p14:creationId xmlns:p14="http://schemas.microsoft.com/office/powerpoint/2010/main" val="2365165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1695</TotalTime>
  <Words>5283</Words>
  <Application>Microsoft Office PowerPoint</Application>
  <PresentationFormat>On-screen Show (16:9)</PresentationFormat>
  <Paragraphs>590</Paragraphs>
  <Slides>120</Slides>
  <Notes>78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120</vt:i4>
      </vt:variant>
    </vt:vector>
  </HeadingPairs>
  <TitlesOfParts>
    <vt:vector size="125" baseType="lpstr">
      <vt:lpstr>Arial</vt:lpstr>
      <vt:lpstr>Calibri</vt:lpstr>
      <vt:lpstr>Source Sans Pro</vt:lpstr>
      <vt:lpstr>Times New Roman</vt:lpstr>
      <vt:lpstr>Office Theme</vt:lpstr>
      <vt:lpstr>ADEPT 101</vt:lpstr>
      <vt:lpstr>Guiding Questions</vt:lpstr>
      <vt:lpstr>Foundations of ADEPT</vt:lpstr>
      <vt:lpstr>WHY: Retaining Effective Educators </vt:lpstr>
      <vt:lpstr>What do highly effective teachers want?</vt:lpstr>
      <vt:lpstr>Effectiveness System Feedback</vt:lpstr>
      <vt:lpstr>The What: SC Teaching Standards Process</vt:lpstr>
      <vt:lpstr>The What: Student Learning Objectives</vt:lpstr>
      <vt:lpstr>The What: Expanded ADEPT Process</vt:lpstr>
      <vt:lpstr>The When: ADEPT Calendar of Events</vt:lpstr>
      <vt:lpstr>The Who: Roles and Responsibilities </vt:lpstr>
      <vt:lpstr>Parking Lot Pause</vt:lpstr>
      <vt:lpstr>2. How: Setting up SCLead.org </vt:lpstr>
      <vt:lpstr>PowerPoint Presentation</vt:lpstr>
      <vt:lpstr>District Decisions </vt:lpstr>
      <vt:lpstr>SCLead.org - Data Entry Reminders</vt:lpstr>
      <vt:lpstr>     </vt:lpstr>
      <vt:lpstr>Requesting Access</vt:lpstr>
      <vt:lpstr>Requesting Access</vt:lpstr>
      <vt:lpstr>Requesting Access</vt:lpstr>
      <vt:lpstr>Teacher Information</vt:lpstr>
      <vt:lpstr>Help Needed? - Support Portal will respond via email in  most cases</vt:lpstr>
      <vt:lpstr>Educator Credentials</vt:lpstr>
      <vt:lpstr>Screenshot of Credentials</vt:lpstr>
      <vt:lpstr>SCLead.org Missing  SCTS 4.0 Evaluator Credential</vt:lpstr>
      <vt:lpstr>SCLead.org SCTS 4.0 Evaluator “Fake Credential” Issue</vt:lpstr>
      <vt:lpstr>SCLead.org Mentor Missing Credential &amp; “Fake Credential” Issue</vt:lpstr>
      <vt:lpstr>CID vs. EID</vt:lpstr>
      <vt:lpstr>Parking Lot Pause</vt:lpstr>
      <vt:lpstr>SCLead.org Menus</vt:lpstr>
      <vt:lpstr>PowerPoint Presentation</vt:lpstr>
      <vt:lpstr>District Dashboard ~  School Dashboard</vt:lpstr>
      <vt:lpstr>PowerPoint Presentation</vt:lpstr>
      <vt:lpstr>Adding District and sShool Staff</vt:lpstr>
      <vt:lpstr>Adding District Staff</vt:lpstr>
      <vt:lpstr>Adding District Staff</vt:lpstr>
      <vt:lpstr>Adding School Staff</vt:lpstr>
      <vt:lpstr>Adding School Staff</vt:lpstr>
      <vt:lpstr>ADEPT Tools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Parking Lot Pause</vt:lpstr>
      <vt:lpstr>Deep Dive: Educator Contract Levels and Evaluation Types</vt:lpstr>
      <vt:lpstr>Induction</vt:lpstr>
      <vt:lpstr>Annual</vt:lpstr>
      <vt:lpstr>Continuing</vt:lpstr>
      <vt:lpstr>Letter of Agreement</vt:lpstr>
      <vt:lpstr>Educator Contract Levels and Evaluation Types</vt:lpstr>
      <vt:lpstr>What Contract?</vt:lpstr>
      <vt:lpstr>What Contract?</vt:lpstr>
      <vt:lpstr>What Contract?</vt:lpstr>
      <vt:lpstr>What Evaluation Level?</vt:lpstr>
      <vt:lpstr>What Contract?</vt:lpstr>
      <vt:lpstr>What Contract and Evaluation Level?</vt:lpstr>
      <vt:lpstr>Parking Lot Pause</vt:lpstr>
      <vt:lpstr>Office of Educator Services</vt:lpstr>
      <vt:lpstr>How: SCLead.org Evaluations Menu</vt:lpstr>
      <vt:lpstr>SCLead.org Educator  Evaluation Status Screenshot </vt:lpstr>
      <vt:lpstr>SCLead.org Educator  Evaluation Settings Screenshot </vt:lpstr>
      <vt:lpstr>SCLead.org Educator  Edit Evaluation Settings Screenshot </vt:lpstr>
      <vt:lpstr>SCLead.org Educator  Edit ADEPT Settings Screenshot </vt:lpstr>
      <vt:lpstr>SCLead.org Educator  Evaluation Orientation Screenshot </vt:lpstr>
      <vt:lpstr>Librarian, Speech Therapist or Guidance Counselor Orientation Complete Screenshot</vt:lpstr>
      <vt:lpstr>Classroom-Based Teachers Orientation Completed Screenshot</vt:lpstr>
      <vt:lpstr>SCLead.org Student Growth &amp; Professional Goals Screenshot</vt:lpstr>
      <vt:lpstr>SCLead.org Add Student Learning Objective Screenshot</vt:lpstr>
      <vt:lpstr>SCLead.org SLO Screenshot</vt:lpstr>
      <vt:lpstr>SCLead.org SLO Screenshot</vt:lpstr>
      <vt:lpstr>ScLead.org Add SLO Approver Screenshot</vt:lpstr>
      <vt:lpstr>SCLead.org PGDP Screenshot</vt:lpstr>
      <vt:lpstr>PowerPoint Presentation</vt:lpstr>
      <vt:lpstr>PowerPoint Presentation</vt:lpstr>
      <vt:lpstr>PowerPoint Presentation</vt:lpstr>
      <vt:lpstr>Evaluations Menu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Professionalism Self-Review</vt:lpstr>
      <vt:lpstr>Assigned Team Member or Principal Completes</vt:lpstr>
      <vt:lpstr>PowerPoint Presentation</vt:lpstr>
      <vt:lpstr>Parking Lot Pause</vt:lpstr>
      <vt:lpstr>SCLead.org Data Corrections</vt:lpstr>
      <vt:lpstr>Educator Updates</vt:lpstr>
      <vt:lpstr>Educator Corrections</vt:lpstr>
      <vt:lpstr>ADEPT Results</vt:lpstr>
      <vt:lpstr>Results</vt:lpstr>
      <vt:lpstr>Scheduling a Training</vt:lpstr>
      <vt:lpstr>Scheduling a District Training</vt:lpstr>
      <vt:lpstr>PowerPoint Presentation</vt:lpstr>
      <vt:lpstr>Training Reminders</vt:lpstr>
      <vt:lpstr>Resources</vt:lpstr>
      <vt:lpstr>ADEPT Tips and Key Resources</vt:lpstr>
      <vt:lpstr>PowerPoint Presentation</vt:lpstr>
      <vt:lpstr>Questions?</vt:lpstr>
      <vt:lpstr>             Office of Educator Effectiveness &amp; Leadership Development</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Toal-Mandsager, Lilla</cp:lastModifiedBy>
  <cp:revision>88</cp:revision>
  <cp:lastPrinted>2018-08-29T11:58:40Z</cp:lastPrinted>
  <dcterms:created xsi:type="dcterms:W3CDTF">2016-09-22T16:09:07Z</dcterms:created>
  <dcterms:modified xsi:type="dcterms:W3CDTF">2018-08-30T16:40:43Z</dcterms:modified>
</cp:coreProperties>
</file>