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60" r:id="rId5"/>
    <p:sldMasterId id="2147483678" r:id="rId6"/>
    <p:sldMasterId id="2147483696" r:id="rId7"/>
    <p:sldMasterId id="2147483712" r:id="rId8"/>
    <p:sldMasterId id="2147483724" r:id="rId9"/>
  </p:sldMasterIdLst>
  <p:notesMasterIdLst>
    <p:notesMasterId r:id="rId135"/>
  </p:notesMasterIdLst>
  <p:handoutMasterIdLst>
    <p:handoutMasterId r:id="rId136"/>
  </p:handoutMasterIdLst>
  <p:sldIdLst>
    <p:sldId id="537" r:id="rId10"/>
    <p:sldId id="396" r:id="rId11"/>
    <p:sldId id="397" r:id="rId12"/>
    <p:sldId id="413" r:id="rId13"/>
    <p:sldId id="414" r:id="rId14"/>
    <p:sldId id="351" r:id="rId15"/>
    <p:sldId id="448" r:id="rId16"/>
    <p:sldId id="338" r:id="rId17"/>
    <p:sldId id="339" r:id="rId18"/>
    <p:sldId id="405" r:id="rId19"/>
    <p:sldId id="450" r:id="rId20"/>
    <p:sldId id="506" r:id="rId21"/>
    <p:sldId id="344" r:id="rId22"/>
    <p:sldId id="449" r:id="rId23"/>
    <p:sldId id="508" r:id="rId24"/>
    <p:sldId id="347" r:id="rId25"/>
    <p:sldId id="409" r:id="rId26"/>
    <p:sldId id="319" r:id="rId27"/>
    <p:sldId id="266" r:id="rId28"/>
    <p:sldId id="394" r:id="rId29"/>
    <p:sldId id="375" r:id="rId30"/>
    <p:sldId id="419" r:id="rId31"/>
    <p:sldId id="554" r:id="rId32"/>
    <p:sldId id="555" r:id="rId33"/>
    <p:sldId id="410" r:id="rId34"/>
    <p:sldId id="539" r:id="rId35"/>
    <p:sldId id="540" r:id="rId36"/>
    <p:sldId id="541" r:id="rId37"/>
    <p:sldId id="542" r:id="rId38"/>
    <p:sldId id="543" r:id="rId39"/>
    <p:sldId id="544" r:id="rId40"/>
    <p:sldId id="545" r:id="rId41"/>
    <p:sldId id="546" r:id="rId42"/>
    <p:sldId id="547" r:id="rId43"/>
    <p:sldId id="548" r:id="rId44"/>
    <p:sldId id="549" r:id="rId45"/>
    <p:sldId id="550" r:id="rId46"/>
    <p:sldId id="551" r:id="rId47"/>
    <p:sldId id="556" r:id="rId48"/>
    <p:sldId id="553" r:id="rId49"/>
    <p:sldId id="557" r:id="rId50"/>
    <p:sldId id="536" r:id="rId51"/>
    <p:sldId id="520" r:id="rId52"/>
    <p:sldId id="521" r:id="rId53"/>
    <p:sldId id="522" r:id="rId54"/>
    <p:sldId id="523" r:id="rId55"/>
    <p:sldId id="558" r:id="rId56"/>
    <p:sldId id="525" r:id="rId57"/>
    <p:sldId id="526" r:id="rId58"/>
    <p:sldId id="528" r:id="rId59"/>
    <p:sldId id="530" r:id="rId60"/>
    <p:sldId id="534" r:id="rId61"/>
    <p:sldId id="532" r:id="rId62"/>
    <p:sldId id="559" r:id="rId63"/>
    <p:sldId id="421" r:id="rId64"/>
    <p:sldId id="422" r:id="rId65"/>
    <p:sldId id="320" r:id="rId66"/>
    <p:sldId id="321" r:id="rId67"/>
    <p:sldId id="322" r:id="rId68"/>
    <p:sldId id="324" r:id="rId69"/>
    <p:sldId id="323" r:id="rId70"/>
    <p:sldId id="425" r:id="rId71"/>
    <p:sldId id="361" r:id="rId72"/>
    <p:sldId id="362" r:id="rId73"/>
    <p:sldId id="358" r:id="rId74"/>
    <p:sldId id="560" r:id="rId75"/>
    <p:sldId id="376" r:id="rId76"/>
    <p:sldId id="400" r:id="rId77"/>
    <p:sldId id="403" r:id="rId78"/>
    <p:sldId id="326" r:id="rId79"/>
    <p:sldId id="434" r:id="rId80"/>
    <p:sldId id="327" r:id="rId81"/>
    <p:sldId id="328" r:id="rId82"/>
    <p:sldId id="329" r:id="rId83"/>
    <p:sldId id="349" r:id="rId84"/>
    <p:sldId id="331" r:id="rId85"/>
    <p:sldId id="332" r:id="rId86"/>
    <p:sldId id="333" r:id="rId87"/>
    <p:sldId id="334" r:id="rId88"/>
    <p:sldId id="335" r:id="rId89"/>
    <p:sldId id="561" r:id="rId90"/>
    <p:sldId id="350" r:id="rId91"/>
    <p:sldId id="435" r:id="rId92"/>
    <p:sldId id="429" r:id="rId93"/>
    <p:sldId id="312" r:id="rId94"/>
    <p:sldId id="430" r:id="rId95"/>
    <p:sldId id="337" r:id="rId96"/>
    <p:sldId id="562" r:id="rId97"/>
    <p:sldId id="364" r:id="rId98"/>
    <p:sldId id="474" r:id="rId99"/>
    <p:sldId id="475" r:id="rId100"/>
    <p:sldId id="476" r:id="rId101"/>
    <p:sldId id="477" r:id="rId102"/>
    <p:sldId id="478" r:id="rId103"/>
    <p:sldId id="479" r:id="rId104"/>
    <p:sldId id="480" r:id="rId105"/>
    <p:sldId id="481" r:id="rId106"/>
    <p:sldId id="482" r:id="rId107"/>
    <p:sldId id="483" r:id="rId108"/>
    <p:sldId id="484" r:id="rId109"/>
    <p:sldId id="563" r:id="rId110"/>
    <p:sldId id="485" r:id="rId111"/>
    <p:sldId id="486" r:id="rId112"/>
    <p:sldId id="487" r:id="rId113"/>
    <p:sldId id="488" r:id="rId114"/>
    <p:sldId id="489" r:id="rId115"/>
    <p:sldId id="490" r:id="rId116"/>
    <p:sldId id="491" r:id="rId117"/>
    <p:sldId id="492" r:id="rId118"/>
    <p:sldId id="493" r:id="rId119"/>
    <p:sldId id="494" r:id="rId120"/>
    <p:sldId id="495" r:id="rId121"/>
    <p:sldId id="496" r:id="rId122"/>
    <p:sldId id="497" r:id="rId123"/>
    <p:sldId id="498" r:id="rId124"/>
    <p:sldId id="499" r:id="rId125"/>
    <p:sldId id="500" r:id="rId126"/>
    <p:sldId id="501" r:id="rId127"/>
    <p:sldId id="502" r:id="rId128"/>
    <p:sldId id="503" r:id="rId129"/>
    <p:sldId id="504" r:id="rId130"/>
    <p:sldId id="564" r:id="rId131"/>
    <p:sldId id="432" r:id="rId132"/>
    <p:sldId id="565" r:id="rId133"/>
    <p:sldId id="433" r:id="rId134"/>
  </p:sldIdLst>
  <p:sldSz cx="12192000" cy="6858000"/>
  <p:notesSz cx="7102475" cy="9388475"/>
  <p:custDataLst>
    <p:tags r:id="rId13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387" userDrawn="1">
          <p15:clr>
            <a:srgbClr val="A4A3A4"/>
          </p15:clr>
        </p15:guide>
        <p15:guide id="2" pos="2237"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99"/>
    <a:srgbClr val="0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 v="29" dt="2020-08-25T13:51:39.026"/>
    <p1510:client id="{080F67EC-BBB3-4E98-B74D-0B794AE00B5A}" v="38" dt="2020-08-25T16:36:40.430"/>
    <p1510:client id="{2A6EC5AB-5C1A-47AF-19A5-6F3B4694E6F2}" v="12" dt="2020-08-27T13:39:14.262"/>
    <p1510:client id="{557D2FC0-3C21-445A-9F61-C2F9C262FAD3}" v="1" dt="2020-08-25T00:56:03.239"/>
    <p1510:client id="{560304F3-AB4F-4872-85D5-74E4F226B46D}" v="32" dt="2020-08-24T16:17:03.126"/>
    <p1510:client id="{72476D9E-59A1-4E4E-7B23-D8C10C20C84A}" v="49" dt="2020-08-27T16:08:28.321"/>
    <p1510:client id="{8084C1DA-C613-4F13-9F77-2133953086D1}" v="296" dt="2020-08-26T13:13:40.713"/>
    <p1510:client id="{85990D7C-D7D7-4279-84DE-BD3804F9AF68}" v="10" dt="2020-08-24T17:04:14.675"/>
    <p1510:client id="{8EBE2845-F4F4-4151-B0DA-446C4812CCED}" v="45" dt="2020-08-26T15:39:14.469"/>
    <p1510:client id="{8F5EBC9A-7197-40F7-B1FC-24CF80C15CB2}" v="67" dt="2020-08-25T14:46:19.157"/>
    <p1510:client id="{912BF860-8044-4CE7-A38B-CA4343902AA7}" v="7" dt="2020-08-26T17:30:58.020"/>
    <p1510:client id="{9A072EC8-D547-43F8-B898-D760E16CD9E4}" v="64" dt="2020-08-26T20:46:24.905"/>
    <p1510:client id="{A4C8348B-9397-41C6-9E92-6838A0750352}" v="68" dt="2020-08-25T15:22:06.779"/>
    <p1510:client id="{BEDBEB37-5E8D-47DA-95CA-F7D5FABFFC18}" v="75" dt="2020-08-26T12:10:19.597"/>
    <p1510:client id="{DE374505-7F5C-4EDD-B73B-BB7F0B830E60}" v="5" dt="2020-08-26T13:16:56.726"/>
    <p1510:client id="{EEA9A254-4555-4ECF-98C2-0DA0FE080544}" v="129" dt="2020-08-27T14:21:52.27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29" autoAdjust="0"/>
    <p:restoredTop sz="68066" autoAdjust="0"/>
  </p:normalViewPr>
  <p:slideViewPr>
    <p:cSldViewPr snapToGrid="0">
      <p:cViewPr varScale="1">
        <p:scale>
          <a:sx n="66" d="100"/>
          <a:sy n="66" d="100"/>
        </p:scale>
        <p:origin x="84" y="228"/>
      </p:cViewPr>
      <p:guideLst>
        <p:guide orient="horz" pos="2160"/>
        <p:guide pos="3840"/>
      </p:guideLst>
    </p:cSldViewPr>
  </p:slideViewPr>
  <p:notesTextViewPr>
    <p:cViewPr>
      <p:scale>
        <a:sx n="1" d="1"/>
        <a:sy n="1" d="1"/>
      </p:scale>
      <p:origin x="0" y="0"/>
    </p:cViewPr>
  </p:notesTextViewPr>
  <p:sorterViewPr>
    <p:cViewPr>
      <p:scale>
        <a:sx n="100" d="100"/>
        <a:sy n="100" d="100"/>
      </p:scale>
      <p:origin x="0" y="-63906"/>
    </p:cViewPr>
  </p:sorterViewPr>
  <p:notesViewPr>
    <p:cSldViewPr snapToGrid="0">
      <p:cViewPr>
        <p:scale>
          <a:sx n="1" d="2"/>
          <a:sy n="1" d="2"/>
        </p:scale>
        <p:origin x="0" y="0"/>
      </p:cViewPr>
      <p:guideLst>
        <p:guide orient="horz" pos="28387"/>
        <p:guide pos="2237"/>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08.xml"/><Relationship Id="rId21" Type="http://schemas.openxmlformats.org/officeDocument/2006/relationships/slide" Target="slides/slide12.xml"/><Relationship Id="rId42" Type="http://schemas.openxmlformats.org/officeDocument/2006/relationships/slide" Target="slides/slide33.xml"/><Relationship Id="rId63" Type="http://schemas.openxmlformats.org/officeDocument/2006/relationships/slide" Target="slides/slide54.xml"/><Relationship Id="rId84" Type="http://schemas.openxmlformats.org/officeDocument/2006/relationships/slide" Target="slides/slide75.xml"/><Relationship Id="rId138" Type="http://schemas.openxmlformats.org/officeDocument/2006/relationships/presProps" Target="presProps.xml"/><Relationship Id="rId107" Type="http://schemas.openxmlformats.org/officeDocument/2006/relationships/slide" Target="slides/slide98.xml"/><Relationship Id="rId11" Type="http://schemas.openxmlformats.org/officeDocument/2006/relationships/slide" Target="slides/slide2.xml"/><Relationship Id="rId32" Type="http://schemas.openxmlformats.org/officeDocument/2006/relationships/slide" Target="slides/slide23.xml"/><Relationship Id="rId37" Type="http://schemas.openxmlformats.org/officeDocument/2006/relationships/slide" Target="slides/slide28.xml"/><Relationship Id="rId53" Type="http://schemas.openxmlformats.org/officeDocument/2006/relationships/slide" Target="slides/slide44.xml"/><Relationship Id="rId58" Type="http://schemas.openxmlformats.org/officeDocument/2006/relationships/slide" Target="slides/slide49.xml"/><Relationship Id="rId74" Type="http://schemas.openxmlformats.org/officeDocument/2006/relationships/slide" Target="slides/slide65.xml"/><Relationship Id="rId79" Type="http://schemas.openxmlformats.org/officeDocument/2006/relationships/slide" Target="slides/slide70.xml"/><Relationship Id="rId102" Type="http://schemas.openxmlformats.org/officeDocument/2006/relationships/slide" Target="slides/slide93.xml"/><Relationship Id="rId123" Type="http://schemas.openxmlformats.org/officeDocument/2006/relationships/slide" Target="slides/slide114.xml"/><Relationship Id="rId128" Type="http://schemas.openxmlformats.org/officeDocument/2006/relationships/slide" Target="slides/slide119.xml"/><Relationship Id="rId5" Type="http://schemas.openxmlformats.org/officeDocument/2006/relationships/slideMaster" Target="slideMasters/slideMaster2.xml"/><Relationship Id="rId90" Type="http://schemas.openxmlformats.org/officeDocument/2006/relationships/slide" Target="slides/slide81.xml"/><Relationship Id="rId95" Type="http://schemas.openxmlformats.org/officeDocument/2006/relationships/slide" Target="slides/slide86.xml"/><Relationship Id="rId22" Type="http://schemas.openxmlformats.org/officeDocument/2006/relationships/slide" Target="slides/slide13.xml"/><Relationship Id="rId27" Type="http://schemas.openxmlformats.org/officeDocument/2006/relationships/slide" Target="slides/slide18.xml"/><Relationship Id="rId43" Type="http://schemas.openxmlformats.org/officeDocument/2006/relationships/slide" Target="slides/slide34.xml"/><Relationship Id="rId48" Type="http://schemas.openxmlformats.org/officeDocument/2006/relationships/slide" Target="slides/slide39.xml"/><Relationship Id="rId64" Type="http://schemas.openxmlformats.org/officeDocument/2006/relationships/slide" Target="slides/slide55.xml"/><Relationship Id="rId69" Type="http://schemas.openxmlformats.org/officeDocument/2006/relationships/slide" Target="slides/slide60.xml"/><Relationship Id="rId113" Type="http://schemas.openxmlformats.org/officeDocument/2006/relationships/slide" Target="slides/slide104.xml"/><Relationship Id="rId118" Type="http://schemas.openxmlformats.org/officeDocument/2006/relationships/slide" Target="slides/slide109.xml"/><Relationship Id="rId134" Type="http://schemas.openxmlformats.org/officeDocument/2006/relationships/slide" Target="slides/slide125.xml"/><Relationship Id="rId139" Type="http://schemas.openxmlformats.org/officeDocument/2006/relationships/viewProps" Target="viewProps.xml"/><Relationship Id="rId80" Type="http://schemas.openxmlformats.org/officeDocument/2006/relationships/slide" Target="slides/slide71.xml"/><Relationship Id="rId85" Type="http://schemas.openxmlformats.org/officeDocument/2006/relationships/slide" Target="slides/slide76.xml"/><Relationship Id="rId12" Type="http://schemas.openxmlformats.org/officeDocument/2006/relationships/slide" Target="slides/slide3.xml"/><Relationship Id="rId17" Type="http://schemas.openxmlformats.org/officeDocument/2006/relationships/slide" Target="slides/slide8.xml"/><Relationship Id="rId33" Type="http://schemas.openxmlformats.org/officeDocument/2006/relationships/slide" Target="slides/slide24.xml"/><Relationship Id="rId38" Type="http://schemas.openxmlformats.org/officeDocument/2006/relationships/slide" Target="slides/slide29.xml"/><Relationship Id="rId59" Type="http://schemas.openxmlformats.org/officeDocument/2006/relationships/slide" Target="slides/slide50.xml"/><Relationship Id="rId103" Type="http://schemas.openxmlformats.org/officeDocument/2006/relationships/slide" Target="slides/slide94.xml"/><Relationship Id="rId108" Type="http://schemas.openxmlformats.org/officeDocument/2006/relationships/slide" Target="slides/slide99.xml"/><Relationship Id="rId124" Type="http://schemas.openxmlformats.org/officeDocument/2006/relationships/slide" Target="slides/slide115.xml"/><Relationship Id="rId129" Type="http://schemas.openxmlformats.org/officeDocument/2006/relationships/slide" Target="slides/slide120.xml"/><Relationship Id="rId54" Type="http://schemas.openxmlformats.org/officeDocument/2006/relationships/slide" Target="slides/slide45.xml"/><Relationship Id="rId70" Type="http://schemas.openxmlformats.org/officeDocument/2006/relationships/slide" Target="slides/slide61.xml"/><Relationship Id="rId75" Type="http://schemas.openxmlformats.org/officeDocument/2006/relationships/slide" Target="slides/slide66.xml"/><Relationship Id="rId91" Type="http://schemas.openxmlformats.org/officeDocument/2006/relationships/slide" Target="slides/slide82.xml"/><Relationship Id="rId96" Type="http://schemas.openxmlformats.org/officeDocument/2006/relationships/slide" Target="slides/slide87.xml"/><Relationship Id="rId14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23" Type="http://schemas.openxmlformats.org/officeDocument/2006/relationships/slide" Target="slides/slide14.xml"/><Relationship Id="rId28" Type="http://schemas.openxmlformats.org/officeDocument/2006/relationships/slide" Target="slides/slide19.xml"/><Relationship Id="rId49" Type="http://schemas.openxmlformats.org/officeDocument/2006/relationships/slide" Target="slides/slide40.xml"/><Relationship Id="rId114" Type="http://schemas.openxmlformats.org/officeDocument/2006/relationships/slide" Target="slides/slide105.xml"/><Relationship Id="rId119" Type="http://schemas.openxmlformats.org/officeDocument/2006/relationships/slide" Target="slides/slide110.xml"/><Relationship Id="rId44" Type="http://schemas.openxmlformats.org/officeDocument/2006/relationships/slide" Target="slides/slide35.xml"/><Relationship Id="rId60" Type="http://schemas.openxmlformats.org/officeDocument/2006/relationships/slide" Target="slides/slide51.xml"/><Relationship Id="rId65" Type="http://schemas.openxmlformats.org/officeDocument/2006/relationships/slide" Target="slides/slide56.xml"/><Relationship Id="rId81" Type="http://schemas.openxmlformats.org/officeDocument/2006/relationships/slide" Target="slides/slide72.xml"/><Relationship Id="rId86" Type="http://schemas.openxmlformats.org/officeDocument/2006/relationships/slide" Target="slides/slide77.xml"/><Relationship Id="rId130" Type="http://schemas.openxmlformats.org/officeDocument/2006/relationships/slide" Target="slides/slide121.xml"/><Relationship Id="rId135" Type="http://schemas.openxmlformats.org/officeDocument/2006/relationships/notesMaster" Target="notesMasters/notesMaster1.xml"/><Relationship Id="rId151" Type="http://schemas.microsoft.com/office/2015/10/relationships/revisionInfo" Target="revisionInfo.xml"/><Relationship Id="rId13" Type="http://schemas.openxmlformats.org/officeDocument/2006/relationships/slide" Target="slides/slide4.xml"/><Relationship Id="rId18" Type="http://schemas.openxmlformats.org/officeDocument/2006/relationships/slide" Target="slides/slide9.xml"/><Relationship Id="rId39" Type="http://schemas.openxmlformats.org/officeDocument/2006/relationships/slide" Target="slides/slide30.xml"/><Relationship Id="rId109" Type="http://schemas.openxmlformats.org/officeDocument/2006/relationships/slide" Target="slides/slide100.xml"/><Relationship Id="rId34" Type="http://schemas.openxmlformats.org/officeDocument/2006/relationships/slide" Target="slides/slide25.xml"/><Relationship Id="rId50" Type="http://schemas.openxmlformats.org/officeDocument/2006/relationships/slide" Target="slides/slide41.xml"/><Relationship Id="rId55" Type="http://schemas.openxmlformats.org/officeDocument/2006/relationships/slide" Target="slides/slide46.xml"/><Relationship Id="rId76" Type="http://schemas.openxmlformats.org/officeDocument/2006/relationships/slide" Target="slides/slide67.xml"/><Relationship Id="rId97" Type="http://schemas.openxmlformats.org/officeDocument/2006/relationships/slide" Target="slides/slide88.xml"/><Relationship Id="rId104" Type="http://schemas.openxmlformats.org/officeDocument/2006/relationships/slide" Target="slides/slide95.xml"/><Relationship Id="rId120" Type="http://schemas.openxmlformats.org/officeDocument/2006/relationships/slide" Target="slides/slide111.xml"/><Relationship Id="rId125" Type="http://schemas.openxmlformats.org/officeDocument/2006/relationships/slide" Target="slides/slide116.xml"/><Relationship Id="rId141" Type="http://schemas.openxmlformats.org/officeDocument/2006/relationships/tableStyles" Target="tableStyles.xml"/><Relationship Id="rId7" Type="http://schemas.openxmlformats.org/officeDocument/2006/relationships/slideMaster" Target="slideMasters/slideMaster4.xml"/><Relationship Id="rId71" Type="http://schemas.openxmlformats.org/officeDocument/2006/relationships/slide" Target="slides/slide62.xml"/><Relationship Id="rId92" Type="http://schemas.openxmlformats.org/officeDocument/2006/relationships/slide" Target="slides/slide83.xml"/><Relationship Id="rId2" Type="http://schemas.openxmlformats.org/officeDocument/2006/relationships/customXml" Target="../customXml/item2.xml"/><Relationship Id="rId29" Type="http://schemas.openxmlformats.org/officeDocument/2006/relationships/slide" Target="slides/slide20.xml"/><Relationship Id="rId24" Type="http://schemas.openxmlformats.org/officeDocument/2006/relationships/slide" Target="slides/slide15.xml"/><Relationship Id="rId40" Type="http://schemas.openxmlformats.org/officeDocument/2006/relationships/slide" Target="slides/slide31.xml"/><Relationship Id="rId45" Type="http://schemas.openxmlformats.org/officeDocument/2006/relationships/slide" Target="slides/slide36.xml"/><Relationship Id="rId66" Type="http://schemas.openxmlformats.org/officeDocument/2006/relationships/slide" Target="slides/slide57.xml"/><Relationship Id="rId87" Type="http://schemas.openxmlformats.org/officeDocument/2006/relationships/slide" Target="slides/slide78.xml"/><Relationship Id="rId110" Type="http://schemas.openxmlformats.org/officeDocument/2006/relationships/slide" Target="slides/slide101.xml"/><Relationship Id="rId115" Type="http://schemas.openxmlformats.org/officeDocument/2006/relationships/slide" Target="slides/slide106.xml"/><Relationship Id="rId131" Type="http://schemas.openxmlformats.org/officeDocument/2006/relationships/slide" Target="slides/slide122.xml"/><Relationship Id="rId136" Type="http://schemas.openxmlformats.org/officeDocument/2006/relationships/handoutMaster" Target="handoutMasters/handoutMaster1.xml"/><Relationship Id="rId61" Type="http://schemas.openxmlformats.org/officeDocument/2006/relationships/slide" Target="slides/slide52.xml"/><Relationship Id="rId82" Type="http://schemas.openxmlformats.org/officeDocument/2006/relationships/slide" Target="slides/slide73.xml"/><Relationship Id="rId19" Type="http://schemas.openxmlformats.org/officeDocument/2006/relationships/slide" Target="slides/slide10.xml"/><Relationship Id="rId14" Type="http://schemas.openxmlformats.org/officeDocument/2006/relationships/slide" Target="slides/slide5.xml"/><Relationship Id="rId30" Type="http://schemas.openxmlformats.org/officeDocument/2006/relationships/slide" Target="slides/slide21.xml"/><Relationship Id="rId35" Type="http://schemas.openxmlformats.org/officeDocument/2006/relationships/slide" Target="slides/slide26.xml"/><Relationship Id="rId56" Type="http://schemas.openxmlformats.org/officeDocument/2006/relationships/slide" Target="slides/slide47.xml"/><Relationship Id="rId77" Type="http://schemas.openxmlformats.org/officeDocument/2006/relationships/slide" Target="slides/slide68.xml"/><Relationship Id="rId100" Type="http://schemas.openxmlformats.org/officeDocument/2006/relationships/slide" Target="slides/slide91.xml"/><Relationship Id="rId105" Type="http://schemas.openxmlformats.org/officeDocument/2006/relationships/slide" Target="slides/slide96.xml"/><Relationship Id="rId126" Type="http://schemas.openxmlformats.org/officeDocument/2006/relationships/slide" Target="slides/slide117.xml"/><Relationship Id="rId8" Type="http://schemas.openxmlformats.org/officeDocument/2006/relationships/slideMaster" Target="slideMasters/slideMaster5.xml"/><Relationship Id="rId51" Type="http://schemas.openxmlformats.org/officeDocument/2006/relationships/slide" Target="slides/slide42.xml"/><Relationship Id="rId72" Type="http://schemas.openxmlformats.org/officeDocument/2006/relationships/slide" Target="slides/slide63.xml"/><Relationship Id="rId93" Type="http://schemas.openxmlformats.org/officeDocument/2006/relationships/slide" Target="slides/slide84.xml"/><Relationship Id="rId98" Type="http://schemas.openxmlformats.org/officeDocument/2006/relationships/slide" Target="slides/slide89.xml"/><Relationship Id="rId121" Type="http://schemas.openxmlformats.org/officeDocument/2006/relationships/slide" Target="slides/slide112.xml"/><Relationship Id="rId3" Type="http://schemas.openxmlformats.org/officeDocument/2006/relationships/customXml" Target="../customXml/item3.xml"/><Relationship Id="rId25" Type="http://schemas.openxmlformats.org/officeDocument/2006/relationships/slide" Target="slides/slide16.xml"/><Relationship Id="rId46" Type="http://schemas.openxmlformats.org/officeDocument/2006/relationships/slide" Target="slides/slide37.xml"/><Relationship Id="rId67" Type="http://schemas.openxmlformats.org/officeDocument/2006/relationships/slide" Target="slides/slide58.xml"/><Relationship Id="rId116" Type="http://schemas.openxmlformats.org/officeDocument/2006/relationships/slide" Target="slides/slide107.xml"/><Relationship Id="rId137" Type="http://schemas.openxmlformats.org/officeDocument/2006/relationships/tags" Target="tags/tag1.xml"/><Relationship Id="rId20" Type="http://schemas.openxmlformats.org/officeDocument/2006/relationships/slide" Target="slides/slide11.xml"/><Relationship Id="rId41" Type="http://schemas.openxmlformats.org/officeDocument/2006/relationships/slide" Target="slides/slide32.xml"/><Relationship Id="rId62" Type="http://schemas.openxmlformats.org/officeDocument/2006/relationships/slide" Target="slides/slide53.xml"/><Relationship Id="rId83" Type="http://schemas.openxmlformats.org/officeDocument/2006/relationships/slide" Target="slides/slide74.xml"/><Relationship Id="rId88" Type="http://schemas.openxmlformats.org/officeDocument/2006/relationships/slide" Target="slides/slide79.xml"/><Relationship Id="rId111" Type="http://schemas.openxmlformats.org/officeDocument/2006/relationships/slide" Target="slides/slide102.xml"/><Relationship Id="rId132" Type="http://schemas.openxmlformats.org/officeDocument/2006/relationships/slide" Target="slides/slide123.xml"/><Relationship Id="rId15" Type="http://schemas.openxmlformats.org/officeDocument/2006/relationships/slide" Target="slides/slide6.xml"/><Relationship Id="rId36" Type="http://schemas.openxmlformats.org/officeDocument/2006/relationships/slide" Target="slides/slide27.xml"/><Relationship Id="rId57" Type="http://schemas.openxmlformats.org/officeDocument/2006/relationships/slide" Target="slides/slide48.xml"/><Relationship Id="rId106" Type="http://schemas.openxmlformats.org/officeDocument/2006/relationships/slide" Target="slides/slide97.xml"/><Relationship Id="rId127" Type="http://schemas.openxmlformats.org/officeDocument/2006/relationships/slide" Target="slides/slide118.xml"/><Relationship Id="rId10" Type="http://schemas.openxmlformats.org/officeDocument/2006/relationships/slide" Target="slides/slide1.xml"/><Relationship Id="rId31" Type="http://schemas.openxmlformats.org/officeDocument/2006/relationships/slide" Target="slides/slide22.xml"/><Relationship Id="rId52" Type="http://schemas.openxmlformats.org/officeDocument/2006/relationships/slide" Target="slides/slide43.xml"/><Relationship Id="rId73" Type="http://schemas.openxmlformats.org/officeDocument/2006/relationships/slide" Target="slides/slide64.xml"/><Relationship Id="rId78" Type="http://schemas.openxmlformats.org/officeDocument/2006/relationships/slide" Target="slides/slide69.xml"/><Relationship Id="rId94" Type="http://schemas.openxmlformats.org/officeDocument/2006/relationships/slide" Target="slides/slide85.xml"/><Relationship Id="rId99" Type="http://schemas.openxmlformats.org/officeDocument/2006/relationships/slide" Target="slides/slide90.xml"/><Relationship Id="rId101" Type="http://schemas.openxmlformats.org/officeDocument/2006/relationships/slide" Target="slides/slide92.xml"/><Relationship Id="rId122" Type="http://schemas.openxmlformats.org/officeDocument/2006/relationships/slide" Target="slides/slide113.xml"/><Relationship Id="rId4" Type="http://schemas.openxmlformats.org/officeDocument/2006/relationships/slideMaster" Target="slideMasters/slideMaster1.xml"/><Relationship Id="rId9" Type="http://schemas.openxmlformats.org/officeDocument/2006/relationships/slideMaster" Target="slideMasters/slideMaster6.xml"/><Relationship Id="rId26" Type="http://schemas.openxmlformats.org/officeDocument/2006/relationships/slide" Target="slides/slide17.xml"/><Relationship Id="rId47" Type="http://schemas.openxmlformats.org/officeDocument/2006/relationships/slide" Target="slides/slide38.xml"/><Relationship Id="rId68" Type="http://schemas.openxmlformats.org/officeDocument/2006/relationships/slide" Target="slides/slide59.xml"/><Relationship Id="rId89" Type="http://schemas.openxmlformats.org/officeDocument/2006/relationships/slide" Target="slides/slide80.xml"/><Relationship Id="rId112" Type="http://schemas.openxmlformats.org/officeDocument/2006/relationships/slide" Target="slides/slide103.xml"/><Relationship Id="rId133" Type="http://schemas.openxmlformats.org/officeDocument/2006/relationships/slide" Target="slides/slide124.xml"/><Relationship Id="rId16"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28B1FD-F018-4585-9DDA-E9B2F170533A}" type="doc">
      <dgm:prSet loTypeId="urn:microsoft.com/office/officeart/2008/layout/CircleAccentTimeline" loCatId="process" qsTypeId="urn:microsoft.com/office/officeart/2005/8/quickstyle/simple1" qsCatId="simple" csTypeId="urn:microsoft.com/office/officeart/2005/8/colors/accent3_2" csCatId="accent3" phldr="1"/>
      <dgm:spPr/>
      <dgm:t>
        <a:bodyPr/>
        <a:lstStyle/>
        <a:p>
          <a:endParaRPr lang="en-US"/>
        </a:p>
      </dgm:t>
    </dgm:pt>
    <dgm:pt modelId="{66F7CBBE-29CD-4CF6-99C9-C8731489FD7C}">
      <dgm:prSet phldrT="[Text]" custT="1"/>
      <dgm:spPr/>
      <dgm:t>
        <a:bodyPr/>
        <a:lstStyle/>
        <a:p>
          <a:r>
            <a:rPr lang="en-US" sz="1400" dirty="0"/>
            <a:t>Stakeholder Feedback &amp; Needs Assessment</a:t>
          </a:r>
        </a:p>
      </dgm:t>
    </dgm:pt>
    <dgm:pt modelId="{DD3B79CC-1BC7-4CDA-88E7-86E6C8F13C87}" type="parTrans" cxnId="{6B4B6CD8-0615-4422-9153-FCA457C35A54}">
      <dgm:prSet/>
      <dgm:spPr/>
      <dgm:t>
        <a:bodyPr/>
        <a:lstStyle/>
        <a:p>
          <a:endParaRPr lang="en-US"/>
        </a:p>
      </dgm:t>
    </dgm:pt>
    <dgm:pt modelId="{E40E353E-96A0-48C0-AFEA-D00A44BD4C5E}" type="sibTrans" cxnId="{6B4B6CD8-0615-4422-9153-FCA457C35A54}">
      <dgm:prSet/>
      <dgm:spPr/>
      <dgm:t>
        <a:bodyPr/>
        <a:lstStyle/>
        <a:p>
          <a:endParaRPr lang="en-US"/>
        </a:p>
      </dgm:t>
    </dgm:pt>
    <dgm:pt modelId="{787B06D9-B26D-4091-B43B-BCF58EFF1680}">
      <dgm:prSet phldrT="[Text]" custT="1"/>
      <dgm:spPr/>
      <dgm:t>
        <a:bodyPr/>
        <a:lstStyle/>
        <a:p>
          <a:r>
            <a:rPr lang="en-US" sz="1400" dirty="0"/>
            <a:t>Job-specific stakeholders</a:t>
          </a:r>
        </a:p>
      </dgm:t>
    </dgm:pt>
    <dgm:pt modelId="{8E9A0290-E419-4D4F-886A-26AFD18D5CFC}" type="parTrans" cxnId="{6D707544-D4CA-43BD-8ABD-1CF24D7A80CC}">
      <dgm:prSet/>
      <dgm:spPr/>
      <dgm:t>
        <a:bodyPr/>
        <a:lstStyle/>
        <a:p>
          <a:endParaRPr lang="en-US"/>
        </a:p>
      </dgm:t>
    </dgm:pt>
    <dgm:pt modelId="{31CD1AB8-5CEE-4DE5-84D9-961E4D54AC41}" type="sibTrans" cxnId="{6D707544-D4CA-43BD-8ABD-1CF24D7A80CC}">
      <dgm:prSet/>
      <dgm:spPr/>
      <dgm:t>
        <a:bodyPr/>
        <a:lstStyle/>
        <a:p>
          <a:endParaRPr lang="en-US"/>
        </a:p>
      </dgm:t>
    </dgm:pt>
    <dgm:pt modelId="{E5202728-00F1-48F6-908D-5C5B9D76D009}">
      <dgm:prSet phldrT="[Text]" custT="1"/>
      <dgm:spPr/>
      <dgm:t>
        <a:bodyPr/>
        <a:lstStyle/>
        <a:p>
          <a:r>
            <a:rPr lang="en-US" sz="1400" dirty="0"/>
            <a:t>Advisory group</a:t>
          </a:r>
        </a:p>
      </dgm:t>
    </dgm:pt>
    <dgm:pt modelId="{3499D8B9-0A98-4F3D-BC4A-565AAF42C2C5}" type="parTrans" cxnId="{4ED26106-32CE-43A1-98CB-8F4B709F5CE1}">
      <dgm:prSet/>
      <dgm:spPr/>
      <dgm:t>
        <a:bodyPr/>
        <a:lstStyle/>
        <a:p>
          <a:endParaRPr lang="en-US"/>
        </a:p>
      </dgm:t>
    </dgm:pt>
    <dgm:pt modelId="{FA6DDCDB-671C-4DF7-B5C2-F1834AC2B0C9}" type="sibTrans" cxnId="{4ED26106-32CE-43A1-98CB-8F4B709F5CE1}">
      <dgm:prSet/>
      <dgm:spPr/>
      <dgm:t>
        <a:bodyPr/>
        <a:lstStyle/>
        <a:p>
          <a:endParaRPr lang="en-US"/>
        </a:p>
      </dgm:t>
    </dgm:pt>
    <dgm:pt modelId="{4205843B-B361-43C2-81F9-D31BA9C72800}">
      <dgm:prSet phldrT="[Text]" custT="1"/>
      <dgm:spPr/>
      <dgm:t>
        <a:bodyPr/>
        <a:lstStyle/>
        <a:p>
          <a:r>
            <a:rPr lang="en-US" sz="1400" dirty="0"/>
            <a:t>Draft and Revise Guidelines </a:t>
          </a:r>
        </a:p>
      </dgm:t>
    </dgm:pt>
    <dgm:pt modelId="{EB95B9C9-FCF5-4115-80F0-67EDBC1366E7}" type="parTrans" cxnId="{FFB16263-7213-4348-932D-C7E49A18A4A0}">
      <dgm:prSet/>
      <dgm:spPr/>
      <dgm:t>
        <a:bodyPr/>
        <a:lstStyle/>
        <a:p>
          <a:endParaRPr lang="en-US"/>
        </a:p>
      </dgm:t>
    </dgm:pt>
    <dgm:pt modelId="{913D0B3E-13D1-4FA5-922D-01678F7DECEC}" type="sibTrans" cxnId="{FFB16263-7213-4348-932D-C7E49A18A4A0}">
      <dgm:prSet/>
      <dgm:spPr/>
      <dgm:t>
        <a:bodyPr/>
        <a:lstStyle/>
        <a:p>
          <a:endParaRPr lang="en-US"/>
        </a:p>
      </dgm:t>
    </dgm:pt>
    <dgm:pt modelId="{5B62F540-F867-4ADE-93BE-A57BDC33C9D9}">
      <dgm:prSet phldrT="[Text]" custT="1"/>
      <dgm:spPr/>
      <dgm:t>
        <a:bodyPr/>
        <a:lstStyle/>
        <a:p>
          <a:r>
            <a:rPr lang="en-US" sz="1400" dirty="0"/>
            <a:t>Advisory Group </a:t>
          </a:r>
        </a:p>
      </dgm:t>
    </dgm:pt>
    <dgm:pt modelId="{B885003B-8993-4690-A98F-29E999803689}" type="parTrans" cxnId="{A39FD029-9598-4568-902F-5FC3964F1FE2}">
      <dgm:prSet/>
      <dgm:spPr/>
      <dgm:t>
        <a:bodyPr/>
        <a:lstStyle/>
        <a:p>
          <a:endParaRPr lang="en-US"/>
        </a:p>
      </dgm:t>
    </dgm:pt>
    <dgm:pt modelId="{FCFF692A-E336-43FA-9D39-5610DFE3618A}" type="sibTrans" cxnId="{A39FD029-9598-4568-902F-5FC3964F1FE2}">
      <dgm:prSet/>
      <dgm:spPr/>
      <dgm:t>
        <a:bodyPr/>
        <a:lstStyle/>
        <a:p>
          <a:endParaRPr lang="en-US"/>
        </a:p>
      </dgm:t>
    </dgm:pt>
    <dgm:pt modelId="{C38A3BAB-6AFD-4DC0-A367-3B1900A57A38}">
      <dgm:prSet phldrT="[Text]" custT="1"/>
      <dgm:spPr/>
      <dgm:t>
        <a:bodyPr/>
        <a:lstStyle/>
        <a:p>
          <a:r>
            <a:rPr lang="en-US" sz="1400" dirty="0"/>
            <a:t>State Board</a:t>
          </a:r>
        </a:p>
      </dgm:t>
    </dgm:pt>
    <dgm:pt modelId="{6855414E-4321-455D-AD71-794E21DA2340}" type="parTrans" cxnId="{C2B2F04C-CB29-4F0E-BED3-4196ACD5BF51}">
      <dgm:prSet/>
      <dgm:spPr/>
      <dgm:t>
        <a:bodyPr/>
        <a:lstStyle/>
        <a:p>
          <a:endParaRPr lang="en-US"/>
        </a:p>
      </dgm:t>
    </dgm:pt>
    <dgm:pt modelId="{5C972344-1ABD-4AF4-AA0A-6156B0A1D16F}" type="sibTrans" cxnId="{C2B2F04C-CB29-4F0E-BED3-4196ACD5BF51}">
      <dgm:prSet/>
      <dgm:spPr/>
      <dgm:t>
        <a:bodyPr/>
        <a:lstStyle/>
        <a:p>
          <a:endParaRPr lang="en-US"/>
        </a:p>
      </dgm:t>
    </dgm:pt>
    <dgm:pt modelId="{DDF6EA2D-7614-4CDF-83F6-3CB41D93D243}">
      <dgm:prSet phldrT="[Text]" custT="1"/>
      <dgm:spPr/>
      <dgm:t>
        <a:bodyPr/>
        <a:lstStyle/>
        <a:p>
          <a:r>
            <a:rPr lang="en-US" sz="1400" dirty="0"/>
            <a:t>Roll Out &amp; Training</a:t>
          </a:r>
        </a:p>
      </dgm:t>
    </dgm:pt>
    <dgm:pt modelId="{14C944D2-8B90-4293-826E-0338789A9C5D}" type="parTrans" cxnId="{0D7C0648-DD8A-4329-86D5-FF4BEC0F4649}">
      <dgm:prSet/>
      <dgm:spPr/>
      <dgm:t>
        <a:bodyPr/>
        <a:lstStyle/>
        <a:p>
          <a:endParaRPr lang="en-US"/>
        </a:p>
      </dgm:t>
    </dgm:pt>
    <dgm:pt modelId="{2645BC77-219A-4144-967A-CF978A8210E9}" type="sibTrans" cxnId="{0D7C0648-DD8A-4329-86D5-FF4BEC0F4649}">
      <dgm:prSet/>
      <dgm:spPr/>
      <dgm:t>
        <a:bodyPr/>
        <a:lstStyle/>
        <a:p>
          <a:endParaRPr lang="en-US"/>
        </a:p>
      </dgm:t>
    </dgm:pt>
    <dgm:pt modelId="{99337EB9-D62F-435B-90E6-E49DD08C9ACE}">
      <dgm:prSet phldrT="[Text]" custT="1"/>
      <dgm:spPr/>
      <dgm:t>
        <a:bodyPr/>
        <a:lstStyle/>
        <a:p>
          <a:r>
            <a:rPr lang="en-US" sz="1400" dirty="0"/>
            <a:t>HR leaders </a:t>
          </a:r>
        </a:p>
      </dgm:t>
    </dgm:pt>
    <dgm:pt modelId="{62E3EF9C-72FE-493D-8ABB-39CB15B38AEF}" type="parTrans" cxnId="{7189B638-48A0-45A0-ACCA-D707B567F24A}">
      <dgm:prSet/>
      <dgm:spPr/>
      <dgm:t>
        <a:bodyPr/>
        <a:lstStyle/>
        <a:p>
          <a:endParaRPr lang="en-US"/>
        </a:p>
      </dgm:t>
    </dgm:pt>
    <dgm:pt modelId="{D4D70715-1D1E-4485-A581-864DB25FFDDC}" type="sibTrans" cxnId="{7189B638-48A0-45A0-ACCA-D707B567F24A}">
      <dgm:prSet/>
      <dgm:spPr/>
      <dgm:t>
        <a:bodyPr/>
        <a:lstStyle/>
        <a:p>
          <a:endParaRPr lang="en-US"/>
        </a:p>
      </dgm:t>
    </dgm:pt>
    <dgm:pt modelId="{D651B49F-2DFE-4873-A918-97EB0B2594C9}">
      <dgm:prSet phldrT="[Text]" custT="1"/>
      <dgm:spPr/>
      <dgm:t>
        <a:bodyPr/>
        <a:lstStyle/>
        <a:p>
          <a:r>
            <a:rPr lang="en-US" sz="1400" dirty="0"/>
            <a:t>Implementation</a:t>
          </a:r>
        </a:p>
      </dgm:t>
    </dgm:pt>
    <dgm:pt modelId="{55EBFC8D-E988-4FAF-AE93-9A47FCE592F8}" type="parTrans" cxnId="{97C39788-71E6-4FDE-9EB9-060377566A3F}">
      <dgm:prSet/>
      <dgm:spPr/>
      <dgm:t>
        <a:bodyPr/>
        <a:lstStyle/>
        <a:p>
          <a:endParaRPr lang="en-US"/>
        </a:p>
      </dgm:t>
    </dgm:pt>
    <dgm:pt modelId="{590FC2B5-95EA-40C0-B387-AD146C97E75F}" type="sibTrans" cxnId="{97C39788-71E6-4FDE-9EB9-060377566A3F}">
      <dgm:prSet/>
      <dgm:spPr/>
      <dgm:t>
        <a:bodyPr/>
        <a:lstStyle/>
        <a:p>
          <a:endParaRPr lang="en-US"/>
        </a:p>
      </dgm:t>
    </dgm:pt>
    <dgm:pt modelId="{5B6CB1DF-D641-419C-AF20-AB4C179E135D}">
      <dgm:prSet phldrT="[Text]" custT="1"/>
      <dgm:spPr/>
      <dgm:t>
        <a:bodyPr/>
        <a:lstStyle/>
        <a:p>
          <a:r>
            <a:rPr lang="en-US" sz="1400" dirty="0"/>
            <a:t>HR leaders </a:t>
          </a:r>
        </a:p>
      </dgm:t>
    </dgm:pt>
    <dgm:pt modelId="{F662A70E-A84F-4C61-9FA3-35D6A59C4A40}" type="parTrans" cxnId="{CCBA4199-F852-4D2F-8D4F-3CF661D88B88}">
      <dgm:prSet/>
      <dgm:spPr/>
      <dgm:t>
        <a:bodyPr/>
        <a:lstStyle/>
        <a:p>
          <a:endParaRPr lang="en-US"/>
        </a:p>
      </dgm:t>
    </dgm:pt>
    <dgm:pt modelId="{91FE354F-1C36-4AF5-AF96-458E6CC55291}" type="sibTrans" cxnId="{CCBA4199-F852-4D2F-8D4F-3CF661D88B88}">
      <dgm:prSet/>
      <dgm:spPr/>
      <dgm:t>
        <a:bodyPr/>
        <a:lstStyle/>
        <a:p>
          <a:endParaRPr lang="en-US"/>
        </a:p>
      </dgm:t>
    </dgm:pt>
    <dgm:pt modelId="{AEB669C1-0C06-469A-8697-75BAA8D015EB}">
      <dgm:prSet phldrT="[Text]" custT="1"/>
      <dgm:spPr/>
      <dgm:t>
        <a:bodyPr/>
        <a:lstStyle/>
        <a:p>
          <a:r>
            <a:rPr lang="en-US" sz="1400" dirty="0"/>
            <a:t>Job-specific stakeholders</a:t>
          </a:r>
        </a:p>
      </dgm:t>
    </dgm:pt>
    <dgm:pt modelId="{3F75189F-2EC6-43B2-99E9-B5B9E9FA14D9}" type="parTrans" cxnId="{E2AE84FA-633C-4F75-A21B-B66B10EAA248}">
      <dgm:prSet/>
      <dgm:spPr/>
      <dgm:t>
        <a:bodyPr/>
        <a:lstStyle/>
        <a:p>
          <a:endParaRPr lang="en-US"/>
        </a:p>
      </dgm:t>
    </dgm:pt>
    <dgm:pt modelId="{51A70324-AF7B-490D-8D09-DF6C841F85F2}" type="sibTrans" cxnId="{E2AE84FA-633C-4F75-A21B-B66B10EAA248}">
      <dgm:prSet/>
      <dgm:spPr/>
      <dgm:t>
        <a:bodyPr/>
        <a:lstStyle/>
        <a:p>
          <a:endParaRPr lang="en-US"/>
        </a:p>
      </dgm:t>
    </dgm:pt>
    <dgm:pt modelId="{575CCE07-66B4-4259-9852-7695DF08B3FC}" type="pres">
      <dgm:prSet presAssocID="{3628B1FD-F018-4585-9DDA-E9B2F170533A}" presName="Name0" presStyleCnt="0">
        <dgm:presLayoutVars>
          <dgm:dir/>
        </dgm:presLayoutVars>
      </dgm:prSet>
      <dgm:spPr/>
      <dgm:t>
        <a:bodyPr/>
        <a:lstStyle/>
        <a:p>
          <a:endParaRPr lang="en-US"/>
        </a:p>
      </dgm:t>
    </dgm:pt>
    <dgm:pt modelId="{811BFD28-9D0F-42B1-8E22-C01D62152CCD}" type="pres">
      <dgm:prSet presAssocID="{66F7CBBE-29CD-4CF6-99C9-C8731489FD7C}" presName="parComposite" presStyleCnt="0"/>
      <dgm:spPr/>
    </dgm:pt>
    <dgm:pt modelId="{ED6CE343-B09F-4380-993E-C8D9D55773C4}" type="pres">
      <dgm:prSet presAssocID="{66F7CBBE-29CD-4CF6-99C9-C8731489FD7C}" presName="parBigCircle" presStyleLbl="node0" presStyleIdx="0" presStyleCnt="5"/>
      <dgm:spPr/>
    </dgm:pt>
    <dgm:pt modelId="{1D1E9108-A9AA-466D-885C-4B1D17BA5EF5}" type="pres">
      <dgm:prSet presAssocID="{66F7CBBE-29CD-4CF6-99C9-C8731489FD7C}" presName="parTx" presStyleLbl="revTx" presStyleIdx="0" presStyleCnt="17"/>
      <dgm:spPr/>
      <dgm:t>
        <a:bodyPr/>
        <a:lstStyle/>
        <a:p>
          <a:endParaRPr lang="en-US"/>
        </a:p>
      </dgm:t>
    </dgm:pt>
    <dgm:pt modelId="{F1923DC8-0418-4E42-B759-0553C5D42C36}" type="pres">
      <dgm:prSet presAssocID="{66F7CBBE-29CD-4CF6-99C9-C8731489FD7C}" presName="bSpace" presStyleCnt="0"/>
      <dgm:spPr/>
    </dgm:pt>
    <dgm:pt modelId="{0CC4F3E0-B83B-40E5-B55D-1F3E0CBCE5B2}" type="pres">
      <dgm:prSet presAssocID="{66F7CBBE-29CD-4CF6-99C9-C8731489FD7C}" presName="parBackupNorm" presStyleCnt="0"/>
      <dgm:spPr/>
    </dgm:pt>
    <dgm:pt modelId="{A1441CF7-4B4F-4C51-9E29-88FD50A9DAEE}" type="pres">
      <dgm:prSet presAssocID="{E40E353E-96A0-48C0-AFEA-D00A44BD4C5E}" presName="parSpace" presStyleCnt="0"/>
      <dgm:spPr/>
    </dgm:pt>
    <dgm:pt modelId="{C5EAB334-73A2-44C1-B839-797AB2313584}" type="pres">
      <dgm:prSet presAssocID="{787B06D9-B26D-4091-B43B-BCF58EFF1680}" presName="desBackupLeftNorm" presStyleCnt="0"/>
      <dgm:spPr/>
    </dgm:pt>
    <dgm:pt modelId="{74C55F37-598B-4BAB-B54F-6966D7A0FFA8}" type="pres">
      <dgm:prSet presAssocID="{787B06D9-B26D-4091-B43B-BCF58EFF1680}" presName="desComposite" presStyleCnt="0"/>
      <dgm:spPr/>
    </dgm:pt>
    <dgm:pt modelId="{DE692689-7465-46DD-8BC5-17212E49E3BB}" type="pres">
      <dgm:prSet presAssocID="{787B06D9-B26D-4091-B43B-BCF58EFF1680}" presName="desCircle" presStyleLbl="node1" presStyleIdx="0" presStyleCnt="6" custLinFactY="569" custLinFactNeighborX="-21045" custLinFactNeighborY="100000"/>
      <dgm:spPr/>
    </dgm:pt>
    <dgm:pt modelId="{4CBD0990-4600-42FF-B1B4-CCAAF13C023A}" type="pres">
      <dgm:prSet presAssocID="{787B06D9-B26D-4091-B43B-BCF58EFF1680}" presName="chTx" presStyleLbl="revTx" presStyleIdx="1" presStyleCnt="17" custScaleX="142774" custScaleY="179885" custLinFactNeighborX="-14968" custLinFactNeighborY="69219"/>
      <dgm:spPr/>
      <dgm:t>
        <a:bodyPr/>
        <a:lstStyle/>
        <a:p>
          <a:endParaRPr lang="en-US"/>
        </a:p>
      </dgm:t>
    </dgm:pt>
    <dgm:pt modelId="{8A3585CE-479B-4698-8CCA-BF4FD86E9DAB}" type="pres">
      <dgm:prSet presAssocID="{787B06D9-B26D-4091-B43B-BCF58EFF1680}" presName="desTx" presStyleLbl="revTx" presStyleIdx="2" presStyleCnt="17">
        <dgm:presLayoutVars>
          <dgm:bulletEnabled val="1"/>
        </dgm:presLayoutVars>
      </dgm:prSet>
      <dgm:spPr/>
    </dgm:pt>
    <dgm:pt modelId="{B14A1042-2A80-4E04-AA8E-29426C391F0D}" type="pres">
      <dgm:prSet presAssocID="{787B06D9-B26D-4091-B43B-BCF58EFF1680}" presName="desBackupRightNorm" presStyleCnt="0"/>
      <dgm:spPr/>
    </dgm:pt>
    <dgm:pt modelId="{689BF7B7-883C-4EB5-83AE-01DFC638F630}" type="pres">
      <dgm:prSet presAssocID="{31CD1AB8-5CEE-4DE5-84D9-961E4D54AC41}" presName="desSpace" presStyleCnt="0"/>
      <dgm:spPr/>
    </dgm:pt>
    <dgm:pt modelId="{2CE9C5CD-7B2D-4CB9-82B8-2609C7CCDE09}" type="pres">
      <dgm:prSet presAssocID="{5B6CB1DF-D641-419C-AF20-AB4C179E135D}" presName="desBackupLeftNorm" presStyleCnt="0"/>
      <dgm:spPr/>
    </dgm:pt>
    <dgm:pt modelId="{075B0DA1-1070-438D-A9F0-2DDF919E9766}" type="pres">
      <dgm:prSet presAssocID="{5B6CB1DF-D641-419C-AF20-AB4C179E135D}" presName="desComposite" presStyleCnt="0"/>
      <dgm:spPr/>
    </dgm:pt>
    <dgm:pt modelId="{52C5CC2E-37D5-40C3-90C6-529F5F2A3852}" type="pres">
      <dgm:prSet presAssocID="{5B6CB1DF-D641-419C-AF20-AB4C179E135D}" presName="desCircle" presStyleLbl="node1" presStyleIdx="1" presStyleCnt="6"/>
      <dgm:spPr/>
    </dgm:pt>
    <dgm:pt modelId="{A5237D6D-A135-432E-8A2A-C285A994ADD5}" type="pres">
      <dgm:prSet presAssocID="{5B6CB1DF-D641-419C-AF20-AB4C179E135D}" presName="chTx" presStyleLbl="revTx" presStyleIdx="3" presStyleCnt="17"/>
      <dgm:spPr/>
      <dgm:t>
        <a:bodyPr/>
        <a:lstStyle/>
        <a:p>
          <a:endParaRPr lang="en-US"/>
        </a:p>
      </dgm:t>
    </dgm:pt>
    <dgm:pt modelId="{68749302-E9BA-4C99-94C7-880ED500272B}" type="pres">
      <dgm:prSet presAssocID="{5B6CB1DF-D641-419C-AF20-AB4C179E135D}" presName="desTx" presStyleLbl="revTx" presStyleIdx="4" presStyleCnt="17">
        <dgm:presLayoutVars>
          <dgm:bulletEnabled val="1"/>
        </dgm:presLayoutVars>
      </dgm:prSet>
      <dgm:spPr/>
    </dgm:pt>
    <dgm:pt modelId="{91FACDCD-67E0-43CB-9A5B-93E0090F7E3D}" type="pres">
      <dgm:prSet presAssocID="{5B6CB1DF-D641-419C-AF20-AB4C179E135D}" presName="desBackupRightNorm" presStyleCnt="0"/>
      <dgm:spPr/>
    </dgm:pt>
    <dgm:pt modelId="{BF135D14-62DE-4BC2-9506-8CFF0C920C7B}" type="pres">
      <dgm:prSet presAssocID="{91FE354F-1C36-4AF5-AF96-458E6CC55291}" presName="desSpace" presStyleCnt="0"/>
      <dgm:spPr/>
    </dgm:pt>
    <dgm:pt modelId="{9DCBD3BE-22F9-4183-A126-DBA414CB0C0C}" type="pres">
      <dgm:prSet presAssocID="{E5202728-00F1-48F6-908D-5C5B9D76D009}" presName="desBackupLeftNorm" presStyleCnt="0"/>
      <dgm:spPr/>
    </dgm:pt>
    <dgm:pt modelId="{CFFAB71C-03AC-4DA6-885E-CA5279734727}" type="pres">
      <dgm:prSet presAssocID="{E5202728-00F1-48F6-908D-5C5B9D76D009}" presName="desComposite" presStyleCnt="0"/>
      <dgm:spPr/>
    </dgm:pt>
    <dgm:pt modelId="{5B73209A-1BB0-4942-9072-1704FB2B015E}" type="pres">
      <dgm:prSet presAssocID="{E5202728-00F1-48F6-908D-5C5B9D76D009}" presName="desCircle" presStyleLbl="node1" presStyleIdx="2" presStyleCnt="6"/>
      <dgm:spPr/>
    </dgm:pt>
    <dgm:pt modelId="{6A94B3C1-56D8-4C5F-8974-10FA2CBDFC0E}" type="pres">
      <dgm:prSet presAssocID="{E5202728-00F1-48F6-908D-5C5B9D76D009}" presName="chTx" presStyleLbl="revTx" presStyleIdx="5" presStyleCnt="17" custLinFactNeighborX="16187" custLinFactNeighborY="7653"/>
      <dgm:spPr/>
      <dgm:t>
        <a:bodyPr/>
        <a:lstStyle/>
        <a:p>
          <a:endParaRPr lang="en-US"/>
        </a:p>
      </dgm:t>
    </dgm:pt>
    <dgm:pt modelId="{00A0A2C9-5C85-4650-A992-7F30D8A92269}" type="pres">
      <dgm:prSet presAssocID="{E5202728-00F1-48F6-908D-5C5B9D76D009}" presName="desTx" presStyleLbl="revTx" presStyleIdx="6" presStyleCnt="17">
        <dgm:presLayoutVars>
          <dgm:bulletEnabled val="1"/>
        </dgm:presLayoutVars>
      </dgm:prSet>
      <dgm:spPr/>
    </dgm:pt>
    <dgm:pt modelId="{99AD01AB-9618-4CCF-AECD-5D5ADF654B4E}" type="pres">
      <dgm:prSet presAssocID="{E5202728-00F1-48F6-908D-5C5B9D76D009}" presName="desBackupRightNorm" presStyleCnt="0"/>
      <dgm:spPr/>
    </dgm:pt>
    <dgm:pt modelId="{E212AF1E-111F-41F7-B76A-0FA1C4E74A6C}" type="pres">
      <dgm:prSet presAssocID="{FA6DDCDB-671C-4DF7-B5C2-F1834AC2B0C9}" presName="desSpace" presStyleCnt="0"/>
      <dgm:spPr/>
    </dgm:pt>
    <dgm:pt modelId="{A6983E4B-03F2-44BA-B747-87D18EAA66FD}" type="pres">
      <dgm:prSet presAssocID="{4205843B-B361-43C2-81F9-D31BA9C72800}" presName="parComposite" presStyleCnt="0"/>
      <dgm:spPr/>
    </dgm:pt>
    <dgm:pt modelId="{C9D61945-A9E4-41C9-9F7C-66481D2E5025}" type="pres">
      <dgm:prSet presAssocID="{4205843B-B361-43C2-81F9-D31BA9C72800}" presName="parBigCircle" presStyleLbl="node0" presStyleIdx="1" presStyleCnt="5"/>
      <dgm:spPr/>
    </dgm:pt>
    <dgm:pt modelId="{4AA2F558-2216-4FB1-AAD7-04322101A053}" type="pres">
      <dgm:prSet presAssocID="{4205843B-B361-43C2-81F9-D31BA9C72800}" presName="parTx" presStyleLbl="revTx" presStyleIdx="7" presStyleCnt="17"/>
      <dgm:spPr/>
      <dgm:t>
        <a:bodyPr/>
        <a:lstStyle/>
        <a:p>
          <a:endParaRPr lang="en-US"/>
        </a:p>
      </dgm:t>
    </dgm:pt>
    <dgm:pt modelId="{9FA1DB2D-F2B4-479E-A496-F6A59FE7DEE3}" type="pres">
      <dgm:prSet presAssocID="{4205843B-B361-43C2-81F9-D31BA9C72800}" presName="bSpace" presStyleCnt="0"/>
      <dgm:spPr/>
    </dgm:pt>
    <dgm:pt modelId="{EFA25A2F-E94F-44B3-9A57-75C73084D340}" type="pres">
      <dgm:prSet presAssocID="{4205843B-B361-43C2-81F9-D31BA9C72800}" presName="parBackupNorm" presStyleCnt="0"/>
      <dgm:spPr/>
    </dgm:pt>
    <dgm:pt modelId="{2AE329CE-0DB7-47D4-9931-12F1D1EE1DB8}" type="pres">
      <dgm:prSet presAssocID="{913D0B3E-13D1-4FA5-922D-01678F7DECEC}" presName="parSpace" presStyleCnt="0"/>
      <dgm:spPr/>
    </dgm:pt>
    <dgm:pt modelId="{D316559A-6A12-437D-95B1-31E48347CFBB}" type="pres">
      <dgm:prSet presAssocID="{5B62F540-F867-4ADE-93BE-A57BDC33C9D9}" presName="desBackupLeftNorm" presStyleCnt="0"/>
      <dgm:spPr/>
    </dgm:pt>
    <dgm:pt modelId="{901F11B9-D8B0-4D08-8ED2-A57B044A541F}" type="pres">
      <dgm:prSet presAssocID="{5B62F540-F867-4ADE-93BE-A57BDC33C9D9}" presName="desComposite" presStyleCnt="0"/>
      <dgm:spPr/>
    </dgm:pt>
    <dgm:pt modelId="{1C5F2365-90F9-413C-87DB-CDB2F255C340}" type="pres">
      <dgm:prSet presAssocID="{5B62F540-F867-4ADE-93BE-A57BDC33C9D9}" presName="desCircle" presStyleLbl="node1" presStyleIdx="3" presStyleCnt="6"/>
      <dgm:spPr/>
    </dgm:pt>
    <dgm:pt modelId="{96ECA435-CA8A-415F-A3F2-DA5098076D76}" type="pres">
      <dgm:prSet presAssocID="{5B62F540-F867-4ADE-93BE-A57BDC33C9D9}" presName="chTx" presStyleLbl="revTx" presStyleIdx="8" presStyleCnt="17"/>
      <dgm:spPr/>
      <dgm:t>
        <a:bodyPr/>
        <a:lstStyle/>
        <a:p>
          <a:endParaRPr lang="en-US"/>
        </a:p>
      </dgm:t>
    </dgm:pt>
    <dgm:pt modelId="{AE98A6B0-9012-4839-BB41-082B44B5B550}" type="pres">
      <dgm:prSet presAssocID="{5B62F540-F867-4ADE-93BE-A57BDC33C9D9}" presName="desTx" presStyleLbl="revTx" presStyleIdx="9" presStyleCnt="17">
        <dgm:presLayoutVars>
          <dgm:bulletEnabled val="1"/>
        </dgm:presLayoutVars>
      </dgm:prSet>
      <dgm:spPr/>
    </dgm:pt>
    <dgm:pt modelId="{B7BD6680-E0EC-47D3-AE6C-6BEC53379817}" type="pres">
      <dgm:prSet presAssocID="{5B62F540-F867-4ADE-93BE-A57BDC33C9D9}" presName="desBackupRightNorm" presStyleCnt="0"/>
      <dgm:spPr/>
    </dgm:pt>
    <dgm:pt modelId="{EB548917-3FC4-4262-B3A5-A531CF1DD9AE}" type="pres">
      <dgm:prSet presAssocID="{FCFF692A-E336-43FA-9D39-5610DFE3618A}" presName="desSpace" presStyleCnt="0"/>
      <dgm:spPr/>
    </dgm:pt>
    <dgm:pt modelId="{87226A9F-1F4F-4211-8CB1-053C34246FB3}" type="pres">
      <dgm:prSet presAssocID="{99337EB9-D62F-435B-90E6-E49DD08C9ACE}" presName="desBackupLeftNorm" presStyleCnt="0"/>
      <dgm:spPr/>
    </dgm:pt>
    <dgm:pt modelId="{AAD16917-BE7E-4C48-8881-7CCE5422F6B8}" type="pres">
      <dgm:prSet presAssocID="{99337EB9-D62F-435B-90E6-E49DD08C9ACE}" presName="desComposite" presStyleCnt="0"/>
      <dgm:spPr/>
    </dgm:pt>
    <dgm:pt modelId="{39600076-FBE1-45D3-92D3-47D5133A03BE}" type="pres">
      <dgm:prSet presAssocID="{99337EB9-D62F-435B-90E6-E49DD08C9ACE}" presName="desCircle" presStyleLbl="node1" presStyleIdx="4" presStyleCnt="6"/>
      <dgm:spPr/>
    </dgm:pt>
    <dgm:pt modelId="{AF50611A-86F6-4457-AAC0-4ADECB5FE3BE}" type="pres">
      <dgm:prSet presAssocID="{99337EB9-D62F-435B-90E6-E49DD08C9ACE}" presName="chTx" presStyleLbl="revTx" presStyleIdx="10" presStyleCnt="17"/>
      <dgm:spPr/>
      <dgm:t>
        <a:bodyPr/>
        <a:lstStyle/>
        <a:p>
          <a:endParaRPr lang="en-US"/>
        </a:p>
      </dgm:t>
    </dgm:pt>
    <dgm:pt modelId="{90DAC062-61C7-4A85-969E-7B6FA42E8766}" type="pres">
      <dgm:prSet presAssocID="{99337EB9-D62F-435B-90E6-E49DD08C9ACE}" presName="desTx" presStyleLbl="revTx" presStyleIdx="11" presStyleCnt="17">
        <dgm:presLayoutVars>
          <dgm:bulletEnabled val="1"/>
        </dgm:presLayoutVars>
      </dgm:prSet>
      <dgm:spPr/>
    </dgm:pt>
    <dgm:pt modelId="{653FA9D4-E944-423C-9A37-2029406465E4}" type="pres">
      <dgm:prSet presAssocID="{99337EB9-D62F-435B-90E6-E49DD08C9ACE}" presName="desBackupRightNorm" presStyleCnt="0"/>
      <dgm:spPr/>
    </dgm:pt>
    <dgm:pt modelId="{EEDC20A8-B3FC-45A7-B842-06659E80111A}" type="pres">
      <dgm:prSet presAssocID="{D4D70715-1D1E-4485-A581-864DB25FFDDC}" presName="desSpace" presStyleCnt="0"/>
      <dgm:spPr/>
    </dgm:pt>
    <dgm:pt modelId="{67457F5C-6AFA-4F9B-B09A-EA7B0FCEA134}" type="pres">
      <dgm:prSet presAssocID="{AEB669C1-0C06-469A-8697-75BAA8D015EB}" presName="desBackupLeftNorm" presStyleCnt="0"/>
      <dgm:spPr/>
    </dgm:pt>
    <dgm:pt modelId="{329F2453-BA0C-4DF9-A560-120161EDE19A}" type="pres">
      <dgm:prSet presAssocID="{AEB669C1-0C06-469A-8697-75BAA8D015EB}" presName="desComposite" presStyleCnt="0"/>
      <dgm:spPr/>
    </dgm:pt>
    <dgm:pt modelId="{787964F7-14BD-42A3-BE4E-CAC14C42DD08}" type="pres">
      <dgm:prSet presAssocID="{AEB669C1-0C06-469A-8697-75BAA8D015EB}" presName="desCircle" presStyleLbl="node1" presStyleIdx="5" presStyleCnt="6" custLinFactNeighborX="-99243" custLinFactNeighborY="70401"/>
      <dgm:spPr/>
    </dgm:pt>
    <dgm:pt modelId="{A1A74AF3-7DCA-4F9B-9055-E0F9DEACF386}" type="pres">
      <dgm:prSet presAssocID="{AEB669C1-0C06-469A-8697-75BAA8D015EB}" presName="chTx" presStyleLbl="revTx" presStyleIdx="12" presStyleCnt="17" custScaleX="221857" custScaleY="164329" custLinFactNeighborX="-39940" custLinFactNeighborY="63369"/>
      <dgm:spPr/>
      <dgm:t>
        <a:bodyPr/>
        <a:lstStyle/>
        <a:p>
          <a:endParaRPr lang="en-US"/>
        </a:p>
      </dgm:t>
    </dgm:pt>
    <dgm:pt modelId="{E8E56376-255B-488C-A68B-FD3A4882ADC4}" type="pres">
      <dgm:prSet presAssocID="{AEB669C1-0C06-469A-8697-75BAA8D015EB}" presName="desTx" presStyleLbl="revTx" presStyleIdx="13" presStyleCnt="17">
        <dgm:presLayoutVars>
          <dgm:bulletEnabled val="1"/>
        </dgm:presLayoutVars>
      </dgm:prSet>
      <dgm:spPr/>
    </dgm:pt>
    <dgm:pt modelId="{3678BB14-FFDD-44A5-8D48-9F09ECF6CBC4}" type="pres">
      <dgm:prSet presAssocID="{AEB669C1-0C06-469A-8697-75BAA8D015EB}" presName="desBackupRightNorm" presStyleCnt="0"/>
      <dgm:spPr/>
    </dgm:pt>
    <dgm:pt modelId="{101D0619-08E8-479F-A31B-C7CD0AA0F53F}" type="pres">
      <dgm:prSet presAssocID="{51A70324-AF7B-490D-8D09-DF6C841F85F2}" presName="desSpace" presStyleCnt="0"/>
      <dgm:spPr/>
    </dgm:pt>
    <dgm:pt modelId="{C6EDF873-FD45-42F8-98C4-63AA423A21DA}" type="pres">
      <dgm:prSet presAssocID="{C38A3BAB-6AFD-4DC0-A367-3B1900A57A38}" presName="parComposite" presStyleCnt="0"/>
      <dgm:spPr/>
    </dgm:pt>
    <dgm:pt modelId="{47F6814D-78DF-4F83-AAA6-9175228C4BEC}" type="pres">
      <dgm:prSet presAssocID="{C38A3BAB-6AFD-4DC0-A367-3B1900A57A38}" presName="parBigCircle" presStyleLbl="node0" presStyleIdx="2" presStyleCnt="5" custLinFactNeighborX="-45191" custLinFactNeighborY="-1853"/>
      <dgm:spPr/>
    </dgm:pt>
    <dgm:pt modelId="{08DEF7BD-383E-46CA-88C4-26CCBB5DF3DB}" type="pres">
      <dgm:prSet presAssocID="{C38A3BAB-6AFD-4DC0-A367-3B1900A57A38}" presName="parTx" presStyleLbl="revTx" presStyleIdx="14" presStyleCnt="17" custLinFactNeighborX="-58895" custLinFactNeighborY="-1148"/>
      <dgm:spPr/>
      <dgm:t>
        <a:bodyPr/>
        <a:lstStyle/>
        <a:p>
          <a:endParaRPr lang="en-US"/>
        </a:p>
      </dgm:t>
    </dgm:pt>
    <dgm:pt modelId="{6FC3F71A-8E97-4E1C-8B44-9551D5B51F25}" type="pres">
      <dgm:prSet presAssocID="{C38A3BAB-6AFD-4DC0-A367-3B1900A57A38}" presName="bSpace" presStyleCnt="0"/>
      <dgm:spPr/>
    </dgm:pt>
    <dgm:pt modelId="{DD9C91FC-519F-427B-A937-E4CE1B67813B}" type="pres">
      <dgm:prSet presAssocID="{C38A3BAB-6AFD-4DC0-A367-3B1900A57A38}" presName="parBackupNorm" presStyleCnt="0"/>
      <dgm:spPr/>
    </dgm:pt>
    <dgm:pt modelId="{5F66DF65-FC75-4D84-858E-5CE30A0C27A1}" type="pres">
      <dgm:prSet presAssocID="{5C972344-1ABD-4AF4-AA0A-6156B0A1D16F}" presName="parSpace" presStyleCnt="0"/>
      <dgm:spPr/>
    </dgm:pt>
    <dgm:pt modelId="{F63CCD8B-C727-41BE-9748-30410B6AC8F8}" type="pres">
      <dgm:prSet presAssocID="{DDF6EA2D-7614-4CDF-83F6-3CB41D93D243}" presName="parComposite" presStyleCnt="0"/>
      <dgm:spPr/>
    </dgm:pt>
    <dgm:pt modelId="{20ED58E0-30AD-411D-8A2D-AF1A5AB56A2F}" type="pres">
      <dgm:prSet presAssocID="{DDF6EA2D-7614-4CDF-83F6-3CB41D93D243}" presName="parBigCircle" presStyleLbl="node0" presStyleIdx="3" presStyleCnt="5" custLinFactNeighborX="-31831" custLinFactNeighborY="169"/>
      <dgm:spPr/>
    </dgm:pt>
    <dgm:pt modelId="{7E8F0453-A79B-43CE-97DE-AA1C6AF6C6BE}" type="pres">
      <dgm:prSet presAssocID="{DDF6EA2D-7614-4CDF-83F6-3CB41D93D243}" presName="parTx" presStyleLbl="revTx" presStyleIdx="15" presStyleCnt="17" custLinFactNeighborX="-47726" custLinFactNeighborY="-4095"/>
      <dgm:spPr/>
      <dgm:t>
        <a:bodyPr/>
        <a:lstStyle/>
        <a:p>
          <a:endParaRPr lang="en-US"/>
        </a:p>
      </dgm:t>
    </dgm:pt>
    <dgm:pt modelId="{5041118A-BEC7-4DC7-A01C-A06A52332E62}" type="pres">
      <dgm:prSet presAssocID="{DDF6EA2D-7614-4CDF-83F6-3CB41D93D243}" presName="bSpace" presStyleCnt="0"/>
      <dgm:spPr/>
    </dgm:pt>
    <dgm:pt modelId="{8AE1CC87-B180-49F5-86B7-71BA3D87650B}" type="pres">
      <dgm:prSet presAssocID="{DDF6EA2D-7614-4CDF-83F6-3CB41D93D243}" presName="parBackupNorm" presStyleCnt="0"/>
      <dgm:spPr/>
    </dgm:pt>
    <dgm:pt modelId="{6A78089A-65FB-4D10-BC00-30C9F321C8E7}" type="pres">
      <dgm:prSet presAssocID="{2645BC77-219A-4144-967A-CF978A8210E9}" presName="parSpace" presStyleCnt="0"/>
      <dgm:spPr/>
    </dgm:pt>
    <dgm:pt modelId="{50A7D52A-7AB3-4B18-B3E1-FA364F7168B1}" type="pres">
      <dgm:prSet presAssocID="{D651B49F-2DFE-4873-A918-97EB0B2594C9}" presName="parComposite" presStyleCnt="0"/>
      <dgm:spPr/>
    </dgm:pt>
    <dgm:pt modelId="{DB874F7F-AAA2-4F38-A39F-4D0B2C75E50A}" type="pres">
      <dgm:prSet presAssocID="{D651B49F-2DFE-4873-A918-97EB0B2594C9}" presName="parBigCircle" presStyleLbl="node0" presStyleIdx="4" presStyleCnt="5" custLinFactNeighborX="-21328" custLinFactNeighborY="169"/>
      <dgm:spPr/>
    </dgm:pt>
    <dgm:pt modelId="{E2803DBC-031F-42DC-B258-EC0DEBDD44EB}" type="pres">
      <dgm:prSet presAssocID="{D651B49F-2DFE-4873-A918-97EB0B2594C9}" presName="parTx" presStyleLbl="revTx" presStyleIdx="16" presStyleCnt="17" custScaleX="148533" custScaleY="136861" custLinFactNeighborX="-17538" custLinFactNeighborY="-24006"/>
      <dgm:spPr/>
      <dgm:t>
        <a:bodyPr/>
        <a:lstStyle/>
        <a:p>
          <a:endParaRPr lang="en-US"/>
        </a:p>
      </dgm:t>
    </dgm:pt>
    <dgm:pt modelId="{8F2A2E44-4425-4889-B908-BDF44428D119}" type="pres">
      <dgm:prSet presAssocID="{D651B49F-2DFE-4873-A918-97EB0B2594C9}" presName="bSpace" presStyleCnt="0"/>
      <dgm:spPr/>
    </dgm:pt>
    <dgm:pt modelId="{F75A7C5B-B75A-4064-9B4A-BE44F805979B}" type="pres">
      <dgm:prSet presAssocID="{D651B49F-2DFE-4873-A918-97EB0B2594C9}" presName="parBackupNorm" presStyleCnt="0"/>
      <dgm:spPr/>
    </dgm:pt>
    <dgm:pt modelId="{E3DD3669-8E5E-44C3-B057-E59FF78AB23D}" type="pres">
      <dgm:prSet presAssocID="{590FC2B5-95EA-40C0-B387-AD146C97E75F}" presName="parSpace" presStyleCnt="0"/>
      <dgm:spPr/>
    </dgm:pt>
  </dgm:ptLst>
  <dgm:cxnLst>
    <dgm:cxn modelId="{6A260A14-F2C9-4236-A71A-9DCE79288354}" type="presOf" srcId="{787B06D9-B26D-4091-B43B-BCF58EFF1680}" destId="{4CBD0990-4600-42FF-B1B4-CCAAF13C023A}" srcOrd="0" destOrd="0" presId="urn:microsoft.com/office/officeart/2008/layout/CircleAccentTimeline"/>
    <dgm:cxn modelId="{E2AE84FA-633C-4F75-A21B-B66B10EAA248}" srcId="{4205843B-B361-43C2-81F9-D31BA9C72800}" destId="{AEB669C1-0C06-469A-8697-75BAA8D015EB}" srcOrd="2" destOrd="0" parTransId="{3F75189F-2EC6-43B2-99E9-B5B9E9FA14D9}" sibTransId="{51A70324-AF7B-490D-8D09-DF6C841F85F2}"/>
    <dgm:cxn modelId="{5C49C192-322E-4627-B1C9-73FCAE56AA8D}" type="presOf" srcId="{AEB669C1-0C06-469A-8697-75BAA8D015EB}" destId="{A1A74AF3-7DCA-4F9B-9055-E0F9DEACF386}" srcOrd="0" destOrd="0" presId="urn:microsoft.com/office/officeart/2008/layout/CircleAccentTimeline"/>
    <dgm:cxn modelId="{674F0EB7-759A-43F8-B63A-2796F0BDE857}" type="presOf" srcId="{D651B49F-2DFE-4873-A918-97EB0B2594C9}" destId="{E2803DBC-031F-42DC-B258-EC0DEBDD44EB}" srcOrd="0" destOrd="0" presId="urn:microsoft.com/office/officeart/2008/layout/CircleAccentTimeline"/>
    <dgm:cxn modelId="{88AEC28B-12D4-4601-B882-56E52562DFDB}" type="presOf" srcId="{5B6CB1DF-D641-419C-AF20-AB4C179E135D}" destId="{A5237D6D-A135-432E-8A2A-C285A994ADD5}" srcOrd="0" destOrd="0" presId="urn:microsoft.com/office/officeart/2008/layout/CircleAccentTimeline"/>
    <dgm:cxn modelId="{6B4B6CD8-0615-4422-9153-FCA457C35A54}" srcId="{3628B1FD-F018-4585-9DDA-E9B2F170533A}" destId="{66F7CBBE-29CD-4CF6-99C9-C8731489FD7C}" srcOrd="0" destOrd="0" parTransId="{DD3B79CC-1BC7-4CDA-88E7-86E6C8F13C87}" sibTransId="{E40E353E-96A0-48C0-AFEA-D00A44BD4C5E}"/>
    <dgm:cxn modelId="{0D7C0648-DD8A-4329-86D5-FF4BEC0F4649}" srcId="{3628B1FD-F018-4585-9DDA-E9B2F170533A}" destId="{DDF6EA2D-7614-4CDF-83F6-3CB41D93D243}" srcOrd="3" destOrd="0" parTransId="{14C944D2-8B90-4293-826E-0338789A9C5D}" sibTransId="{2645BC77-219A-4144-967A-CF978A8210E9}"/>
    <dgm:cxn modelId="{CCBA4199-F852-4D2F-8D4F-3CF661D88B88}" srcId="{66F7CBBE-29CD-4CF6-99C9-C8731489FD7C}" destId="{5B6CB1DF-D641-419C-AF20-AB4C179E135D}" srcOrd="1" destOrd="0" parTransId="{F662A70E-A84F-4C61-9FA3-35D6A59C4A40}" sibTransId="{91FE354F-1C36-4AF5-AF96-458E6CC55291}"/>
    <dgm:cxn modelId="{97C39788-71E6-4FDE-9EB9-060377566A3F}" srcId="{3628B1FD-F018-4585-9DDA-E9B2F170533A}" destId="{D651B49F-2DFE-4873-A918-97EB0B2594C9}" srcOrd="4" destOrd="0" parTransId="{55EBFC8D-E988-4FAF-AE93-9A47FCE592F8}" sibTransId="{590FC2B5-95EA-40C0-B387-AD146C97E75F}"/>
    <dgm:cxn modelId="{76E849EE-CE98-42EA-B9DA-D955DA9A8D91}" type="presOf" srcId="{4205843B-B361-43C2-81F9-D31BA9C72800}" destId="{4AA2F558-2216-4FB1-AAD7-04322101A053}" srcOrd="0" destOrd="0" presId="urn:microsoft.com/office/officeart/2008/layout/CircleAccentTimeline"/>
    <dgm:cxn modelId="{7B11A2F3-2E04-4F2C-9C93-1D662462068D}" type="presOf" srcId="{99337EB9-D62F-435B-90E6-E49DD08C9ACE}" destId="{AF50611A-86F6-4457-AAC0-4ADECB5FE3BE}" srcOrd="0" destOrd="0" presId="urn:microsoft.com/office/officeart/2008/layout/CircleAccentTimeline"/>
    <dgm:cxn modelId="{C2B2F04C-CB29-4F0E-BED3-4196ACD5BF51}" srcId="{3628B1FD-F018-4585-9DDA-E9B2F170533A}" destId="{C38A3BAB-6AFD-4DC0-A367-3B1900A57A38}" srcOrd="2" destOrd="0" parTransId="{6855414E-4321-455D-AD71-794E21DA2340}" sibTransId="{5C972344-1ABD-4AF4-AA0A-6156B0A1D16F}"/>
    <dgm:cxn modelId="{AC911D2E-001D-4524-8BBC-D6A41FFE946A}" type="presOf" srcId="{3628B1FD-F018-4585-9DDA-E9B2F170533A}" destId="{575CCE07-66B4-4259-9852-7695DF08B3FC}" srcOrd="0" destOrd="0" presId="urn:microsoft.com/office/officeart/2008/layout/CircleAccentTimeline"/>
    <dgm:cxn modelId="{3A297FA8-CEAA-4037-B50D-572EA1C3C161}" type="presOf" srcId="{E5202728-00F1-48F6-908D-5C5B9D76D009}" destId="{6A94B3C1-56D8-4C5F-8974-10FA2CBDFC0E}" srcOrd="0" destOrd="0" presId="urn:microsoft.com/office/officeart/2008/layout/CircleAccentTimeline"/>
    <dgm:cxn modelId="{CF640462-4375-4B72-9B50-11BD418DB455}" type="presOf" srcId="{5B62F540-F867-4ADE-93BE-A57BDC33C9D9}" destId="{96ECA435-CA8A-415F-A3F2-DA5098076D76}" srcOrd="0" destOrd="0" presId="urn:microsoft.com/office/officeart/2008/layout/CircleAccentTimeline"/>
    <dgm:cxn modelId="{A39FD029-9598-4568-902F-5FC3964F1FE2}" srcId="{4205843B-B361-43C2-81F9-D31BA9C72800}" destId="{5B62F540-F867-4ADE-93BE-A57BDC33C9D9}" srcOrd="0" destOrd="0" parTransId="{B885003B-8993-4690-A98F-29E999803689}" sibTransId="{FCFF692A-E336-43FA-9D39-5610DFE3618A}"/>
    <dgm:cxn modelId="{D24F7657-8924-4284-ADE6-F41CC2E7E856}" type="presOf" srcId="{C38A3BAB-6AFD-4DC0-A367-3B1900A57A38}" destId="{08DEF7BD-383E-46CA-88C4-26CCBB5DF3DB}" srcOrd="0" destOrd="0" presId="urn:microsoft.com/office/officeart/2008/layout/CircleAccentTimeline"/>
    <dgm:cxn modelId="{4ED26106-32CE-43A1-98CB-8F4B709F5CE1}" srcId="{66F7CBBE-29CD-4CF6-99C9-C8731489FD7C}" destId="{E5202728-00F1-48F6-908D-5C5B9D76D009}" srcOrd="2" destOrd="0" parTransId="{3499D8B9-0A98-4F3D-BC4A-565AAF42C2C5}" sibTransId="{FA6DDCDB-671C-4DF7-B5C2-F1834AC2B0C9}"/>
    <dgm:cxn modelId="{FFB16263-7213-4348-932D-C7E49A18A4A0}" srcId="{3628B1FD-F018-4585-9DDA-E9B2F170533A}" destId="{4205843B-B361-43C2-81F9-D31BA9C72800}" srcOrd="1" destOrd="0" parTransId="{EB95B9C9-FCF5-4115-80F0-67EDBC1366E7}" sibTransId="{913D0B3E-13D1-4FA5-922D-01678F7DECEC}"/>
    <dgm:cxn modelId="{26B9467F-C2F4-491D-B5C1-2DB7A08C8EF8}" type="presOf" srcId="{66F7CBBE-29CD-4CF6-99C9-C8731489FD7C}" destId="{1D1E9108-A9AA-466D-885C-4B1D17BA5EF5}" srcOrd="0" destOrd="0" presId="urn:microsoft.com/office/officeart/2008/layout/CircleAccentTimeline"/>
    <dgm:cxn modelId="{5B14D03B-77B0-47A0-A1D5-1450A31BA2BB}" type="presOf" srcId="{DDF6EA2D-7614-4CDF-83F6-3CB41D93D243}" destId="{7E8F0453-A79B-43CE-97DE-AA1C6AF6C6BE}" srcOrd="0" destOrd="0" presId="urn:microsoft.com/office/officeart/2008/layout/CircleAccentTimeline"/>
    <dgm:cxn modelId="{6D707544-D4CA-43BD-8ABD-1CF24D7A80CC}" srcId="{66F7CBBE-29CD-4CF6-99C9-C8731489FD7C}" destId="{787B06D9-B26D-4091-B43B-BCF58EFF1680}" srcOrd="0" destOrd="0" parTransId="{8E9A0290-E419-4D4F-886A-26AFD18D5CFC}" sibTransId="{31CD1AB8-5CEE-4DE5-84D9-961E4D54AC41}"/>
    <dgm:cxn modelId="{7189B638-48A0-45A0-ACCA-D707B567F24A}" srcId="{4205843B-B361-43C2-81F9-D31BA9C72800}" destId="{99337EB9-D62F-435B-90E6-E49DD08C9ACE}" srcOrd="1" destOrd="0" parTransId="{62E3EF9C-72FE-493D-8ABB-39CB15B38AEF}" sibTransId="{D4D70715-1D1E-4485-A581-864DB25FFDDC}"/>
    <dgm:cxn modelId="{0C1E578F-252A-46DA-AFEE-6CDB6406D4A3}" type="presParOf" srcId="{575CCE07-66B4-4259-9852-7695DF08B3FC}" destId="{811BFD28-9D0F-42B1-8E22-C01D62152CCD}" srcOrd="0" destOrd="0" presId="urn:microsoft.com/office/officeart/2008/layout/CircleAccentTimeline"/>
    <dgm:cxn modelId="{CA0FA621-F2C4-4B29-A9DA-98088F15BB92}" type="presParOf" srcId="{811BFD28-9D0F-42B1-8E22-C01D62152CCD}" destId="{ED6CE343-B09F-4380-993E-C8D9D55773C4}" srcOrd="0" destOrd="0" presId="urn:microsoft.com/office/officeart/2008/layout/CircleAccentTimeline"/>
    <dgm:cxn modelId="{75385B94-CEEA-4B94-81B0-4DF07EEDF208}" type="presParOf" srcId="{811BFD28-9D0F-42B1-8E22-C01D62152CCD}" destId="{1D1E9108-A9AA-466D-885C-4B1D17BA5EF5}" srcOrd="1" destOrd="0" presId="urn:microsoft.com/office/officeart/2008/layout/CircleAccentTimeline"/>
    <dgm:cxn modelId="{657B4FC1-447A-4B37-B346-3672878F81B0}" type="presParOf" srcId="{811BFD28-9D0F-42B1-8E22-C01D62152CCD}" destId="{F1923DC8-0418-4E42-B759-0553C5D42C36}" srcOrd="2" destOrd="0" presId="urn:microsoft.com/office/officeart/2008/layout/CircleAccentTimeline"/>
    <dgm:cxn modelId="{729EA3B8-3E9E-4136-AD36-8C5092769AFA}" type="presParOf" srcId="{575CCE07-66B4-4259-9852-7695DF08B3FC}" destId="{0CC4F3E0-B83B-40E5-B55D-1F3E0CBCE5B2}" srcOrd="1" destOrd="0" presId="urn:microsoft.com/office/officeart/2008/layout/CircleAccentTimeline"/>
    <dgm:cxn modelId="{3B0D2203-FC20-40D3-93BD-4A8BBACF869F}" type="presParOf" srcId="{575CCE07-66B4-4259-9852-7695DF08B3FC}" destId="{A1441CF7-4B4F-4C51-9E29-88FD50A9DAEE}" srcOrd="2" destOrd="0" presId="urn:microsoft.com/office/officeart/2008/layout/CircleAccentTimeline"/>
    <dgm:cxn modelId="{7BEE50EC-173E-4113-BA71-ED0F8D93676C}" type="presParOf" srcId="{575CCE07-66B4-4259-9852-7695DF08B3FC}" destId="{C5EAB334-73A2-44C1-B839-797AB2313584}" srcOrd="3" destOrd="0" presId="urn:microsoft.com/office/officeart/2008/layout/CircleAccentTimeline"/>
    <dgm:cxn modelId="{8D3EC5DE-6548-48D3-8AC1-1230E252E243}" type="presParOf" srcId="{575CCE07-66B4-4259-9852-7695DF08B3FC}" destId="{74C55F37-598B-4BAB-B54F-6966D7A0FFA8}" srcOrd="4" destOrd="0" presId="urn:microsoft.com/office/officeart/2008/layout/CircleAccentTimeline"/>
    <dgm:cxn modelId="{FB83971A-77D4-433F-88A5-A2CAF4F620CE}" type="presParOf" srcId="{74C55F37-598B-4BAB-B54F-6966D7A0FFA8}" destId="{DE692689-7465-46DD-8BC5-17212E49E3BB}" srcOrd="0" destOrd="0" presId="urn:microsoft.com/office/officeart/2008/layout/CircleAccentTimeline"/>
    <dgm:cxn modelId="{489A468A-7157-4E37-BFBC-9A2A3DA37553}" type="presParOf" srcId="{74C55F37-598B-4BAB-B54F-6966D7A0FFA8}" destId="{4CBD0990-4600-42FF-B1B4-CCAAF13C023A}" srcOrd="1" destOrd="0" presId="urn:microsoft.com/office/officeart/2008/layout/CircleAccentTimeline"/>
    <dgm:cxn modelId="{E8B2C977-85EF-4408-9A4B-43FFC61FEDDF}" type="presParOf" srcId="{74C55F37-598B-4BAB-B54F-6966D7A0FFA8}" destId="{8A3585CE-479B-4698-8CCA-BF4FD86E9DAB}" srcOrd="2" destOrd="0" presId="urn:microsoft.com/office/officeart/2008/layout/CircleAccentTimeline"/>
    <dgm:cxn modelId="{900F2046-2009-48F8-8718-EB5AD1D67DE4}" type="presParOf" srcId="{575CCE07-66B4-4259-9852-7695DF08B3FC}" destId="{B14A1042-2A80-4E04-AA8E-29426C391F0D}" srcOrd="5" destOrd="0" presId="urn:microsoft.com/office/officeart/2008/layout/CircleAccentTimeline"/>
    <dgm:cxn modelId="{CE0FB03C-E3F1-4C76-A41B-5093504F5671}" type="presParOf" srcId="{575CCE07-66B4-4259-9852-7695DF08B3FC}" destId="{689BF7B7-883C-4EB5-83AE-01DFC638F630}" srcOrd="6" destOrd="0" presId="urn:microsoft.com/office/officeart/2008/layout/CircleAccentTimeline"/>
    <dgm:cxn modelId="{DDC6406F-D9E0-4874-B1AC-FFFF1C92C9D3}" type="presParOf" srcId="{575CCE07-66B4-4259-9852-7695DF08B3FC}" destId="{2CE9C5CD-7B2D-4CB9-82B8-2609C7CCDE09}" srcOrd="7" destOrd="0" presId="urn:microsoft.com/office/officeart/2008/layout/CircleAccentTimeline"/>
    <dgm:cxn modelId="{B86DB6D6-7261-43EA-B6FA-8F693610C80E}" type="presParOf" srcId="{575CCE07-66B4-4259-9852-7695DF08B3FC}" destId="{075B0DA1-1070-438D-A9F0-2DDF919E9766}" srcOrd="8" destOrd="0" presId="urn:microsoft.com/office/officeart/2008/layout/CircleAccentTimeline"/>
    <dgm:cxn modelId="{0DB77F4D-2807-4A31-8F88-12F6C1420748}" type="presParOf" srcId="{075B0DA1-1070-438D-A9F0-2DDF919E9766}" destId="{52C5CC2E-37D5-40C3-90C6-529F5F2A3852}" srcOrd="0" destOrd="0" presId="urn:microsoft.com/office/officeart/2008/layout/CircleAccentTimeline"/>
    <dgm:cxn modelId="{C919255A-E0EF-43D0-8A43-C1063F083664}" type="presParOf" srcId="{075B0DA1-1070-438D-A9F0-2DDF919E9766}" destId="{A5237D6D-A135-432E-8A2A-C285A994ADD5}" srcOrd="1" destOrd="0" presId="urn:microsoft.com/office/officeart/2008/layout/CircleAccentTimeline"/>
    <dgm:cxn modelId="{EF6C6DBB-9641-4575-BDFF-9F04C8B96461}" type="presParOf" srcId="{075B0DA1-1070-438D-A9F0-2DDF919E9766}" destId="{68749302-E9BA-4C99-94C7-880ED500272B}" srcOrd="2" destOrd="0" presId="urn:microsoft.com/office/officeart/2008/layout/CircleAccentTimeline"/>
    <dgm:cxn modelId="{040B954F-56BA-48AE-95DA-B21C6232B289}" type="presParOf" srcId="{575CCE07-66B4-4259-9852-7695DF08B3FC}" destId="{91FACDCD-67E0-43CB-9A5B-93E0090F7E3D}" srcOrd="9" destOrd="0" presId="urn:microsoft.com/office/officeart/2008/layout/CircleAccentTimeline"/>
    <dgm:cxn modelId="{1611E4A2-9006-4662-90F8-6C84C70C7B2B}" type="presParOf" srcId="{575CCE07-66B4-4259-9852-7695DF08B3FC}" destId="{BF135D14-62DE-4BC2-9506-8CFF0C920C7B}" srcOrd="10" destOrd="0" presId="urn:microsoft.com/office/officeart/2008/layout/CircleAccentTimeline"/>
    <dgm:cxn modelId="{B6028F13-60F4-45EE-B079-A8DE03021BF6}" type="presParOf" srcId="{575CCE07-66B4-4259-9852-7695DF08B3FC}" destId="{9DCBD3BE-22F9-4183-A126-DBA414CB0C0C}" srcOrd="11" destOrd="0" presId="urn:microsoft.com/office/officeart/2008/layout/CircleAccentTimeline"/>
    <dgm:cxn modelId="{87E5B9BF-59AD-412D-B8F1-FB8F33B19539}" type="presParOf" srcId="{575CCE07-66B4-4259-9852-7695DF08B3FC}" destId="{CFFAB71C-03AC-4DA6-885E-CA5279734727}" srcOrd="12" destOrd="0" presId="urn:microsoft.com/office/officeart/2008/layout/CircleAccentTimeline"/>
    <dgm:cxn modelId="{F554A82A-E54F-4B82-B806-8E69C308FA49}" type="presParOf" srcId="{CFFAB71C-03AC-4DA6-885E-CA5279734727}" destId="{5B73209A-1BB0-4942-9072-1704FB2B015E}" srcOrd="0" destOrd="0" presId="urn:microsoft.com/office/officeart/2008/layout/CircleAccentTimeline"/>
    <dgm:cxn modelId="{532882C5-0990-4AA2-97B4-06700509FB5D}" type="presParOf" srcId="{CFFAB71C-03AC-4DA6-885E-CA5279734727}" destId="{6A94B3C1-56D8-4C5F-8974-10FA2CBDFC0E}" srcOrd="1" destOrd="0" presId="urn:microsoft.com/office/officeart/2008/layout/CircleAccentTimeline"/>
    <dgm:cxn modelId="{DDED30C6-91E7-41B6-A5ED-852F9A6468B7}" type="presParOf" srcId="{CFFAB71C-03AC-4DA6-885E-CA5279734727}" destId="{00A0A2C9-5C85-4650-A992-7F30D8A92269}" srcOrd="2" destOrd="0" presId="urn:microsoft.com/office/officeart/2008/layout/CircleAccentTimeline"/>
    <dgm:cxn modelId="{FBBF2494-5F29-4AC4-9872-064DC3AD9943}" type="presParOf" srcId="{575CCE07-66B4-4259-9852-7695DF08B3FC}" destId="{99AD01AB-9618-4CCF-AECD-5D5ADF654B4E}" srcOrd="13" destOrd="0" presId="urn:microsoft.com/office/officeart/2008/layout/CircleAccentTimeline"/>
    <dgm:cxn modelId="{7749C089-AD2B-4894-9746-EDE2189BC60F}" type="presParOf" srcId="{575CCE07-66B4-4259-9852-7695DF08B3FC}" destId="{E212AF1E-111F-41F7-B76A-0FA1C4E74A6C}" srcOrd="14" destOrd="0" presId="urn:microsoft.com/office/officeart/2008/layout/CircleAccentTimeline"/>
    <dgm:cxn modelId="{90DDC445-3C06-4710-A5AF-289EC7F57FC1}" type="presParOf" srcId="{575CCE07-66B4-4259-9852-7695DF08B3FC}" destId="{A6983E4B-03F2-44BA-B747-87D18EAA66FD}" srcOrd="15" destOrd="0" presId="urn:microsoft.com/office/officeart/2008/layout/CircleAccentTimeline"/>
    <dgm:cxn modelId="{A6D3A92D-25EF-444D-93B9-08A3A9FF987D}" type="presParOf" srcId="{A6983E4B-03F2-44BA-B747-87D18EAA66FD}" destId="{C9D61945-A9E4-41C9-9F7C-66481D2E5025}" srcOrd="0" destOrd="0" presId="urn:microsoft.com/office/officeart/2008/layout/CircleAccentTimeline"/>
    <dgm:cxn modelId="{97E8D458-014A-4CE6-9B16-59786E2D40E5}" type="presParOf" srcId="{A6983E4B-03F2-44BA-B747-87D18EAA66FD}" destId="{4AA2F558-2216-4FB1-AAD7-04322101A053}" srcOrd="1" destOrd="0" presId="urn:microsoft.com/office/officeart/2008/layout/CircleAccentTimeline"/>
    <dgm:cxn modelId="{9E666866-DEC2-4D93-BFBE-33592354E7FE}" type="presParOf" srcId="{A6983E4B-03F2-44BA-B747-87D18EAA66FD}" destId="{9FA1DB2D-F2B4-479E-A496-F6A59FE7DEE3}" srcOrd="2" destOrd="0" presId="urn:microsoft.com/office/officeart/2008/layout/CircleAccentTimeline"/>
    <dgm:cxn modelId="{5EB7F0BE-52BA-4961-AB03-0801550BC598}" type="presParOf" srcId="{575CCE07-66B4-4259-9852-7695DF08B3FC}" destId="{EFA25A2F-E94F-44B3-9A57-75C73084D340}" srcOrd="16" destOrd="0" presId="urn:microsoft.com/office/officeart/2008/layout/CircleAccentTimeline"/>
    <dgm:cxn modelId="{FEAA8879-8CE2-493D-834F-CCCB6650BC6A}" type="presParOf" srcId="{575CCE07-66B4-4259-9852-7695DF08B3FC}" destId="{2AE329CE-0DB7-47D4-9931-12F1D1EE1DB8}" srcOrd="17" destOrd="0" presId="urn:microsoft.com/office/officeart/2008/layout/CircleAccentTimeline"/>
    <dgm:cxn modelId="{B8CBF81E-B84F-4B7F-9C99-D1FD0B59E0A4}" type="presParOf" srcId="{575CCE07-66B4-4259-9852-7695DF08B3FC}" destId="{D316559A-6A12-437D-95B1-31E48347CFBB}" srcOrd="18" destOrd="0" presId="urn:microsoft.com/office/officeart/2008/layout/CircleAccentTimeline"/>
    <dgm:cxn modelId="{808B7802-DB80-4752-9E16-F5C78DA46D05}" type="presParOf" srcId="{575CCE07-66B4-4259-9852-7695DF08B3FC}" destId="{901F11B9-D8B0-4D08-8ED2-A57B044A541F}" srcOrd="19" destOrd="0" presId="urn:microsoft.com/office/officeart/2008/layout/CircleAccentTimeline"/>
    <dgm:cxn modelId="{131864CE-D78A-4B61-9956-B10DCEA034C3}" type="presParOf" srcId="{901F11B9-D8B0-4D08-8ED2-A57B044A541F}" destId="{1C5F2365-90F9-413C-87DB-CDB2F255C340}" srcOrd="0" destOrd="0" presId="urn:microsoft.com/office/officeart/2008/layout/CircleAccentTimeline"/>
    <dgm:cxn modelId="{FBDDBEC7-8471-4785-8417-23EB8E9685D5}" type="presParOf" srcId="{901F11B9-D8B0-4D08-8ED2-A57B044A541F}" destId="{96ECA435-CA8A-415F-A3F2-DA5098076D76}" srcOrd="1" destOrd="0" presId="urn:microsoft.com/office/officeart/2008/layout/CircleAccentTimeline"/>
    <dgm:cxn modelId="{43BF05ED-41D4-42D6-8A5D-75E396E2209E}" type="presParOf" srcId="{901F11B9-D8B0-4D08-8ED2-A57B044A541F}" destId="{AE98A6B0-9012-4839-BB41-082B44B5B550}" srcOrd="2" destOrd="0" presId="urn:microsoft.com/office/officeart/2008/layout/CircleAccentTimeline"/>
    <dgm:cxn modelId="{79C3CBAA-F016-483F-BC08-10D73093D245}" type="presParOf" srcId="{575CCE07-66B4-4259-9852-7695DF08B3FC}" destId="{B7BD6680-E0EC-47D3-AE6C-6BEC53379817}" srcOrd="20" destOrd="0" presId="urn:microsoft.com/office/officeart/2008/layout/CircleAccentTimeline"/>
    <dgm:cxn modelId="{F0258232-0019-4307-9319-94FC314BDAB1}" type="presParOf" srcId="{575CCE07-66B4-4259-9852-7695DF08B3FC}" destId="{EB548917-3FC4-4262-B3A5-A531CF1DD9AE}" srcOrd="21" destOrd="0" presId="urn:microsoft.com/office/officeart/2008/layout/CircleAccentTimeline"/>
    <dgm:cxn modelId="{718B42D3-5E0A-4EB2-A4C8-61D1D4D12077}" type="presParOf" srcId="{575CCE07-66B4-4259-9852-7695DF08B3FC}" destId="{87226A9F-1F4F-4211-8CB1-053C34246FB3}" srcOrd="22" destOrd="0" presId="urn:microsoft.com/office/officeart/2008/layout/CircleAccentTimeline"/>
    <dgm:cxn modelId="{610DBD31-4B98-49A1-BE10-56A9BA5568ED}" type="presParOf" srcId="{575CCE07-66B4-4259-9852-7695DF08B3FC}" destId="{AAD16917-BE7E-4C48-8881-7CCE5422F6B8}" srcOrd="23" destOrd="0" presId="urn:microsoft.com/office/officeart/2008/layout/CircleAccentTimeline"/>
    <dgm:cxn modelId="{43D8D1B5-550D-4CB0-8660-AE448ED857AD}" type="presParOf" srcId="{AAD16917-BE7E-4C48-8881-7CCE5422F6B8}" destId="{39600076-FBE1-45D3-92D3-47D5133A03BE}" srcOrd="0" destOrd="0" presId="urn:microsoft.com/office/officeart/2008/layout/CircleAccentTimeline"/>
    <dgm:cxn modelId="{147C4AA0-C503-4133-BD0E-C88ED2CD27CE}" type="presParOf" srcId="{AAD16917-BE7E-4C48-8881-7CCE5422F6B8}" destId="{AF50611A-86F6-4457-AAC0-4ADECB5FE3BE}" srcOrd="1" destOrd="0" presId="urn:microsoft.com/office/officeart/2008/layout/CircleAccentTimeline"/>
    <dgm:cxn modelId="{D7E47511-1C28-4C3B-B52F-552B69CFC9FC}" type="presParOf" srcId="{AAD16917-BE7E-4C48-8881-7CCE5422F6B8}" destId="{90DAC062-61C7-4A85-969E-7B6FA42E8766}" srcOrd="2" destOrd="0" presId="urn:microsoft.com/office/officeart/2008/layout/CircleAccentTimeline"/>
    <dgm:cxn modelId="{1FD78791-E839-46FE-B83B-592C6AF80A73}" type="presParOf" srcId="{575CCE07-66B4-4259-9852-7695DF08B3FC}" destId="{653FA9D4-E944-423C-9A37-2029406465E4}" srcOrd="24" destOrd="0" presId="urn:microsoft.com/office/officeart/2008/layout/CircleAccentTimeline"/>
    <dgm:cxn modelId="{19B8BBF8-DE69-4191-94D8-653C2CA79D11}" type="presParOf" srcId="{575CCE07-66B4-4259-9852-7695DF08B3FC}" destId="{EEDC20A8-B3FC-45A7-B842-06659E80111A}" srcOrd="25" destOrd="0" presId="urn:microsoft.com/office/officeart/2008/layout/CircleAccentTimeline"/>
    <dgm:cxn modelId="{72AFA6BF-AB6D-4449-91CA-F0611E46F95F}" type="presParOf" srcId="{575CCE07-66B4-4259-9852-7695DF08B3FC}" destId="{67457F5C-6AFA-4F9B-B09A-EA7B0FCEA134}" srcOrd="26" destOrd="0" presId="urn:microsoft.com/office/officeart/2008/layout/CircleAccentTimeline"/>
    <dgm:cxn modelId="{0BBD66CE-415E-49FA-BFCD-548162DAB6F4}" type="presParOf" srcId="{575CCE07-66B4-4259-9852-7695DF08B3FC}" destId="{329F2453-BA0C-4DF9-A560-120161EDE19A}" srcOrd="27" destOrd="0" presId="urn:microsoft.com/office/officeart/2008/layout/CircleAccentTimeline"/>
    <dgm:cxn modelId="{DAF7ECB0-0F9B-4D1A-85A5-BD5EC07CBCA8}" type="presParOf" srcId="{329F2453-BA0C-4DF9-A560-120161EDE19A}" destId="{787964F7-14BD-42A3-BE4E-CAC14C42DD08}" srcOrd="0" destOrd="0" presId="urn:microsoft.com/office/officeart/2008/layout/CircleAccentTimeline"/>
    <dgm:cxn modelId="{08226361-BC05-4901-B31B-F1B9C1F8F4B5}" type="presParOf" srcId="{329F2453-BA0C-4DF9-A560-120161EDE19A}" destId="{A1A74AF3-7DCA-4F9B-9055-E0F9DEACF386}" srcOrd="1" destOrd="0" presId="urn:microsoft.com/office/officeart/2008/layout/CircleAccentTimeline"/>
    <dgm:cxn modelId="{7AF5054A-A754-4E3E-AAD8-566AC23EF32F}" type="presParOf" srcId="{329F2453-BA0C-4DF9-A560-120161EDE19A}" destId="{E8E56376-255B-488C-A68B-FD3A4882ADC4}" srcOrd="2" destOrd="0" presId="urn:microsoft.com/office/officeart/2008/layout/CircleAccentTimeline"/>
    <dgm:cxn modelId="{E0B6A393-0A83-4680-871A-C0AE0DC09CCB}" type="presParOf" srcId="{575CCE07-66B4-4259-9852-7695DF08B3FC}" destId="{3678BB14-FFDD-44A5-8D48-9F09ECF6CBC4}" srcOrd="28" destOrd="0" presId="urn:microsoft.com/office/officeart/2008/layout/CircleAccentTimeline"/>
    <dgm:cxn modelId="{6EF11CBB-1B1B-4BD1-8AC5-FC689BB57E6D}" type="presParOf" srcId="{575CCE07-66B4-4259-9852-7695DF08B3FC}" destId="{101D0619-08E8-479F-A31B-C7CD0AA0F53F}" srcOrd="29" destOrd="0" presId="urn:microsoft.com/office/officeart/2008/layout/CircleAccentTimeline"/>
    <dgm:cxn modelId="{3D35FBC2-B909-413E-A507-39F0BC035E7C}" type="presParOf" srcId="{575CCE07-66B4-4259-9852-7695DF08B3FC}" destId="{C6EDF873-FD45-42F8-98C4-63AA423A21DA}" srcOrd="30" destOrd="0" presId="urn:microsoft.com/office/officeart/2008/layout/CircleAccentTimeline"/>
    <dgm:cxn modelId="{8FA5592A-76B5-473D-9297-F0A720F2C605}" type="presParOf" srcId="{C6EDF873-FD45-42F8-98C4-63AA423A21DA}" destId="{47F6814D-78DF-4F83-AAA6-9175228C4BEC}" srcOrd="0" destOrd="0" presId="urn:microsoft.com/office/officeart/2008/layout/CircleAccentTimeline"/>
    <dgm:cxn modelId="{5382F62B-B2A9-46A1-87CC-4803C0184839}" type="presParOf" srcId="{C6EDF873-FD45-42F8-98C4-63AA423A21DA}" destId="{08DEF7BD-383E-46CA-88C4-26CCBB5DF3DB}" srcOrd="1" destOrd="0" presId="urn:microsoft.com/office/officeart/2008/layout/CircleAccentTimeline"/>
    <dgm:cxn modelId="{8D838E48-D9E4-49C9-A7EF-DC6B55896946}" type="presParOf" srcId="{C6EDF873-FD45-42F8-98C4-63AA423A21DA}" destId="{6FC3F71A-8E97-4E1C-8B44-9551D5B51F25}" srcOrd="2" destOrd="0" presId="urn:microsoft.com/office/officeart/2008/layout/CircleAccentTimeline"/>
    <dgm:cxn modelId="{A99F1FAE-34C1-4309-8368-66219483D82F}" type="presParOf" srcId="{575CCE07-66B4-4259-9852-7695DF08B3FC}" destId="{DD9C91FC-519F-427B-A937-E4CE1B67813B}" srcOrd="31" destOrd="0" presId="urn:microsoft.com/office/officeart/2008/layout/CircleAccentTimeline"/>
    <dgm:cxn modelId="{221BA49F-1A0E-4D43-A2BF-57459FE66367}" type="presParOf" srcId="{575CCE07-66B4-4259-9852-7695DF08B3FC}" destId="{5F66DF65-FC75-4D84-858E-5CE30A0C27A1}" srcOrd="32" destOrd="0" presId="urn:microsoft.com/office/officeart/2008/layout/CircleAccentTimeline"/>
    <dgm:cxn modelId="{88E4C3F7-8B24-4CB1-BE8D-F64CA80569C3}" type="presParOf" srcId="{575CCE07-66B4-4259-9852-7695DF08B3FC}" destId="{F63CCD8B-C727-41BE-9748-30410B6AC8F8}" srcOrd="33" destOrd="0" presId="urn:microsoft.com/office/officeart/2008/layout/CircleAccentTimeline"/>
    <dgm:cxn modelId="{CB3E911D-B576-4720-B79A-72215025DAE6}" type="presParOf" srcId="{F63CCD8B-C727-41BE-9748-30410B6AC8F8}" destId="{20ED58E0-30AD-411D-8A2D-AF1A5AB56A2F}" srcOrd="0" destOrd="0" presId="urn:microsoft.com/office/officeart/2008/layout/CircleAccentTimeline"/>
    <dgm:cxn modelId="{A1E54596-4DDD-489C-A0F1-34CE3B187B3F}" type="presParOf" srcId="{F63CCD8B-C727-41BE-9748-30410B6AC8F8}" destId="{7E8F0453-A79B-43CE-97DE-AA1C6AF6C6BE}" srcOrd="1" destOrd="0" presId="urn:microsoft.com/office/officeart/2008/layout/CircleAccentTimeline"/>
    <dgm:cxn modelId="{D14538B4-9451-4A14-A549-80F5905326EA}" type="presParOf" srcId="{F63CCD8B-C727-41BE-9748-30410B6AC8F8}" destId="{5041118A-BEC7-4DC7-A01C-A06A52332E62}" srcOrd="2" destOrd="0" presId="urn:microsoft.com/office/officeart/2008/layout/CircleAccentTimeline"/>
    <dgm:cxn modelId="{5FE08329-DB46-4CB1-BEC1-24CD8F64C037}" type="presParOf" srcId="{575CCE07-66B4-4259-9852-7695DF08B3FC}" destId="{8AE1CC87-B180-49F5-86B7-71BA3D87650B}" srcOrd="34" destOrd="0" presId="urn:microsoft.com/office/officeart/2008/layout/CircleAccentTimeline"/>
    <dgm:cxn modelId="{A2648413-ED21-4788-A6E1-A0837D8E3DBA}" type="presParOf" srcId="{575CCE07-66B4-4259-9852-7695DF08B3FC}" destId="{6A78089A-65FB-4D10-BC00-30C9F321C8E7}" srcOrd="35" destOrd="0" presId="urn:microsoft.com/office/officeart/2008/layout/CircleAccentTimeline"/>
    <dgm:cxn modelId="{5C679580-3776-4DD5-9B27-BE978C6C88FE}" type="presParOf" srcId="{575CCE07-66B4-4259-9852-7695DF08B3FC}" destId="{50A7D52A-7AB3-4B18-B3E1-FA364F7168B1}" srcOrd="36" destOrd="0" presId="urn:microsoft.com/office/officeart/2008/layout/CircleAccentTimeline"/>
    <dgm:cxn modelId="{FFF12E92-471E-4078-91B9-A6EAC571AAD3}" type="presParOf" srcId="{50A7D52A-7AB3-4B18-B3E1-FA364F7168B1}" destId="{DB874F7F-AAA2-4F38-A39F-4D0B2C75E50A}" srcOrd="0" destOrd="0" presId="urn:microsoft.com/office/officeart/2008/layout/CircleAccentTimeline"/>
    <dgm:cxn modelId="{0B6E99B3-F0C5-4554-B065-F49CE03ECEBF}" type="presParOf" srcId="{50A7D52A-7AB3-4B18-B3E1-FA364F7168B1}" destId="{E2803DBC-031F-42DC-B258-EC0DEBDD44EB}" srcOrd="1" destOrd="0" presId="urn:microsoft.com/office/officeart/2008/layout/CircleAccentTimeline"/>
    <dgm:cxn modelId="{D03F39F7-A0CC-4878-A7A3-079FDD43AAC3}" type="presParOf" srcId="{50A7D52A-7AB3-4B18-B3E1-FA364F7168B1}" destId="{8F2A2E44-4425-4889-B908-BDF44428D119}" srcOrd="2" destOrd="0" presId="urn:microsoft.com/office/officeart/2008/layout/CircleAccentTimeline"/>
    <dgm:cxn modelId="{90C433BE-6E12-473D-8AB2-FBA7E57EF34F}" type="presParOf" srcId="{575CCE07-66B4-4259-9852-7695DF08B3FC}" destId="{F75A7C5B-B75A-4064-9B4A-BE44F805979B}" srcOrd="37" destOrd="0" presId="urn:microsoft.com/office/officeart/2008/layout/CircleAccentTimeline"/>
    <dgm:cxn modelId="{0FCB157E-9034-4820-97BF-A8702A713E2B}" type="presParOf" srcId="{575CCE07-66B4-4259-9852-7695DF08B3FC}" destId="{E3DD3669-8E5E-44C3-B057-E59FF78AB23D}" srcOrd="38" destOrd="0" presId="urn:microsoft.com/office/officeart/2008/layout/CircleAccent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8B792A-B2C9-44F3-8505-0502B815DAE3}" type="doc">
      <dgm:prSet loTypeId="urn:microsoft.com/office/officeart/2005/8/layout/cycle3" loCatId="cycle" qsTypeId="urn:microsoft.com/office/officeart/2005/8/quickstyle/simple1" qsCatId="simple" csTypeId="urn:microsoft.com/office/officeart/2005/8/colors/accent0_3" csCatId="mainScheme" phldr="1"/>
      <dgm:spPr/>
      <dgm:t>
        <a:bodyPr/>
        <a:lstStyle/>
        <a:p>
          <a:endParaRPr lang="en-US"/>
        </a:p>
      </dgm:t>
    </dgm:pt>
    <dgm:pt modelId="{82991BB6-852B-41DD-AB2F-207FC13FC926}">
      <dgm:prSet phldrT="[Text]"/>
      <dgm:spPr>
        <a:solidFill>
          <a:srgbClr val="008080"/>
        </a:solidFill>
      </dgm:spPr>
      <dgm:t>
        <a:bodyPr/>
        <a:lstStyle/>
        <a:p>
          <a:r>
            <a:rPr lang="en-US"/>
            <a:t>Pre-observation Conference</a:t>
          </a:r>
        </a:p>
      </dgm:t>
    </dgm:pt>
    <dgm:pt modelId="{29813CDE-D341-4B4D-953B-216CFAE2C665}" type="parTrans" cxnId="{9FF67578-04AD-43EF-98BC-9AEE60C3CB41}">
      <dgm:prSet/>
      <dgm:spPr/>
      <dgm:t>
        <a:bodyPr/>
        <a:lstStyle/>
        <a:p>
          <a:endParaRPr lang="en-US"/>
        </a:p>
      </dgm:t>
    </dgm:pt>
    <dgm:pt modelId="{A5C4965D-2A1E-4643-95B2-225894B30A05}" type="sibTrans" cxnId="{9FF67578-04AD-43EF-98BC-9AEE60C3CB41}">
      <dgm:prSet/>
      <dgm:spPr/>
      <dgm:t>
        <a:bodyPr/>
        <a:lstStyle/>
        <a:p>
          <a:endParaRPr lang="en-US"/>
        </a:p>
      </dgm:t>
    </dgm:pt>
    <dgm:pt modelId="{12A2F3FD-6D05-4EA9-9E59-0975156FBC86}">
      <dgm:prSet phldrT="[Text]"/>
      <dgm:spPr>
        <a:solidFill>
          <a:srgbClr val="008080"/>
        </a:solidFill>
      </dgm:spPr>
      <dgm:t>
        <a:bodyPr/>
        <a:lstStyle/>
        <a:p>
          <a:r>
            <a:rPr lang="en-US"/>
            <a:t>Observation</a:t>
          </a:r>
        </a:p>
      </dgm:t>
    </dgm:pt>
    <dgm:pt modelId="{F90592BA-5176-4667-9C2C-DE2839449B58}" type="parTrans" cxnId="{6BF93DA1-DA16-4B69-BDF1-A132B8B24807}">
      <dgm:prSet/>
      <dgm:spPr/>
      <dgm:t>
        <a:bodyPr/>
        <a:lstStyle/>
        <a:p>
          <a:endParaRPr lang="en-US"/>
        </a:p>
      </dgm:t>
    </dgm:pt>
    <dgm:pt modelId="{DF5D0926-39A5-4AC6-952E-513C7482491B}" type="sibTrans" cxnId="{6BF93DA1-DA16-4B69-BDF1-A132B8B24807}">
      <dgm:prSet/>
      <dgm:spPr/>
      <dgm:t>
        <a:bodyPr/>
        <a:lstStyle/>
        <a:p>
          <a:endParaRPr lang="en-US"/>
        </a:p>
      </dgm:t>
    </dgm:pt>
    <dgm:pt modelId="{21E41F13-D455-44F4-9738-7A3AF2E8CD6D}">
      <dgm:prSet phldrT="[Text]"/>
      <dgm:spPr>
        <a:solidFill>
          <a:srgbClr val="008080"/>
        </a:solidFill>
      </dgm:spPr>
      <dgm:t>
        <a:bodyPr/>
        <a:lstStyle/>
        <a:p>
          <a:r>
            <a:rPr lang="en-US"/>
            <a:t>Reflection</a:t>
          </a:r>
        </a:p>
      </dgm:t>
    </dgm:pt>
    <dgm:pt modelId="{2F10431F-BF5C-477F-A36F-B2EA980140E2}" type="parTrans" cxnId="{F9782E7B-B3AA-4609-B108-C9B484DD432C}">
      <dgm:prSet/>
      <dgm:spPr/>
      <dgm:t>
        <a:bodyPr/>
        <a:lstStyle/>
        <a:p>
          <a:endParaRPr lang="en-US"/>
        </a:p>
      </dgm:t>
    </dgm:pt>
    <dgm:pt modelId="{9543E78C-AE26-4025-82BF-2785DABF3942}" type="sibTrans" cxnId="{F9782E7B-B3AA-4609-B108-C9B484DD432C}">
      <dgm:prSet/>
      <dgm:spPr/>
      <dgm:t>
        <a:bodyPr/>
        <a:lstStyle/>
        <a:p>
          <a:endParaRPr lang="en-US"/>
        </a:p>
      </dgm:t>
    </dgm:pt>
    <dgm:pt modelId="{A6D26718-FE02-442F-AFF6-FBBCC759A9A4}">
      <dgm:prSet phldrT="[Text]"/>
      <dgm:spPr>
        <a:solidFill>
          <a:srgbClr val="008080"/>
        </a:solidFill>
      </dgm:spPr>
      <dgm:t>
        <a:bodyPr/>
        <a:lstStyle/>
        <a:p>
          <a:r>
            <a:rPr lang="en-US"/>
            <a:t>Post-observation Conference</a:t>
          </a:r>
        </a:p>
      </dgm:t>
    </dgm:pt>
    <dgm:pt modelId="{0383759B-0C0E-4432-A8D1-382893B7BECE}" type="parTrans" cxnId="{C2972F44-91F8-4901-A811-04B2C6DEC42D}">
      <dgm:prSet/>
      <dgm:spPr/>
      <dgm:t>
        <a:bodyPr/>
        <a:lstStyle/>
        <a:p>
          <a:endParaRPr lang="en-US"/>
        </a:p>
      </dgm:t>
    </dgm:pt>
    <dgm:pt modelId="{08935071-48E4-4495-B363-BD662149366E}" type="sibTrans" cxnId="{C2972F44-91F8-4901-A811-04B2C6DEC42D}">
      <dgm:prSet/>
      <dgm:spPr/>
      <dgm:t>
        <a:bodyPr/>
        <a:lstStyle/>
        <a:p>
          <a:endParaRPr lang="en-US"/>
        </a:p>
      </dgm:t>
    </dgm:pt>
    <dgm:pt modelId="{1E148AC1-1EE4-4BB4-BC14-9E8D16B041D2}" type="pres">
      <dgm:prSet presAssocID="{CC8B792A-B2C9-44F3-8505-0502B815DAE3}" presName="Name0" presStyleCnt="0">
        <dgm:presLayoutVars>
          <dgm:dir/>
          <dgm:resizeHandles val="exact"/>
        </dgm:presLayoutVars>
      </dgm:prSet>
      <dgm:spPr/>
      <dgm:t>
        <a:bodyPr/>
        <a:lstStyle/>
        <a:p>
          <a:endParaRPr lang="en-US"/>
        </a:p>
      </dgm:t>
    </dgm:pt>
    <dgm:pt modelId="{79F6EB07-66A6-4DD6-B563-586D22A6B658}" type="pres">
      <dgm:prSet presAssocID="{CC8B792A-B2C9-44F3-8505-0502B815DAE3}" presName="cycle" presStyleCnt="0"/>
      <dgm:spPr/>
    </dgm:pt>
    <dgm:pt modelId="{B77EADB5-813F-47B1-BF67-83038FC1CCA4}" type="pres">
      <dgm:prSet presAssocID="{82991BB6-852B-41DD-AB2F-207FC13FC926}" presName="nodeFirstNode" presStyleLbl="node1" presStyleIdx="0" presStyleCnt="4">
        <dgm:presLayoutVars>
          <dgm:bulletEnabled val="1"/>
        </dgm:presLayoutVars>
      </dgm:prSet>
      <dgm:spPr/>
      <dgm:t>
        <a:bodyPr/>
        <a:lstStyle/>
        <a:p>
          <a:endParaRPr lang="en-US"/>
        </a:p>
      </dgm:t>
    </dgm:pt>
    <dgm:pt modelId="{2E749323-2007-4201-99F1-4619B881DA1E}" type="pres">
      <dgm:prSet presAssocID="{A5C4965D-2A1E-4643-95B2-225894B30A05}" presName="sibTransFirstNode" presStyleLbl="bgShp" presStyleIdx="0" presStyleCnt="1"/>
      <dgm:spPr/>
      <dgm:t>
        <a:bodyPr/>
        <a:lstStyle/>
        <a:p>
          <a:endParaRPr lang="en-US"/>
        </a:p>
      </dgm:t>
    </dgm:pt>
    <dgm:pt modelId="{C3F528E0-0169-42E3-91B5-755CD7B3BDFB}" type="pres">
      <dgm:prSet presAssocID="{12A2F3FD-6D05-4EA9-9E59-0975156FBC86}" presName="nodeFollowingNodes" presStyleLbl="node1" presStyleIdx="1" presStyleCnt="4">
        <dgm:presLayoutVars>
          <dgm:bulletEnabled val="1"/>
        </dgm:presLayoutVars>
      </dgm:prSet>
      <dgm:spPr/>
      <dgm:t>
        <a:bodyPr/>
        <a:lstStyle/>
        <a:p>
          <a:endParaRPr lang="en-US"/>
        </a:p>
      </dgm:t>
    </dgm:pt>
    <dgm:pt modelId="{E91486F7-A43E-49FA-B31F-DB6BDFDF7234}" type="pres">
      <dgm:prSet presAssocID="{21E41F13-D455-44F4-9738-7A3AF2E8CD6D}" presName="nodeFollowingNodes" presStyleLbl="node1" presStyleIdx="2" presStyleCnt="4">
        <dgm:presLayoutVars>
          <dgm:bulletEnabled val="1"/>
        </dgm:presLayoutVars>
      </dgm:prSet>
      <dgm:spPr/>
      <dgm:t>
        <a:bodyPr/>
        <a:lstStyle/>
        <a:p>
          <a:endParaRPr lang="en-US"/>
        </a:p>
      </dgm:t>
    </dgm:pt>
    <dgm:pt modelId="{2A4E80CB-64FF-4584-8E81-452F5F19E13C}" type="pres">
      <dgm:prSet presAssocID="{A6D26718-FE02-442F-AFF6-FBBCC759A9A4}" presName="nodeFollowingNodes" presStyleLbl="node1" presStyleIdx="3" presStyleCnt="4">
        <dgm:presLayoutVars>
          <dgm:bulletEnabled val="1"/>
        </dgm:presLayoutVars>
      </dgm:prSet>
      <dgm:spPr/>
      <dgm:t>
        <a:bodyPr/>
        <a:lstStyle/>
        <a:p>
          <a:endParaRPr lang="en-US"/>
        </a:p>
      </dgm:t>
    </dgm:pt>
  </dgm:ptLst>
  <dgm:cxnLst>
    <dgm:cxn modelId="{2488C7B5-1574-4F62-A7A7-76828EF9D2A3}" type="presOf" srcId="{CC8B792A-B2C9-44F3-8505-0502B815DAE3}" destId="{1E148AC1-1EE4-4BB4-BC14-9E8D16B041D2}" srcOrd="0" destOrd="0" presId="urn:microsoft.com/office/officeart/2005/8/layout/cycle3"/>
    <dgm:cxn modelId="{EB7F45D8-3B3E-422E-994B-CB9A4F2F26B4}" type="presOf" srcId="{82991BB6-852B-41DD-AB2F-207FC13FC926}" destId="{B77EADB5-813F-47B1-BF67-83038FC1CCA4}" srcOrd="0" destOrd="0" presId="urn:microsoft.com/office/officeart/2005/8/layout/cycle3"/>
    <dgm:cxn modelId="{C2972F44-91F8-4901-A811-04B2C6DEC42D}" srcId="{CC8B792A-B2C9-44F3-8505-0502B815DAE3}" destId="{A6D26718-FE02-442F-AFF6-FBBCC759A9A4}" srcOrd="3" destOrd="0" parTransId="{0383759B-0C0E-4432-A8D1-382893B7BECE}" sibTransId="{08935071-48E4-4495-B363-BD662149366E}"/>
    <dgm:cxn modelId="{402498D4-C1C4-49EC-A7B3-6181BDDA5479}" type="presOf" srcId="{A5C4965D-2A1E-4643-95B2-225894B30A05}" destId="{2E749323-2007-4201-99F1-4619B881DA1E}" srcOrd="0" destOrd="0" presId="urn:microsoft.com/office/officeart/2005/8/layout/cycle3"/>
    <dgm:cxn modelId="{03F9081F-FFE3-4308-A7DC-5BE6E5FD29B5}" type="presOf" srcId="{A6D26718-FE02-442F-AFF6-FBBCC759A9A4}" destId="{2A4E80CB-64FF-4584-8E81-452F5F19E13C}" srcOrd="0" destOrd="0" presId="urn:microsoft.com/office/officeart/2005/8/layout/cycle3"/>
    <dgm:cxn modelId="{6BF93DA1-DA16-4B69-BDF1-A132B8B24807}" srcId="{CC8B792A-B2C9-44F3-8505-0502B815DAE3}" destId="{12A2F3FD-6D05-4EA9-9E59-0975156FBC86}" srcOrd="1" destOrd="0" parTransId="{F90592BA-5176-4667-9C2C-DE2839449B58}" sibTransId="{DF5D0926-39A5-4AC6-952E-513C7482491B}"/>
    <dgm:cxn modelId="{F9782E7B-B3AA-4609-B108-C9B484DD432C}" srcId="{CC8B792A-B2C9-44F3-8505-0502B815DAE3}" destId="{21E41F13-D455-44F4-9738-7A3AF2E8CD6D}" srcOrd="2" destOrd="0" parTransId="{2F10431F-BF5C-477F-A36F-B2EA980140E2}" sibTransId="{9543E78C-AE26-4025-82BF-2785DABF3942}"/>
    <dgm:cxn modelId="{7CA2D6B6-CC54-4650-880A-59CEA283C719}" type="presOf" srcId="{12A2F3FD-6D05-4EA9-9E59-0975156FBC86}" destId="{C3F528E0-0169-42E3-91B5-755CD7B3BDFB}" srcOrd="0" destOrd="0" presId="urn:microsoft.com/office/officeart/2005/8/layout/cycle3"/>
    <dgm:cxn modelId="{9FF67578-04AD-43EF-98BC-9AEE60C3CB41}" srcId="{CC8B792A-B2C9-44F3-8505-0502B815DAE3}" destId="{82991BB6-852B-41DD-AB2F-207FC13FC926}" srcOrd="0" destOrd="0" parTransId="{29813CDE-D341-4B4D-953B-216CFAE2C665}" sibTransId="{A5C4965D-2A1E-4643-95B2-225894B30A05}"/>
    <dgm:cxn modelId="{13A4C544-90C9-428E-A29F-B31E3F3FFEAF}" type="presOf" srcId="{21E41F13-D455-44F4-9738-7A3AF2E8CD6D}" destId="{E91486F7-A43E-49FA-B31F-DB6BDFDF7234}" srcOrd="0" destOrd="0" presId="urn:microsoft.com/office/officeart/2005/8/layout/cycle3"/>
    <dgm:cxn modelId="{E33490B1-4D0F-4E6A-BD33-026BFD72DDDE}" type="presParOf" srcId="{1E148AC1-1EE4-4BB4-BC14-9E8D16B041D2}" destId="{79F6EB07-66A6-4DD6-B563-586D22A6B658}" srcOrd="0" destOrd="0" presId="urn:microsoft.com/office/officeart/2005/8/layout/cycle3"/>
    <dgm:cxn modelId="{76D64938-FFD6-4FA2-B7D3-4482603CD8DC}" type="presParOf" srcId="{79F6EB07-66A6-4DD6-B563-586D22A6B658}" destId="{B77EADB5-813F-47B1-BF67-83038FC1CCA4}" srcOrd="0" destOrd="0" presId="urn:microsoft.com/office/officeart/2005/8/layout/cycle3"/>
    <dgm:cxn modelId="{22C3B2CE-AF54-46FE-8CCB-9D8E16374A1D}" type="presParOf" srcId="{79F6EB07-66A6-4DD6-B563-586D22A6B658}" destId="{2E749323-2007-4201-99F1-4619B881DA1E}" srcOrd="1" destOrd="0" presId="urn:microsoft.com/office/officeart/2005/8/layout/cycle3"/>
    <dgm:cxn modelId="{9942CF08-5301-4857-BD87-A0471D84B407}" type="presParOf" srcId="{79F6EB07-66A6-4DD6-B563-586D22A6B658}" destId="{C3F528E0-0169-42E3-91B5-755CD7B3BDFB}" srcOrd="2" destOrd="0" presId="urn:microsoft.com/office/officeart/2005/8/layout/cycle3"/>
    <dgm:cxn modelId="{38771D0B-EB9A-4F5F-8711-A26AE1E5D091}" type="presParOf" srcId="{79F6EB07-66A6-4DD6-B563-586D22A6B658}" destId="{E91486F7-A43E-49FA-B31F-DB6BDFDF7234}" srcOrd="3" destOrd="0" presId="urn:microsoft.com/office/officeart/2005/8/layout/cycle3"/>
    <dgm:cxn modelId="{A7EE69C2-52F7-4677-8480-ACA7A817D8A8}" type="presParOf" srcId="{79F6EB07-66A6-4DD6-B563-586D22A6B658}" destId="{2A4E80CB-64FF-4584-8E81-452F5F19E13C}" srcOrd="4" destOrd="0" presId="urn:microsoft.com/office/officeart/2005/8/layout/cycle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6CE343-B09F-4380-993E-C8D9D55773C4}">
      <dsp:nvSpPr>
        <dsp:cNvPr id="0" name=""/>
        <dsp:cNvSpPr/>
      </dsp:nvSpPr>
      <dsp:spPr>
        <a:xfrm>
          <a:off x="2882" y="2292048"/>
          <a:ext cx="1004215" cy="1004215"/>
        </a:xfrm>
        <a:prstGeom prst="donut">
          <a:avLst>
            <a:gd name="adj" fmla="val 2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1E9108-A9AA-466D-885C-4B1D17BA5EF5}">
      <dsp:nvSpPr>
        <dsp:cNvPr id="0" name=""/>
        <dsp:cNvSpPr/>
      </dsp:nvSpPr>
      <dsp:spPr>
        <a:xfrm rot="17700000">
          <a:off x="356722" y="1473407"/>
          <a:ext cx="1248351" cy="6016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0" rIns="0" bIns="0" numCol="1" spcCol="1270" anchor="ctr" anchorCtr="0">
          <a:noAutofit/>
        </a:bodyPr>
        <a:lstStyle/>
        <a:p>
          <a:pPr lvl="0" algn="l" defTabSz="622300">
            <a:lnSpc>
              <a:spcPct val="90000"/>
            </a:lnSpc>
            <a:spcBef>
              <a:spcPct val="0"/>
            </a:spcBef>
            <a:spcAft>
              <a:spcPct val="35000"/>
            </a:spcAft>
          </a:pPr>
          <a:r>
            <a:rPr lang="en-US" sz="1400" kern="1200" dirty="0"/>
            <a:t>Stakeholder Feedback &amp; Needs Assessment</a:t>
          </a:r>
        </a:p>
      </dsp:txBody>
      <dsp:txXfrm>
        <a:off x="356722" y="1473407"/>
        <a:ext cx="1248351" cy="601608"/>
      </dsp:txXfrm>
    </dsp:sp>
    <dsp:sp modelId="{DE692689-7465-46DD-8BC5-17212E49E3BB}">
      <dsp:nvSpPr>
        <dsp:cNvPr id="0" name=""/>
        <dsp:cNvSpPr/>
      </dsp:nvSpPr>
      <dsp:spPr>
        <a:xfrm>
          <a:off x="1171571" y="2578934"/>
          <a:ext cx="521251" cy="521251"/>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BD0990-4600-42FF-B1B4-CCAAF13C023A}">
      <dsp:nvSpPr>
        <dsp:cNvPr id="0" name=""/>
        <dsp:cNvSpPr/>
      </dsp:nvSpPr>
      <dsp:spPr>
        <a:xfrm rot="17700000">
          <a:off x="280913" y="3500981"/>
          <a:ext cx="1568003" cy="731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560" bIns="0" numCol="1" spcCol="1270" anchor="ctr" anchorCtr="0">
          <a:noAutofit/>
        </a:bodyPr>
        <a:lstStyle/>
        <a:p>
          <a:pPr lvl="0" algn="r" defTabSz="622300">
            <a:lnSpc>
              <a:spcPct val="90000"/>
            </a:lnSpc>
            <a:spcBef>
              <a:spcPct val="0"/>
            </a:spcBef>
            <a:spcAft>
              <a:spcPct val="35000"/>
            </a:spcAft>
          </a:pPr>
          <a:r>
            <a:rPr lang="en-US" sz="1400" kern="1200" dirty="0"/>
            <a:t>Job-specific stakeholders</a:t>
          </a:r>
        </a:p>
      </dsp:txBody>
      <dsp:txXfrm>
        <a:off x="280913" y="3500981"/>
        <a:ext cx="1568003" cy="731171"/>
      </dsp:txXfrm>
    </dsp:sp>
    <dsp:sp modelId="{8A3585CE-479B-4698-8CCA-BF4FD86E9DAB}">
      <dsp:nvSpPr>
        <dsp:cNvPr id="0" name=""/>
        <dsp:cNvSpPr/>
      </dsp:nvSpPr>
      <dsp:spPr>
        <a:xfrm rot="17700000">
          <a:off x="1339988" y="1329790"/>
          <a:ext cx="1079882" cy="520679"/>
        </a:xfrm>
        <a:prstGeom prst="rect">
          <a:avLst/>
        </a:prstGeom>
        <a:noFill/>
        <a:ln>
          <a:noFill/>
        </a:ln>
        <a:effectLst/>
      </dsp:spPr>
      <dsp:style>
        <a:lnRef idx="0">
          <a:scrgbClr r="0" g="0" b="0"/>
        </a:lnRef>
        <a:fillRef idx="0">
          <a:scrgbClr r="0" g="0" b="0"/>
        </a:fillRef>
        <a:effectRef idx="0">
          <a:scrgbClr r="0" g="0" b="0"/>
        </a:effectRef>
        <a:fontRef idx="minor"/>
      </dsp:style>
    </dsp:sp>
    <dsp:sp modelId="{52C5CC2E-37D5-40C3-90C6-529F5F2A3852}">
      <dsp:nvSpPr>
        <dsp:cNvPr id="0" name=""/>
        <dsp:cNvSpPr/>
      </dsp:nvSpPr>
      <dsp:spPr>
        <a:xfrm>
          <a:off x="1878081" y="2533530"/>
          <a:ext cx="521251" cy="521251"/>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237D6D-A135-432E-8A2A-C285A994ADD5}">
      <dsp:nvSpPr>
        <dsp:cNvPr id="0" name=""/>
        <dsp:cNvSpPr/>
      </dsp:nvSpPr>
      <dsp:spPr>
        <a:xfrm rot="17700000">
          <a:off x="1260730" y="3259029"/>
          <a:ext cx="1079882" cy="5206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560" bIns="0" numCol="1" spcCol="1270" anchor="ctr" anchorCtr="0">
          <a:noAutofit/>
        </a:bodyPr>
        <a:lstStyle/>
        <a:p>
          <a:pPr lvl="0" algn="r" defTabSz="622300">
            <a:lnSpc>
              <a:spcPct val="90000"/>
            </a:lnSpc>
            <a:spcBef>
              <a:spcPct val="0"/>
            </a:spcBef>
            <a:spcAft>
              <a:spcPct val="35000"/>
            </a:spcAft>
          </a:pPr>
          <a:r>
            <a:rPr lang="en-US" sz="1400" kern="1200" dirty="0"/>
            <a:t>HR leaders </a:t>
          </a:r>
        </a:p>
      </dsp:txBody>
      <dsp:txXfrm>
        <a:off x="1260730" y="3259029"/>
        <a:ext cx="1079882" cy="520679"/>
      </dsp:txXfrm>
    </dsp:sp>
    <dsp:sp modelId="{68749302-E9BA-4C99-94C7-880ED500272B}">
      <dsp:nvSpPr>
        <dsp:cNvPr id="0" name=""/>
        <dsp:cNvSpPr/>
      </dsp:nvSpPr>
      <dsp:spPr>
        <a:xfrm rot="17700000">
          <a:off x="1936800" y="1808602"/>
          <a:ext cx="1079882" cy="520679"/>
        </a:xfrm>
        <a:prstGeom prst="rect">
          <a:avLst/>
        </a:prstGeom>
        <a:noFill/>
        <a:ln>
          <a:noFill/>
        </a:ln>
        <a:effectLst/>
      </dsp:spPr>
      <dsp:style>
        <a:lnRef idx="0">
          <a:scrgbClr r="0" g="0" b="0"/>
        </a:lnRef>
        <a:fillRef idx="0">
          <a:scrgbClr r="0" g="0" b="0"/>
        </a:fillRef>
        <a:effectRef idx="0">
          <a:scrgbClr r="0" g="0" b="0"/>
        </a:effectRef>
        <a:fontRef idx="minor"/>
      </dsp:style>
    </dsp:sp>
    <dsp:sp modelId="{5B73209A-1BB0-4942-9072-1704FB2B015E}">
      <dsp:nvSpPr>
        <dsp:cNvPr id="0" name=""/>
        <dsp:cNvSpPr/>
      </dsp:nvSpPr>
      <dsp:spPr>
        <a:xfrm>
          <a:off x="2474893" y="2533530"/>
          <a:ext cx="521251" cy="521251"/>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A94B3C1-56D8-4C5F-8974-10FA2CBDFC0E}">
      <dsp:nvSpPr>
        <dsp:cNvPr id="0" name=""/>
        <dsp:cNvSpPr/>
      </dsp:nvSpPr>
      <dsp:spPr>
        <a:xfrm rot="17700000">
          <a:off x="2007802" y="3350770"/>
          <a:ext cx="1079882" cy="5206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560" bIns="0" numCol="1" spcCol="1270" anchor="ctr" anchorCtr="0">
          <a:noAutofit/>
        </a:bodyPr>
        <a:lstStyle/>
        <a:p>
          <a:pPr lvl="0" algn="r" defTabSz="622300">
            <a:lnSpc>
              <a:spcPct val="90000"/>
            </a:lnSpc>
            <a:spcBef>
              <a:spcPct val="0"/>
            </a:spcBef>
            <a:spcAft>
              <a:spcPct val="35000"/>
            </a:spcAft>
          </a:pPr>
          <a:r>
            <a:rPr lang="en-US" sz="1400" kern="1200" dirty="0"/>
            <a:t>Advisory group</a:t>
          </a:r>
        </a:p>
      </dsp:txBody>
      <dsp:txXfrm>
        <a:off x="2007802" y="3350770"/>
        <a:ext cx="1079882" cy="520679"/>
      </dsp:txXfrm>
    </dsp:sp>
    <dsp:sp modelId="{00A0A2C9-5C85-4650-A992-7F30D8A92269}">
      <dsp:nvSpPr>
        <dsp:cNvPr id="0" name=""/>
        <dsp:cNvSpPr/>
      </dsp:nvSpPr>
      <dsp:spPr>
        <a:xfrm rot="17700000">
          <a:off x="2533613" y="1808602"/>
          <a:ext cx="1079882" cy="520679"/>
        </a:xfrm>
        <a:prstGeom prst="rect">
          <a:avLst/>
        </a:prstGeom>
        <a:noFill/>
        <a:ln>
          <a:noFill/>
        </a:ln>
        <a:effectLst/>
      </dsp:spPr>
      <dsp:style>
        <a:lnRef idx="0">
          <a:scrgbClr r="0" g="0" b="0"/>
        </a:lnRef>
        <a:fillRef idx="0">
          <a:scrgbClr r="0" g="0" b="0"/>
        </a:fillRef>
        <a:effectRef idx="0">
          <a:scrgbClr r="0" g="0" b="0"/>
        </a:effectRef>
        <a:fontRef idx="minor"/>
      </dsp:style>
    </dsp:sp>
    <dsp:sp modelId="{C9D61945-A9E4-41C9-9F7C-66481D2E5025}">
      <dsp:nvSpPr>
        <dsp:cNvPr id="0" name=""/>
        <dsp:cNvSpPr/>
      </dsp:nvSpPr>
      <dsp:spPr>
        <a:xfrm>
          <a:off x="3071785" y="2292048"/>
          <a:ext cx="1004215" cy="1004215"/>
        </a:xfrm>
        <a:prstGeom prst="donut">
          <a:avLst>
            <a:gd name="adj" fmla="val 2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AA2F558-2216-4FB1-AAD7-04322101A053}">
      <dsp:nvSpPr>
        <dsp:cNvPr id="0" name=""/>
        <dsp:cNvSpPr/>
      </dsp:nvSpPr>
      <dsp:spPr>
        <a:xfrm rot="17700000">
          <a:off x="3425626" y="1473407"/>
          <a:ext cx="1248351" cy="6016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0" rIns="0" bIns="0" numCol="1" spcCol="1270" anchor="ctr" anchorCtr="0">
          <a:noAutofit/>
        </a:bodyPr>
        <a:lstStyle/>
        <a:p>
          <a:pPr lvl="0" algn="l" defTabSz="622300">
            <a:lnSpc>
              <a:spcPct val="90000"/>
            </a:lnSpc>
            <a:spcBef>
              <a:spcPct val="0"/>
            </a:spcBef>
            <a:spcAft>
              <a:spcPct val="35000"/>
            </a:spcAft>
          </a:pPr>
          <a:r>
            <a:rPr lang="en-US" sz="1400" kern="1200" dirty="0"/>
            <a:t>Draft and Revise Guidelines </a:t>
          </a:r>
        </a:p>
      </dsp:txBody>
      <dsp:txXfrm>
        <a:off x="3425626" y="1473407"/>
        <a:ext cx="1248351" cy="601608"/>
      </dsp:txXfrm>
    </dsp:sp>
    <dsp:sp modelId="{1C5F2365-90F9-413C-87DB-CDB2F255C340}">
      <dsp:nvSpPr>
        <dsp:cNvPr id="0" name=""/>
        <dsp:cNvSpPr/>
      </dsp:nvSpPr>
      <dsp:spPr>
        <a:xfrm>
          <a:off x="4151642" y="2533530"/>
          <a:ext cx="521251" cy="521251"/>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6ECA435-CA8A-415F-A3F2-DA5098076D76}">
      <dsp:nvSpPr>
        <dsp:cNvPr id="0" name=""/>
        <dsp:cNvSpPr/>
      </dsp:nvSpPr>
      <dsp:spPr>
        <a:xfrm rot="17700000">
          <a:off x="3534291" y="3259029"/>
          <a:ext cx="1079882" cy="5206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560" bIns="0" numCol="1" spcCol="1270" anchor="ctr" anchorCtr="0">
          <a:noAutofit/>
        </a:bodyPr>
        <a:lstStyle/>
        <a:p>
          <a:pPr lvl="0" algn="r" defTabSz="622300">
            <a:lnSpc>
              <a:spcPct val="90000"/>
            </a:lnSpc>
            <a:spcBef>
              <a:spcPct val="0"/>
            </a:spcBef>
            <a:spcAft>
              <a:spcPct val="35000"/>
            </a:spcAft>
          </a:pPr>
          <a:r>
            <a:rPr lang="en-US" sz="1400" kern="1200" dirty="0"/>
            <a:t>Advisory Group </a:t>
          </a:r>
        </a:p>
      </dsp:txBody>
      <dsp:txXfrm>
        <a:off x="3534291" y="3259029"/>
        <a:ext cx="1079882" cy="520679"/>
      </dsp:txXfrm>
    </dsp:sp>
    <dsp:sp modelId="{AE98A6B0-9012-4839-BB41-082B44B5B550}">
      <dsp:nvSpPr>
        <dsp:cNvPr id="0" name=""/>
        <dsp:cNvSpPr/>
      </dsp:nvSpPr>
      <dsp:spPr>
        <a:xfrm rot="17700000">
          <a:off x="4210362" y="1808602"/>
          <a:ext cx="1079882" cy="520679"/>
        </a:xfrm>
        <a:prstGeom prst="rect">
          <a:avLst/>
        </a:prstGeom>
        <a:noFill/>
        <a:ln>
          <a:noFill/>
        </a:ln>
        <a:effectLst/>
      </dsp:spPr>
      <dsp:style>
        <a:lnRef idx="0">
          <a:scrgbClr r="0" g="0" b="0"/>
        </a:lnRef>
        <a:fillRef idx="0">
          <a:scrgbClr r="0" g="0" b="0"/>
        </a:fillRef>
        <a:effectRef idx="0">
          <a:scrgbClr r="0" g="0" b="0"/>
        </a:effectRef>
        <a:fontRef idx="minor"/>
      </dsp:style>
    </dsp:sp>
    <dsp:sp modelId="{39600076-FBE1-45D3-92D3-47D5133A03BE}">
      <dsp:nvSpPr>
        <dsp:cNvPr id="0" name=""/>
        <dsp:cNvSpPr/>
      </dsp:nvSpPr>
      <dsp:spPr>
        <a:xfrm>
          <a:off x="4748454" y="2533530"/>
          <a:ext cx="521251" cy="521251"/>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50611A-86F6-4457-AAC0-4ADECB5FE3BE}">
      <dsp:nvSpPr>
        <dsp:cNvPr id="0" name=""/>
        <dsp:cNvSpPr/>
      </dsp:nvSpPr>
      <dsp:spPr>
        <a:xfrm rot="17700000">
          <a:off x="4131103" y="3259029"/>
          <a:ext cx="1079882" cy="5206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560" bIns="0" numCol="1" spcCol="1270" anchor="ctr" anchorCtr="0">
          <a:noAutofit/>
        </a:bodyPr>
        <a:lstStyle/>
        <a:p>
          <a:pPr lvl="0" algn="r" defTabSz="622300">
            <a:lnSpc>
              <a:spcPct val="90000"/>
            </a:lnSpc>
            <a:spcBef>
              <a:spcPct val="0"/>
            </a:spcBef>
            <a:spcAft>
              <a:spcPct val="35000"/>
            </a:spcAft>
          </a:pPr>
          <a:r>
            <a:rPr lang="en-US" sz="1400" kern="1200" dirty="0"/>
            <a:t>HR leaders </a:t>
          </a:r>
        </a:p>
      </dsp:txBody>
      <dsp:txXfrm>
        <a:off x="4131103" y="3259029"/>
        <a:ext cx="1079882" cy="520679"/>
      </dsp:txXfrm>
    </dsp:sp>
    <dsp:sp modelId="{90DAC062-61C7-4A85-969E-7B6FA42E8766}">
      <dsp:nvSpPr>
        <dsp:cNvPr id="0" name=""/>
        <dsp:cNvSpPr/>
      </dsp:nvSpPr>
      <dsp:spPr>
        <a:xfrm rot="17700000">
          <a:off x="4807174" y="1808602"/>
          <a:ext cx="1079882" cy="520679"/>
        </a:xfrm>
        <a:prstGeom prst="rect">
          <a:avLst/>
        </a:prstGeom>
        <a:noFill/>
        <a:ln>
          <a:noFill/>
        </a:ln>
        <a:effectLst/>
      </dsp:spPr>
      <dsp:style>
        <a:lnRef idx="0">
          <a:scrgbClr r="0" g="0" b="0"/>
        </a:lnRef>
        <a:fillRef idx="0">
          <a:scrgbClr r="0" g="0" b="0"/>
        </a:fillRef>
        <a:effectRef idx="0">
          <a:scrgbClr r="0" g="0" b="0"/>
        </a:effectRef>
        <a:fontRef idx="minor"/>
      </dsp:style>
    </dsp:sp>
    <dsp:sp modelId="{787964F7-14BD-42A3-BE4E-CAC14C42DD08}">
      <dsp:nvSpPr>
        <dsp:cNvPr id="0" name=""/>
        <dsp:cNvSpPr/>
      </dsp:nvSpPr>
      <dsp:spPr>
        <a:xfrm>
          <a:off x="5393544" y="2514922"/>
          <a:ext cx="521251" cy="521251"/>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1A74AF3-7DCA-4F9B-9055-E0F9DEACF386}">
      <dsp:nvSpPr>
        <dsp:cNvPr id="0" name=""/>
        <dsp:cNvSpPr/>
      </dsp:nvSpPr>
      <dsp:spPr>
        <a:xfrm rot="17700000">
          <a:off x="4750960" y="3089148"/>
          <a:ext cx="1423456" cy="16085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560" bIns="0" numCol="1" spcCol="1270" anchor="ctr" anchorCtr="0">
          <a:noAutofit/>
        </a:bodyPr>
        <a:lstStyle/>
        <a:p>
          <a:pPr lvl="0" algn="r" defTabSz="622300">
            <a:lnSpc>
              <a:spcPct val="90000"/>
            </a:lnSpc>
            <a:spcBef>
              <a:spcPct val="0"/>
            </a:spcBef>
            <a:spcAft>
              <a:spcPct val="35000"/>
            </a:spcAft>
          </a:pPr>
          <a:r>
            <a:rPr lang="en-US" sz="1400" kern="1200" dirty="0"/>
            <a:t>Job-specific stakeholders</a:t>
          </a:r>
        </a:p>
      </dsp:txBody>
      <dsp:txXfrm>
        <a:off x="4750960" y="3089148"/>
        <a:ext cx="1423456" cy="1608572"/>
      </dsp:txXfrm>
    </dsp:sp>
    <dsp:sp modelId="{E8E56376-255B-488C-A68B-FD3A4882ADC4}">
      <dsp:nvSpPr>
        <dsp:cNvPr id="0" name=""/>
        <dsp:cNvSpPr/>
      </dsp:nvSpPr>
      <dsp:spPr>
        <a:xfrm rot="17700000">
          <a:off x="5969570" y="1423029"/>
          <a:ext cx="1079882" cy="520679"/>
        </a:xfrm>
        <a:prstGeom prst="rect">
          <a:avLst/>
        </a:prstGeom>
        <a:noFill/>
        <a:ln>
          <a:noFill/>
        </a:ln>
        <a:effectLst/>
      </dsp:spPr>
      <dsp:style>
        <a:lnRef idx="0">
          <a:scrgbClr r="0" g="0" b="0"/>
        </a:lnRef>
        <a:fillRef idx="0">
          <a:scrgbClr r="0" g="0" b="0"/>
        </a:fillRef>
        <a:effectRef idx="0">
          <a:scrgbClr r="0" g="0" b="0"/>
        </a:effectRef>
        <a:fontRef idx="minor"/>
      </dsp:style>
    </dsp:sp>
    <dsp:sp modelId="{47F6814D-78DF-4F83-AAA6-9175228C4BEC}">
      <dsp:nvSpPr>
        <dsp:cNvPr id="0" name=""/>
        <dsp:cNvSpPr/>
      </dsp:nvSpPr>
      <dsp:spPr>
        <a:xfrm>
          <a:off x="6053927" y="2273439"/>
          <a:ext cx="1004215" cy="1004215"/>
        </a:xfrm>
        <a:prstGeom prst="donut">
          <a:avLst>
            <a:gd name="adj" fmla="val 2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8DEF7BD-383E-46CA-88C4-26CCBB5DF3DB}">
      <dsp:nvSpPr>
        <dsp:cNvPr id="0" name=""/>
        <dsp:cNvSpPr/>
      </dsp:nvSpPr>
      <dsp:spPr>
        <a:xfrm rot="17700000">
          <a:off x="6229746" y="1457500"/>
          <a:ext cx="1248351" cy="6016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0" rIns="0" bIns="0" numCol="1" spcCol="1270" anchor="ctr" anchorCtr="0">
          <a:noAutofit/>
        </a:bodyPr>
        <a:lstStyle/>
        <a:p>
          <a:pPr lvl="0" algn="l" defTabSz="622300">
            <a:lnSpc>
              <a:spcPct val="90000"/>
            </a:lnSpc>
            <a:spcBef>
              <a:spcPct val="0"/>
            </a:spcBef>
            <a:spcAft>
              <a:spcPct val="35000"/>
            </a:spcAft>
          </a:pPr>
          <a:r>
            <a:rPr lang="en-US" sz="1400" kern="1200" dirty="0"/>
            <a:t>State Board</a:t>
          </a:r>
        </a:p>
      </dsp:txBody>
      <dsp:txXfrm>
        <a:off x="6229746" y="1457500"/>
        <a:ext cx="1248351" cy="601608"/>
      </dsp:txXfrm>
    </dsp:sp>
    <dsp:sp modelId="{20ED58E0-30AD-411D-8A2D-AF1A5AB56A2F}">
      <dsp:nvSpPr>
        <dsp:cNvPr id="0" name=""/>
        <dsp:cNvSpPr/>
      </dsp:nvSpPr>
      <dsp:spPr>
        <a:xfrm>
          <a:off x="7268027" y="2293745"/>
          <a:ext cx="1004215" cy="1004215"/>
        </a:xfrm>
        <a:prstGeom prst="donut">
          <a:avLst>
            <a:gd name="adj" fmla="val 2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E8F0453-A79B-43CE-97DE-AA1C6AF6C6BE}">
      <dsp:nvSpPr>
        <dsp:cNvPr id="0" name=""/>
        <dsp:cNvSpPr/>
      </dsp:nvSpPr>
      <dsp:spPr>
        <a:xfrm rot="17700000">
          <a:off x="7429506" y="1416665"/>
          <a:ext cx="1248351" cy="6016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0" rIns="0" bIns="0" numCol="1" spcCol="1270" anchor="ctr" anchorCtr="0">
          <a:noAutofit/>
        </a:bodyPr>
        <a:lstStyle/>
        <a:p>
          <a:pPr lvl="0" algn="l" defTabSz="622300">
            <a:lnSpc>
              <a:spcPct val="90000"/>
            </a:lnSpc>
            <a:spcBef>
              <a:spcPct val="0"/>
            </a:spcBef>
            <a:spcAft>
              <a:spcPct val="35000"/>
            </a:spcAft>
          </a:pPr>
          <a:r>
            <a:rPr lang="en-US" sz="1400" kern="1200" dirty="0"/>
            <a:t>Roll Out &amp; Training</a:t>
          </a:r>
        </a:p>
      </dsp:txBody>
      <dsp:txXfrm>
        <a:off x="7429506" y="1416665"/>
        <a:ext cx="1248351" cy="601608"/>
      </dsp:txXfrm>
    </dsp:sp>
    <dsp:sp modelId="{DB874F7F-AAA2-4F38-A39F-4D0B2C75E50A}">
      <dsp:nvSpPr>
        <dsp:cNvPr id="0" name=""/>
        <dsp:cNvSpPr/>
      </dsp:nvSpPr>
      <dsp:spPr>
        <a:xfrm>
          <a:off x="8453437" y="2293745"/>
          <a:ext cx="1004215" cy="1004215"/>
        </a:xfrm>
        <a:prstGeom prst="donut">
          <a:avLst>
            <a:gd name="adj" fmla="val 2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803DBC-031F-42DC-B258-EC0DEBDD44EB}">
      <dsp:nvSpPr>
        <dsp:cNvPr id="0" name=""/>
        <dsp:cNvSpPr/>
      </dsp:nvSpPr>
      <dsp:spPr>
        <a:xfrm rot="17700000">
          <a:off x="8644392" y="941613"/>
          <a:ext cx="1626177" cy="999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0" rIns="0" bIns="0" numCol="1" spcCol="1270" anchor="ctr" anchorCtr="0">
          <a:noAutofit/>
        </a:bodyPr>
        <a:lstStyle/>
        <a:p>
          <a:pPr lvl="0" algn="l" defTabSz="622300">
            <a:lnSpc>
              <a:spcPct val="90000"/>
            </a:lnSpc>
            <a:spcBef>
              <a:spcPct val="0"/>
            </a:spcBef>
            <a:spcAft>
              <a:spcPct val="35000"/>
            </a:spcAft>
          </a:pPr>
          <a:r>
            <a:rPr lang="en-US" sz="1400" kern="1200" dirty="0"/>
            <a:t>Implementation</a:t>
          </a:r>
        </a:p>
      </dsp:txBody>
      <dsp:txXfrm>
        <a:off x="8644392" y="941613"/>
        <a:ext cx="1626177" cy="99992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749323-2007-4201-99F1-4619B881DA1E}">
      <dsp:nvSpPr>
        <dsp:cNvPr id="0" name=""/>
        <dsp:cNvSpPr/>
      </dsp:nvSpPr>
      <dsp:spPr>
        <a:xfrm>
          <a:off x="651192" y="105579"/>
          <a:ext cx="3804005" cy="3804005"/>
        </a:xfrm>
        <a:prstGeom prst="circularArrow">
          <a:avLst>
            <a:gd name="adj1" fmla="val 4668"/>
            <a:gd name="adj2" fmla="val 272909"/>
            <a:gd name="adj3" fmla="val 13074058"/>
            <a:gd name="adj4" fmla="val 17867678"/>
            <a:gd name="adj5" fmla="val 4847"/>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7EADB5-813F-47B1-BF67-83038FC1CCA4}">
      <dsp:nvSpPr>
        <dsp:cNvPr id="0" name=""/>
        <dsp:cNvSpPr/>
      </dsp:nvSpPr>
      <dsp:spPr>
        <a:xfrm>
          <a:off x="1366358" y="167835"/>
          <a:ext cx="2373673" cy="1186836"/>
        </a:xfrm>
        <a:prstGeom prst="roundRect">
          <a:avLst/>
        </a:prstGeom>
        <a:solidFill>
          <a:srgbClr val="008080"/>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a:t>Pre-observation Conference</a:t>
          </a:r>
        </a:p>
      </dsp:txBody>
      <dsp:txXfrm>
        <a:off x="1424295" y="225772"/>
        <a:ext cx="2257799" cy="1070962"/>
      </dsp:txXfrm>
    </dsp:sp>
    <dsp:sp modelId="{C3F528E0-0169-42E3-91B5-755CD7B3BDFB}">
      <dsp:nvSpPr>
        <dsp:cNvPr id="0" name=""/>
        <dsp:cNvSpPr/>
      </dsp:nvSpPr>
      <dsp:spPr>
        <a:xfrm>
          <a:off x="2732248" y="1533725"/>
          <a:ext cx="2373673" cy="1186836"/>
        </a:xfrm>
        <a:prstGeom prst="roundRect">
          <a:avLst/>
        </a:prstGeom>
        <a:solidFill>
          <a:srgbClr val="008080"/>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a:t>Observation</a:t>
          </a:r>
        </a:p>
      </dsp:txBody>
      <dsp:txXfrm>
        <a:off x="2790185" y="1591662"/>
        <a:ext cx="2257799" cy="1070962"/>
      </dsp:txXfrm>
    </dsp:sp>
    <dsp:sp modelId="{E91486F7-A43E-49FA-B31F-DB6BDFDF7234}">
      <dsp:nvSpPr>
        <dsp:cNvPr id="0" name=""/>
        <dsp:cNvSpPr/>
      </dsp:nvSpPr>
      <dsp:spPr>
        <a:xfrm>
          <a:off x="1366358" y="2899616"/>
          <a:ext cx="2373673" cy="1186836"/>
        </a:xfrm>
        <a:prstGeom prst="roundRect">
          <a:avLst/>
        </a:prstGeom>
        <a:solidFill>
          <a:srgbClr val="008080"/>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a:t>Reflection</a:t>
          </a:r>
        </a:p>
      </dsp:txBody>
      <dsp:txXfrm>
        <a:off x="1424295" y="2957553"/>
        <a:ext cx="2257799" cy="1070962"/>
      </dsp:txXfrm>
    </dsp:sp>
    <dsp:sp modelId="{2A4E80CB-64FF-4584-8E81-452F5F19E13C}">
      <dsp:nvSpPr>
        <dsp:cNvPr id="0" name=""/>
        <dsp:cNvSpPr/>
      </dsp:nvSpPr>
      <dsp:spPr>
        <a:xfrm>
          <a:off x="467" y="1533725"/>
          <a:ext cx="2373673" cy="1186836"/>
        </a:xfrm>
        <a:prstGeom prst="roundRect">
          <a:avLst/>
        </a:prstGeom>
        <a:solidFill>
          <a:srgbClr val="008080"/>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a:t>Post-observation Conference</a:t>
          </a:r>
        </a:p>
      </dsp:txBody>
      <dsp:txXfrm>
        <a:off x="58404" y="1591662"/>
        <a:ext cx="2257799" cy="1070962"/>
      </dsp:txXfrm>
    </dsp:sp>
  </dsp:spTree>
</dsp:drawing>
</file>

<file path=ppt/diagrams/layout1.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4023096" y="0"/>
            <a:ext cx="3077739" cy="4506468"/>
          </a:xfrm>
          <a:prstGeom prst="rect">
            <a:avLst/>
          </a:prstGeom>
        </p:spPr>
        <p:txBody>
          <a:bodyPr vert="horz" lIns="193056" tIns="96528" rIns="193056" bIns="96528" rtlCol="0"/>
          <a:lstStyle>
            <a:lvl1pPr algn="r">
              <a:defRPr sz="2500"/>
            </a:lvl1pPr>
          </a:lstStyle>
          <a:p>
            <a:fld id="{EECBF1B3-D54A-4A8D-92AA-7B31EBF8B582}" type="datetimeFigureOut">
              <a:rPr lang="en-US" smtClean="0"/>
              <a:t>10/28/2020</a:t>
            </a:fld>
            <a:endParaRPr lang="en-US"/>
          </a:p>
        </p:txBody>
      </p:sp>
      <p:sp>
        <p:nvSpPr>
          <p:cNvPr id="4" name="Footer Placeholder 3"/>
          <p:cNvSpPr>
            <a:spLocks noGrp="1"/>
          </p:cNvSpPr>
          <p:nvPr>
            <p:ph type="ftr" sz="quarter" idx="2"/>
          </p:nvPr>
        </p:nvSpPr>
        <p:spPr>
          <a:xfrm>
            <a:off x="78918" y="84871814"/>
            <a:ext cx="5603066" cy="4506468"/>
          </a:xfrm>
          <a:prstGeom prst="rect">
            <a:avLst/>
          </a:prstGeom>
        </p:spPr>
        <p:txBody>
          <a:bodyPr vert="horz" lIns="193056" tIns="96528" rIns="193056" bIns="96528" rtlCol="0" anchor="b"/>
          <a:lstStyle>
            <a:lvl1pPr algn="l">
              <a:defRPr sz="2500"/>
            </a:lvl1pPr>
          </a:lstStyle>
          <a:p>
            <a:r>
              <a:rPr lang="en-US">
                <a:latin typeface="Times New Roman" panose="02020603050405020304" pitchFamily="18" charset="0"/>
                <a:cs typeface="Times New Roman" panose="02020603050405020304" pitchFamily="18" charset="0"/>
              </a:rPr>
              <a:t>South Carolina Department of Education</a:t>
            </a:r>
          </a:p>
        </p:txBody>
      </p:sp>
      <p:sp>
        <p:nvSpPr>
          <p:cNvPr id="5" name="Slide Number Placeholder 4"/>
          <p:cNvSpPr>
            <a:spLocks noGrp="1"/>
          </p:cNvSpPr>
          <p:nvPr>
            <p:ph type="sldNum" sz="quarter" idx="3"/>
          </p:nvPr>
        </p:nvSpPr>
        <p:spPr>
          <a:xfrm>
            <a:off x="6234396" y="84871814"/>
            <a:ext cx="787521" cy="4506468"/>
          </a:xfrm>
          <a:prstGeom prst="rect">
            <a:avLst/>
          </a:prstGeom>
        </p:spPr>
        <p:txBody>
          <a:bodyPr vert="horz" lIns="193056" tIns="96528" rIns="193056" bIns="96528" rtlCol="0" anchor="b"/>
          <a:lstStyle>
            <a:lvl1pPr algn="r">
              <a:defRPr sz="2500"/>
            </a:lvl1pPr>
          </a:lstStyle>
          <a:p>
            <a:fld id="{39184511-D9F4-4BA0-9D09-BB9CF2585151}" type="slidenum">
              <a:rPr lang="en-US" smtClean="0">
                <a:latin typeface="Times New Roman" panose="02020603050405020304" pitchFamily="18" charset="0"/>
                <a:cs typeface="Times New Roman" panose="02020603050405020304" pitchFamily="18" charset="0"/>
              </a:rPr>
              <a:t>‹#›</a:t>
            </a:fld>
            <a:endParaRPr lang="en-US">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9661641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26490613" y="6759575"/>
            <a:ext cx="60083701" cy="33797875"/>
          </a:xfrm>
          <a:prstGeom prst="rect">
            <a:avLst/>
          </a:prstGeom>
          <a:noFill/>
          <a:ln w="12700">
            <a:solidFill>
              <a:prstClr val="black"/>
            </a:solidFill>
          </a:ln>
        </p:spPr>
        <p:txBody>
          <a:bodyPr vert="horz" lIns="193056" tIns="96528" rIns="193056" bIns="96528" rtlCol="0" anchor="ctr"/>
          <a:lstStyle/>
          <a:p>
            <a:endParaRPr lang="en-US"/>
          </a:p>
        </p:txBody>
      </p:sp>
      <p:sp>
        <p:nvSpPr>
          <p:cNvPr id="5" name="Notes Placeholder 4"/>
          <p:cNvSpPr>
            <a:spLocks noGrp="1"/>
          </p:cNvSpPr>
          <p:nvPr>
            <p:ph type="body" sz="quarter" idx="3"/>
          </p:nvPr>
        </p:nvSpPr>
        <p:spPr>
          <a:xfrm>
            <a:off x="710248" y="42811446"/>
            <a:ext cx="5681980" cy="40558212"/>
          </a:xfrm>
          <a:prstGeom prst="rect">
            <a:avLst/>
          </a:prstGeom>
        </p:spPr>
        <p:txBody>
          <a:bodyPr vert="horz" lIns="193056" tIns="96528" rIns="193056" bIns="9652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78914" y="84871814"/>
            <a:ext cx="3077739" cy="4506468"/>
          </a:xfrm>
          <a:prstGeom prst="rect">
            <a:avLst/>
          </a:prstGeom>
        </p:spPr>
        <p:txBody>
          <a:bodyPr vert="horz" lIns="193056" tIns="96528" rIns="193056" bIns="96528" rtlCol="0" anchor="b"/>
          <a:lstStyle>
            <a:lvl1pPr algn="l">
              <a:defRPr sz="2500">
                <a:latin typeface="Times New Roman" panose="02020603050405020304" pitchFamily="18" charset="0"/>
                <a:cs typeface="Times New Roman" panose="02020603050405020304" pitchFamily="18" charset="0"/>
              </a:defRPr>
            </a:lvl1pPr>
          </a:lstStyle>
          <a:p>
            <a:r>
              <a:rPr lang="en-US"/>
              <a:t>South Carolina Department of Education</a:t>
            </a:r>
          </a:p>
        </p:txBody>
      </p:sp>
      <p:sp>
        <p:nvSpPr>
          <p:cNvPr id="7" name="Slide Number Placeholder 6"/>
          <p:cNvSpPr>
            <a:spLocks noGrp="1"/>
          </p:cNvSpPr>
          <p:nvPr>
            <p:ph type="sldNum" sz="quarter" idx="5"/>
          </p:nvPr>
        </p:nvSpPr>
        <p:spPr>
          <a:xfrm>
            <a:off x="3945823" y="84871814"/>
            <a:ext cx="3077739" cy="4506468"/>
          </a:xfrm>
          <a:prstGeom prst="rect">
            <a:avLst/>
          </a:prstGeom>
        </p:spPr>
        <p:txBody>
          <a:bodyPr vert="horz" lIns="193056" tIns="96528" rIns="193056" bIns="96528" rtlCol="0" anchor="b"/>
          <a:lstStyle>
            <a:lvl1pPr algn="r">
              <a:defRPr sz="2500">
                <a:latin typeface="Times New Roman" panose="02020603050405020304" pitchFamily="18" charset="0"/>
                <a:cs typeface="Times New Roman" panose="02020603050405020304" pitchFamily="18" charset="0"/>
              </a:defRPr>
            </a:lvl1pPr>
          </a:lstStyle>
          <a:p>
            <a:fld id="{9091D14C-FD63-4621-8F63-9ECEE9A5DEDE}" type="slidenum">
              <a:rPr lang="en-US" smtClean="0"/>
              <a:pPr/>
              <a:t>‹#›</a:t>
            </a:fld>
            <a:endParaRPr lang="en-US"/>
          </a:p>
        </p:txBody>
      </p:sp>
    </p:spTree>
    <p:extLst>
      <p:ext uri="{BB962C8B-B14F-4D97-AF65-F5344CB8AC3E}">
        <p14:creationId xmlns:p14="http://schemas.microsoft.com/office/powerpoint/2010/main" val="2957711475"/>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463547">
              <a:defRPr/>
            </a:pPr>
            <a:r>
              <a:rPr lang="en-US" dirty="0"/>
              <a:t>Lilla</a:t>
            </a:r>
            <a:r>
              <a:rPr lang="en-US"/>
              <a:t>: First </a:t>
            </a:r>
            <a:r>
              <a:rPr lang="en-US" dirty="0"/>
              <a:t>of all welcome and hello. We’re thankful you’ve made time today to learn with us. This section focuses on the 4 W’s, </a:t>
            </a:r>
            <a:r>
              <a:rPr lang="en-US"/>
              <a:t>the Why and What of ADEPT (and the documents you have to help you remember</a:t>
            </a:r>
            <a:r>
              <a:rPr lang="en-US" dirty="0"/>
              <a:t> </a:t>
            </a:r>
            <a:r>
              <a:rPr lang="en-US"/>
              <a:t>those Whats), the roles and responsibilities </a:t>
            </a:r>
            <a:r>
              <a:rPr lang="en-US" dirty="0"/>
              <a:t>or</a:t>
            </a:r>
            <a:r>
              <a:rPr lang="en-US"/>
              <a:t> </a:t>
            </a:r>
            <a:r>
              <a:rPr lang="en-US" dirty="0"/>
              <a:t>the Who and finally the When and a general calendar. The rest of training really dives into </a:t>
            </a:r>
            <a:r>
              <a:rPr lang="en-US"/>
              <a:t>the Hows </a:t>
            </a:r>
            <a:r>
              <a:rPr lang="en-US" dirty="0"/>
              <a:t>of </a:t>
            </a:r>
            <a:r>
              <a:rPr lang="en-US"/>
              <a:t>SCLead and </a:t>
            </a:r>
            <a:r>
              <a:rPr lang="en-US" dirty="0"/>
              <a:t>assigning</a:t>
            </a:r>
            <a:r>
              <a:rPr lang="en-US"/>
              <a:t> </a:t>
            </a:r>
            <a:r>
              <a:rPr lang="en-US" dirty="0"/>
              <a:t>educator </a:t>
            </a:r>
            <a:r>
              <a:rPr lang="en-US"/>
              <a:t>contract levels.</a:t>
            </a:r>
            <a:endParaRPr lang="en-US" dirty="0"/>
          </a:p>
        </p:txBody>
      </p:sp>
      <p:sp>
        <p:nvSpPr>
          <p:cNvPr id="4" name="Slide Number Placeholder 3"/>
          <p:cNvSpPr>
            <a:spLocks noGrp="1"/>
          </p:cNvSpPr>
          <p:nvPr>
            <p:ph type="sldNum" sz="quarter" idx="10"/>
          </p:nvPr>
        </p:nvSpPr>
        <p:spPr/>
        <p:txBody>
          <a:bodyPr/>
          <a:lstStyle/>
          <a:p>
            <a:pPr marL="0" marR="0" lvl="0" indent="0" algn="r" defTabSz="1447918" rtl="0" eaLnBrk="1" fontAlgn="auto" latinLnBrk="0" hangingPunct="1">
              <a:lnSpc>
                <a:spcPct val="100000"/>
              </a:lnSpc>
              <a:spcBef>
                <a:spcPts val="0"/>
              </a:spcBef>
              <a:spcAft>
                <a:spcPts val="0"/>
              </a:spcAft>
              <a:buClrTx/>
              <a:buSzTx/>
              <a:buFontTx/>
              <a:buNone/>
              <a:tabLst/>
              <a:defRPr/>
            </a:pPr>
            <a:fld id="{16A353FE-32F5-BF4D-A682-07E8A26EBEC6}" type="slidenum">
              <a:rPr kumimoji="0" lang="en-US" sz="2500" b="0" i="0" u="none" strike="noStrike" kern="1200" cap="none" spc="0" normalizeH="0" baseline="0" noProof="0">
                <a:ln>
                  <a:noFill/>
                </a:ln>
                <a:solidFill>
                  <a:prstClr val="black"/>
                </a:solidFill>
                <a:effectLst/>
                <a:uLnTx/>
                <a:uFillTx/>
                <a:latin typeface="Calibri" panose="020F0502020204030204"/>
                <a:ea typeface="+mn-ea"/>
                <a:cs typeface="Times New Roman" panose="02020603050405020304" pitchFamily="18" charset="0"/>
              </a:rPr>
              <a:pPr marL="0" marR="0" lvl="0" indent="0" algn="r" defTabSz="1447918" rtl="0" eaLnBrk="1" fontAlgn="auto" latinLnBrk="0" hangingPunct="1">
                <a:lnSpc>
                  <a:spcPct val="100000"/>
                </a:lnSpc>
                <a:spcBef>
                  <a:spcPts val="0"/>
                </a:spcBef>
                <a:spcAft>
                  <a:spcPts val="0"/>
                </a:spcAft>
                <a:buClrTx/>
                <a:buSzTx/>
                <a:buFontTx/>
                <a:buNone/>
                <a:tabLst/>
                <a:defRPr/>
              </a:pPr>
              <a:t>1</a:t>
            </a:fld>
            <a:endParaRPr kumimoji="0" lang="en-US" sz="2500" b="0" i="0" u="none" strike="noStrike" kern="1200" cap="none" spc="0" normalizeH="0" baseline="0" noProof="0">
              <a:ln>
                <a:noFill/>
              </a:ln>
              <a:solidFill>
                <a:prstClr val="black"/>
              </a:solidFill>
              <a:effectLst/>
              <a:uLnTx/>
              <a:uFillTx/>
              <a:latin typeface="Calibri" panose="020F0502020204030204"/>
              <a:ea typeface="+mn-ea"/>
              <a:cs typeface="Times New Roman" panose="02020603050405020304" pitchFamily="18" charset="0"/>
            </a:endParaRPr>
          </a:p>
        </p:txBody>
      </p:sp>
    </p:spTree>
    <p:extLst>
      <p:ext uri="{BB962C8B-B14F-4D97-AF65-F5344CB8AC3E}">
        <p14:creationId xmlns:p14="http://schemas.microsoft.com/office/powerpoint/2010/main" val="11529652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a:t> </a:t>
            </a:r>
            <a:r>
              <a:rPr lang="en-US" dirty="0"/>
              <a:t>authority for the ADEPT teacher evaluation system flows from the SC Code Statutes 59-26-30 and 59-26-40. The ADEPT Regulation delineates the specifics for each contract level and the rules for special cases like educators with experience from out-of-state. It also gives the SC State Board of Education the power to approve guidelines. The ADEPT teacher evaluation guidelines (2018) specify the requirements for teacher evaluation processes.</a:t>
            </a:r>
            <a:r>
              <a:rPr lang="en-US"/>
              <a:t> </a:t>
            </a:r>
          </a:p>
        </p:txBody>
      </p:sp>
      <p:sp>
        <p:nvSpPr>
          <p:cNvPr id="4" name="Footer Placeholder 3"/>
          <p:cNvSpPr>
            <a:spLocks noGrp="1"/>
          </p:cNvSpPr>
          <p:nvPr>
            <p:ph type="ftr" sz="quarter" idx="10"/>
          </p:nvPr>
        </p:nvSpPr>
        <p:spPr/>
        <p:txBody>
          <a:bodyPr/>
          <a:lstStyle/>
          <a:p>
            <a:r>
              <a:rPr lang="en-US"/>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10</a:t>
            </a:fld>
            <a:endParaRPr lang="en-US"/>
          </a:p>
        </p:txBody>
      </p:sp>
    </p:spTree>
    <p:extLst>
      <p:ext uri="{BB962C8B-B14F-4D97-AF65-F5344CB8AC3E}">
        <p14:creationId xmlns:p14="http://schemas.microsoft.com/office/powerpoint/2010/main" val="42379983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3: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3: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a:defRPr/>
            </a:pPr>
            <a:r>
              <a:rPr lang="en-US"/>
              <a:t>LILLA: During the COVID-19 pandemic, teachers, school leaders, and districts have needed to shift to new practices that prioritize school safety, student and staff social emotional health, and different modes of teaching and learning. Recognizing that these adjustments take time and feedback, the Office of Educator Effectiveness and Leadership Development (OEELD) has</a:t>
            </a:r>
            <a:r>
              <a:rPr lang="en-US" baseline="0"/>
              <a:t> outlined optional flexibilities for districts this fall. </a:t>
            </a:r>
            <a:r>
              <a:rPr lang="en-US" sz="1200" b="0" i="0" u="none" strike="noStrike" cap="none" dirty="0">
                <a:solidFill>
                  <a:schemeClr val="dk1"/>
                </a:solidFill>
                <a:effectLst/>
                <a:latin typeface="Calibri"/>
                <a:ea typeface="Calibri"/>
                <a:cs typeface="Calibri"/>
                <a:sym typeface="Calibri"/>
              </a:rPr>
              <a:t>  </a:t>
            </a:r>
            <a:endParaRPr lang="en-US"/>
          </a:p>
          <a:p>
            <a:pPr rtl="0" fontAlgn="base"/>
            <a:r>
              <a:rPr lang="en-US" sz="1200" b="0" i="0" u="none" strike="noStrike" cap="none" dirty="0">
                <a:solidFill>
                  <a:schemeClr val="dk1"/>
                </a:solidFill>
                <a:effectLst/>
                <a:latin typeface="Calibri"/>
                <a:ea typeface="Calibri"/>
                <a:cs typeface="Calibri"/>
                <a:sym typeface="Calibri"/>
              </a:rPr>
              <a:t> </a:t>
            </a:r>
          </a:p>
          <a:p>
            <a:pPr marL="0" indent="0"/>
            <a:endParaRPr lang="en-US" dirty="0"/>
          </a:p>
        </p:txBody>
      </p:sp>
      <p:sp>
        <p:nvSpPr>
          <p:cNvPr id="107" name="Google Shape;107;p3:notes"/>
          <p:cNvSpPr txBox="1">
            <a:spLocks noGrp="1"/>
          </p:cNvSpPr>
          <p:nvPr>
            <p:ph type="sldNum" idx="12"/>
          </p:nvPr>
        </p:nvSpPr>
        <p:spPr>
          <a:xfrm>
            <a:off x="3894667" y="8754110"/>
            <a:ext cx="3037840" cy="464820"/>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11</a:t>
            </a:fld>
            <a:endParaRPr/>
          </a:p>
        </p:txBody>
      </p:sp>
    </p:spTree>
    <p:extLst>
      <p:ext uri="{BB962C8B-B14F-4D97-AF65-F5344CB8AC3E}">
        <p14:creationId xmlns:p14="http://schemas.microsoft.com/office/powerpoint/2010/main" val="36717371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LILLA: Now let’s take a moment and discuss The</a:t>
            </a:r>
            <a:r>
              <a:rPr lang="en-US" baseline="0" dirty="0"/>
              <a:t> Who – Who is involved in the ADEPT evaluation process? </a:t>
            </a:r>
            <a:r>
              <a:rPr lang="en-US" dirty="0"/>
              <a:t>As we go through the specific steps in ADEPT evaluations and </a:t>
            </a:r>
            <a:r>
              <a:rPr lang="en-US" dirty="0" err="1"/>
              <a:t>SCLead</a:t>
            </a:r>
            <a:r>
              <a:rPr lang="en-US" dirty="0"/>
              <a:t> today, keep in mind that teacher evaluations are a team effort. Depending on the structure of your district-level team, some of these roles may be played by the same person. </a:t>
            </a:r>
            <a:r>
              <a:rPr lang="en-US" dirty="0" err="1"/>
              <a:t>SCLead</a:t>
            </a:r>
            <a:r>
              <a:rPr lang="en-US" dirty="0"/>
              <a:t> does show different options depending on the permissions listed here.</a:t>
            </a:r>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rPr>
              <a:t>South Carolina Department of Education</a:t>
            </a:r>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91D14C-FD63-4621-8F63-9ECEE9A5DEDE}" type="slidenum">
              <a:rPr kumimoji="0" lang="en-US" sz="2500" b="0" i="0" u="none" strike="noStrike" kern="1200" cap="none" spc="0" normalizeH="0" baseline="0" noProof="0" smtClean="0">
                <a:ln>
                  <a:noFill/>
                </a:ln>
                <a:solidFill>
                  <a:prstClr val="black"/>
                </a:solidFill>
                <a:effectLst/>
                <a:uLnTx/>
                <a:uFillTx/>
                <a:latin typeface="Times New Roman" panose="02020603050405020304" pitchFamily="18" charset="0"/>
                <a:ea typeface="+mn-ea"/>
                <a:cs typeface="Times New Roman" panose="02020603050405020304" pitchFamily="18" charset="0"/>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25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7054870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LILLA: Take time</a:t>
            </a:r>
            <a:r>
              <a:rPr lang="en-US" baseline="0" dirty="0"/>
              <a:t> to look through </a:t>
            </a:r>
            <a:r>
              <a:rPr lang="en-US" dirty="0"/>
              <a:t>the calendar </a:t>
            </a:r>
            <a:r>
              <a:rPr lang="en-US" baseline="0" dirty="0"/>
              <a:t>handout</a:t>
            </a:r>
            <a:r>
              <a:rPr lang="en-US" dirty="0"/>
              <a:t> that Julie sent. Although we know that timelines this year will need to be more flexible than ever, this calendar does give you an idea of the key milestones and monitoring steps you will take as you guide the ADEPT process this year</a:t>
            </a:r>
            <a:r>
              <a:rPr lang="en-US" baseline="0" dirty="0"/>
              <a:t>.</a:t>
            </a:r>
            <a:r>
              <a:rPr lang="en-US" dirty="0"/>
              <a:t> Before we move on, are there any questions about anything on this document? </a:t>
            </a:r>
          </a:p>
        </p:txBody>
      </p:sp>
      <p:sp>
        <p:nvSpPr>
          <p:cNvPr id="4" name="Slide Number Placeholder 3"/>
          <p:cNvSpPr>
            <a:spLocks noGrp="1"/>
          </p:cNvSpPr>
          <p:nvPr>
            <p:ph type="sldNum" sz="quarter" idx="10"/>
          </p:nvPr>
        </p:nvSpPr>
        <p:spPr/>
        <p:txBody>
          <a:bodyPr/>
          <a:lstStyle/>
          <a:p>
            <a:pPr defTabSz="1447918">
              <a:defRPr/>
            </a:pPr>
            <a:fld id="{16A353FE-32F5-BF4D-A682-07E8A26EBEC6}" type="slidenum">
              <a:rPr lang="en-US">
                <a:solidFill>
                  <a:prstClr val="black"/>
                </a:solidFill>
                <a:latin typeface="Calibri" panose="020F0502020204030204"/>
                <a:cs typeface="+mn-cs"/>
              </a:rPr>
              <a:pPr defTabSz="1447918">
                <a:defRPr/>
              </a:pPr>
              <a:t>13</a:t>
            </a:fld>
            <a:endParaRPr lang="en-US">
              <a:solidFill>
                <a:prstClr val="black"/>
              </a:solidFill>
              <a:latin typeface="Calibri" panose="020F0502020204030204"/>
              <a:cs typeface="+mn-cs"/>
            </a:endParaRPr>
          </a:p>
        </p:txBody>
      </p:sp>
    </p:spTree>
    <p:extLst>
      <p:ext uri="{BB962C8B-B14F-4D97-AF65-F5344CB8AC3E}">
        <p14:creationId xmlns:p14="http://schemas.microsoft.com/office/powerpoint/2010/main" val="23734095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LILLA: Finally</a:t>
            </a:r>
            <a:r>
              <a:rPr lang="en-US" baseline="0" dirty="0"/>
              <a:t>, Our office started in Winter of 2018-19 with gathering survey feedback from counselors, librarians, speech language professionals, evaluators, principals, and districts. From there we reached out specifically to advocacy groups, HR leaders and a series of advisory groups. This past winter we drafted those guidelines and sought additional feedback. We presented to the State Board of Education this spring and will open up the option for districts to pilot the instrument in 2020-21. Districts indicated their intent to pilot in their annual ADEPT plans due July 1.Make</a:t>
            </a:r>
            <a:r>
              <a:rPr lang="en-US" dirty="0"/>
              <a:t> </a:t>
            </a:r>
            <a:r>
              <a:rPr lang="en-US" baseline="0" dirty="0"/>
              <a:t> sure that even if you aren’t piloting, you have contacted Beverly Flythe with who the ADEPT for Special Areas manager will be. Full implementation of the evaluation instrument will happen statewide in 2021-22.</a:t>
            </a:r>
            <a:r>
              <a:rPr lang="en-US" dirty="0"/>
              <a:t> </a:t>
            </a:r>
            <a:endParaRPr lang="en-US" baseline="0" dirty="0"/>
          </a:p>
          <a:p>
            <a:endParaRPr lang="en-US" dirty="0"/>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CF904D0-D7DC-413D-9526-758E9086067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558108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477743">
              <a:defRPr/>
            </a:pPr>
            <a:endParaRPr lang="en-US" dirty="0">
              <a:cs typeface="Calibri"/>
            </a:endParaRPr>
          </a:p>
          <a:p>
            <a:endParaRPr lang="en-US" dirty="0"/>
          </a:p>
        </p:txBody>
      </p:sp>
      <p:sp>
        <p:nvSpPr>
          <p:cNvPr id="4" name="Slide Number Placeholder 3"/>
          <p:cNvSpPr>
            <a:spLocks noGrp="1"/>
          </p:cNvSpPr>
          <p:nvPr>
            <p:ph type="sldNum" sz="quarter" idx="10"/>
          </p:nvPr>
        </p:nvSpPr>
        <p:spPr/>
        <p:txBody>
          <a:bodyPr/>
          <a:lstStyle/>
          <a:p>
            <a:pPr defTabSz="1447918">
              <a:defRPr/>
            </a:pPr>
            <a:fld id="{16A353FE-32F5-BF4D-A682-07E8A26EBEC6}" type="slidenum">
              <a:rPr lang="en-US">
                <a:solidFill>
                  <a:prstClr val="black"/>
                </a:solidFill>
                <a:latin typeface="Calibri" panose="020F0502020204030204"/>
              </a:rPr>
              <a:pPr defTabSz="1447918">
                <a:defRPr/>
              </a:pPr>
              <a:t>16</a:t>
            </a:fld>
            <a:endParaRPr lang="en-US">
              <a:solidFill>
                <a:prstClr val="black"/>
              </a:solidFill>
              <a:latin typeface="Calibri" panose="020F0502020204030204"/>
            </a:endParaRPr>
          </a:p>
        </p:txBody>
      </p:sp>
    </p:spTree>
    <p:extLst>
      <p:ext uri="{BB962C8B-B14F-4D97-AF65-F5344CB8AC3E}">
        <p14:creationId xmlns:p14="http://schemas.microsoft.com/office/powerpoint/2010/main" val="38613334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477743">
              <a:defRPr/>
            </a:pPr>
            <a:endParaRPr lang="en-US" dirty="0">
              <a:cs typeface="Calibri"/>
            </a:endParaRPr>
          </a:p>
          <a:p>
            <a:endParaRPr lang="en-US" dirty="0"/>
          </a:p>
        </p:txBody>
      </p:sp>
      <p:sp>
        <p:nvSpPr>
          <p:cNvPr id="4" name="Slide Number Placeholder 3"/>
          <p:cNvSpPr>
            <a:spLocks noGrp="1"/>
          </p:cNvSpPr>
          <p:nvPr>
            <p:ph type="sldNum" sz="quarter" idx="10"/>
          </p:nvPr>
        </p:nvSpPr>
        <p:spPr/>
        <p:txBody>
          <a:bodyPr/>
          <a:lstStyle/>
          <a:p>
            <a:pPr defTabSz="1447918">
              <a:defRPr/>
            </a:pPr>
            <a:fld id="{16A353FE-32F5-BF4D-A682-07E8A26EBEC6}" type="slidenum">
              <a:rPr lang="en-US">
                <a:solidFill>
                  <a:prstClr val="black"/>
                </a:solidFill>
                <a:latin typeface="Calibri" panose="020F0502020204030204"/>
              </a:rPr>
              <a:pPr defTabSz="1447918">
                <a:defRPr/>
              </a:pPr>
              <a:t>17</a:t>
            </a:fld>
            <a:endParaRPr lang="en-US">
              <a:solidFill>
                <a:prstClr val="black"/>
              </a:solidFill>
              <a:latin typeface="Calibri" panose="020F0502020204030204"/>
            </a:endParaRPr>
          </a:p>
        </p:txBody>
      </p:sp>
    </p:spTree>
    <p:extLst>
      <p:ext uri="{BB962C8B-B14F-4D97-AF65-F5344CB8AC3E}">
        <p14:creationId xmlns:p14="http://schemas.microsoft.com/office/powerpoint/2010/main" val="19476057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a:t>
            </a:r>
            <a:r>
              <a:rPr lang="en-US" baseline="0" dirty="0"/>
              <a:t> the last slide refers to the data districts enter in SCLead.org. So what data is already in the system?</a:t>
            </a:r>
          </a:p>
          <a:p>
            <a:endParaRPr lang="en-US" baseline="0" dirty="0"/>
          </a:p>
          <a:p>
            <a:r>
              <a:rPr lang="en-US" baseline="0" dirty="0"/>
              <a:t>This graphic displays data sources automatically imported in SCLead.org. SCLead.org gets automatic updates from PCS which loads staffing assignments, CPS which loads experience and certification areas, and NIET which sends SCTS evaluator credentials. After you conduct a local mentor training, the district is responsible for updating the list with new mentors in SCLead.org  and sending a copy of that list to CERRA. You’ll hear a little more late on updating mentor credentials. This slide should be saved somewhere as a reference because it also tells you who to call if you have a question. </a:t>
            </a:r>
            <a:endParaRPr lang="en-US" dirty="0"/>
          </a:p>
        </p:txBody>
      </p:sp>
      <p:sp>
        <p:nvSpPr>
          <p:cNvPr id="4" name="Footer Placeholder 3"/>
          <p:cNvSpPr>
            <a:spLocks noGrp="1"/>
          </p:cNvSpPr>
          <p:nvPr>
            <p:ph type="ftr" sz="quarter" idx="10"/>
          </p:nvPr>
        </p:nvSpPr>
        <p:spPr/>
        <p:txBody>
          <a:bodyPr/>
          <a:lstStyle/>
          <a:p>
            <a:r>
              <a:rPr lang="en-US"/>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18</a:t>
            </a:fld>
            <a:endParaRPr lang="en-US"/>
          </a:p>
        </p:txBody>
      </p:sp>
    </p:spTree>
    <p:extLst>
      <p:ext uri="{BB962C8B-B14F-4D97-AF65-F5344CB8AC3E}">
        <p14:creationId xmlns:p14="http://schemas.microsoft.com/office/powerpoint/2010/main" val="10823006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what data are you required to report?</a:t>
            </a:r>
            <a:r>
              <a:rPr lang="en-US" baseline="0" dirty="0"/>
              <a:t> </a:t>
            </a:r>
          </a:p>
          <a:p>
            <a:endParaRPr lang="en-US" baseline="0" dirty="0"/>
          </a:p>
          <a:p>
            <a:pPr>
              <a:lnSpc>
                <a:spcPct val="170000"/>
              </a:lnSpc>
            </a:pPr>
            <a:r>
              <a:rPr lang="en-US" sz="3800" dirty="0">
                <a:ea typeface="+mn-lt"/>
                <a:cs typeface="+mn-lt"/>
              </a:rPr>
              <a:t>For educators on an Induction (Formative) contract, you are required to report 23 Indicator Scores and Consensus Post-conference form, if using the Consensus scoring model; the SLO Overall Score; and Next Year's contract Recommendation.</a:t>
            </a:r>
          </a:p>
          <a:p>
            <a:pPr>
              <a:lnSpc>
                <a:spcPct val="170000"/>
              </a:lnSpc>
            </a:pPr>
            <a:endParaRPr lang="en-US" sz="3800" dirty="0">
              <a:cs typeface="Times New Roman"/>
            </a:endParaRPr>
          </a:p>
          <a:p>
            <a:pPr>
              <a:lnSpc>
                <a:spcPct val="170000"/>
              </a:lnSpc>
            </a:pPr>
            <a:r>
              <a:rPr lang="en-US" sz="3800" dirty="0">
                <a:ea typeface="+mn-lt"/>
                <a:cs typeface="+mn-lt"/>
              </a:rPr>
              <a:t>For educators on an Annual Summative or Annual Diagnostic contract, you are required to report</a:t>
            </a:r>
            <a:r>
              <a:rPr lang="en-US" sz="3800" dirty="0">
                <a:cs typeface="Times New Roman"/>
              </a:rPr>
              <a:t> </a:t>
            </a:r>
            <a:r>
              <a:rPr lang="en-US" sz="3800" dirty="0">
                <a:ea typeface="+mn-lt"/>
                <a:cs typeface="+mn-lt"/>
              </a:rPr>
              <a:t>23 Indicator Scores and Consensus Post-conference form, if using the Consensus scoring model; SLO Overall Score; and Next Year's contract Recommendation.</a:t>
            </a:r>
          </a:p>
          <a:p>
            <a:pPr>
              <a:lnSpc>
                <a:spcPct val="170000"/>
              </a:lnSpc>
            </a:pPr>
            <a:endParaRPr lang="en-US" sz="3800" dirty="0">
              <a:cs typeface="Times New Roman"/>
            </a:endParaRPr>
          </a:p>
          <a:p>
            <a:pPr>
              <a:lnSpc>
                <a:spcPct val="170000"/>
              </a:lnSpc>
            </a:pPr>
            <a:r>
              <a:rPr lang="en-US" sz="3800" dirty="0">
                <a:ea typeface="+mn-lt"/>
                <a:cs typeface="+mn-lt"/>
              </a:rPr>
              <a:t>For educators on a Continuing Comprehensive (Formative) or Continuing Summative contract, you are required to report 23 Indicator Scores and Consensus Post-conference form, if using the Consensus scoring model; SLO Overall Score; and Next Year's contract Recommendation.</a:t>
            </a:r>
          </a:p>
          <a:p>
            <a:pPr>
              <a:lnSpc>
                <a:spcPct val="170000"/>
              </a:lnSpc>
            </a:pPr>
            <a:endParaRPr lang="en-US" sz="3800" dirty="0">
              <a:cs typeface="Times New Roman"/>
            </a:endParaRPr>
          </a:p>
          <a:p>
            <a:pPr>
              <a:lnSpc>
                <a:spcPct val="170000"/>
              </a:lnSpc>
            </a:pPr>
            <a:r>
              <a:rPr lang="en-US" sz="3800" dirty="0">
                <a:ea typeface="+mn-lt"/>
                <a:cs typeface="+mn-lt"/>
              </a:rPr>
              <a:t>For educators on an Continuing GBE contracts, you are required to report Met/Not Met; SLO Overall Score;  and Next Year's contract Recommendation.</a:t>
            </a:r>
          </a:p>
          <a:p>
            <a:pPr>
              <a:lnSpc>
                <a:spcPct val="170000"/>
              </a:lnSpc>
            </a:pPr>
            <a:endParaRPr lang="en-US" sz="3800" dirty="0">
              <a:cs typeface="Times New Roman"/>
            </a:endParaRPr>
          </a:p>
          <a:p>
            <a:pPr>
              <a:lnSpc>
                <a:spcPct val="170000"/>
              </a:lnSpc>
            </a:pPr>
            <a:r>
              <a:rPr lang="en-US" sz="3800" dirty="0">
                <a:ea typeface="+mn-lt"/>
                <a:cs typeface="+mn-lt"/>
              </a:rPr>
              <a:t>Districts are only required to report data for alternative route teacher (PACE, Teach for America, ABCTE) placed on an LOA. These teachers would be on an LOA if they are in the Winter cohort and won’t be certified until the middle of the year. For these teachers you are required to report Met/Not Met; SLO Overall Score;  and Next Year's contract Recommendation. For teachers placed on an LOA because they are employed less than 152 days, the district makes the decision to report data on these educators. We recommend it, but it is not required. </a:t>
            </a:r>
            <a:endParaRPr lang="en-US" dirty="0"/>
          </a:p>
        </p:txBody>
      </p:sp>
      <p:sp>
        <p:nvSpPr>
          <p:cNvPr id="4" name="Footer Placeholder 3"/>
          <p:cNvSpPr>
            <a:spLocks noGrp="1"/>
          </p:cNvSpPr>
          <p:nvPr>
            <p:ph type="ftr" sz="quarter" idx="10"/>
          </p:nvPr>
        </p:nvSpPr>
        <p:spPr/>
        <p:txBody>
          <a:bodyPr/>
          <a:lstStyle/>
          <a:p>
            <a:r>
              <a:rPr lang="en-US"/>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19</a:t>
            </a:fld>
            <a:endParaRPr lang="en-US"/>
          </a:p>
        </p:txBody>
      </p:sp>
    </p:spTree>
    <p:extLst>
      <p:ext uri="{BB962C8B-B14F-4D97-AF65-F5344CB8AC3E}">
        <p14:creationId xmlns:p14="http://schemas.microsoft.com/office/powerpoint/2010/main" val="29241696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r>
              <a:rPr lang="en-US"/>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20</a:t>
            </a:fld>
            <a:endParaRPr lang="en-US"/>
          </a:p>
        </p:txBody>
      </p:sp>
    </p:spTree>
    <p:extLst>
      <p:ext uri="{BB962C8B-B14F-4D97-AF65-F5344CB8AC3E}">
        <p14:creationId xmlns:p14="http://schemas.microsoft.com/office/powerpoint/2010/main" val="28697600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692452">
              <a:defRPr/>
            </a:pPr>
            <a:fld id="{16A353FE-32F5-BF4D-A682-07E8A26EBEC6}" type="slidenum">
              <a:rPr lang="en-US" sz="1200">
                <a:solidFill>
                  <a:prstClr val="black"/>
                </a:solidFill>
                <a:latin typeface="Calibri" panose="020F0502020204030204"/>
                <a:cs typeface="+mn-cs"/>
              </a:rPr>
              <a:pPr defTabSz="692452">
                <a:defRPr/>
              </a:pPr>
              <a:t>2</a:t>
            </a:fld>
            <a:endParaRPr lang="en-US" sz="1200">
              <a:solidFill>
                <a:prstClr val="black"/>
              </a:solidFill>
              <a:latin typeface="Calibri" panose="020F0502020204030204"/>
              <a:cs typeface="+mn-cs"/>
            </a:endParaRPr>
          </a:p>
        </p:txBody>
      </p:sp>
    </p:spTree>
    <p:extLst>
      <p:ext uri="{BB962C8B-B14F-4D97-AF65-F5344CB8AC3E}">
        <p14:creationId xmlns:p14="http://schemas.microsoft.com/office/powerpoint/2010/main" val="16917456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now</a:t>
            </a:r>
            <a:r>
              <a:rPr lang="en-US" baseline="0" dirty="0"/>
              <a:t> that we have a sense of where data comes from and what is required in the system, let’s get acclimated to the Overall Status page. This page only references the current evaluation and provides the educator’s name, CID, and the contract level assigned. The left-hand menu in orange provides access to the settings page and the list of required forms under the Evaluation Navigation section. The Educator Profile page link at the bottom, gives you additional detail on the educator’s certification area, experience and evaluation history. In the center is an at-a-glance of the forms included under the Evaluation Navigation in orange. The bars will advance to 100% based on the completion of required forms and suggested signatures. So if you see a bar at 33%, you’re likely missing forms and signatures. If you see a bar at 90%, you’re likely missing a signature or two. The big donut will populate as the bars advance and your display your overall progress in completing everything required. At the bottom of the page, you will be able to view and manage the evaluation team. Remember, that if the district set the team, only the district or Superintendent can change the team. If school set the team, the school or district or superintendent can change the team. </a:t>
            </a:r>
            <a:endParaRPr lang="en-US" dirty="0"/>
          </a:p>
        </p:txBody>
      </p:sp>
      <p:sp>
        <p:nvSpPr>
          <p:cNvPr id="4" name="Footer Placeholder 3"/>
          <p:cNvSpPr>
            <a:spLocks noGrp="1"/>
          </p:cNvSpPr>
          <p:nvPr>
            <p:ph type="ftr" sz="quarter" idx="10"/>
          </p:nvPr>
        </p:nvSpPr>
        <p:spPr/>
        <p:txBody>
          <a:bodyPr/>
          <a:lstStyle/>
          <a:p>
            <a:r>
              <a:rPr lang="en-US"/>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21</a:t>
            </a:fld>
            <a:endParaRPr lang="en-US"/>
          </a:p>
        </p:txBody>
      </p:sp>
    </p:spTree>
    <p:extLst>
      <p:ext uri="{BB962C8B-B14F-4D97-AF65-F5344CB8AC3E}">
        <p14:creationId xmlns:p14="http://schemas.microsoft.com/office/powerpoint/2010/main" val="12356817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r>
              <a:rPr lang="en-US"/>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22</a:t>
            </a:fld>
            <a:endParaRPr lang="en-US"/>
          </a:p>
        </p:txBody>
      </p:sp>
    </p:spTree>
    <p:extLst>
      <p:ext uri="{BB962C8B-B14F-4D97-AF65-F5344CB8AC3E}">
        <p14:creationId xmlns:p14="http://schemas.microsoft.com/office/powerpoint/2010/main" val="34455927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Faye: Thanks so much Dr. Hartwell!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In this section we will go over some tips, prerequisites and overviews of steps around how to set-up Evaluation Records, Evaluation Teams &amp; Orientations. We won’t go into all the detailed steps but please join me in the afternoon session in the Congaree Room if that’s something you need assistance with.</a:t>
            </a:r>
            <a:endParaRPr lang="en-US" dirty="0"/>
          </a:p>
        </p:txBody>
      </p:sp>
      <p:sp>
        <p:nvSpPr>
          <p:cNvPr id="4" name="Slide Number Placeholder 3"/>
          <p:cNvSpPr>
            <a:spLocks noGrp="1"/>
          </p:cNvSpPr>
          <p:nvPr>
            <p:ph type="sldNum" sz="quarter" idx="10"/>
          </p:nvPr>
        </p:nvSpPr>
        <p:spPr/>
        <p:txBody>
          <a:bodyPr/>
          <a:lstStyle/>
          <a:p>
            <a:pPr defTabSz="1447918">
              <a:defRPr/>
            </a:pPr>
            <a:fld id="{16A353FE-32F5-BF4D-A682-07E8A26EBEC6}" type="slidenum">
              <a:rPr lang="en-US">
                <a:solidFill>
                  <a:prstClr val="black"/>
                </a:solidFill>
                <a:latin typeface="Calibri" panose="020F0502020204030204"/>
              </a:rPr>
              <a:pPr defTabSz="1447918">
                <a:defRPr/>
              </a:pPr>
              <a:t>25</a:t>
            </a:fld>
            <a:endParaRPr lang="en-US">
              <a:solidFill>
                <a:prstClr val="black"/>
              </a:solidFill>
              <a:latin typeface="Calibri" panose="020F0502020204030204"/>
            </a:endParaRPr>
          </a:p>
        </p:txBody>
      </p:sp>
    </p:spTree>
    <p:extLst>
      <p:ext uri="{BB962C8B-B14F-4D97-AF65-F5344CB8AC3E}">
        <p14:creationId xmlns:p14="http://schemas.microsoft.com/office/powerpoint/2010/main" val="32492957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Faye: The</a:t>
            </a:r>
            <a:r>
              <a:rPr lang="en-US" baseline="0" dirty="0" smtClean="0"/>
              <a:t> first</a:t>
            </a:r>
            <a:r>
              <a:rPr lang="en-US" dirty="0" smtClean="0"/>
              <a:t> </a:t>
            </a:r>
            <a:r>
              <a:rPr lang="en-US" dirty="0"/>
              <a:t>"Pro-Tip" I highly suggest before diving into the actual creation of your </a:t>
            </a:r>
            <a:r>
              <a:rPr lang="en-US" dirty="0" smtClean="0"/>
              <a:t>evaluations </a:t>
            </a:r>
            <a:r>
              <a:rPr lang="en-US" dirty="0"/>
              <a:t>is </a:t>
            </a:r>
            <a:r>
              <a:rPr lang="en-US" dirty="0" smtClean="0"/>
              <a:t>to do a </a:t>
            </a:r>
            <a:r>
              <a:rPr lang="en-US" dirty="0"/>
              <a:t>"Clean-up" </a:t>
            </a:r>
            <a:r>
              <a:rPr lang="en-US" dirty="0" smtClean="0"/>
              <a:t>of your </a:t>
            </a:r>
            <a:r>
              <a:rPr lang="en-US" dirty="0"/>
              <a:t>staff </a:t>
            </a:r>
            <a:r>
              <a:rPr lang="en-US" dirty="0" smtClean="0"/>
              <a:t>lists.</a:t>
            </a:r>
            <a:endParaRPr lang="en-US" dirty="0"/>
          </a:p>
          <a:p>
            <a:endParaRPr lang="en-US" dirty="0">
              <a:cs typeface="Calibri"/>
            </a:endParaRPr>
          </a:p>
          <a:p>
            <a:r>
              <a:rPr lang="en-US" dirty="0">
                <a:cs typeface="Calibri"/>
              </a:rPr>
              <a:t>First,</a:t>
            </a:r>
            <a:r>
              <a:rPr lang="en-US" baseline="0" dirty="0">
                <a:cs typeface="Calibri"/>
              </a:rPr>
              <a:t> please respond in the chat which </a:t>
            </a:r>
            <a:r>
              <a:rPr lang="en-US" baseline="0" dirty="0" smtClean="0">
                <a:cs typeface="Calibri"/>
              </a:rPr>
              <a:t>letter or letters apply to your district.  </a:t>
            </a:r>
          </a:p>
          <a:p>
            <a:pPr marL="0" indent="0">
              <a:buNone/>
            </a:pPr>
            <a:r>
              <a:rPr lang="en-US" sz="1200" b="1" i="1" dirty="0" smtClean="0">
                <a:ea typeface="+mn-lt"/>
                <a:cs typeface="+mn-lt"/>
              </a:rPr>
              <a:t>Do you have…</a:t>
            </a:r>
          </a:p>
          <a:p>
            <a:pPr marL="514350" indent="-514350">
              <a:buAutoNum type="alphaLcParenR"/>
            </a:pPr>
            <a:r>
              <a:rPr lang="en-US" sz="1200" i="1" dirty="0" smtClean="0">
                <a:ea typeface="+mn-lt"/>
                <a:cs typeface="+mn-lt"/>
              </a:rPr>
              <a:t>Educator(s) no longer with your district </a:t>
            </a:r>
          </a:p>
          <a:p>
            <a:pPr marL="514350" indent="-514350">
              <a:buAutoNum type="alphaLcParenR"/>
            </a:pPr>
            <a:r>
              <a:rPr lang="en-US" sz="1200" i="1" dirty="0" smtClean="0">
                <a:ea typeface="+mn-lt"/>
                <a:cs typeface="+mn-lt"/>
              </a:rPr>
              <a:t>Administrator(s) no longer with your</a:t>
            </a:r>
            <a:r>
              <a:rPr lang="en-US" sz="1200" i="1" baseline="0" dirty="0" smtClean="0">
                <a:ea typeface="+mn-lt"/>
                <a:cs typeface="+mn-lt"/>
              </a:rPr>
              <a:t> </a:t>
            </a:r>
            <a:r>
              <a:rPr lang="en-US" sz="1200" i="1" dirty="0" smtClean="0">
                <a:ea typeface="+mn-lt"/>
                <a:cs typeface="+mn-lt"/>
              </a:rPr>
              <a:t>district</a:t>
            </a:r>
          </a:p>
          <a:p>
            <a:pPr marL="457200" indent="-457200">
              <a:buAutoNum type="alphaLcParenR" startAt="3"/>
            </a:pPr>
            <a:r>
              <a:rPr lang="en-US" sz="1200" i="1" dirty="0" smtClean="0">
                <a:ea typeface="+mn-lt"/>
                <a:cs typeface="+mn-lt"/>
              </a:rPr>
              <a:t>Newly hired educator(s)</a:t>
            </a:r>
          </a:p>
          <a:p>
            <a:pPr marL="457200" indent="-457200">
              <a:buAutoNum type="alphaLcParenR" startAt="3"/>
            </a:pPr>
            <a:r>
              <a:rPr lang="en-US" sz="1200" i="1" dirty="0" smtClean="0">
                <a:ea typeface="+mn-lt"/>
                <a:cs typeface="+mn-lt"/>
              </a:rPr>
              <a:t>Newly hired administrator(s)</a:t>
            </a:r>
          </a:p>
          <a:p>
            <a:pPr marL="457200" indent="-457200">
              <a:buAutoNum type="alphaLcParenR" startAt="3"/>
            </a:pPr>
            <a:r>
              <a:rPr lang="en-US" sz="1200" i="1" dirty="0" smtClean="0">
                <a:ea typeface="+mn-lt"/>
                <a:cs typeface="+mn-lt"/>
              </a:rPr>
              <a:t>Educator(s) or administrator(s) who moved positions or schools in your district</a:t>
            </a:r>
          </a:p>
          <a:p>
            <a:pPr marL="0" indent="0">
              <a:buNone/>
            </a:pPr>
            <a:r>
              <a:rPr lang="en-US" sz="1200" i="1" dirty="0" smtClean="0">
                <a:ea typeface="+mn-lt"/>
                <a:cs typeface="+mn-lt"/>
              </a:rPr>
              <a:t>d) All of the above.</a:t>
            </a:r>
          </a:p>
          <a:p>
            <a:pPr marL="0" indent="0">
              <a:buNone/>
            </a:pPr>
            <a:endParaRPr lang="en-US" sz="1200" i="1" dirty="0" smtClean="0">
              <a:ea typeface="+mn-lt"/>
              <a:cs typeface="+mn-lt"/>
            </a:endParaRPr>
          </a:p>
          <a:p>
            <a:pPr marL="0" indent="0">
              <a:buNone/>
            </a:pPr>
            <a:r>
              <a:rPr lang="en-US" sz="1200" b="1" i="1" dirty="0" smtClean="0">
                <a:ea typeface="+mn-lt"/>
                <a:cs typeface="+mn-lt"/>
              </a:rPr>
              <a:t>Pick One or more letters as they apply to your district.</a:t>
            </a:r>
          </a:p>
          <a:p>
            <a:endParaRPr lang="en-US" baseline="0" dirty="0" smtClean="0">
              <a:cs typeface="Calibri"/>
            </a:endParaRPr>
          </a:p>
          <a:p>
            <a:endParaRPr lang="en-US" baseline="0" dirty="0" smtClean="0">
              <a:cs typeface="Calibri"/>
            </a:endParaRPr>
          </a:p>
          <a:p>
            <a:r>
              <a:rPr lang="en-US" baseline="0" dirty="0" smtClean="0">
                <a:cs typeface="Calibri"/>
              </a:rPr>
              <a:t>Thank you for your responses!</a:t>
            </a:r>
            <a:endParaRPr lang="en-US" baseline="0"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cs typeface="Calibri"/>
              </a:rPr>
              <a:t>Each of these </a:t>
            </a:r>
            <a:r>
              <a:rPr lang="en-US" baseline="0" dirty="0" smtClean="0">
                <a:cs typeface="Calibri"/>
              </a:rPr>
              <a:t>responses </a:t>
            </a:r>
            <a:r>
              <a:rPr lang="en-US" baseline="0" dirty="0">
                <a:cs typeface="Calibri"/>
              </a:rPr>
              <a:t>are reasons </a:t>
            </a:r>
            <a:r>
              <a:rPr lang="en-US" baseline="0" dirty="0" smtClean="0">
                <a:cs typeface="Calibri"/>
              </a:rPr>
              <a:t>why you need to </a:t>
            </a:r>
            <a:r>
              <a:rPr lang="en-US" baseline="0" dirty="0">
                <a:cs typeface="Calibri"/>
              </a:rPr>
              <a:t>clean-up staff </a:t>
            </a:r>
            <a:r>
              <a:rPr lang="en-US" baseline="0" dirty="0" smtClean="0">
                <a:cs typeface="Calibri"/>
              </a:rPr>
              <a:t>lists in SCLead.org. </a:t>
            </a:r>
            <a:r>
              <a:rPr lang="en-US" dirty="0"/>
              <a:t>PCS</a:t>
            </a:r>
            <a:r>
              <a:rPr lang="en-US" baseline="0" dirty="0"/>
              <a:t> </a:t>
            </a:r>
            <a:r>
              <a:rPr lang="en-US" dirty="0"/>
              <a:t>may not be live yet and</a:t>
            </a:r>
            <a:r>
              <a:rPr lang="en-US" baseline="0" dirty="0"/>
              <a:t> thus may have not updated your staff </a:t>
            </a:r>
            <a:r>
              <a:rPr lang="en-US" baseline="0" dirty="0" smtClean="0"/>
              <a:t>lists in SCLead.org.</a:t>
            </a:r>
            <a:endParaRPr lang="en-US" baseline="0"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cs typeface="Calibri"/>
              </a:rPr>
              <a:t>The benefits of doing a clean-up are:</a:t>
            </a:r>
            <a:endParaRPr lang="en-US" dirty="0">
              <a:cs typeface="Calibri"/>
            </a:endParaRPr>
          </a:p>
          <a:p>
            <a:r>
              <a:rPr lang="en-US" dirty="0" smtClean="0">
                <a:cs typeface="Calibri"/>
              </a:rPr>
              <a:t>You avoid accidentally creating </a:t>
            </a:r>
            <a:r>
              <a:rPr lang="en-US" dirty="0">
                <a:cs typeface="Calibri"/>
              </a:rPr>
              <a:t>evaluation records for educators no longer at your school or district.</a:t>
            </a:r>
          </a:p>
          <a:p>
            <a:r>
              <a:rPr lang="en-US" dirty="0" smtClean="0"/>
              <a:t>Your educators/administrators will show at the correct location.</a:t>
            </a:r>
            <a:endParaRPr lang="en-US" dirty="0">
              <a:cs typeface="Calibri"/>
            </a:endParaRPr>
          </a:p>
          <a:p>
            <a:r>
              <a:rPr lang="en-US" dirty="0" smtClean="0">
                <a:cs typeface="Calibri"/>
              </a:rPr>
              <a:t>You</a:t>
            </a:r>
            <a:r>
              <a:rPr lang="en-US" baseline="0" dirty="0" smtClean="0">
                <a:cs typeface="Calibri"/>
              </a:rPr>
              <a:t> can ensure that a former </a:t>
            </a:r>
            <a:r>
              <a:rPr lang="en-US" dirty="0" smtClean="0">
                <a:cs typeface="Calibri"/>
              </a:rPr>
              <a:t>SCLead.org </a:t>
            </a:r>
            <a:r>
              <a:rPr lang="en-US" dirty="0">
                <a:cs typeface="Calibri"/>
              </a:rPr>
              <a:t>ADEPT Administrator </a:t>
            </a:r>
            <a:r>
              <a:rPr lang="en-US" dirty="0" smtClean="0">
                <a:cs typeface="Calibri"/>
              </a:rPr>
              <a:t>no longer has access</a:t>
            </a:r>
            <a:r>
              <a:rPr lang="en-US" baseline="0" dirty="0" smtClean="0">
                <a:cs typeface="Calibri"/>
              </a:rPr>
              <a:t> to evaluation records.</a:t>
            </a:r>
            <a:endParaRPr lang="en-US" dirty="0"/>
          </a:p>
          <a:p>
            <a:r>
              <a:rPr lang="en-US" dirty="0" smtClean="0">
                <a:cs typeface="Calibri"/>
              </a:rPr>
              <a:t>You can grant ADEPT </a:t>
            </a:r>
            <a:r>
              <a:rPr lang="en-US" dirty="0">
                <a:cs typeface="Calibri"/>
              </a:rPr>
              <a:t>Administrator Rights </a:t>
            </a:r>
            <a:r>
              <a:rPr lang="en-US" dirty="0" smtClean="0">
                <a:cs typeface="Calibri"/>
              </a:rPr>
              <a:t>to newly</a:t>
            </a:r>
            <a:r>
              <a:rPr lang="en-US" baseline="0" dirty="0" smtClean="0">
                <a:cs typeface="Calibri"/>
              </a:rPr>
              <a:t> hired administrators so </a:t>
            </a:r>
            <a:r>
              <a:rPr lang="en-US" dirty="0" smtClean="0">
                <a:cs typeface="Calibri"/>
              </a:rPr>
              <a:t>they </a:t>
            </a:r>
            <a:r>
              <a:rPr lang="en-US" dirty="0">
                <a:cs typeface="Calibri"/>
              </a:rPr>
              <a:t>can </a:t>
            </a:r>
            <a:r>
              <a:rPr lang="en-US" dirty="0" smtClean="0">
                <a:cs typeface="Calibri"/>
              </a:rPr>
              <a:t>start </a:t>
            </a:r>
            <a:r>
              <a:rPr lang="en-US" dirty="0">
                <a:cs typeface="Calibri"/>
              </a:rPr>
              <a:t>utilizing SCLead.org. </a:t>
            </a:r>
            <a:endParaRPr lang="en-US" dirty="0"/>
          </a:p>
          <a:p>
            <a:endParaRPr lang="en-US" dirty="0">
              <a:cs typeface="Calibri"/>
            </a:endParaRPr>
          </a:p>
        </p:txBody>
      </p:sp>
      <p:sp>
        <p:nvSpPr>
          <p:cNvPr id="4" name="Footer Placeholder 3"/>
          <p:cNvSpPr>
            <a:spLocks noGrp="1"/>
          </p:cNvSpPr>
          <p:nvPr>
            <p:ph type="ftr" sz="quarter" idx="4"/>
          </p:nvPr>
        </p:nvSpPr>
        <p:spPr/>
        <p:txBody>
          <a:bodyPr/>
          <a:lstStyle/>
          <a:p>
            <a:r>
              <a:rPr lang="en-US"/>
              <a:t>South Carolina Department of Education</a:t>
            </a:r>
          </a:p>
        </p:txBody>
      </p:sp>
      <p:sp>
        <p:nvSpPr>
          <p:cNvPr id="5" name="Slide Number Placeholder 4"/>
          <p:cNvSpPr>
            <a:spLocks noGrp="1"/>
          </p:cNvSpPr>
          <p:nvPr>
            <p:ph type="sldNum" sz="quarter" idx="5"/>
          </p:nvPr>
        </p:nvSpPr>
        <p:spPr/>
        <p:txBody>
          <a:bodyPr/>
          <a:lstStyle/>
          <a:p>
            <a:fld id="{9091D14C-FD63-4621-8F63-9ECEE9A5DEDE}" type="slidenum">
              <a:rPr lang="en-US" smtClean="0"/>
              <a:pPr/>
              <a:t>26</a:t>
            </a:fld>
            <a:endParaRPr lang="en-US"/>
          </a:p>
        </p:txBody>
      </p:sp>
    </p:spTree>
    <p:extLst>
      <p:ext uri="{BB962C8B-B14F-4D97-AF65-F5344CB8AC3E}">
        <p14:creationId xmlns:p14="http://schemas.microsoft.com/office/powerpoint/2010/main" val="35263994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Faye: </a:t>
            </a:r>
            <a:r>
              <a:rPr lang="en-US" dirty="0" smtClean="0">
                <a:cs typeface="Calibri"/>
              </a:rPr>
              <a:t>To </a:t>
            </a:r>
            <a:r>
              <a:rPr lang="en-US" dirty="0">
                <a:cs typeface="Calibri"/>
              </a:rPr>
              <a:t>go about "cleaning-up" your s</a:t>
            </a:r>
            <a:r>
              <a:rPr lang="en-US" dirty="0" smtClean="0">
                <a:cs typeface="Calibri"/>
              </a:rPr>
              <a:t>taff lists, </a:t>
            </a:r>
            <a:r>
              <a:rPr lang="en-US" dirty="0">
                <a:cs typeface="Calibri"/>
              </a:rPr>
              <a:t>y</a:t>
            </a:r>
            <a:r>
              <a:rPr lang="en-US" dirty="0" smtClean="0">
                <a:cs typeface="Calibri"/>
              </a:rPr>
              <a:t>ou </a:t>
            </a:r>
            <a:r>
              <a:rPr lang="en-US" dirty="0">
                <a:cs typeface="Calibri"/>
              </a:rPr>
              <a:t>can manually add and remove</a:t>
            </a:r>
            <a:r>
              <a:rPr lang="en-US" baseline="0" dirty="0">
                <a:cs typeface="Calibri"/>
              </a:rPr>
              <a:t> </a:t>
            </a:r>
            <a:r>
              <a:rPr lang="en-US" baseline="0" dirty="0" smtClean="0">
                <a:cs typeface="Calibri"/>
              </a:rPr>
              <a:t>educators/administrators.</a:t>
            </a:r>
            <a:endParaRPr lang="en-US" dirty="0">
              <a:cs typeface="Calibri"/>
            </a:endParaRPr>
          </a:p>
          <a:p>
            <a:endParaRPr lang="en-US" dirty="0" smtClean="0">
              <a:cs typeface="Calibri"/>
            </a:endParaRPr>
          </a:p>
          <a:p>
            <a:r>
              <a:rPr lang="en-US" baseline="0" dirty="0" smtClean="0">
                <a:cs typeface="Calibri"/>
              </a:rPr>
              <a:t>Let’s get familiar with the staff lists in SCLead.org. At the district or school level, you will see an Evaluated Tab and Non-evaluated tab as shown on the left. You will see a list of educators pulled from PCS and their corresponding roles and positions as well as evaluation types. On the right-most column you will see details.</a:t>
            </a:r>
            <a:endParaRPr lang="en-US" baseline="0" dirty="0">
              <a:cs typeface="Calibri"/>
            </a:endParaRPr>
          </a:p>
          <a:p>
            <a:endParaRPr lang="en-US" dirty="0">
              <a:cs typeface="Calibri"/>
            </a:endParaRPr>
          </a:p>
          <a:p>
            <a:r>
              <a:rPr lang="en-US" dirty="0">
                <a:cs typeface="Calibri"/>
              </a:rPr>
              <a:t>To remove a staff member who no longer has a teaching position, no longer at your district/school and to remove ADEPT Administrator </a:t>
            </a:r>
            <a:r>
              <a:rPr lang="en-US" dirty="0" smtClean="0">
                <a:cs typeface="Calibri"/>
              </a:rPr>
              <a:t>Rights:</a:t>
            </a:r>
            <a:endParaRPr lang="en-US" dirty="0">
              <a:cs typeface="Calibri"/>
            </a:endParaRPr>
          </a:p>
          <a:p>
            <a:r>
              <a:rPr lang="en-US" dirty="0" smtClean="0">
                <a:cs typeface="Calibri"/>
              </a:rPr>
              <a:t>Go to the district or school staff list, locate the educator, click "details" then click edit on the new page that appears, that’s shown on the upper right screenshot, Edit the Role as No Role and Evaluation Type</a:t>
            </a:r>
            <a:r>
              <a:rPr lang="en-US" baseline="0" dirty="0" smtClean="0">
                <a:cs typeface="Calibri"/>
              </a:rPr>
              <a:t> as not-evaluated. </a:t>
            </a:r>
          </a:p>
          <a:p>
            <a:r>
              <a:rPr lang="en-US" baseline="0" dirty="0" smtClean="0">
                <a:cs typeface="Calibri"/>
              </a:rPr>
              <a:t>Note that No Role automatically removes the Administrator Rights as shown on the lower right screenshot.</a:t>
            </a:r>
          </a:p>
        </p:txBody>
      </p:sp>
      <p:sp>
        <p:nvSpPr>
          <p:cNvPr id="4" name="Footer Placeholder 3"/>
          <p:cNvSpPr>
            <a:spLocks noGrp="1"/>
          </p:cNvSpPr>
          <p:nvPr>
            <p:ph type="ftr" sz="quarter" idx="4"/>
          </p:nvPr>
        </p:nvSpPr>
        <p:spPr/>
        <p:txBody>
          <a:bodyPr/>
          <a:lstStyle/>
          <a:p>
            <a:r>
              <a:rPr lang="en-US"/>
              <a:t>South Carolina Department of Education</a:t>
            </a:r>
          </a:p>
        </p:txBody>
      </p:sp>
      <p:sp>
        <p:nvSpPr>
          <p:cNvPr id="5" name="Slide Number Placeholder 4"/>
          <p:cNvSpPr>
            <a:spLocks noGrp="1"/>
          </p:cNvSpPr>
          <p:nvPr>
            <p:ph type="sldNum" sz="quarter" idx="5"/>
          </p:nvPr>
        </p:nvSpPr>
        <p:spPr/>
        <p:txBody>
          <a:bodyPr/>
          <a:lstStyle/>
          <a:p>
            <a:fld id="{9091D14C-FD63-4621-8F63-9ECEE9A5DEDE}" type="slidenum">
              <a:rPr lang="en-US" smtClean="0"/>
              <a:pPr/>
              <a:t>27</a:t>
            </a:fld>
            <a:endParaRPr lang="en-US"/>
          </a:p>
        </p:txBody>
      </p:sp>
    </p:spTree>
    <p:extLst>
      <p:ext uri="{BB962C8B-B14F-4D97-AF65-F5344CB8AC3E}">
        <p14:creationId xmlns:p14="http://schemas.microsoft.com/office/powerpoint/2010/main" val="38052866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90000"/>
              </a:lnSpc>
              <a:buNone/>
            </a:pPr>
            <a:r>
              <a:rPr lang="en-US" sz="1200" dirty="0" smtClean="0"/>
              <a:t>Faye: Now</a:t>
            </a:r>
            <a:r>
              <a:rPr lang="en-US" sz="1200" baseline="0" dirty="0" smtClean="0"/>
              <a:t>, you see t</a:t>
            </a:r>
            <a:r>
              <a:rPr lang="en-US" sz="1200" dirty="0" smtClean="0"/>
              <a:t>he </a:t>
            </a:r>
            <a:r>
              <a:rPr lang="en-US" sz="1200" dirty="0"/>
              <a:t>steps for Adding </a:t>
            </a:r>
            <a:r>
              <a:rPr lang="en-US" sz="1200" dirty="0" smtClean="0"/>
              <a:t>staff. </a:t>
            </a:r>
            <a:r>
              <a:rPr lang="en-US" sz="1200" baseline="0" dirty="0"/>
              <a:t>W</a:t>
            </a:r>
            <a:r>
              <a:rPr lang="en-US" sz="1200" dirty="0"/>
              <a:t>e have  a video resource for you to use so I will not go</a:t>
            </a:r>
            <a:r>
              <a:rPr lang="en-US" sz="1200" baseline="0" dirty="0"/>
              <a:t> </a:t>
            </a:r>
            <a:r>
              <a:rPr lang="en-US" sz="1200" baseline="0" dirty="0" smtClean="0"/>
              <a:t>over these steps </a:t>
            </a:r>
            <a:r>
              <a:rPr lang="en-US" sz="1200" baseline="0" dirty="0"/>
              <a:t>with screenshots.</a:t>
            </a:r>
          </a:p>
          <a:p>
            <a:pPr marL="0" indent="0">
              <a:lnSpc>
                <a:spcPct val="90000"/>
              </a:lnSpc>
              <a:buNone/>
            </a:pPr>
            <a:endParaRPr lang="en-US" sz="1200" baseline="0" dirty="0">
              <a:cs typeface="Calibri"/>
            </a:endParaRPr>
          </a:p>
          <a:p>
            <a:pPr marL="0" indent="0">
              <a:lnSpc>
                <a:spcPct val="90000"/>
              </a:lnSpc>
              <a:buNone/>
            </a:pPr>
            <a:r>
              <a:rPr lang="en-US" sz="1200" baseline="0" dirty="0" smtClean="0">
                <a:cs typeface="Calibri"/>
              </a:rPr>
              <a:t>I want to share this tip instead:</a:t>
            </a:r>
          </a:p>
          <a:p>
            <a:pPr marL="0" indent="0">
              <a:lnSpc>
                <a:spcPct val="90000"/>
              </a:lnSpc>
              <a:buNone/>
            </a:pPr>
            <a:r>
              <a:rPr lang="en-US" sz="1200" baseline="0" dirty="0" smtClean="0">
                <a:cs typeface="Calibri"/>
              </a:rPr>
              <a:t>When </a:t>
            </a:r>
            <a:r>
              <a:rPr lang="en-US" sz="1200" baseline="0" dirty="0">
                <a:cs typeface="Calibri"/>
              </a:rPr>
              <a:t>adding an Assistant Principal that you want to use as </a:t>
            </a:r>
            <a:r>
              <a:rPr lang="en-US" sz="1200" baseline="0" dirty="0" smtClean="0">
                <a:cs typeface="Calibri"/>
              </a:rPr>
              <a:t>ADEPT Administrator the </a:t>
            </a:r>
            <a:r>
              <a:rPr lang="en-US" sz="1200" baseline="0" dirty="0">
                <a:cs typeface="Calibri"/>
              </a:rPr>
              <a:t>role should be </a:t>
            </a:r>
            <a:r>
              <a:rPr lang="en-US" sz="1200" baseline="0" dirty="0" smtClean="0">
                <a:cs typeface="Calibri"/>
              </a:rPr>
              <a:t>School Staff.</a:t>
            </a:r>
            <a:endParaRPr lang="en-US" sz="1200" baseline="0" dirty="0">
              <a:cs typeface="Calibri"/>
            </a:endParaRPr>
          </a:p>
          <a:p>
            <a:pPr marL="0" indent="0">
              <a:lnSpc>
                <a:spcPct val="90000"/>
              </a:lnSpc>
              <a:buNone/>
            </a:pPr>
            <a:r>
              <a:rPr lang="en-US" sz="1200" baseline="0" dirty="0" smtClean="0">
                <a:cs typeface="Calibri"/>
              </a:rPr>
              <a:t>You can only add ADEPT </a:t>
            </a:r>
            <a:r>
              <a:rPr lang="en-US" sz="1200" baseline="0" dirty="0">
                <a:cs typeface="Calibri"/>
              </a:rPr>
              <a:t>administrator </a:t>
            </a:r>
            <a:r>
              <a:rPr lang="en-US" sz="1200" baseline="0" dirty="0" smtClean="0">
                <a:cs typeface="Calibri"/>
              </a:rPr>
              <a:t>rights if the role you selected is either “Principal” or “School Staff”, then you can check </a:t>
            </a:r>
            <a:r>
              <a:rPr lang="en-US" sz="1200" baseline="0" dirty="0">
                <a:cs typeface="Calibri"/>
              </a:rPr>
              <a:t>the ADEPT administrator </a:t>
            </a:r>
            <a:r>
              <a:rPr lang="en-US" sz="1200" baseline="0" dirty="0" smtClean="0">
                <a:cs typeface="Calibri"/>
              </a:rPr>
              <a:t>box. </a:t>
            </a:r>
            <a:endParaRPr lang="en-US" dirty="0">
              <a:cs typeface="Calibri"/>
            </a:endParaRPr>
          </a:p>
        </p:txBody>
      </p:sp>
      <p:sp>
        <p:nvSpPr>
          <p:cNvPr id="4" name="Footer Placeholder 3"/>
          <p:cNvSpPr>
            <a:spLocks noGrp="1"/>
          </p:cNvSpPr>
          <p:nvPr>
            <p:ph type="ftr" sz="quarter" idx="4"/>
          </p:nvPr>
        </p:nvSpPr>
        <p:spPr/>
        <p:txBody>
          <a:bodyPr/>
          <a:lstStyle/>
          <a:p>
            <a:r>
              <a:rPr lang="en-US"/>
              <a:t>South Carolina Department of Education</a:t>
            </a:r>
          </a:p>
        </p:txBody>
      </p:sp>
      <p:sp>
        <p:nvSpPr>
          <p:cNvPr id="5" name="Slide Number Placeholder 4"/>
          <p:cNvSpPr>
            <a:spLocks noGrp="1"/>
          </p:cNvSpPr>
          <p:nvPr>
            <p:ph type="sldNum" sz="quarter" idx="5"/>
          </p:nvPr>
        </p:nvSpPr>
        <p:spPr/>
        <p:txBody>
          <a:bodyPr/>
          <a:lstStyle/>
          <a:p>
            <a:fld id="{9091D14C-FD63-4621-8F63-9ECEE9A5DEDE}" type="slidenum">
              <a:rPr lang="en-US" smtClean="0"/>
              <a:pPr/>
              <a:t>28</a:t>
            </a:fld>
            <a:endParaRPr lang="en-US"/>
          </a:p>
        </p:txBody>
      </p:sp>
    </p:spTree>
    <p:extLst>
      <p:ext uri="{BB962C8B-B14F-4D97-AF65-F5344CB8AC3E}">
        <p14:creationId xmlns:p14="http://schemas.microsoft.com/office/powerpoint/2010/main" val="24663887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Faye: </a:t>
            </a:r>
            <a:r>
              <a:rPr lang="en-US" dirty="0" smtClean="0"/>
              <a:t>Here’s another tip, after </a:t>
            </a:r>
            <a:r>
              <a:rPr lang="en-US" dirty="0"/>
              <a:t>"cleaning-up" the staff </a:t>
            </a:r>
            <a:r>
              <a:rPr lang="en-US" dirty="0" smtClean="0"/>
              <a:t>lists, review </a:t>
            </a:r>
            <a:r>
              <a:rPr lang="en-US" dirty="0"/>
              <a:t>evaluated </a:t>
            </a:r>
            <a:r>
              <a:rPr lang="en-US" dirty="0" smtClean="0"/>
              <a:t>staff</a:t>
            </a:r>
            <a:r>
              <a:rPr lang="en-US" baseline="0" dirty="0" smtClean="0"/>
              <a:t> lists </a:t>
            </a:r>
            <a:r>
              <a:rPr lang="en-US" dirty="0" smtClean="0"/>
              <a:t>and make sure only those who need evaluations are listed there. </a:t>
            </a:r>
          </a:p>
          <a:p>
            <a:endParaRPr lang="en-US" dirty="0" smtClean="0"/>
          </a:p>
          <a:p>
            <a:pPr marL="0" indent="0">
              <a:buNone/>
            </a:pPr>
            <a:r>
              <a:rPr lang="en-US" dirty="0" smtClean="0"/>
              <a:t>Now, before</a:t>
            </a:r>
            <a:r>
              <a:rPr lang="en-US" baseline="0" dirty="0" smtClean="0"/>
              <a:t> we talk about how to Create Evaluations, </a:t>
            </a:r>
            <a:r>
              <a:rPr lang="en-US" dirty="0" smtClean="0"/>
              <a:t>please </a:t>
            </a:r>
            <a:r>
              <a:rPr lang="en-US" sz="1200" b="1" i="1" dirty="0" smtClean="0">
                <a:cs typeface="Times New Roman"/>
              </a:rPr>
              <a:t>Raise your hand if you are aware of these resources</a:t>
            </a:r>
          </a:p>
          <a:p>
            <a:r>
              <a:rPr lang="en-US" sz="1200" dirty="0" smtClean="0">
                <a:cs typeface="Times New Roman"/>
              </a:rPr>
              <a:t>Yearly Evaluation Results Detail (District, ADEPT) Report</a:t>
            </a:r>
          </a:p>
          <a:p>
            <a:r>
              <a:rPr lang="en-US" sz="1200" dirty="0" smtClean="0">
                <a:cs typeface="Times New Roman"/>
              </a:rPr>
              <a:t>SCDE Contract and Evaluations Flow-chart</a:t>
            </a:r>
          </a:p>
          <a:p>
            <a:r>
              <a:rPr lang="en-US" sz="1200" dirty="0" smtClean="0">
                <a:cs typeface="Times New Roman"/>
              </a:rPr>
              <a:t>District ADEPT Staff Certification Renewal Report</a:t>
            </a:r>
          </a:p>
          <a:p>
            <a:endParaRPr lang="en-US" dirty="0" smtClean="0"/>
          </a:p>
          <a:p>
            <a:r>
              <a:rPr lang="en-US" dirty="0" smtClean="0"/>
              <a:t>Thanks for your responses! You may put your hand down now.</a:t>
            </a:r>
          </a:p>
          <a:p>
            <a:endParaRPr lang="en-US" dirty="0" smtClean="0"/>
          </a:p>
          <a:p>
            <a:r>
              <a:rPr lang="en-US" dirty="0" smtClean="0"/>
              <a:t>We want you to be aware of these resources</a:t>
            </a:r>
            <a:r>
              <a:rPr lang="en-US" baseline="0" dirty="0" smtClean="0"/>
              <a:t> since we </a:t>
            </a:r>
            <a:r>
              <a:rPr lang="en-US" dirty="0" smtClean="0"/>
              <a:t>highly </a:t>
            </a:r>
            <a:r>
              <a:rPr lang="en-US" dirty="0"/>
              <a:t>suggest using</a:t>
            </a:r>
            <a:r>
              <a:rPr lang="en-US" baseline="0" dirty="0"/>
              <a:t> these </a:t>
            </a:r>
            <a:r>
              <a:rPr lang="en-US" baseline="0" dirty="0" smtClean="0"/>
              <a:t>as </a:t>
            </a:r>
            <a:r>
              <a:rPr lang="en-US" baseline="0" dirty="0"/>
              <a:t>safeguard to set-up evaluations correctly. </a:t>
            </a:r>
            <a:endParaRPr lang="en-US" baseline="0" dirty="0" smtClean="0"/>
          </a:p>
          <a:p>
            <a:endParaRPr lang="en-US" baseline="0" dirty="0" smtClean="0"/>
          </a:p>
          <a:p>
            <a:r>
              <a:rPr lang="en-US" baseline="0" dirty="0" smtClean="0"/>
              <a:t>Here are benefits of looking into these:</a:t>
            </a:r>
            <a:endParaRPr lang="en-US" baseline="0" dirty="0"/>
          </a:p>
          <a:p>
            <a:endParaRPr lang="en-US" dirty="0"/>
          </a:p>
          <a:p>
            <a:r>
              <a:rPr lang="en-US" dirty="0" smtClean="0"/>
              <a:t>The </a:t>
            </a:r>
            <a:r>
              <a:rPr lang="en-US" dirty="0"/>
              <a:t>2019-20 Yearly Evaluation Results Detail (District, ADEPT) </a:t>
            </a:r>
            <a:r>
              <a:rPr lang="en-US" dirty="0" smtClean="0"/>
              <a:t>Report shows 2019-20 Recommendations for Next Year and </a:t>
            </a:r>
            <a:r>
              <a:rPr lang="en-US" dirty="0" smtClean="0">
                <a:cs typeface="Calibri"/>
              </a:rPr>
              <a:t>will </a:t>
            </a:r>
            <a:r>
              <a:rPr lang="en-US" dirty="0">
                <a:cs typeface="Calibri"/>
              </a:rPr>
              <a:t>make</a:t>
            </a:r>
            <a:r>
              <a:rPr lang="en-US" baseline="0" dirty="0">
                <a:cs typeface="Calibri"/>
              </a:rPr>
              <a:t> you </a:t>
            </a:r>
            <a:r>
              <a:rPr lang="en-US" dirty="0">
                <a:cs typeface="Calibri"/>
              </a:rPr>
              <a:t>aware of the reported contracts for 2019-20.</a:t>
            </a:r>
          </a:p>
          <a:p>
            <a:endParaRPr lang="en-US" dirty="0">
              <a:cs typeface="Calibri"/>
            </a:endParaRPr>
          </a:p>
          <a:p>
            <a:r>
              <a:rPr lang="en-US" dirty="0">
                <a:cs typeface="Calibri"/>
              </a:rPr>
              <a:t>Reviewing </a:t>
            </a:r>
            <a:r>
              <a:rPr lang="en-US" dirty="0"/>
              <a:t>the SCDE Contract and Evaluations </a:t>
            </a:r>
            <a:r>
              <a:rPr lang="en-US" dirty="0" smtClean="0"/>
              <a:t>Flow-chart</a:t>
            </a:r>
            <a:r>
              <a:rPr lang="en-US" baseline="0" dirty="0">
                <a:cs typeface="Calibri"/>
              </a:rPr>
              <a:t> </a:t>
            </a:r>
            <a:r>
              <a:rPr lang="en-US" baseline="0" dirty="0" smtClean="0">
                <a:cs typeface="Calibri"/>
              </a:rPr>
              <a:t>w</a:t>
            </a:r>
            <a:r>
              <a:rPr lang="en-US" dirty="0" smtClean="0">
                <a:cs typeface="Calibri"/>
              </a:rPr>
              <a:t>ill </a:t>
            </a:r>
            <a:r>
              <a:rPr lang="en-US" dirty="0">
                <a:cs typeface="Calibri"/>
              </a:rPr>
              <a:t>ensure that you are making legal choices for your educators on the progression of their contract levels and evaluations.</a:t>
            </a:r>
          </a:p>
          <a:p>
            <a:endParaRPr lang="en-US" dirty="0">
              <a:cs typeface="Calibri"/>
            </a:endParaRPr>
          </a:p>
          <a:p>
            <a:r>
              <a:rPr lang="en-US" dirty="0">
                <a:cs typeface="Calibri"/>
              </a:rPr>
              <a:t>Reviewing the </a:t>
            </a:r>
            <a:r>
              <a:rPr lang="en-US" dirty="0"/>
              <a:t>District ADEPT Staff Certification Renewal </a:t>
            </a:r>
            <a:r>
              <a:rPr lang="en-US" dirty="0" smtClean="0"/>
              <a:t>Report</a:t>
            </a:r>
            <a:r>
              <a:rPr lang="en-US" baseline="0" dirty="0">
                <a:cs typeface="Calibri"/>
              </a:rPr>
              <a:t> </a:t>
            </a:r>
            <a:r>
              <a:rPr lang="en-US" dirty="0" smtClean="0">
                <a:cs typeface="Calibri"/>
              </a:rPr>
              <a:t>will </a:t>
            </a:r>
            <a:r>
              <a:rPr lang="en-US" dirty="0">
                <a:cs typeface="Calibri"/>
              </a:rPr>
              <a:t>tell you classroom-based </a:t>
            </a:r>
            <a:r>
              <a:rPr lang="en-US" dirty="0" smtClean="0">
                <a:cs typeface="Calibri"/>
              </a:rPr>
              <a:t>teachers who are</a:t>
            </a:r>
            <a:r>
              <a:rPr lang="en-US" baseline="0" dirty="0" smtClean="0">
                <a:cs typeface="Calibri"/>
              </a:rPr>
              <a:t> on their recertification year and who</a:t>
            </a:r>
            <a:r>
              <a:rPr lang="en-US" dirty="0" smtClean="0">
                <a:cs typeface="Calibri"/>
              </a:rPr>
              <a:t> </a:t>
            </a:r>
            <a:r>
              <a:rPr lang="en-US" dirty="0">
                <a:cs typeface="Calibri"/>
              </a:rPr>
              <a:t>need to be </a:t>
            </a:r>
            <a:r>
              <a:rPr lang="en-US" dirty="0" smtClean="0">
                <a:cs typeface="Calibri"/>
              </a:rPr>
              <a:t>on </a:t>
            </a:r>
            <a:r>
              <a:rPr lang="en-US" dirty="0">
                <a:cs typeface="Calibri"/>
              </a:rPr>
              <a:t>Continuing </a:t>
            </a:r>
            <a:r>
              <a:rPr lang="en-US" dirty="0" smtClean="0">
                <a:cs typeface="Calibri"/>
              </a:rPr>
              <a:t>Formative Evaluation.</a:t>
            </a:r>
            <a:endParaRPr lang="en-US" dirty="0">
              <a:cs typeface="Calibri"/>
            </a:endParaRPr>
          </a:p>
          <a:p>
            <a:endParaRPr lang="en-US" dirty="0">
              <a:cs typeface="Calibri"/>
            </a:endParaRPr>
          </a:p>
          <a:p>
            <a:endParaRPr lang="en-US" dirty="0">
              <a:cs typeface="Calibri"/>
            </a:endParaRPr>
          </a:p>
        </p:txBody>
      </p:sp>
      <p:sp>
        <p:nvSpPr>
          <p:cNvPr id="4" name="Footer Placeholder 3"/>
          <p:cNvSpPr>
            <a:spLocks noGrp="1"/>
          </p:cNvSpPr>
          <p:nvPr>
            <p:ph type="ftr" sz="quarter" idx="4"/>
          </p:nvPr>
        </p:nvSpPr>
        <p:spPr/>
        <p:txBody>
          <a:bodyPr/>
          <a:lstStyle/>
          <a:p>
            <a:r>
              <a:rPr lang="en-US"/>
              <a:t>South Carolina Department of Education</a:t>
            </a:r>
          </a:p>
        </p:txBody>
      </p:sp>
      <p:sp>
        <p:nvSpPr>
          <p:cNvPr id="5" name="Slide Number Placeholder 4"/>
          <p:cNvSpPr>
            <a:spLocks noGrp="1"/>
          </p:cNvSpPr>
          <p:nvPr>
            <p:ph type="sldNum" sz="quarter" idx="5"/>
          </p:nvPr>
        </p:nvSpPr>
        <p:spPr/>
        <p:txBody>
          <a:bodyPr/>
          <a:lstStyle/>
          <a:p>
            <a:fld id="{9091D14C-FD63-4621-8F63-9ECEE9A5DEDE}" type="slidenum">
              <a:rPr lang="en-US" smtClean="0"/>
              <a:pPr/>
              <a:t>29</a:t>
            </a:fld>
            <a:endParaRPr lang="en-US"/>
          </a:p>
        </p:txBody>
      </p:sp>
    </p:spTree>
    <p:extLst>
      <p:ext uri="{BB962C8B-B14F-4D97-AF65-F5344CB8AC3E}">
        <p14:creationId xmlns:p14="http://schemas.microsoft.com/office/powerpoint/2010/main" val="1686344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2289"/>
            <a:r>
              <a:rPr lang="en-US" dirty="0" smtClean="0"/>
              <a:t>Faye: After</a:t>
            </a:r>
            <a:r>
              <a:rPr lang="en-US" baseline="0" dirty="0" smtClean="0"/>
              <a:t> </a:t>
            </a:r>
            <a:r>
              <a:rPr lang="en-US" dirty="0" smtClean="0"/>
              <a:t>you’ve done our suggested clean-up tips and review</a:t>
            </a:r>
            <a:r>
              <a:rPr lang="en-US" baseline="0" dirty="0" smtClean="0"/>
              <a:t> of resources,</a:t>
            </a:r>
            <a:r>
              <a:rPr lang="en-US" dirty="0" smtClean="0"/>
              <a:t> use the Bulk Tools for Creating Evaluations. Based on your evaluated staff-list, the Bulk Tool will generate the list of educators that have the role educator and SCLead.org expects them to have evaluation records created. </a:t>
            </a:r>
          </a:p>
          <a:p>
            <a:endParaRPr lang="en-US" dirty="0" smtClean="0"/>
          </a:p>
          <a:p>
            <a:pPr defTabSz="942289">
              <a:defRPr/>
            </a:pPr>
            <a:r>
              <a:rPr lang="en-US" dirty="0" smtClean="0"/>
              <a:t>The steps for creating evaluations are on the slide. We have  a video resource for you to use so I will not go over each step with screenshots but instead go over a few tips.</a:t>
            </a:r>
          </a:p>
          <a:p>
            <a:pPr defTabSz="942289">
              <a:defRPr/>
            </a:pPr>
            <a:endParaRPr lang="en-US" dirty="0" smtClean="0"/>
          </a:p>
          <a:p>
            <a:pPr marL="0" marR="0" lvl="0" indent="0" algn="l" defTabSz="942289" rtl="0" eaLnBrk="1" fontAlgn="auto" latinLnBrk="0" hangingPunct="1">
              <a:lnSpc>
                <a:spcPct val="100000"/>
              </a:lnSpc>
              <a:spcBef>
                <a:spcPts val="0"/>
              </a:spcBef>
              <a:spcAft>
                <a:spcPts val="0"/>
              </a:spcAft>
              <a:buClrTx/>
              <a:buSzTx/>
              <a:buFontTx/>
              <a:buNone/>
              <a:tabLst/>
              <a:defRPr/>
            </a:pPr>
            <a:r>
              <a:rPr lang="en-US" dirty="0" smtClean="0"/>
              <a:t>Creating Evaluations in Bulk can be done at the District Level or School Level. You can find</a:t>
            </a:r>
            <a:r>
              <a:rPr lang="en-US" baseline="0" dirty="0" smtClean="0"/>
              <a:t> the tool under your district/school dashboard’s left vertical menu. </a:t>
            </a:r>
            <a:r>
              <a:rPr lang="en-US" dirty="0" smtClean="0">
                <a:cs typeface="Calibri"/>
              </a:rPr>
              <a:t>If you are instructing your schools to create evaluations, note that the district level evaluation tool is labeled “Evaluation</a:t>
            </a:r>
            <a:r>
              <a:rPr lang="en-US" baseline="0" dirty="0" smtClean="0">
                <a:cs typeface="Calibri"/>
              </a:rPr>
              <a:t> Generator” while </a:t>
            </a:r>
            <a:r>
              <a:rPr lang="en-US" dirty="0" smtClean="0">
                <a:cs typeface="Calibri"/>
              </a:rPr>
              <a:t>school level evaluation bulk tool is labeled “Evaluations” as shown on the screen.</a:t>
            </a:r>
            <a:r>
              <a:rPr lang="en-US" baseline="0" dirty="0" smtClean="0">
                <a:cs typeface="Calibri"/>
              </a:rPr>
              <a:t> Please communicate to your school administrators the right bulk tool to use.</a:t>
            </a:r>
            <a:endParaRPr lang="en-US" dirty="0" smtClean="0"/>
          </a:p>
          <a:p>
            <a:endParaRPr lang="en-US" dirty="0" smtClean="0"/>
          </a:p>
          <a:p>
            <a:r>
              <a:rPr lang="en-US" dirty="0" smtClean="0"/>
              <a:t>Make sure to scan the list of educators the bulk tool populates, rather than simply selecting all educators, to avoid creating evaluation records </a:t>
            </a:r>
            <a:r>
              <a:rPr lang="en-US" baseline="0" dirty="0" smtClean="0"/>
              <a:t>in error and having to delete them later.</a:t>
            </a:r>
          </a:p>
          <a:p>
            <a:endParaRPr lang="en-US" dirty="0" smtClean="0"/>
          </a:p>
          <a:p>
            <a:r>
              <a:rPr lang="en-US" dirty="0" smtClean="0"/>
              <a:t>When using this tool, if educators are not required</a:t>
            </a:r>
            <a:r>
              <a:rPr lang="en-US" baseline="0" dirty="0" smtClean="0"/>
              <a:t> ADEPT Evaluations and</a:t>
            </a:r>
            <a:r>
              <a:rPr lang="en-US" dirty="0" smtClean="0"/>
              <a:t> should not appear on the bulk list, then do not select them to have an evaluation created. Proceed with the rest of the steps for creating evaluations. </a:t>
            </a:r>
          </a:p>
          <a:p>
            <a:endParaRPr lang="en-US" baseline="0" dirty="0" smtClean="0"/>
          </a:p>
          <a:p>
            <a:r>
              <a:rPr lang="en-US" dirty="0" smtClean="0"/>
              <a:t>To</a:t>
            </a:r>
            <a:r>
              <a:rPr lang="en-US" baseline="0" dirty="0" smtClean="0"/>
              <a:t> remove</a:t>
            </a:r>
            <a:r>
              <a:rPr lang="en-US" dirty="0" smtClean="0"/>
              <a:t> educators from bulk list, go to evaluated</a:t>
            </a:r>
            <a:r>
              <a:rPr lang="en-US" baseline="0" dirty="0" smtClean="0"/>
              <a:t> </a:t>
            </a:r>
            <a:r>
              <a:rPr lang="en-US" dirty="0" smtClean="0"/>
              <a:t>staff list</a:t>
            </a:r>
            <a:r>
              <a:rPr lang="en-US" baseline="0" dirty="0" smtClean="0"/>
              <a:t>, then change</a:t>
            </a:r>
            <a:r>
              <a:rPr lang="en-US" dirty="0" smtClean="0"/>
              <a:t> their roles to either school</a:t>
            </a:r>
            <a:r>
              <a:rPr lang="en-US" baseline="0" dirty="0" smtClean="0"/>
              <a:t> staff or no role and evaluation type “Not Evaluated” as appropriate. </a:t>
            </a: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cs typeface="Calibri"/>
            </a:endParaRPr>
          </a:p>
        </p:txBody>
      </p:sp>
      <p:sp>
        <p:nvSpPr>
          <p:cNvPr id="4" name="Footer Placeholder 3"/>
          <p:cNvSpPr>
            <a:spLocks noGrp="1"/>
          </p:cNvSpPr>
          <p:nvPr>
            <p:ph type="ftr" sz="quarter" idx="4"/>
          </p:nvPr>
        </p:nvSpPr>
        <p:spPr/>
        <p:txBody>
          <a:bodyPr/>
          <a:lstStyle/>
          <a:p>
            <a:r>
              <a:rPr lang="en-US"/>
              <a:t>South Carolina Department of Education</a:t>
            </a:r>
          </a:p>
        </p:txBody>
      </p:sp>
      <p:sp>
        <p:nvSpPr>
          <p:cNvPr id="5" name="Slide Number Placeholder 4"/>
          <p:cNvSpPr>
            <a:spLocks noGrp="1"/>
          </p:cNvSpPr>
          <p:nvPr>
            <p:ph type="sldNum" sz="quarter" idx="5"/>
          </p:nvPr>
        </p:nvSpPr>
        <p:spPr/>
        <p:txBody>
          <a:bodyPr/>
          <a:lstStyle/>
          <a:p>
            <a:fld id="{9091D14C-FD63-4621-8F63-9ECEE9A5DEDE}" type="slidenum">
              <a:rPr lang="en-US" smtClean="0"/>
              <a:pPr/>
              <a:t>30</a:t>
            </a:fld>
            <a:endParaRPr lang="en-US"/>
          </a:p>
        </p:txBody>
      </p:sp>
    </p:spTree>
    <p:extLst>
      <p:ext uri="{BB962C8B-B14F-4D97-AF65-F5344CB8AC3E}">
        <p14:creationId xmlns:p14="http://schemas.microsoft.com/office/powerpoint/2010/main" val="2120449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Faye: Here’s another tip, after creating</a:t>
            </a:r>
            <a:r>
              <a:rPr lang="en-US" baseline="0" dirty="0" smtClean="0"/>
              <a:t> evaluation records, it is good to look at </a:t>
            </a:r>
            <a:r>
              <a:rPr lang="en-US" dirty="0" smtClean="0"/>
              <a:t>the </a:t>
            </a:r>
            <a:r>
              <a:rPr lang="en-US" dirty="0"/>
              <a:t>Evaluations Tab to check if you created evaluations correctly.</a:t>
            </a:r>
          </a:p>
          <a:p>
            <a:endParaRPr lang="en-US" dirty="0">
              <a:cs typeface="Calibri"/>
            </a:endParaRPr>
          </a:p>
          <a:p>
            <a:r>
              <a:rPr lang="en-US" dirty="0">
                <a:cs typeface="Calibri"/>
              </a:rPr>
              <a:t>Make sure that the "Evaluation" Column has three rows</a:t>
            </a:r>
          </a:p>
          <a:p>
            <a:r>
              <a:rPr lang="en-US" dirty="0">
                <a:cs typeface="Calibri"/>
              </a:rPr>
              <a:t>First Row - Academic Year and Evaluation Type</a:t>
            </a:r>
          </a:p>
          <a:p>
            <a:r>
              <a:rPr lang="en-US" dirty="0">
                <a:cs typeface="Calibri"/>
              </a:rPr>
              <a:t>Second Row -  Evaluation Contract Level and Evaluation Level</a:t>
            </a:r>
          </a:p>
          <a:p>
            <a:r>
              <a:rPr lang="en-US" dirty="0">
                <a:cs typeface="Calibri"/>
              </a:rPr>
              <a:t>Third Row - Evaluation Model</a:t>
            </a:r>
          </a:p>
          <a:p>
            <a:endParaRPr lang="en-US" dirty="0">
              <a:cs typeface="Calibri"/>
            </a:endParaRPr>
          </a:p>
          <a:p>
            <a:r>
              <a:rPr lang="en-US" dirty="0">
                <a:cs typeface="Calibri"/>
              </a:rPr>
              <a:t>While on this page, you may want to check the "Educator Column" and make sure there is a </a:t>
            </a:r>
            <a:r>
              <a:rPr lang="en-US" dirty="0">
                <a:cs typeface="+mn-lt"/>
              </a:rPr>
              <a:t/>
            </a:r>
            <a:br>
              <a:rPr lang="en-US" dirty="0">
                <a:cs typeface="+mn-lt"/>
              </a:rPr>
            </a:br>
            <a:r>
              <a:rPr lang="en-US" dirty="0">
                <a:cs typeface="Calibri"/>
              </a:rPr>
              <a:t>Homeschool assigned to the educator</a:t>
            </a:r>
          </a:p>
          <a:p>
            <a:r>
              <a:rPr lang="en-US" dirty="0">
                <a:cs typeface="Calibri"/>
              </a:rPr>
              <a:t>The district name and school should appear below the educator's </a:t>
            </a:r>
            <a:r>
              <a:rPr lang="en-US" dirty="0" smtClean="0">
                <a:cs typeface="Calibri"/>
              </a:rPr>
              <a:t>name</a:t>
            </a:r>
          </a:p>
          <a:p>
            <a:endParaRPr lang="en-US" dirty="0" smtClean="0">
              <a:cs typeface="Calibri"/>
            </a:endParaRPr>
          </a:p>
          <a:p>
            <a:r>
              <a:rPr lang="en-US" dirty="0" smtClean="0">
                <a:cs typeface="Calibri"/>
              </a:rPr>
              <a:t>If you are interested to know other</a:t>
            </a:r>
            <a:r>
              <a:rPr lang="en-US" baseline="0" dirty="0" smtClean="0">
                <a:cs typeface="Calibri"/>
              </a:rPr>
              <a:t> ways to check your evaluation records are correctly set-up, please join my afternoon session. </a:t>
            </a:r>
            <a:endParaRPr lang="en-US" dirty="0">
              <a:cs typeface="Calibri"/>
            </a:endParaRPr>
          </a:p>
        </p:txBody>
      </p:sp>
      <p:sp>
        <p:nvSpPr>
          <p:cNvPr id="4" name="Footer Placeholder 3"/>
          <p:cNvSpPr>
            <a:spLocks noGrp="1"/>
          </p:cNvSpPr>
          <p:nvPr>
            <p:ph type="ftr" sz="quarter" idx="4"/>
          </p:nvPr>
        </p:nvSpPr>
        <p:spPr/>
        <p:txBody>
          <a:bodyPr/>
          <a:lstStyle/>
          <a:p>
            <a:r>
              <a:rPr lang="en-US"/>
              <a:t>South Carolina Department of Education</a:t>
            </a:r>
          </a:p>
        </p:txBody>
      </p:sp>
      <p:sp>
        <p:nvSpPr>
          <p:cNvPr id="5" name="Slide Number Placeholder 4"/>
          <p:cNvSpPr>
            <a:spLocks noGrp="1"/>
          </p:cNvSpPr>
          <p:nvPr>
            <p:ph type="sldNum" sz="quarter" idx="5"/>
          </p:nvPr>
        </p:nvSpPr>
        <p:spPr/>
        <p:txBody>
          <a:bodyPr/>
          <a:lstStyle/>
          <a:p>
            <a:fld id="{9091D14C-FD63-4621-8F63-9ECEE9A5DEDE}" type="slidenum">
              <a:rPr lang="en-US" smtClean="0"/>
              <a:pPr/>
              <a:t>31</a:t>
            </a:fld>
            <a:endParaRPr lang="en-US"/>
          </a:p>
        </p:txBody>
      </p:sp>
    </p:spTree>
    <p:extLst>
      <p:ext uri="{BB962C8B-B14F-4D97-AF65-F5344CB8AC3E}">
        <p14:creationId xmlns:p14="http://schemas.microsoft.com/office/powerpoint/2010/main" val="33893332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Faye: </a:t>
            </a:r>
            <a:r>
              <a:rPr lang="en-US" dirty="0" smtClean="0"/>
              <a:t>Now let’s look at </a:t>
            </a:r>
            <a:r>
              <a:rPr lang="en-US" dirty="0"/>
              <a:t>pre-requisites to ensure you are able to create your evaluation </a:t>
            </a:r>
            <a:r>
              <a:rPr lang="en-US" dirty="0" smtClean="0"/>
              <a:t>teams easily. </a:t>
            </a:r>
            <a:r>
              <a:rPr lang="en-US" dirty="0"/>
              <a:t>In the chat, select which letter or letters</a:t>
            </a:r>
            <a:r>
              <a:rPr lang="en-US" baseline="0" dirty="0"/>
              <a:t> </a:t>
            </a:r>
            <a:r>
              <a:rPr lang="en-US" baseline="0" dirty="0" smtClean="0"/>
              <a:t>are things you have already </a:t>
            </a:r>
            <a:r>
              <a:rPr lang="en-US" baseline="0" dirty="0"/>
              <a:t>done? </a:t>
            </a:r>
            <a:endParaRPr lang="en-US" baseline="0" dirty="0" smtClean="0"/>
          </a:p>
          <a:p>
            <a:pPr marL="0" indent="0">
              <a:buNone/>
            </a:pPr>
            <a:r>
              <a:rPr lang="en-US" sz="1200" dirty="0" smtClean="0">
                <a:cs typeface="Times New Roman"/>
              </a:rPr>
              <a:t>a) Review of Staff Credentials Report</a:t>
            </a:r>
          </a:p>
          <a:p>
            <a:pPr marL="0" indent="0">
              <a:buNone/>
            </a:pPr>
            <a:r>
              <a:rPr lang="en-US" sz="1200" dirty="0" smtClean="0">
                <a:cs typeface="Times New Roman"/>
              </a:rPr>
              <a:t>b) Ensuring all your certified Mentors and </a:t>
            </a:r>
          </a:p>
          <a:p>
            <a:pPr marL="0" indent="0">
              <a:buNone/>
            </a:pPr>
            <a:r>
              <a:rPr lang="en-US" sz="1200" dirty="0" smtClean="0">
                <a:cs typeface="Times New Roman"/>
              </a:rPr>
              <a:t>    Evaluators are listed in the Staff Credentials      </a:t>
            </a:r>
          </a:p>
          <a:p>
            <a:pPr marL="0" indent="0">
              <a:buNone/>
            </a:pPr>
            <a:r>
              <a:rPr lang="en-US" sz="1200" dirty="0" smtClean="0">
                <a:cs typeface="Times New Roman"/>
              </a:rPr>
              <a:t>    Report</a:t>
            </a:r>
          </a:p>
          <a:p>
            <a:pPr marL="0" indent="0">
              <a:buNone/>
            </a:pPr>
            <a:r>
              <a:rPr lang="en-US" sz="1200" dirty="0" smtClean="0">
                <a:cs typeface="Times New Roman"/>
              </a:rPr>
              <a:t>c) Reviewing the ADEPT Guidelines for number </a:t>
            </a:r>
          </a:p>
          <a:p>
            <a:pPr marL="0" indent="0">
              <a:buNone/>
            </a:pPr>
            <a:r>
              <a:rPr lang="en-US" sz="1200" dirty="0" smtClean="0">
                <a:cs typeface="Times New Roman"/>
              </a:rPr>
              <a:t>    of required evaluators and/or mentors by </a:t>
            </a:r>
          </a:p>
          <a:p>
            <a:pPr marL="0" indent="0">
              <a:buNone/>
            </a:pPr>
            <a:r>
              <a:rPr lang="en-US" sz="1200" dirty="0" smtClean="0">
                <a:cs typeface="Times New Roman"/>
              </a:rPr>
              <a:t>    contract level and evaluation</a:t>
            </a:r>
          </a:p>
          <a:p>
            <a:pPr marL="0" indent="0">
              <a:buNone/>
            </a:pPr>
            <a:r>
              <a:rPr lang="en-US" sz="1200" dirty="0" smtClean="0">
                <a:cs typeface="Times New Roman"/>
              </a:rPr>
              <a:t>d) Creating a list of evaluation team assignments</a:t>
            </a:r>
          </a:p>
          <a:p>
            <a:endParaRPr lang="en-US" baseline="0" dirty="0" smtClean="0"/>
          </a:p>
          <a:p>
            <a:r>
              <a:rPr lang="en-US" baseline="0" dirty="0" smtClean="0"/>
              <a:t>Thank </a:t>
            </a:r>
            <a:r>
              <a:rPr lang="en-US" baseline="0" dirty="0"/>
              <a:t>you </a:t>
            </a:r>
            <a:r>
              <a:rPr lang="en-US" baseline="0" dirty="0" smtClean="0"/>
              <a:t>for </a:t>
            </a:r>
            <a:r>
              <a:rPr lang="en-US" baseline="0" dirty="0"/>
              <a:t>your responses! If you have done any of these, you are on the right track to creating evaluation teams in SCLead.org much easier</a:t>
            </a:r>
            <a:r>
              <a:rPr lang="en-US" baseline="0" dirty="0" smtClean="0"/>
              <a:t>. If you haven’t done so, please consider working on them.</a:t>
            </a:r>
            <a:endParaRPr lang="en-US" baseline="0" dirty="0"/>
          </a:p>
          <a:p>
            <a:endParaRPr lang="en-US" dirty="0"/>
          </a:p>
          <a:p>
            <a:r>
              <a:rPr lang="en-US" dirty="0" smtClean="0"/>
              <a:t>Some quick tips when </a:t>
            </a:r>
            <a:r>
              <a:rPr lang="en-US" dirty="0"/>
              <a:t>reviewing the ADEPT Staff Credentials Report, Teacher Evaluator </a:t>
            </a:r>
            <a:r>
              <a:rPr lang="en-US" dirty="0" smtClean="0"/>
              <a:t>refers</a:t>
            </a:r>
            <a:r>
              <a:rPr lang="en-US" baseline="0" dirty="0" smtClean="0"/>
              <a:t> to those evaluators with </a:t>
            </a:r>
            <a:r>
              <a:rPr lang="en-US" baseline="0" dirty="0"/>
              <a:t>certified SCTS 4.0 Evaluator </a:t>
            </a:r>
            <a:r>
              <a:rPr lang="en-US" baseline="0" dirty="0" smtClean="0"/>
              <a:t>Credentials. Don’t be alarmed if an evaluator/mentor appears multiple times on the report. They will appear for every credential they have and for every location they are at.</a:t>
            </a:r>
          </a:p>
          <a:p>
            <a:endParaRPr lang="en-US" dirty="0"/>
          </a:p>
          <a:p>
            <a:r>
              <a:rPr lang="en-US" dirty="0" smtClean="0"/>
              <a:t>If you already reviewed</a:t>
            </a:r>
            <a:r>
              <a:rPr lang="en-US" baseline="0" dirty="0" smtClean="0"/>
              <a:t> your Staff Credentials report and are missing evaluators or mentors on your list, </a:t>
            </a:r>
            <a:r>
              <a:rPr lang="en-US" dirty="0" smtClean="0"/>
              <a:t>please join me in the afternoon session to assist you in</a:t>
            </a:r>
            <a:r>
              <a:rPr lang="en-US" baseline="0" dirty="0" smtClean="0"/>
              <a:t> adding them in SCLead</a:t>
            </a:r>
            <a:r>
              <a:rPr lang="en-US" dirty="0" smtClean="0"/>
              <a:t>.org </a:t>
            </a:r>
          </a:p>
          <a:p>
            <a:endParaRPr lang="en-US" dirty="0">
              <a:cs typeface="Calibri"/>
            </a:endParaRPr>
          </a:p>
        </p:txBody>
      </p:sp>
      <p:sp>
        <p:nvSpPr>
          <p:cNvPr id="4" name="Footer Placeholder 3"/>
          <p:cNvSpPr>
            <a:spLocks noGrp="1"/>
          </p:cNvSpPr>
          <p:nvPr>
            <p:ph type="ftr" sz="quarter" idx="4"/>
          </p:nvPr>
        </p:nvSpPr>
        <p:spPr/>
        <p:txBody>
          <a:bodyPr/>
          <a:lstStyle/>
          <a:p>
            <a:r>
              <a:rPr lang="en-US"/>
              <a:t>South Carolina Department of Education</a:t>
            </a:r>
          </a:p>
        </p:txBody>
      </p:sp>
      <p:sp>
        <p:nvSpPr>
          <p:cNvPr id="5" name="Slide Number Placeholder 4"/>
          <p:cNvSpPr>
            <a:spLocks noGrp="1"/>
          </p:cNvSpPr>
          <p:nvPr>
            <p:ph type="sldNum" sz="quarter" idx="5"/>
          </p:nvPr>
        </p:nvSpPr>
        <p:spPr/>
        <p:txBody>
          <a:bodyPr/>
          <a:lstStyle/>
          <a:p>
            <a:fld id="{9091D14C-FD63-4621-8F63-9ECEE9A5DEDE}" type="slidenum">
              <a:rPr lang="en-US" smtClean="0"/>
              <a:pPr/>
              <a:t>32</a:t>
            </a:fld>
            <a:endParaRPr lang="en-US"/>
          </a:p>
        </p:txBody>
      </p:sp>
    </p:spTree>
    <p:extLst>
      <p:ext uri="{BB962C8B-B14F-4D97-AF65-F5344CB8AC3E}">
        <p14:creationId xmlns:p14="http://schemas.microsoft.com/office/powerpoint/2010/main" val="3747320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5013" y="1173163"/>
            <a:ext cx="5632450" cy="3168650"/>
          </a:xfrm>
        </p:spPr>
      </p:sp>
      <p:sp>
        <p:nvSpPr>
          <p:cNvPr id="3" name="Notes Placeholder 2"/>
          <p:cNvSpPr>
            <a:spLocks noGrp="1"/>
          </p:cNvSpPr>
          <p:nvPr>
            <p:ph type="body" idx="1"/>
          </p:nvPr>
        </p:nvSpPr>
        <p:spPr/>
        <p:txBody>
          <a:bodyPr/>
          <a:lstStyle/>
          <a:p>
            <a:r>
              <a:rPr lang="en-US" dirty="0"/>
              <a:t>We</a:t>
            </a:r>
            <a:r>
              <a:rPr lang="en-US" baseline="0" dirty="0"/>
              <a:t> hope by the end of the day you can answer the questions on the left. (Read them) </a:t>
            </a:r>
          </a:p>
          <a:p>
            <a:r>
              <a:rPr lang="en-US" baseline="0" dirty="0"/>
              <a:t>Our agenda today will be divided up into 5 parts. (read them)</a:t>
            </a:r>
            <a:endParaRPr lang="en-US" dirty="0"/>
          </a:p>
        </p:txBody>
      </p:sp>
      <p:sp>
        <p:nvSpPr>
          <p:cNvPr id="4" name="Slide Number Placeholder 3"/>
          <p:cNvSpPr>
            <a:spLocks noGrp="1"/>
          </p:cNvSpPr>
          <p:nvPr>
            <p:ph type="sldNum" sz="quarter" idx="10"/>
          </p:nvPr>
        </p:nvSpPr>
        <p:spPr/>
        <p:txBody>
          <a:bodyPr/>
          <a:lstStyle/>
          <a:p>
            <a:pPr defTabSz="692452">
              <a:defRPr/>
            </a:pPr>
            <a:fld id="{16A353FE-32F5-BF4D-A682-07E8A26EBEC6}" type="slidenum">
              <a:rPr lang="en-US" sz="1200">
                <a:solidFill>
                  <a:prstClr val="black"/>
                </a:solidFill>
                <a:latin typeface="Calibri" panose="020F0502020204030204"/>
                <a:cs typeface="+mn-cs"/>
              </a:rPr>
              <a:pPr defTabSz="692452">
                <a:defRPr/>
              </a:pPr>
              <a:t>3</a:t>
            </a:fld>
            <a:endParaRPr lang="en-US" sz="1200">
              <a:solidFill>
                <a:prstClr val="black"/>
              </a:solidFill>
              <a:latin typeface="Calibri" panose="020F0502020204030204"/>
              <a:cs typeface="+mn-cs"/>
            </a:endParaRPr>
          </a:p>
        </p:txBody>
      </p:sp>
    </p:spTree>
    <p:extLst>
      <p:ext uri="{BB962C8B-B14F-4D97-AF65-F5344CB8AC3E}">
        <p14:creationId xmlns:p14="http://schemas.microsoft.com/office/powerpoint/2010/main" val="6589462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2289">
              <a:defRPr/>
            </a:pPr>
            <a:r>
              <a:rPr lang="en-US" dirty="0" smtClean="0"/>
              <a:t>Faye: After doing our suggested pre-requisites</a:t>
            </a:r>
            <a:r>
              <a:rPr lang="en-US" baseline="0" dirty="0" smtClean="0"/>
              <a:t>, </a:t>
            </a:r>
            <a:r>
              <a:rPr lang="en-US" dirty="0" smtClean="0"/>
              <a:t>use the Bulk Tool to create Evaluation Teams in SCLead.org. The steps for using this tool are on the slide. We have a video resource for you to use so I will not go over each step with screenshots.</a:t>
            </a:r>
          </a:p>
          <a:p>
            <a:endParaRPr lang="en-US" dirty="0" smtClean="0"/>
          </a:p>
          <a:p>
            <a:r>
              <a:rPr lang="en-US" dirty="0" smtClean="0"/>
              <a:t>However, here are a few things to note:</a:t>
            </a:r>
          </a:p>
          <a:p>
            <a:r>
              <a:rPr lang="en-US" dirty="0" smtClean="0"/>
              <a:t>Creating Evaluation Teams in Bulk can also be done at the District Level or School Level. You can find</a:t>
            </a:r>
            <a:r>
              <a:rPr lang="en-US" baseline="0" dirty="0" smtClean="0"/>
              <a:t> the tool under your district/school dashboard’s left vertical menu. The left vertical menu is generally sequenced chronologically from top to bottom on which steps to take. Note that you cannot create Evaluation Teams if you haven’t created evaluations first.</a:t>
            </a:r>
            <a:endParaRPr lang="en-US" dirty="0" smtClean="0"/>
          </a:p>
          <a:p>
            <a:endParaRPr lang="en-US" dirty="0" smtClean="0"/>
          </a:p>
          <a:p>
            <a:r>
              <a:rPr lang="en-US" dirty="0" smtClean="0"/>
              <a:t>Also note that it is OK not to assign all members of the team at once when creating the Evaluation Team, however, you must remember to add the missing evaluation team members individually later on. </a:t>
            </a:r>
          </a:p>
          <a:p>
            <a:endParaRPr lang="en-US" dirty="0" smtClean="0">
              <a:cs typeface="Calibri"/>
            </a:endParaRPr>
          </a:p>
          <a:p>
            <a:r>
              <a:rPr lang="en-US" dirty="0" smtClean="0">
                <a:cs typeface="Calibri"/>
              </a:rPr>
              <a:t>Lastly, please note that an Evaluation Team Member added by the district level ADEPT Administrator in SCLead.org cannot be removed by a school level District ADEPT Administrator in SCLead.org. Districts must consider such rule when deciding to enter the evaluation teams at district level or deciding to allow school level ADEPT Administrators to create evaluation teams. </a:t>
            </a:r>
          </a:p>
          <a:p>
            <a:endParaRPr lang="en-US" dirty="0" smtClean="0">
              <a:cs typeface="Calibri"/>
            </a:endParaRPr>
          </a:p>
          <a:p>
            <a:endParaRPr lang="en-US" dirty="0" smtClean="0">
              <a:cs typeface="Calibri"/>
            </a:endParaRPr>
          </a:p>
          <a:p>
            <a:endParaRPr lang="en-US" dirty="0">
              <a:cs typeface="Calibri"/>
            </a:endParaRPr>
          </a:p>
        </p:txBody>
      </p:sp>
      <p:sp>
        <p:nvSpPr>
          <p:cNvPr id="4" name="Footer Placeholder 3"/>
          <p:cNvSpPr>
            <a:spLocks noGrp="1"/>
          </p:cNvSpPr>
          <p:nvPr>
            <p:ph type="ftr" sz="quarter" idx="4"/>
          </p:nvPr>
        </p:nvSpPr>
        <p:spPr/>
        <p:txBody>
          <a:bodyPr/>
          <a:lstStyle/>
          <a:p>
            <a:r>
              <a:rPr lang="en-US"/>
              <a:t>South Carolina Department of Education</a:t>
            </a:r>
          </a:p>
        </p:txBody>
      </p:sp>
      <p:sp>
        <p:nvSpPr>
          <p:cNvPr id="5" name="Slide Number Placeholder 4"/>
          <p:cNvSpPr>
            <a:spLocks noGrp="1"/>
          </p:cNvSpPr>
          <p:nvPr>
            <p:ph type="sldNum" sz="quarter" idx="5"/>
          </p:nvPr>
        </p:nvSpPr>
        <p:spPr/>
        <p:txBody>
          <a:bodyPr/>
          <a:lstStyle/>
          <a:p>
            <a:fld id="{9091D14C-FD63-4621-8F63-9ECEE9A5DEDE}" type="slidenum">
              <a:rPr lang="en-US" smtClean="0"/>
              <a:pPr/>
              <a:t>33</a:t>
            </a:fld>
            <a:endParaRPr lang="en-US"/>
          </a:p>
        </p:txBody>
      </p:sp>
    </p:spTree>
    <p:extLst>
      <p:ext uri="{BB962C8B-B14F-4D97-AF65-F5344CB8AC3E}">
        <p14:creationId xmlns:p14="http://schemas.microsoft.com/office/powerpoint/2010/main" val="31471584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Faye: </a:t>
            </a:r>
            <a:r>
              <a:rPr lang="en-US" dirty="0" smtClean="0"/>
              <a:t>In </a:t>
            </a:r>
            <a:r>
              <a:rPr lang="en-US" dirty="0"/>
              <a:t>the</a:t>
            </a:r>
            <a:r>
              <a:rPr lang="en-US" baseline="0" dirty="0"/>
              <a:t> chat box, respond Yes or No if you have the following:</a:t>
            </a:r>
          </a:p>
          <a:p>
            <a:r>
              <a:rPr lang="en-US" sz="1200" dirty="0">
                <a:cs typeface="Times New Roman"/>
              </a:rPr>
              <a:t>District ADEPT Plan Evaluation Timeline</a:t>
            </a:r>
          </a:p>
          <a:p>
            <a:r>
              <a:rPr lang="en-US" sz="1200" dirty="0">
                <a:cs typeface="Times New Roman"/>
              </a:rPr>
              <a:t>The actual dates the orientations take place for different schools/contract </a:t>
            </a:r>
            <a:r>
              <a:rPr lang="en-US" sz="1200" dirty="0" smtClean="0">
                <a:cs typeface="Times New Roman"/>
              </a:rPr>
              <a:t>levels</a:t>
            </a:r>
          </a:p>
          <a:p>
            <a:r>
              <a:rPr lang="en-US" sz="1200" dirty="0" smtClean="0">
                <a:cs typeface="Times New Roman"/>
              </a:rPr>
              <a:t>Thanks for your responses!</a:t>
            </a:r>
            <a:r>
              <a:rPr lang="en-US" sz="1200" baseline="0" dirty="0" smtClean="0">
                <a:cs typeface="Times New Roman"/>
              </a:rPr>
              <a:t> </a:t>
            </a:r>
          </a:p>
          <a:p>
            <a:endParaRPr lang="en-US" sz="1200" baseline="0" dirty="0" smtClean="0">
              <a:cs typeface="Times New Roman"/>
            </a:endParaRPr>
          </a:p>
          <a:p>
            <a:r>
              <a:rPr lang="en-US" dirty="0" smtClean="0"/>
              <a:t>It is beneficial to have these information before creating orientations.</a:t>
            </a:r>
            <a:endParaRPr lang="en-US" sz="1200" baseline="0" dirty="0" smtClean="0">
              <a:cs typeface="Times New Roman"/>
            </a:endParaRPr>
          </a:p>
          <a:p>
            <a:r>
              <a:rPr lang="en-US" sz="1200" baseline="0" dirty="0" smtClean="0">
                <a:cs typeface="Times New Roman"/>
              </a:rPr>
              <a:t>If you haven’t submitted your ADEPT Plan, please do so, so that it can go through the approval process and you can share your timeline with your educators. </a:t>
            </a:r>
          </a:p>
          <a:p>
            <a:endParaRPr lang="en-US" sz="1200" baseline="0" dirty="0" smtClean="0">
              <a:cs typeface="Times New Roman"/>
            </a:endParaRPr>
          </a:p>
          <a:p>
            <a:r>
              <a:rPr lang="en-US" sz="1200" baseline="0" dirty="0" smtClean="0">
                <a:cs typeface="Times New Roman"/>
              </a:rPr>
              <a:t>As a reminder, for transparency, please enter in SCLead.org the actual dates orientations were held.</a:t>
            </a:r>
            <a:endParaRPr lang="en-US" sz="1200" dirty="0">
              <a:cs typeface="Times New Roman"/>
            </a:endParaRPr>
          </a:p>
          <a:p>
            <a:endParaRPr lang="en-US" dirty="0">
              <a:cs typeface="Calibri"/>
            </a:endParaRPr>
          </a:p>
          <a:p>
            <a:endParaRPr lang="en-US" dirty="0">
              <a:cs typeface="Calibri"/>
            </a:endParaRPr>
          </a:p>
          <a:p>
            <a:endParaRPr lang="en-US" dirty="0">
              <a:cs typeface="Calibri"/>
            </a:endParaRPr>
          </a:p>
          <a:p>
            <a:endParaRPr lang="en-US" dirty="0">
              <a:cs typeface="Calibri"/>
            </a:endParaRPr>
          </a:p>
          <a:p>
            <a:endParaRPr lang="en-US" dirty="0">
              <a:cs typeface="Calibri"/>
            </a:endParaRPr>
          </a:p>
        </p:txBody>
      </p:sp>
      <p:sp>
        <p:nvSpPr>
          <p:cNvPr id="4" name="Footer Placeholder 3"/>
          <p:cNvSpPr>
            <a:spLocks noGrp="1"/>
          </p:cNvSpPr>
          <p:nvPr>
            <p:ph type="ftr" sz="quarter" idx="4"/>
          </p:nvPr>
        </p:nvSpPr>
        <p:spPr/>
        <p:txBody>
          <a:bodyPr/>
          <a:lstStyle/>
          <a:p>
            <a:r>
              <a:rPr lang="en-US"/>
              <a:t>South Carolina Department of Education</a:t>
            </a:r>
          </a:p>
        </p:txBody>
      </p:sp>
      <p:sp>
        <p:nvSpPr>
          <p:cNvPr id="5" name="Slide Number Placeholder 4"/>
          <p:cNvSpPr>
            <a:spLocks noGrp="1"/>
          </p:cNvSpPr>
          <p:nvPr>
            <p:ph type="sldNum" sz="quarter" idx="5"/>
          </p:nvPr>
        </p:nvSpPr>
        <p:spPr/>
        <p:txBody>
          <a:bodyPr/>
          <a:lstStyle/>
          <a:p>
            <a:fld id="{9091D14C-FD63-4621-8F63-9ECEE9A5DEDE}" type="slidenum">
              <a:rPr lang="en-US" smtClean="0"/>
              <a:pPr/>
              <a:t>34</a:t>
            </a:fld>
            <a:endParaRPr lang="en-US"/>
          </a:p>
        </p:txBody>
      </p:sp>
    </p:spTree>
    <p:extLst>
      <p:ext uri="{BB962C8B-B14F-4D97-AF65-F5344CB8AC3E}">
        <p14:creationId xmlns:p14="http://schemas.microsoft.com/office/powerpoint/2010/main" val="17744177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2289">
              <a:defRPr/>
            </a:pPr>
            <a:r>
              <a:rPr lang="en-US" dirty="0" smtClean="0">
                <a:cs typeface="Calibri"/>
              </a:rPr>
              <a:t>Faye: </a:t>
            </a:r>
            <a:r>
              <a:rPr lang="en-US" dirty="0" smtClean="0"/>
              <a:t>To easily create Orientations use the Bulk Tool. The steps for using this tool are on the slide. We have  a video resource for you to use so I will not go over each step with screenshots. However, here are some things to remember:</a:t>
            </a:r>
          </a:p>
          <a:p>
            <a:pPr defTabSz="942289">
              <a:defRPr/>
            </a:pPr>
            <a:endParaRPr lang="en-US" dirty="0" smtClean="0"/>
          </a:p>
          <a:p>
            <a:pPr defTabSz="942289">
              <a:defRPr/>
            </a:pPr>
            <a:r>
              <a:rPr lang="en-US" dirty="0" smtClean="0"/>
              <a:t>Remember that you</a:t>
            </a:r>
            <a:r>
              <a:rPr lang="en-US" baseline="0" dirty="0" smtClean="0"/>
              <a:t> can use the Orientations Bulk Tool before the Evaluation Teams Bulk Tool, as long as you have created Evaluation Records.</a:t>
            </a:r>
            <a:endParaRPr lang="en-US" dirty="0" smtClean="0"/>
          </a:p>
          <a:p>
            <a:pPr defTabSz="942289">
              <a:defRPr/>
            </a:pPr>
            <a:endParaRPr lang="en-US" dirty="0" smtClean="0"/>
          </a:p>
          <a:p>
            <a:pPr defTabSz="942289">
              <a:defRPr/>
            </a:pPr>
            <a:r>
              <a:rPr lang="en-US" dirty="0" smtClean="0">
                <a:cs typeface="Calibri"/>
              </a:rPr>
              <a:t>Remember that orientations are required and are differentiated based on contract and</a:t>
            </a:r>
            <a:r>
              <a:rPr lang="en-US" baseline="0" dirty="0" smtClean="0">
                <a:cs typeface="Calibri"/>
              </a:rPr>
              <a:t> evaluation levels. If someone missed a scheduled orientation or the date you planned to hold it changed, t</a:t>
            </a:r>
            <a:r>
              <a:rPr lang="en-US" dirty="0" smtClean="0">
                <a:cs typeface="Calibri"/>
              </a:rPr>
              <a:t>he orientation date can be edited as long as the educator has not signed it. If dates need to be changed after an educator</a:t>
            </a:r>
            <a:r>
              <a:rPr lang="en-US" baseline="0" dirty="0" smtClean="0">
                <a:cs typeface="Calibri"/>
              </a:rPr>
              <a:t> has signed, the educator needs to remove his/her signature then sign again after date has been changed.</a:t>
            </a:r>
            <a:endParaRPr lang="en-US" dirty="0" smtClean="0">
              <a:cs typeface="Calibri"/>
            </a:endParaRPr>
          </a:p>
          <a:p>
            <a:pPr defTabSz="942289">
              <a:defRPr/>
            </a:pPr>
            <a:endParaRPr lang="en-US" dirty="0" smtClean="0"/>
          </a:p>
          <a:p>
            <a:pPr defTabSz="942289">
              <a:defRPr/>
            </a:pPr>
            <a:r>
              <a:rPr lang="en-US" dirty="0" smtClean="0">
                <a:cs typeface="Calibri"/>
              </a:rPr>
              <a:t>Remember that educators cannot sign an orientation in the system if they have not been created. Please create the orientations before instructing them to sign. It will</a:t>
            </a:r>
            <a:r>
              <a:rPr lang="en-US" baseline="0" dirty="0" smtClean="0">
                <a:cs typeface="Calibri"/>
              </a:rPr>
              <a:t> prevent teachers from being frustrated with the use of SCLead.org.</a:t>
            </a:r>
            <a:endParaRPr lang="en-US" dirty="0" smtClean="0">
              <a:cs typeface="Calibri"/>
            </a:endParaRPr>
          </a:p>
          <a:p>
            <a:pPr defTabSz="942289">
              <a:defRPr/>
            </a:pPr>
            <a:endParaRPr lang="en-US" dirty="0" smtClean="0">
              <a:cs typeface="Calibri"/>
            </a:endParaRPr>
          </a:p>
          <a:p>
            <a:pPr defTabSz="942289">
              <a:defRPr/>
            </a:pPr>
            <a:r>
              <a:rPr lang="en-US" baseline="0" dirty="0" smtClean="0">
                <a:cs typeface="Calibri"/>
              </a:rPr>
              <a:t>Lastly, remember that all the bulk tools were created to help you easily start the documentation of ADEPT Evaluations in SCLead.org. In fact, these bulk tools were highly requested by districts. We hope that you will be able to utilize them.</a:t>
            </a:r>
            <a:endParaRPr lang="en-US" dirty="0" smtClean="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a:p>
        </p:txBody>
      </p:sp>
      <p:sp>
        <p:nvSpPr>
          <p:cNvPr id="4" name="Footer Placeholder 3"/>
          <p:cNvSpPr>
            <a:spLocks noGrp="1"/>
          </p:cNvSpPr>
          <p:nvPr>
            <p:ph type="ftr" sz="quarter" idx="4"/>
          </p:nvPr>
        </p:nvSpPr>
        <p:spPr/>
        <p:txBody>
          <a:bodyPr/>
          <a:lstStyle/>
          <a:p>
            <a:r>
              <a:rPr lang="en-US"/>
              <a:t>South Carolina Department of Education</a:t>
            </a:r>
          </a:p>
        </p:txBody>
      </p:sp>
      <p:sp>
        <p:nvSpPr>
          <p:cNvPr id="5" name="Slide Number Placeholder 4"/>
          <p:cNvSpPr>
            <a:spLocks noGrp="1"/>
          </p:cNvSpPr>
          <p:nvPr>
            <p:ph type="sldNum" sz="quarter" idx="5"/>
          </p:nvPr>
        </p:nvSpPr>
        <p:spPr/>
        <p:txBody>
          <a:bodyPr/>
          <a:lstStyle/>
          <a:p>
            <a:fld id="{9091D14C-FD63-4621-8F63-9ECEE9A5DEDE}" type="slidenum">
              <a:rPr lang="en-US" smtClean="0"/>
              <a:pPr/>
              <a:t>35</a:t>
            </a:fld>
            <a:endParaRPr lang="en-US"/>
          </a:p>
        </p:txBody>
      </p:sp>
    </p:spTree>
    <p:extLst>
      <p:ext uri="{BB962C8B-B14F-4D97-AF65-F5344CB8AC3E}">
        <p14:creationId xmlns:p14="http://schemas.microsoft.com/office/powerpoint/2010/main" val="26384931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Faye</a:t>
            </a:r>
            <a:r>
              <a:rPr lang="en-US" dirty="0" smtClean="0"/>
              <a:t>: We’ve wrapped-up</a:t>
            </a:r>
            <a:r>
              <a:rPr lang="en-US" baseline="0" dirty="0" smtClean="0"/>
              <a:t> pre-requisites, tips, notes and reminders around using Bulk Tools. Now let’s see which other topics we should cover. </a:t>
            </a:r>
          </a:p>
          <a:p>
            <a:r>
              <a:rPr lang="en-US" dirty="0" smtClean="0"/>
              <a:t>In </a:t>
            </a:r>
            <a:r>
              <a:rPr lang="en-US" dirty="0"/>
              <a:t>the chat box, type in the letter or</a:t>
            </a:r>
            <a:r>
              <a:rPr lang="en-US" baseline="0" dirty="0"/>
              <a:t> letters that apply to you.  </a:t>
            </a:r>
            <a:endParaRPr lang="en-US" baseline="0" dirty="0" smtClean="0"/>
          </a:p>
          <a:p>
            <a:endParaRPr lang="en-US" baseline="0" dirty="0" smtClean="0"/>
          </a:p>
          <a:p>
            <a:pPr marL="0" indent="0">
              <a:lnSpc>
                <a:spcPct val="90000"/>
              </a:lnSpc>
              <a:buNone/>
            </a:pPr>
            <a:r>
              <a:rPr lang="en-US" sz="1200" dirty="0" smtClean="0">
                <a:cs typeface="Times New Roman"/>
              </a:rPr>
              <a:t>a)I already created evaluation teams, but several evaluators are no longer in our district.</a:t>
            </a:r>
          </a:p>
          <a:p>
            <a:pPr marL="0" indent="0">
              <a:lnSpc>
                <a:spcPct val="90000"/>
              </a:lnSpc>
              <a:buNone/>
            </a:pPr>
            <a:endParaRPr lang="en-US" sz="1200" dirty="0" smtClean="0">
              <a:cs typeface="Times New Roman"/>
            </a:endParaRPr>
          </a:p>
          <a:p>
            <a:pPr marL="0" indent="0">
              <a:lnSpc>
                <a:spcPct val="90000"/>
              </a:lnSpc>
              <a:buNone/>
            </a:pPr>
            <a:r>
              <a:rPr lang="en-US" sz="1200" dirty="0" smtClean="0">
                <a:cs typeface="Times New Roman"/>
              </a:rPr>
              <a:t>b) I already created evaluation teams, but my evaluators have the wrong role or permissions.</a:t>
            </a:r>
          </a:p>
          <a:p>
            <a:pPr marL="0" indent="0">
              <a:lnSpc>
                <a:spcPct val="90000"/>
              </a:lnSpc>
              <a:buNone/>
            </a:pPr>
            <a:endParaRPr lang="en-US" sz="1200" dirty="0" smtClean="0">
              <a:cs typeface="Times New Roman"/>
            </a:endParaRPr>
          </a:p>
          <a:p>
            <a:pPr marL="0" indent="0">
              <a:lnSpc>
                <a:spcPct val="90000"/>
              </a:lnSpc>
              <a:buNone/>
            </a:pPr>
            <a:r>
              <a:rPr lang="en-US" sz="1200" dirty="0" smtClean="0">
                <a:cs typeface="Times New Roman"/>
              </a:rPr>
              <a:t>c) I already created evaluation records, but my district has decided not to participate in the Special Areas pilot. </a:t>
            </a:r>
          </a:p>
          <a:p>
            <a:pPr marL="0" indent="0">
              <a:lnSpc>
                <a:spcPct val="90000"/>
              </a:lnSpc>
              <a:buNone/>
            </a:pPr>
            <a:endParaRPr lang="en-US" sz="1200" dirty="0" smtClean="0">
              <a:cs typeface="Times New Roman"/>
            </a:endParaRPr>
          </a:p>
          <a:p>
            <a:pPr marL="0" indent="0">
              <a:lnSpc>
                <a:spcPct val="90000"/>
              </a:lnSpc>
              <a:buNone/>
            </a:pPr>
            <a:r>
              <a:rPr lang="en-US" sz="1200" dirty="0" smtClean="0">
                <a:cs typeface="Times New Roman"/>
              </a:rPr>
              <a:t>d) I have several administrators, evaluators and educators that don’t know how to use SCLead.org.</a:t>
            </a:r>
          </a:p>
          <a:p>
            <a:endParaRPr lang="en-US" baseline="0" dirty="0" smtClean="0"/>
          </a:p>
          <a:p>
            <a:r>
              <a:rPr lang="en-US" baseline="0" dirty="0" smtClean="0"/>
              <a:t>Thank </a:t>
            </a:r>
            <a:r>
              <a:rPr lang="en-US" baseline="0" dirty="0"/>
              <a:t>you for your responses</a:t>
            </a:r>
            <a:r>
              <a:rPr lang="en-US" baseline="0" dirty="0" smtClean="0"/>
              <a:t>! </a:t>
            </a:r>
          </a:p>
          <a:p>
            <a:r>
              <a:rPr lang="en-US" baseline="0" dirty="0" smtClean="0"/>
              <a:t>I will address topics that you indicated are your concerns and skip ones that are not helpful to you at this time.</a:t>
            </a:r>
            <a:endParaRPr lang="en-US" baseline="0" dirty="0"/>
          </a:p>
          <a:p>
            <a:endParaRPr lang="en-US" dirty="0">
              <a:cs typeface="Calibri"/>
            </a:endParaRPr>
          </a:p>
        </p:txBody>
      </p:sp>
      <p:sp>
        <p:nvSpPr>
          <p:cNvPr id="4" name="Footer Placeholder 3"/>
          <p:cNvSpPr>
            <a:spLocks noGrp="1"/>
          </p:cNvSpPr>
          <p:nvPr>
            <p:ph type="ftr" sz="quarter" idx="4"/>
          </p:nvPr>
        </p:nvSpPr>
        <p:spPr/>
        <p:txBody>
          <a:bodyPr/>
          <a:lstStyle/>
          <a:p>
            <a:r>
              <a:rPr lang="en-US"/>
              <a:t>South Carolina Department of Education</a:t>
            </a:r>
          </a:p>
        </p:txBody>
      </p:sp>
      <p:sp>
        <p:nvSpPr>
          <p:cNvPr id="5" name="Slide Number Placeholder 4"/>
          <p:cNvSpPr>
            <a:spLocks noGrp="1"/>
          </p:cNvSpPr>
          <p:nvPr>
            <p:ph type="sldNum" sz="quarter" idx="5"/>
          </p:nvPr>
        </p:nvSpPr>
        <p:spPr/>
        <p:txBody>
          <a:bodyPr/>
          <a:lstStyle/>
          <a:p>
            <a:fld id="{9091D14C-FD63-4621-8F63-9ECEE9A5DEDE}" type="slidenum">
              <a:rPr lang="en-US" smtClean="0"/>
              <a:pPr/>
              <a:t>36</a:t>
            </a:fld>
            <a:endParaRPr lang="en-US"/>
          </a:p>
        </p:txBody>
      </p:sp>
    </p:spTree>
    <p:extLst>
      <p:ext uri="{BB962C8B-B14F-4D97-AF65-F5344CB8AC3E}">
        <p14:creationId xmlns:p14="http://schemas.microsoft.com/office/powerpoint/2010/main" val="106905100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90000"/>
              </a:lnSpc>
              <a:buNone/>
            </a:pPr>
            <a:r>
              <a:rPr lang="en-US" dirty="0" smtClean="0"/>
              <a:t>Faye: Here are quick steps to remove evaluation team members you added incorrectly to a team or if sometime within the academic year they are no longer part of the evaluation team. </a:t>
            </a:r>
          </a:p>
          <a:p>
            <a:pPr marL="0" indent="0">
              <a:lnSpc>
                <a:spcPct val="90000"/>
              </a:lnSpc>
              <a:buNone/>
            </a:pPr>
            <a:r>
              <a:rPr lang="en-US" sz="1200" dirty="0" smtClean="0">
                <a:cs typeface="Times New Roman"/>
              </a:rPr>
              <a:t> </a:t>
            </a:r>
          </a:p>
          <a:p>
            <a:pPr marL="0" indent="0">
              <a:lnSpc>
                <a:spcPct val="90000"/>
              </a:lnSpc>
              <a:buNone/>
            </a:pPr>
            <a:r>
              <a:rPr lang="en-US" sz="1200" dirty="0" smtClean="0">
                <a:cs typeface="Times New Roman"/>
              </a:rPr>
              <a:t>Note</a:t>
            </a:r>
            <a:r>
              <a:rPr lang="en-US" sz="1200" baseline="0" dirty="0" smtClean="0">
                <a:cs typeface="Times New Roman"/>
              </a:rPr>
              <a:t> that removing a team member will not result in data they entered to be lost.</a:t>
            </a:r>
            <a:endParaRPr lang="en-US" sz="1200" dirty="0" smtClean="0">
              <a:cs typeface="Times New Roman"/>
            </a:endParaRPr>
          </a:p>
          <a:p>
            <a:endParaRPr lang="en-US" dirty="0"/>
          </a:p>
        </p:txBody>
      </p:sp>
      <p:sp>
        <p:nvSpPr>
          <p:cNvPr id="4" name="Footer Placeholder 3"/>
          <p:cNvSpPr>
            <a:spLocks noGrp="1"/>
          </p:cNvSpPr>
          <p:nvPr>
            <p:ph type="ftr" sz="quarter" idx="10"/>
          </p:nvPr>
        </p:nvSpPr>
        <p:spPr/>
        <p:txBody>
          <a:bodyPr/>
          <a:lstStyle/>
          <a:p>
            <a:r>
              <a:rPr lang="en-US" smtClean="0"/>
              <a:t>South Carolina Department of Education</a:t>
            </a:r>
            <a:endParaRPr lang="en-US"/>
          </a:p>
        </p:txBody>
      </p:sp>
      <p:sp>
        <p:nvSpPr>
          <p:cNvPr id="5" name="Slide Number Placeholder 4"/>
          <p:cNvSpPr>
            <a:spLocks noGrp="1"/>
          </p:cNvSpPr>
          <p:nvPr>
            <p:ph type="sldNum" sz="quarter" idx="11"/>
          </p:nvPr>
        </p:nvSpPr>
        <p:spPr/>
        <p:txBody>
          <a:bodyPr/>
          <a:lstStyle/>
          <a:p>
            <a:fld id="{9091D14C-FD63-4621-8F63-9ECEE9A5DEDE}" type="slidenum">
              <a:rPr lang="en-US" smtClean="0"/>
              <a:pPr/>
              <a:t>37</a:t>
            </a:fld>
            <a:endParaRPr lang="en-US"/>
          </a:p>
        </p:txBody>
      </p:sp>
    </p:spTree>
    <p:extLst>
      <p:ext uri="{BB962C8B-B14F-4D97-AF65-F5344CB8AC3E}">
        <p14:creationId xmlns:p14="http://schemas.microsoft.com/office/powerpoint/2010/main" val="74828555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Faye:</a:t>
            </a:r>
            <a:r>
              <a:rPr lang="en-US" baseline="0" dirty="0" smtClean="0"/>
              <a:t> Here are quick steps if you need to add or remove permissions.  In essence, you remove the evaluation team member first, add the evaluation team member again and then add the correct permissions.</a:t>
            </a:r>
          </a:p>
          <a:p>
            <a:endParaRPr lang="en-US" baseline="0" dirty="0" smtClean="0">
              <a:cs typeface="Calibri"/>
            </a:endParaRPr>
          </a:p>
          <a:p>
            <a:r>
              <a:rPr lang="en-US" baseline="0" dirty="0" smtClean="0">
                <a:cs typeface="Calibri"/>
              </a:rPr>
              <a:t>It’s good to note that if you don’t add a Principal to an Evaluation Team, SCLead.org will automatically grant the Principal all three permissions to be able to enter Observations if Principal has evaluator credentials, to approve SLO/GBE and to enter Professionalism scores. If the Principal is added to the team, SCLead.org will limit the permission to what you indicate.</a:t>
            </a:r>
            <a:endParaRPr lang="en-US" dirty="0">
              <a:cs typeface="Calibri"/>
            </a:endParaRPr>
          </a:p>
        </p:txBody>
      </p:sp>
      <p:sp>
        <p:nvSpPr>
          <p:cNvPr id="4" name="Footer Placeholder 3"/>
          <p:cNvSpPr>
            <a:spLocks noGrp="1"/>
          </p:cNvSpPr>
          <p:nvPr>
            <p:ph type="ftr" sz="quarter" idx="4"/>
          </p:nvPr>
        </p:nvSpPr>
        <p:spPr/>
        <p:txBody>
          <a:bodyPr/>
          <a:lstStyle/>
          <a:p>
            <a:r>
              <a:rPr lang="en-US"/>
              <a:t>South Carolina Department of Education</a:t>
            </a:r>
          </a:p>
        </p:txBody>
      </p:sp>
      <p:sp>
        <p:nvSpPr>
          <p:cNvPr id="5" name="Slide Number Placeholder 4"/>
          <p:cNvSpPr>
            <a:spLocks noGrp="1"/>
          </p:cNvSpPr>
          <p:nvPr>
            <p:ph type="sldNum" sz="quarter" idx="5"/>
          </p:nvPr>
        </p:nvSpPr>
        <p:spPr/>
        <p:txBody>
          <a:bodyPr/>
          <a:lstStyle/>
          <a:p>
            <a:fld id="{9091D14C-FD63-4621-8F63-9ECEE9A5DEDE}" type="slidenum">
              <a:rPr lang="en-US" smtClean="0"/>
              <a:pPr/>
              <a:t>38</a:t>
            </a:fld>
            <a:endParaRPr lang="en-US"/>
          </a:p>
        </p:txBody>
      </p:sp>
    </p:spTree>
    <p:extLst>
      <p:ext uri="{BB962C8B-B14F-4D97-AF65-F5344CB8AC3E}">
        <p14:creationId xmlns:p14="http://schemas.microsoft.com/office/powerpoint/2010/main" val="314153410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Faye: </a:t>
            </a:r>
            <a:r>
              <a:rPr lang="en-US" dirty="0" smtClean="0"/>
              <a:t>I am wrapping-up this section by sharing resources t</a:t>
            </a:r>
            <a:r>
              <a:rPr lang="en-US" baseline="0" dirty="0" smtClean="0"/>
              <a:t>hat </a:t>
            </a:r>
            <a:r>
              <a:rPr lang="en-US" baseline="0" dirty="0"/>
              <a:t>would be beneficial in the beginning of the year</a:t>
            </a:r>
            <a:r>
              <a:rPr lang="en-US" baseline="0" dirty="0" smtClean="0"/>
              <a:t>. This will be emailed by Dr. Hartwell. Please share these with your administrators, evaluators and educators so that they can navigate inside SCLead.org.</a:t>
            </a:r>
            <a:endParaRPr lang="en-US" dirty="0">
              <a:cs typeface="Calibri"/>
            </a:endParaRPr>
          </a:p>
        </p:txBody>
      </p:sp>
      <p:sp>
        <p:nvSpPr>
          <p:cNvPr id="4" name="Footer Placeholder 3"/>
          <p:cNvSpPr>
            <a:spLocks noGrp="1"/>
          </p:cNvSpPr>
          <p:nvPr>
            <p:ph type="ftr" sz="quarter" idx="4"/>
          </p:nvPr>
        </p:nvSpPr>
        <p:spPr/>
        <p:txBody>
          <a:bodyPr/>
          <a:lstStyle/>
          <a:p>
            <a:r>
              <a:rPr lang="en-US"/>
              <a:t>South Carolina Department of Education</a:t>
            </a:r>
          </a:p>
        </p:txBody>
      </p:sp>
      <p:sp>
        <p:nvSpPr>
          <p:cNvPr id="5" name="Slide Number Placeholder 4"/>
          <p:cNvSpPr>
            <a:spLocks noGrp="1"/>
          </p:cNvSpPr>
          <p:nvPr>
            <p:ph type="sldNum" sz="quarter" idx="5"/>
          </p:nvPr>
        </p:nvSpPr>
        <p:spPr/>
        <p:txBody>
          <a:bodyPr/>
          <a:lstStyle/>
          <a:p>
            <a:fld id="{9091D14C-FD63-4621-8F63-9ECEE9A5DEDE}" type="slidenum">
              <a:rPr lang="en-US" smtClean="0"/>
              <a:pPr/>
              <a:t>40</a:t>
            </a:fld>
            <a:endParaRPr lang="en-US"/>
          </a:p>
        </p:txBody>
      </p:sp>
    </p:spTree>
    <p:extLst>
      <p:ext uri="{BB962C8B-B14F-4D97-AF65-F5344CB8AC3E}">
        <p14:creationId xmlns:p14="http://schemas.microsoft.com/office/powerpoint/2010/main" val="132883136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defTabSz="1447918">
              <a:defRPr/>
            </a:pPr>
            <a:fld id="{16A353FE-32F5-BF4D-A682-07E8A26EBEC6}" type="slidenum">
              <a:rPr lang="en-US">
                <a:solidFill>
                  <a:prstClr val="black"/>
                </a:solidFill>
                <a:latin typeface="Calibri" panose="020F0502020204030204"/>
              </a:rPr>
              <a:pPr defTabSz="1447918">
                <a:defRPr/>
              </a:pPr>
              <a:t>42</a:t>
            </a:fld>
            <a:endParaRPr lang="en-US">
              <a:solidFill>
                <a:prstClr val="black"/>
              </a:solidFill>
              <a:latin typeface="Calibri" panose="020F0502020204030204"/>
            </a:endParaRPr>
          </a:p>
        </p:txBody>
      </p:sp>
    </p:spTree>
    <p:extLst>
      <p:ext uri="{BB962C8B-B14F-4D97-AF65-F5344CB8AC3E}">
        <p14:creationId xmlns:p14="http://schemas.microsoft.com/office/powerpoint/2010/main" val="122137527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28738" y="6826250"/>
            <a:ext cx="60656788" cy="34118550"/>
          </a:xfrm>
        </p:spPr>
      </p:sp>
      <p:sp>
        <p:nvSpPr>
          <p:cNvPr id="3" name="Notes Placeholder 2"/>
          <p:cNvSpPr>
            <a:spLocks noGrp="1"/>
          </p:cNvSpPr>
          <p:nvPr>
            <p:ph type="body" idx="1"/>
          </p:nvPr>
        </p:nvSpPr>
        <p:spPr/>
        <p:txBody>
          <a:bodyPr/>
          <a:lstStyle/>
          <a:p>
            <a:r>
              <a:rPr lang="en-US" dirty="0"/>
              <a:t>As many of you already are familiar with, here is a reminder</a:t>
            </a:r>
            <a:r>
              <a:rPr lang="en-US" baseline="0" dirty="0"/>
              <a:t> of the SC Teaching Standards Process.  This flow is typical in the preliminary cycle.  We will discuss on later slides how the final cycle will not require the preconference with the teacher.   We will also discuss how the flexibility guidelines factor in to the SC Teaching Standards Process. </a:t>
            </a:r>
            <a:endParaRPr lang="en-US" dirty="0"/>
          </a:p>
        </p:txBody>
      </p:sp>
      <p:sp>
        <p:nvSpPr>
          <p:cNvPr id="4" name="Slide Number Placeholder 3"/>
          <p:cNvSpPr>
            <a:spLocks noGrp="1"/>
          </p:cNvSpPr>
          <p:nvPr>
            <p:ph type="sldNum" sz="quarter" idx="10"/>
          </p:nvPr>
        </p:nvSpPr>
        <p:spPr/>
        <p:txBody>
          <a:bodyPr/>
          <a:lstStyle/>
          <a:p>
            <a:pPr defTabSz="1434008">
              <a:defRPr/>
            </a:pPr>
            <a:fld id="{16A353FE-32F5-BF4D-A682-07E8A26EBEC6}" type="slidenum">
              <a:rPr lang="en-US">
                <a:solidFill>
                  <a:prstClr val="black"/>
                </a:solidFill>
                <a:latin typeface="Calibri" panose="020F0502020204030204"/>
                <a:cs typeface="+mn-cs"/>
              </a:rPr>
              <a:pPr defTabSz="1434008">
                <a:defRPr/>
              </a:pPr>
              <a:t>43</a:t>
            </a:fld>
            <a:endParaRPr lang="en-US">
              <a:solidFill>
                <a:prstClr val="black"/>
              </a:solidFill>
              <a:latin typeface="Calibri" panose="020F0502020204030204"/>
              <a:cs typeface="+mn-cs"/>
            </a:endParaRPr>
          </a:p>
        </p:txBody>
      </p:sp>
    </p:spTree>
    <p:extLst>
      <p:ext uri="{BB962C8B-B14F-4D97-AF65-F5344CB8AC3E}">
        <p14:creationId xmlns:p14="http://schemas.microsoft.com/office/powerpoint/2010/main" val="273989992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baseline="0" dirty="0">
                <a:solidFill>
                  <a:schemeClr val="dk1"/>
                </a:solidFill>
                <a:latin typeface="+mn-lt"/>
                <a:ea typeface="Calibri"/>
                <a:cs typeface="Calibri"/>
                <a:sym typeface="Calibri"/>
              </a:rPr>
              <a:t>On the screen you can see the 2 phases for a consensus district and an average district.  The process key at the top of each box, identifies who plays what role in the evaluation process.  Through these lens, you can clearly see who does what during each phase and can monitor the process to ensure that each phase is handled with fidelity.  Take a moment to look at each approach. Put any questions or comments in the chat.  </a:t>
            </a:r>
          </a:p>
          <a:p>
            <a:pPr marL="0" indent="0">
              <a:buNone/>
            </a:pPr>
            <a:endParaRPr lang="en-US" sz="1200" baseline="0" dirty="0">
              <a:solidFill>
                <a:schemeClr val="dk1"/>
              </a:solidFill>
              <a:latin typeface="Calibri"/>
              <a:ea typeface="Calibri"/>
              <a:cs typeface="Calibri"/>
              <a:sym typeface="Calibri"/>
            </a:endParaRPr>
          </a:p>
        </p:txBody>
      </p:sp>
      <p:sp>
        <p:nvSpPr>
          <p:cNvPr id="345" name="Shape 345"/>
          <p:cNvSpPr>
            <a:spLocks noGrp="1" noRot="1" noChangeAspect="1"/>
          </p:cNvSpPr>
          <p:nvPr>
            <p:ph type="sldImg" idx="2"/>
          </p:nvPr>
        </p:nvSpPr>
        <p:spPr>
          <a:xfrm>
            <a:off x="409575" y="698500"/>
            <a:ext cx="62039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9727135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10248" y="4459527"/>
            <a:ext cx="5681980" cy="4224814"/>
          </a:xfrm>
          <a:prstGeom prst="rect">
            <a:avLst/>
          </a:prstGeom>
          <a:noFill/>
          <a:ln>
            <a:noFill/>
          </a:ln>
        </p:spPr>
        <p:txBody>
          <a:bodyPr spcFirstLastPara="1" wrap="square" lIns="94213" tIns="94213" rIns="94213" bIns="94213" anchor="t" anchorCtr="0">
            <a:noAutofit/>
          </a:bodyPr>
          <a:lstStyle/>
          <a:p>
            <a:pPr>
              <a:buClr>
                <a:schemeClr val="dk1"/>
              </a:buClr>
            </a:pPr>
            <a:r>
              <a:rPr lang="en-US">
                <a:solidFill>
                  <a:schemeClr val="dk1"/>
                </a:solidFill>
                <a:latin typeface="Calibri"/>
                <a:ea typeface="Calibri"/>
                <a:cs typeface="Calibri"/>
                <a:sym typeface="Calibri"/>
              </a:rPr>
              <a:t>Read the norms. </a:t>
            </a:r>
          </a:p>
        </p:txBody>
      </p:sp>
      <p:sp>
        <p:nvSpPr>
          <p:cNvPr id="345" name="Shape 345"/>
          <p:cNvSpPr>
            <a:spLocks noGrp="1" noRot="1" noChangeAspect="1"/>
          </p:cNvSpPr>
          <p:nvPr>
            <p:ph type="sldImg" idx="2"/>
          </p:nvPr>
        </p:nvSpPr>
        <p:spPr>
          <a:xfrm>
            <a:off x="420688" y="704850"/>
            <a:ext cx="6261100" cy="3521075"/>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9942146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a:t>
            </a:r>
            <a:r>
              <a:rPr lang="en-US" baseline="0" dirty="0"/>
              <a:t> are our state requirements before our </a:t>
            </a:r>
            <a:r>
              <a:rPr lang="en-US" dirty="0"/>
              <a:t>COVID-19 Educator Evaluation Flexibility 2020–21 guidelines were established. The</a:t>
            </a:r>
            <a:r>
              <a:rPr lang="en-US" baseline="0" dirty="0"/>
              <a:t> </a:t>
            </a:r>
            <a:r>
              <a:rPr lang="en-US" dirty="0"/>
              <a:t>COVID-19 Educator Evaluation Flexibility 2020–21 guidelines</a:t>
            </a:r>
            <a:r>
              <a:rPr lang="en-US" baseline="0" dirty="0"/>
              <a:t> give districts the flexibility during the pandemic to meet the needs of their district.  The SCDE sets the floor but districts do have the right to go above and beyond and can take educators through our normal evaluation process.  </a:t>
            </a:r>
          </a:p>
          <a:p>
            <a:endParaRPr lang="en-US" baseline="0" dirty="0"/>
          </a:p>
          <a:p>
            <a:r>
              <a:rPr lang="en-US" dirty="0" err="1"/>
              <a:t>SCLead</a:t>
            </a:r>
            <a:r>
              <a:rPr lang="en-US" dirty="0"/>
              <a:t> will be modified to meet the flexibility</a:t>
            </a:r>
            <a:r>
              <a:rPr lang="en-US" baseline="0" dirty="0"/>
              <a:t> guidelines and we will discuss them on the next two slides. </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368873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a:t>
            </a:r>
            <a:r>
              <a:rPr lang="en-US" baseline="0" dirty="0"/>
              <a:t> are the COVID-19 Flexibility Guidelines.  </a:t>
            </a:r>
            <a:endParaRPr lang="en-US" dirty="0"/>
          </a:p>
        </p:txBody>
      </p:sp>
      <p:sp>
        <p:nvSpPr>
          <p:cNvPr id="4" name="Footer Placeholder 3"/>
          <p:cNvSpPr>
            <a:spLocks noGrp="1"/>
          </p:cNvSpPr>
          <p:nvPr>
            <p:ph type="ftr" sz="quarter" idx="10"/>
          </p:nvPr>
        </p:nvSpPr>
        <p:spPr/>
        <p:txBody>
          <a:bodyPr/>
          <a:lstStyle/>
          <a:p>
            <a:r>
              <a:rPr lang="en-US"/>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46</a:t>
            </a:fld>
            <a:endParaRPr lang="en-US"/>
          </a:p>
        </p:txBody>
      </p:sp>
    </p:spTree>
    <p:extLst>
      <p:ext uri="{BB962C8B-B14F-4D97-AF65-F5344CB8AC3E}">
        <p14:creationId xmlns:p14="http://schemas.microsoft.com/office/powerpoint/2010/main" val="185283497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Rodney: You can manage evaluations in SCLead.org by tracking progress on educators' orientation, observations, student growth (SLO) and professional goals. </a:t>
            </a:r>
          </a:p>
        </p:txBody>
      </p:sp>
      <p:sp>
        <p:nvSpPr>
          <p:cNvPr id="4" name="Footer Placeholder 3"/>
          <p:cNvSpPr>
            <a:spLocks noGrp="1"/>
          </p:cNvSpPr>
          <p:nvPr>
            <p:ph type="ftr" sz="quarter" idx="4"/>
          </p:nvPr>
        </p:nvSpPr>
        <p:spPr/>
        <p:txBody>
          <a:bodyPr/>
          <a:lstStyle/>
          <a:p>
            <a:r>
              <a:rPr lang="en-US"/>
              <a:t>South Carolina Department of Education</a:t>
            </a:r>
          </a:p>
        </p:txBody>
      </p:sp>
      <p:sp>
        <p:nvSpPr>
          <p:cNvPr id="5" name="Slide Number Placeholder 4"/>
          <p:cNvSpPr>
            <a:spLocks noGrp="1"/>
          </p:cNvSpPr>
          <p:nvPr>
            <p:ph type="sldNum" sz="quarter" idx="5"/>
          </p:nvPr>
        </p:nvSpPr>
        <p:spPr/>
        <p:txBody>
          <a:bodyPr/>
          <a:lstStyle/>
          <a:p>
            <a:fld id="{9091D14C-FD63-4621-8F63-9ECEE9A5DEDE}" type="slidenum">
              <a:rPr lang="en-US" smtClean="0"/>
              <a:pPr/>
              <a:t>48</a:t>
            </a:fld>
            <a:endParaRPr lang="en-US"/>
          </a:p>
        </p:txBody>
      </p:sp>
    </p:spTree>
    <p:extLst>
      <p:ext uri="{BB962C8B-B14F-4D97-AF65-F5344CB8AC3E}">
        <p14:creationId xmlns:p14="http://schemas.microsoft.com/office/powerpoint/2010/main" val="134445833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Rodney: Use the </a:t>
            </a:r>
            <a:r>
              <a:rPr lang="en-US" dirty="0">
                <a:cs typeface="Calibri"/>
              </a:rPr>
              <a:t>Staff Evaluation Status (ADEPT) Report to track orientations.</a:t>
            </a:r>
          </a:p>
          <a:p>
            <a:r>
              <a:rPr lang="en-US" dirty="0">
                <a:cs typeface="Calibri"/>
              </a:rPr>
              <a:t>Refer to Column O, "Orientation Complete" if it is false the educator has not signed the orientation, if it is true, they have signed the orientation. For those that are false, you may want to check that you created orientations for them. Remember we don't have report that pulls specific orientation dates entered, but again an educator can't sign an orientation if it was not created.</a:t>
            </a:r>
          </a:p>
          <a:p>
            <a:endParaRPr lang="en-US" dirty="0">
              <a:cs typeface="Calibri"/>
            </a:endParaRPr>
          </a:p>
          <a:p>
            <a:r>
              <a:rPr lang="en-US" dirty="0">
                <a:cs typeface="Calibri"/>
              </a:rPr>
              <a:t> </a:t>
            </a:r>
          </a:p>
        </p:txBody>
      </p:sp>
      <p:sp>
        <p:nvSpPr>
          <p:cNvPr id="4" name="Footer Placeholder 3"/>
          <p:cNvSpPr>
            <a:spLocks noGrp="1"/>
          </p:cNvSpPr>
          <p:nvPr>
            <p:ph type="ftr" sz="quarter" idx="4"/>
          </p:nvPr>
        </p:nvSpPr>
        <p:spPr/>
        <p:txBody>
          <a:bodyPr/>
          <a:lstStyle/>
          <a:p>
            <a:r>
              <a:rPr lang="en-US"/>
              <a:t>South Carolina Department of Education</a:t>
            </a:r>
          </a:p>
        </p:txBody>
      </p:sp>
      <p:sp>
        <p:nvSpPr>
          <p:cNvPr id="5" name="Slide Number Placeholder 4"/>
          <p:cNvSpPr>
            <a:spLocks noGrp="1"/>
          </p:cNvSpPr>
          <p:nvPr>
            <p:ph type="sldNum" sz="quarter" idx="5"/>
          </p:nvPr>
        </p:nvSpPr>
        <p:spPr/>
        <p:txBody>
          <a:bodyPr/>
          <a:lstStyle/>
          <a:p>
            <a:fld id="{9091D14C-FD63-4621-8F63-9ECEE9A5DEDE}" type="slidenum">
              <a:rPr lang="en-US" smtClean="0"/>
              <a:pPr/>
              <a:t>49</a:t>
            </a:fld>
            <a:endParaRPr lang="en-US"/>
          </a:p>
        </p:txBody>
      </p:sp>
    </p:spTree>
    <p:extLst>
      <p:ext uri="{BB962C8B-B14F-4D97-AF65-F5344CB8AC3E}">
        <p14:creationId xmlns:p14="http://schemas.microsoft.com/office/powerpoint/2010/main" val="384402116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Rodney: Use the </a:t>
            </a:r>
            <a:r>
              <a:rPr lang="en-US" dirty="0">
                <a:cs typeface="Calibri"/>
              </a:rPr>
              <a:t>Evaluation SLOs (ADEPT) Report to track progress on SLOs</a:t>
            </a:r>
          </a:p>
          <a:p>
            <a:r>
              <a:rPr lang="en-US" dirty="0">
                <a:cs typeface="Calibri"/>
              </a:rPr>
              <a:t>Refer to Columns N &amp; O, SLO ID and SLO Nam to note if an SLO was entered in SCLead.org</a:t>
            </a:r>
          </a:p>
          <a:p>
            <a:r>
              <a:rPr lang="en-US" dirty="0">
                <a:cs typeface="Calibri"/>
              </a:rPr>
              <a:t>Refer to Columns P to U, to check if the conferences have taken place as affirmed by both the educator and evaluator with their signatures</a:t>
            </a:r>
          </a:p>
          <a:p>
            <a:endParaRPr lang="en-US" dirty="0">
              <a:cs typeface="Calibri"/>
            </a:endParaRPr>
          </a:p>
          <a:p>
            <a:r>
              <a:rPr lang="en-US" dirty="0">
                <a:cs typeface="Calibri"/>
              </a:rPr>
              <a:t>To use this report easily, filter Column J "Evaluation Model" to show only Expanded ADEPT (SCTS)</a:t>
            </a:r>
          </a:p>
          <a:p>
            <a:endParaRPr lang="en-US" dirty="0">
              <a:cs typeface="Calibri"/>
            </a:endParaRPr>
          </a:p>
          <a:p>
            <a:r>
              <a:rPr lang="en-US" dirty="0">
                <a:cs typeface="Calibri"/>
              </a:rPr>
              <a:t>Note that you can only utilize this report to track SLOs if you asked your educators to either enter their SLO completely in the SCLead.org digital SLO form or if you instructed your </a:t>
            </a:r>
            <a:r>
              <a:rPr lang="en-US" dirty="0" err="1">
                <a:cs typeface="Calibri"/>
              </a:rPr>
              <a:t>educaotrs</a:t>
            </a:r>
            <a:r>
              <a:rPr lang="en-US" dirty="0">
                <a:cs typeface="Calibri"/>
              </a:rPr>
              <a:t> to at least activate the SLO form by entering the purpose and type of the SLO in the SCLead.org digital SLO form.</a:t>
            </a:r>
          </a:p>
          <a:p>
            <a:r>
              <a:rPr lang="en-US" dirty="0">
                <a:cs typeface="Calibri"/>
              </a:rPr>
              <a:t>This report is available at the district and school level. </a:t>
            </a:r>
          </a:p>
          <a:p>
            <a:endParaRPr lang="en-US" dirty="0">
              <a:cs typeface="Calibri"/>
            </a:endParaRPr>
          </a:p>
          <a:p>
            <a:r>
              <a:rPr lang="en-US" dirty="0">
                <a:cs typeface="Calibri"/>
              </a:rPr>
              <a:t>We still give districts the flexibility to either store SLOs in SCLead.org or not.</a:t>
            </a:r>
          </a:p>
        </p:txBody>
      </p:sp>
      <p:sp>
        <p:nvSpPr>
          <p:cNvPr id="4" name="Footer Placeholder 3"/>
          <p:cNvSpPr>
            <a:spLocks noGrp="1"/>
          </p:cNvSpPr>
          <p:nvPr>
            <p:ph type="ftr" sz="quarter" idx="4"/>
          </p:nvPr>
        </p:nvSpPr>
        <p:spPr/>
        <p:txBody>
          <a:bodyPr/>
          <a:lstStyle/>
          <a:p>
            <a:r>
              <a:rPr lang="en-US"/>
              <a:t>South Carolina Department of Education</a:t>
            </a:r>
          </a:p>
        </p:txBody>
      </p:sp>
      <p:sp>
        <p:nvSpPr>
          <p:cNvPr id="5" name="Slide Number Placeholder 4"/>
          <p:cNvSpPr>
            <a:spLocks noGrp="1"/>
          </p:cNvSpPr>
          <p:nvPr>
            <p:ph type="sldNum" sz="quarter" idx="5"/>
          </p:nvPr>
        </p:nvSpPr>
        <p:spPr/>
        <p:txBody>
          <a:bodyPr/>
          <a:lstStyle/>
          <a:p>
            <a:fld id="{9091D14C-FD63-4621-8F63-9ECEE9A5DEDE}" type="slidenum">
              <a:rPr lang="en-US" smtClean="0"/>
              <a:pPr/>
              <a:t>50</a:t>
            </a:fld>
            <a:endParaRPr lang="en-US"/>
          </a:p>
        </p:txBody>
      </p:sp>
    </p:spTree>
    <p:extLst>
      <p:ext uri="{BB962C8B-B14F-4D97-AF65-F5344CB8AC3E}">
        <p14:creationId xmlns:p14="http://schemas.microsoft.com/office/powerpoint/2010/main" val="189859609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Rodney: Use the </a:t>
            </a:r>
            <a:r>
              <a:rPr lang="en-US" dirty="0">
                <a:cs typeface="Calibri"/>
              </a:rPr>
              <a:t>Staff Evaluation Observations (ADEPT) Report to track Observations.</a:t>
            </a:r>
            <a:r>
              <a:rPr lang="en-US" baseline="0" dirty="0">
                <a:cs typeface="Calibri"/>
              </a:rPr>
              <a:t> T</a:t>
            </a:r>
            <a:r>
              <a:rPr lang="en-US" dirty="0">
                <a:cs typeface="Calibri"/>
              </a:rPr>
              <a:t>his report is available both at the district and school levels.</a:t>
            </a:r>
          </a:p>
          <a:p>
            <a:endParaRPr lang="en-US" dirty="0">
              <a:cs typeface="Calibri"/>
            </a:endParaRPr>
          </a:p>
          <a:p>
            <a:endParaRPr lang="en-US" dirty="0">
              <a:cs typeface="Calibri"/>
            </a:endParaRPr>
          </a:p>
          <a:p>
            <a:r>
              <a:rPr lang="en-US" sz="2500" dirty="0">
                <a:cs typeface="Calibri"/>
              </a:rPr>
              <a:t>Refer to Columns N-AA for details of the observation</a:t>
            </a:r>
          </a:p>
          <a:p>
            <a:r>
              <a:rPr lang="en-US" sz="2500" dirty="0">
                <a:cs typeface="Calibri"/>
              </a:rPr>
              <a:t>Columns Z and AA are automatically defaulted to No when the observation entered in SCLead.org is not signed by either observer or educator.</a:t>
            </a:r>
          </a:p>
          <a:p>
            <a:r>
              <a:rPr lang="en-US" sz="2500" dirty="0">
                <a:cs typeface="Calibri"/>
              </a:rPr>
              <a:t>When pulling this report, it will pull non-evaluated staff.</a:t>
            </a:r>
          </a:p>
          <a:p>
            <a:r>
              <a:rPr lang="en-US" sz="2500" dirty="0">
                <a:cs typeface="Calibri"/>
              </a:rPr>
              <a:t>Make sure to filter Column P "Evaluation Model" only to show Expanded ADEPT SCTS</a:t>
            </a:r>
          </a:p>
          <a:p>
            <a:r>
              <a:rPr lang="en-US" sz="2500" dirty="0">
                <a:cs typeface="Calibri"/>
              </a:rPr>
              <a:t>Filter Column R "Evaluation Level" and uncheck the GBE, only show/check Summative and Formative</a:t>
            </a:r>
          </a:p>
          <a:p>
            <a:endParaRPr lang="en-US" dirty="0">
              <a:cs typeface="Calibri"/>
            </a:endParaRPr>
          </a:p>
        </p:txBody>
      </p:sp>
      <p:sp>
        <p:nvSpPr>
          <p:cNvPr id="4" name="Footer Placeholder 3"/>
          <p:cNvSpPr>
            <a:spLocks noGrp="1"/>
          </p:cNvSpPr>
          <p:nvPr>
            <p:ph type="ftr" sz="quarter" idx="4"/>
          </p:nvPr>
        </p:nvSpPr>
        <p:spPr/>
        <p:txBody>
          <a:bodyPr/>
          <a:lstStyle/>
          <a:p>
            <a:r>
              <a:rPr lang="en-US"/>
              <a:t>South Carolina Department of Education</a:t>
            </a:r>
          </a:p>
        </p:txBody>
      </p:sp>
      <p:sp>
        <p:nvSpPr>
          <p:cNvPr id="5" name="Slide Number Placeholder 4"/>
          <p:cNvSpPr>
            <a:spLocks noGrp="1"/>
          </p:cNvSpPr>
          <p:nvPr>
            <p:ph type="sldNum" sz="quarter" idx="5"/>
          </p:nvPr>
        </p:nvSpPr>
        <p:spPr/>
        <p:txBody>
          <a:bodyPr/>
          <a:lstStyle/>
          <a:p>
            <a:fld id="{9091D14C-FD63-4621-8F63-9ECEE9A5DEDE}" type="slidenum">
              <a:rPr lang="en-US" smtClean="0"/>
              <a:pPr/>
              <a:t>51</a:t>
            </a:fld>
            <a:endParaRPr lang="en-US"/>
          </a:p>
        </p:txBody>
      </p:sp>
    </p:spTree>
    <p:extLst>
      <p:ext uri="{BB962C8B-B14F-4D97-AF65-F5344CB8AC3E}">
        <p14:creationId xmlns:p14="http://schemas.microsoft.com/office/powerpoint/2010/main" val="325833812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20000"/>
              </a:spcBef>
            </a:pPr>
            <a:endParaRPr lang="en-US" dirty="0"/>
          </a:p>
          <a:p>
            <a:pPr marL="285750" indent="-285750">
              <a:spcBef>
                <a:spcPct val="20000"/>
              </a:spcBef>
              <a:buFont typeface="Arial"/>
              <a:buChar char="•"/>
            </a:pPr>
            <a:r>
              <a:rPr lang="en-US"/>
              <a:t>You </a:t>
            </a:r>
            <a:r>
              <a:rPr lang="en-US" dirty="0"/>
              <a:t>will notice the first bubble on the left labeled O for Orientation is darkened if the orientation was signed.</a:t>
            </a:r>
          </a:p>
          <a:p>
            <a:pPr marL="285750" indent="-285750">
              <a:spcBef>
                <a:spcPct val="20000"/>
              </a:spcBef>
              <a:buFont typeface="Arial"/>
              <a:buChar char="•"/>
            </a:pPr>
            <a:r>
              <a:rPr lang="en-US"/>
              <a:t>The </a:t>
            </a:r>
            <a:r>
              <a:rPr lang="en-US" dirty="0"/>
              <a:t>bubble will remain unfilled if the educator has not signed his/her orientation in SCLead.org.</a:t>
            </a:r>
          </a:p>
          <a:p>
            <a:pPr marL="285750" indent="-285750">
              <a:spcBef>
                <a:spcPct val="20000"/>
              </a:spcBef>
              <a:buFont typeface="Arial"/>
              <a:buChar char="•"/>
            </a:pPr>
            <a:endParaRPr lang="en-US" dirty="0">
              <a:cs typeface="Calibri"/>
            </a:endParaRPr>
          </a:p>
          <a:p>
            <a:pPr marL="171450" indent="-171450">
              <a:spcBef>
                <a:spcPct val="20000"/>
              </a:spcBef>
              <a:buFont typeface="Arial"/>
              <a:buChar char="•"/>
            </a:pPr>
            <a:r>
              <a:rPr lang="en-US"/>
              <a:t>If </a:t>
            </a:r>
            <a:r>
              <a:rPr lang="en-US" dirty="0"/>
              <a:t>the SG bubble is half-filled, something has been entered, and signed by the educator and the evaluator.</a:t>
            </a:r>
          </a:p>
          <a:p>
            <a:pPr marL="171450" indent="-171450">
              <a:spcBef>
                <a:spcPct val="20000"/>
              </a:spcBef>
              <a:buFont typeface="Arial"/>
              <a:buChar char="•"/>
            </a:pPr>
            <a:r>
              <a:rPr lang="en-US"/>
              <a:t>The </a:t>
            </a:r>
            <a:r>
              <a:rPr lang="en-US" dirty="0"/>
              <a:t>SG bubble will completely fill if all the SLO conferences have been signed by both educator and evaluator or if the Professional Goal Preliminary and Final Review have been signed by both educator and evaluator.</a:t>
            </a:r>
          </a:p>
          <a:p>
            <a:pPr marL="171450" indent="-171450">
              <a:spcBef>
                <a:spcPct val="20000"/>
              </a:spcBef>
              <a:buFont typeface="Arial"/>
              <a:buChar char="•"/>
            </a:pPr>
            <a:r>
              <a:rPr lang="en-US"/>
              <a:t>The </a:t>
            </a:r>
            <a:r>
              <a:rPr lang="en-US" dirty="0"/>
              <a:t>SG bubble will remain unfilled if the educator and evaluator have not entered anything under this section.</a:t>
            </a:r>
          </a:p>
          <a:p>
            <a:pPr marL="171450" indent="-171450">
              <a:spcBef>
                <a:spcPct val="20000"/>
              </a:spcBef>
              <a:buFont typeface="Arial"/>
              <a:buChar char="•"/>
            </a:pPr>
            <a:endParaRPr lang="en-US" dirty="0">
              <a:cs typeface="Calibri"/>
            </a:endParaRPr>
          </a:p>
          <a:p>
            <a:pPr marL="171450" indent="-171450">
              <a:spcBef>
                <a:spcPct val="20000"/>
              </a:spcBef>
              <a:buFont typeface="Arial"/>
              <a:buChar char="•"/>
            </a:pPr>
            <a:endParaRPr lang="en-US" dirty="0">
              <a:cs typeface="Calibri"/>
            </a:endParaRPr>
          </a:p>
          <a:p>
            <a:pPr marL="171450" indent="-171450">
              <a:spcBef>
                <a:spcPct val="20000"/>
              </a:spcBef>
              <a:buFont typeface="Arial"/>
              <a:buChar char="•"/>
            </a:pPr>
            <a:r>
              <a:rPr lang="en-US"/>
              <a:t>You </a:t>
            </a:r>
            <a:r>
              <a:rPr lang="en-US" dirty="0"/>
              <a:t>will notice for those that require observations for their evaluations, the third bubble from the left is labeled OBS for Observation. If it is partially filled/darkened some observations have been entered and completed </a:t>
            </a:r>
            <a:endParaRPr lang="en-US" dirty="0">
              <a:cs typeface="Calibri"/>
            </a:endParaRPr>
          </a:p>
          <a:p>
            <a:pPr marL="171450" indent="-171450">
              <a:spcBef>
                <a:spcPct val="20000"/>
              </a:spcBef>
              <a:buFont typeface="Arial"/>
              <a:buChar char="•"/>
            </a:pPr>
            <a:r>
              <a:rPr lang="en-US"/>
              <a:t>If </a:t>
            </a:r>
            <a:r>
              <a:rPr lang="en-US" dirty="0"/>
              <a:t>all required observations have been entered and completed for both Preliminary and Final Evaluation cycles, including consensus meetings for those ding consensus, the bubble will be fully filled/darkened.</a:t>
            </a:r>
          </a:p>
          <a:p>
            <a:pPr marL="171450" indent="-171450">
              <a:spcBef>
                <a:spcPct val="20000"/>
              </a:spcBef>
              <a:buFont typeface="Arial"/>
              <a:buChar char="•"/>
            </a:pPr>
            <a:endParaRPr lang="en-US" dirty="0">
              <a:cs typeface="Calibri"/>
            </a:endParaRPr>
          </a:p>
          <a:p>
            <a:endParaRPr lang="en-US"/>
          </a:p>
        </p:txBody>
      </p:sp>
      <p:sp>
        <p:nvSpPr>
          <p:cNvPr id="4" name="Footer Placeholder 3"/>
          <p:cNvSpPr>
            <a:spLocks noGrp="1"/>
          </p:cNvSpPr>
          <p:nvPr>
            <p:ph type="ftr" sz="quarter" idx="10"/>
          </p:nvPr>
        </p:nvSpPr>
        <p:spPr/>
        <p:txBody>
          <a:bodyPr/>
          <a:lstStyle/>
          <a:p>
            <a:r>
              <a:rPr lang="en-US" smtClean="0"/>
              <a:t>South Carolina Department of Education</a:t>
            </a:r>
            <a:endParaRPr lang="en-US"/>
          </a:p>
        </p:txBody>
      </p:sp>
      <p:sp>
        <p:nvSpPr>
          <p:cNvPr id="5" name="Slide Number Placeholder 4"/>
          <p:cNvSpPr>
            <a:spLocks noGrp="1"/>
          </p:cNvSpPr>
          <p:nvPr>
            <p:ph type="sldNum" sz="quarter" idx="11"/>
          </p:nvPr>
        </p:nvSpPr>
        <p:spPr/>
        <p:txBody>
          <a:bodyPr/>
          <a:lstStyle/>
          <a:p>
            <a:fld id="{9091D14C-FD63-4621-8F63-9ECEE9A5DEDE}" type="slidenum">
              <a:rPr lang="en-US" smtClean="0"/>
              <a:pPr/>
              <a:t>52</a:t>
            </a:fld>
            <a:endParaRPr lang="en-US"/>
          </a:p>
        </p:txBody>
      </p:sp>
    </p:spTree>
    <p:extLst>
      <p:ext uri="{BB962C8B-B14F-4D97-AF65-F5344CB8AC3E}">
        <p14:creationId xmlns:p14="http://schemas.microsoft.com/office/powerpoint/2010/main" val="292531104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Rodney: </a:t>
            </a:r>
            <a:r>
              <a:rPr lang="en-US" dirty="0"/>
              <a:t>Here is managing evaluations in a </a:t>
            </a:r>
            <a:r>
              <a:rPr lang="en-US" dirty="0" err="1"/>
              <a:t>Nutshell..read</a:t>
            </a:r>
            <a:r>
              <a:rPr lang="en-US" baseline="0" dirty="0"/>
              <a:t> slides</a:t>
            </a:r>
            <a:endParaRPr lang="en-US" dirty="0"/>
          </a:p>
          <a:p>
            <a:pPr>
              <a:spcBef>
                <a:spcPct val="20000"/>
              </a:spcBef>
            </a:pPr>
            <a:endParaRPr lang="en-US" dirty="0">
              <a:cs typeface="Calibri"/>
            </a:endParaRPr>
          </a:p>
          <a:p>
            <a:endParaRPr lang="en-US" dirty="0">
              <a:cs typeface="Calibri"/>
            </a:endParaRPr>
          </a:p>
        </p:txBody>
      </p:sp>
      <p:sp>
        <p:nvSpPr>
          <p:cNvPr id="4" name="Footer Placeholder 3"/>
          <p:cNvSpPr>
            <a:spLocks noGrp="1"/>
          </p:cNvSpPr>
          <p:nvPr>
            <p:ph type="ftr" sz="quarter" idx="4"/>
          </p:nvPr>
        </p:nvSpPr>
        <p:spPr/>
        <p:txBody>
          <a:bodyPr/>
          <a:lstStyle/>
          <a:p>
            <a:r>
              <a:rPr lang="en-US"/>
              <a:t>South Carolina Department of Education</a:t>
            </a:r>
          </a:p>
        </p:txBody>
      </p:sp>
      <p:sp>
        <p:nvSpPr>
          <p:cNvPr id="5" name="Slide Number Placeholder 4"/>
          <p:cNvSpPr>
            <a:spLocks noGrp="1"/>
          </p:cNvSpPr>
          <p:nvPr>
            <p:ph type="sldNum" sz="quarter" idx="5"/>
          </p:nvPr>
        </p:nvSpPr>
        <p:spPr/>
        <p:txBody>
          <a:bodyPr/>
          <a:lstStyle/>
          <a:p>
            <a:fld id="{9091D14C-FD63-4621-8F63-9ECEE9A5DEDE}" type="slidenum">
              <a:rPr lang="en-US" smtClean="0"/>
              <a:pPr/>
              <a:t>53</a:t>
            </a:fld>
            <a:endParaRPr lang="en-US"/>
          </a:p>
        </p:txBody>
      </p:sp>
    </p:spTree>
    <p:extLst>
      <p:ext uri="{BB962C8B-B14F-4D97-AF65-F5344CB8AC3E}">
        <p14:creationId xmlns:p14="http://schemas.microsoft.com/office/powerpoint/2010/main" val="284891591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477743">
              <a:defRPr/>
            </a:pPr>
            <a:endParaRPr lang="en-US"/>
          </a:p>
        </p:txBody>
      </p:sp>
      <p:sp>
        <p:nvSpPr>
          <p:cNvPr id="4" name="Slide Number Placeholder 3"/>
          <p:cNvSpPr>
            <a:spLocks noGrp="1"/>
          </p:cNvSpPr>
          <p:nvPr>
            <p:ph type="sldNum" sz="quarter" idx="10"/>
          </p:nvPr>
        </p:nvSpPr>
        <p:spPr/>
        <p:txBody>
          <a:bodyPr/>
          <a:lstStyle/>
          <a:p>
            <a:pPr defTabSz="1447918">
              <a:defRPr/>
            </a:pPr>
            <a:fld id="{16A353FE-32F5-BF4D-A682-07E8A26EBEC6}" type="slidenum">
              <a:rPr lang="en-US">
                <a:solidFill>
                  <a:prstClr val="black"/>
                </a:solidFill>
                <a:latin typeface="Calibri" panose="020F0502020204030204"/>
              </a:rPr>
              <a:pPr defTabSz="1447918">
                <a:defRPr/>
              </a:pPr>
              <a:t>55</a:t>
            </a:fld>
            <a:endParaRPr lang="en-US">
              <a:solidFill>
                <a:prstClr val="black"/>
              </a:solidFill>
              <a:latin typeface="Calibri" panose="020F0502020204030204"/>
            </a:endParaRPr>
          </a:p>
        </p:txBody>
      </p:sp>
    </p:spTree>
    <p:extLst>
      <p:ext uri="{BB962C8B-B14F-4D97-AF65-F5344CB8AC3E}">
        <p14:creationId xmlns:p14="http://schemas.microsoft.com/office/powerpoint/2010/main" val="285307292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477743">
              <a:defRPr/>
            </a:pPr>
            <a:endParaRPr lang="en-US" dirty="0">
              <a:cs typeface="Calibri"/>
            </a:endParaRPr>
          </a:p>
          <a:p>
            <a:endParaRPr lang="en-US" dirty="0"/>
          </a:p>
        </p:txBody>
      </p:sp>
      <p:sp>
        <p:nvSpPr>
          <p:cNvPr id="4" name="Slide Number Placeholder 3"/>
          <p:cNvSpPr>
            <a:spLocks noGrp="1"/>
          </p:cNvSpPr>
          <p:nvPr>
            <p:ph type="sldNum" sz="quarter" idx="10"/>
          </p:nvPr>
        </p:nvSpPr>
        <p:spPr/>
        <p:txBody>
          <a:bodyPr/>
          <a:lstStyle/>
          <a:p>
            <a:pPr defTabSz="1447918">
              <a:defRPr/>
            </a:pPr>
            <a:fld id="{16A353FE-32F5-BF4D-A682-07E8A26EBEC6}" type="slidenum">
              <a:rPr lang="en-US">
                <a:solidFill>
                  <a:prstClr val="black"/>
                </a:solidFill>
                <a:latin typeface="Calibri" panose="020F0502020204030204"/>
              </a:rPr>
              <a:pPr defTabSz="1447918">
                <a:defRPr/>
              </a:pPr>
              <a:t>56</a:t>
            </a:fld>
            <a:endParaRPr lang="en-US">
              <a:solidFill>
                <a:prstClr val="black"/>
              </a:solidFill>
              <a:latin typeface="Calibri" panose="020F0502020204030204"/>
            </a:endParaRPr>
          </a:p>
        </p:txBody>
      </p:sp>
    </p:spTree>
    <p:extLst>
      <p:ext uri="{BB962C8B-B14F-4D97-AF65-F5344CB8AC3E}">
        <p14:creationId xmlns:p14="http://schemas.microsoft.com/office/powerpoint/2010/main" val="1282554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10248" y="4459527"/>
            <a:ext cx="5681980" cy="4224814"/>
          </a:xfrm>
          <a:prstGeom prst="rect">
            <a:avLst/>
          </a:prstGeom>
          <a:noFill/>
          <a:ln>
            <a:noFill/>
          </a:ln>
        </p:spPr>
        <p:txBody>
          <a:bodyPr spcFirstLastPara="1" wrap="square" lIns="94213" tIns="94213" rIns="94213" bIns="94213" anchor="t" anchorCtr="0">
            <a:noAutofit/>
          </a:bodyPr>
          <a:lstStyle/>
          <a:p>
            <a:r>
              <a:rPr lang="en-US"/>
              <a:t>As a quick intro to the TEAMS tools, point out the camera (pink), microphone (green), raised hand (purple) and chat (gold) option on the TEAMS page.</a:t>
            </a:r>
          </a:p>
          <a:p>
            <a:pPr defTabSz="692452">
              <a:buClr>
                <a:schemeClr val="dk1"/>
              </a:buClr>
              <a:defRPr/>
            </a:pPr>
            <a:endParaRPr lang="en-US">
              <a:solidFill>
                <a:schemeClr val="dk1"/>
              </a:solidFill>
              <a:ea typeface="Calibri"/>
              <a:cs typeface="Calibri"/>
              <a:sym typeface="Calibri"/>
            </a:endParaRPr>
          </a:p>
          <a:p>
            <a:pPr>
              <a:buClr>
                <a:schemeClr val="dk1"/>
              </a:buClr>
            </a:pPr>
            <a:endParaRPr lang="en-US">
              <a:solidFill>
                <a:schemeClr val="dk1"/>
              </a:solidFill>
              <a:latin typeface="Calibri"/>
              <a:ea typeface="Calibri"/>
              <a:cs typeface="Calibri"/>
              <a:sym typeface="Calibri"/>
            </a:endParaRPr>
          </a:p>
        </p:txBody>
      </p:sp>
      <p:sp>
        <p:nvSpPr>
          <p:cNvPr id="345" name="Shape 345"/>
          <p:cNvSpPr>
            <a:spLocks noGrp="1" noRot="1" noChangeAspect="1"/>
          </p:cNvSpPr>
          <p:nvPr>
            <p:ph type="sldImg" idx="2"/>
          </p:nvPr>
        </p:nvSpPr>
        <p:spPr>
          <a:xfrm>
            <a:off x="420688" y="704850"/>
            <a:ext cx="6261100" cy="3521075"/>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92091622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We</a:t>
            </a:r>
            <a:r>
              <a:rPr lang="en-US">
                <a:cs typeface="Calibri"/>
              </a:rPr>
              <a:t> </a:t>
            </a:r>
            <a:r>
              <a:rPr lang="en-US" dirty="0">
                <a:cs typeface="Calibri"/>
              </a:rPr>
              <a:t>know it may seem far away, but it is important to have a working knowledge of how you will handle the year ending processes now. </a:t>
            </a:r>
            <a:endParaRPr lang="en-US"/>
          </a:p>
        </p:txBody>
      </p:sp>
      <p:sp>
        <p:nvSpPr>
          <p:cNvPr id="4" name="Footer Placeholder 3"/>
          <p:cNvSpPr>
            <a:spLocks noGrp="1"/>
          </p:cNvSpPr>
          <p:nvPr>
            <p:ph type="ftr" sz="quarter" idx="10"/>
          </p:nvPr>
        </p:nvSpPr>
        <p:spPr/>
        <p:txBody>
          <a:bodyPr/>
          <a:lstStyle/>
          <a:p>
            <a:r>
              <a:rPr lang="en-US"/>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57</a:t>
            </a:fld>
            <a:endParaRPr lang="en-US"/>
          </a:p>
        </p:txBody>
      </p:sp>
    </p:spTree>
    <p:extLst>
      <p:ext uri="{BB962C8B-B14F-4D97-AF65-F5344CB8AC3E}">
        <p14:creationId xmlns:p14="http://schemas.microsoft.com/office/powerpoint/2010/main" val="149123257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Of the four SCTS 4.0 Rubric domains, the scoring for the professionalism domain is formatted as a checklist and should be completed by the principal.  It is important to</a:t>
            </a:r>
            <a:r>
              <a:rPr lang="en-US" baseline="0"/>
              <a:t> know that only the Final Review from the Professionalism Review will be calculated with the educator’s overall </a:t>
            </a:r>
            <a:r>
              <a:rPr lang="en-US"/>
              <a:t>composite rating/</a:t>
            </a:r>
            <a:r>
              <a:rPr lang="en-US" baseline="0"/>
              <a:t>scores.</a:t>
            </a:r>
            <a:r>
              <a:rPr lang="en-US"/>
              <a:t> Most importantly, please ensure your principals do not forget to complete this section of the evaluation as some evaluators do. </a:t>
            </a:r>
          </a:p>
          <a:p>
            <a:endParaRPr lang="en-US">
              <a:cs typeface="Calibri"/>
            </a:endParaRPr>
          </a:p>
          <a:p>
            <a:endParaRPr lang="en-US">
              <a:cs typeface="Calibri"/>
            </a:endParaRPr>
          </a:p>
        </p:txBody>
      </p:sp>
      <p:sp>
        <p:nvSpPr>
          <p:cNvPr id="4" name="Slide Number Placeholder 3"/>
          <p:cNvSpPr>
            <a:spLocks noGrp="1"/>
          </p:cNvSpPr>
          <p:nvPr>
            <p:ph type="sldNum" sz="quarter" idx="10"/>
          </p:nvPr>
        </p:nvSpPr>
        <p:spPr/>
        <p:txBody>
          <a:bodyPr/>
          <a:lstStyle/>
          <a:p>
            <a:fld id="{16A353FE-32F5-BF4D-A682-07E8A26EBEC6}" type="slidenum">
              <a:rPr lang="en-US" smtClean="0"/>
              <a:t>58</a:t>
            </a:fld>
            <a:endParaRPr lang="en-US"/>
          </a:p>
        </p:txBody>
      </p:sp>
    </p:spTree>
    <p:extLst>
      <p:ext uri="{BB962C8B-B14F-4D97-AF65-F5344CB8AC3E}">
        <p14:creationId xmlns:p14="http://schemas.microsoft.com/office/powerpoint/2010/main" val="117696903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All of these actions can be found on the educator’s results page in </a:t>
            </a:r>
            <a:r>
              <a:rPr lang="en-US" err="1"/>
              <a:t>SCLead</a:t>
            </a:r>
            <a:r>
              <a:rPr lang="en-US"/>
              <a:t>. The Overall Status of Met or Not Met comes from the Final Overall Composite Rating/Score using a formula in </a:t>
            </a:r>
            <a:r>
              <a:rPr lang="en-US" err="1"/>
              <a:t>SCLead</a:t>
            </a:r>
            <a:r>
              <a:rPr lang="en-US"/>
              <a:t>.  The Overall Composite Rating/Score comes from scoring the (four) 4.0 rubric domains, and using the SLO as a modifier.  An SLO score of 4 will increase the score by .25 and an SLO score of 1 will decrease the score by .25.  A score of 2 or 3 on the SLO will not affect the Final Overall Composite Rating/Score.  </a:t>
            </a:r>
            <a:r>
              <a:rPr lang="en-US" b="1"/>
              <a:t>The SLO rating of Unsatisfactory, Needs Improvement, Proficient, or Exemplary will have to be selected on the results page instead of the number ratings since some districts are using a different rubric than the state's.  </a:t>
            </a:r>
            <a:r>
              <a:rPr lang="en-US"/>
              <a:t> </a:t>
            </a:r>
          </a:p>
          <a:p>
            <a:r>
              <a:rPr lang="en-US"/>
              <a:t>*For recommendations, please select the appropriate evaluation level, contract, and hire status for the upcoming school year.  This selection has a dropdown box feature in </a:t>
            </a:r>
            <a:r>
              <a:rPr lang="en-US" err="1"/>
              <a:t>SCLead</a:t>
            </a:r>
            <a:r>
              <a:rPr lang="en-US"/>
              <a:t>.   </a:t>
            </a:r>
            <a:endParaRPr lang="en-US">
              <a:cs typeface="Calibri"/>
            </a:endParaRPr>
          </a:p>
          <a:p>
            <a:r>
              <a:rPr lang="en-US"/>
              <a:t>*Signatures in </a:t>
            </a:r>
            <a:r>
              <a:rPr lang="en-US" err="1"/>
              <a:t>SCLead</a:t>
            </a:r>
            <a:r>
              <a:rPr lang="en-US"/>
              <a:t> need to be present from the principal or evaluator chair before an evaluation can be completed by the district ADEPT administrator. </a:t>
            </a:r>
            <a:endParaRPr lang="en-US">
              <a:cs typeface="Calibri"/>
            </a:endParaRPr>
          </a:p>
          <a:p>
            <a:endParaRPr lang="en-US">
              <a:cs typeface="Calibri"/>
            </a:endParaRPr>
          </a:p>
        </p:txBody>
      </p:sp>
      <p:sp>
        <p:nvSpPr>
          <p:cNvPr id="4" name="Footer Placeholder 3"/>
          <p:cNvSpPr>
            <a:spLocks noGrp="1"/>
          </p:cNvSpPr>
          <p:nvPr>
            <p:ph type="ftr" sz="quarter" idx="10"/>
          </p:nvPr>
        </p:nvSpPr>
        <p:spPr/>
        <p:txBody>
          <a:bodyPr/>
          <a:lstStyle/>
          <a:p>
            <a:r>
              <a:rPr lang="en-US"/>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59</a:t>
            </a:fld>
            <a:endParaRPr lang="en-US"/>
          </a:p>
        </p:txBody>
      </p:sp>
    </p:spTree>
    <p:extLst>
      <p:ext uri="{BB962C8B-B14F-4D97-AF65-F5344CB8AC3E}">
        <p14:creationId xmlns:p14="http://schemas.microsoft.com/office/powerpoint/2010/main" val="220234758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Again, in order for an evaluation to be completed in </a:t>
            </a:r>
            <a:r>
              <a:rPr lang="en-US" err="1"/>
              <a:t>SCLead</a:t>
            </a:r>
            <a:r>
              <a:rPr lang="en-US"/>
              <a:t> the evaluation chair or the principal must add a signature.  The ADEPT coordinator needs to check that Recommendations for next year are correct on this page.  Once all evaluation data has been properly recorded and all signatures have been applied, and the recommendations for next year are correct, the district staff can complete the evaluation by selecting the “evaluation complete” tab and clicking submit.  </a:t>
            </a:r>
          </a:p>
          <a:p>
            <a:endParaRPr lang="en-US">
              <a:cs typeface="Calibri"/>
            </a:endParaRPr>
          </a:p>
          <a:p>
            <a:endParaRPr lang="en-US">
              <a:cs typeface="Calibri"/>
            </a:endParaRPr>
          </a:p>
          <a:p>
            <a:endParaRPr lang="en-US">
              <a:cs typeface="Calibri"/>
            </a:endParaRPr>
          </a:p>
        </p:txBody>
      </p:sp>
      <p:sp>
        <p:nvSpPr>
          <p:cNvPr id="4" name="Slide Number Placeholder 3"/>
          <p:cNvSpPr>
            <a:spLocks noGrp="1"/>
          </p:cNvSpPr>
          <p:nvPr>
            <p:ph type="sldNum" sz="quarter" idx="10"/>
          </p:nvPr>
        </p:nvSpPr>
        <p:spPr/>
        <p:txBody>
          <a:bodyPr/>
          <a:lstStyle/>
          <a:p>
            <a:fld id="{16A353FE-32F5-BF4D-A682-07E8A26EBEC6}" type="slidenum">
              <a:rPr lang="en-US" smtClean="0"/>
              <a:t>60</a:t>
            </a:fld>
            <a:endParaRPr lang="en-US"/>
          </a:p>
        </p:txBody>
      </p:sp>
    </p:spTree>
    <p:extLst>
      <p:ext uri="{BB962C8B-B14F-4D97-AF65-F5344CB8AC3E}">
        <p14:creationId xmlns:p14="http://schemas.microsoft.com/office/powerpoint/2010/main" val="40894138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Auto Completion process will complete all eligible open evaluations for the current academic year for Classroom-Based Teachers, School Counselors, Librarians, and Speech Language Professionals who are on a GBE evaluation with a Continuing contract. The Overall Statuses and/or Recommendations for the evaluations will be added if they have not already been set, the Overall Statuses will be set to Met and the Recommendations for next year will be set to Rehired with a GBE evaluation level and a Continuing contract level. Classroom-Based Teacher evaluations missing an SLO score will not be updated or closed. The Auto</a:t>
            </a:r>
            <a:r>
              <a:rPr lang="en-US" baseline="0"/>
              <a:t> Completion </a:t>
            </a:r>
            <a:r>
              <a:rPr lang="en-US"/>
              <a:t>feature is activated by our office and begins on or around May 1, and </a:t>
            </a:r>
            <a:r>
              <a:rPr lang="en-US" baseline="0"/>
              <a:t>and will run periodically or weekly until the </a:t>
            </a:r>
            <a:r>
              <a:rPr lang="en-US"/>
              <a:t>reporting</a:t>
            </a:r>
            <a:r>
              <a:rPr lang="en-US" baseline="0"/>
              <a:t> deadline</a:t>
            </a:r>
            <a:r>
              <a:rPr lang="en-US"/>
              <a:t> on June 20, 2021</a:t>
            </a:r>
            <a:r>
              <a:rPr lang="en-US" baseline="0"/>
              <a:t>.</a:t>
            </a:r>
            <a:r>
              <a:rPr lang="en-US"/>
              <a:t> </a:t>
            </a:r>
            <a:r>
              <a:rPr lang="en-US" baseline="0"/>
              <a:t> This</a:t>
            </a:r>
            <a:r>
              <a:rPr lang="en-US"/>
              <a:t> feature is strictly</a:t>
            </a:r>
            <a:r>
              <a:rPr lang="en-US" baseline="0"/>
              <a:t> for Continuing GBE educators who have SLO scores in </a:t>
            </a:r>
            <a:r>
              <a:rPr lang="en-US" baseline="0" err="1"/>
              <a:t>SCLead</a:t>
            </a:r>
            <a:r>
              <a:rPr lang="en-US" baseline="0"/>
              <a:t>.</a:t>
            </a:r>
            <a:r>
              <a:rPr lang="en-US"/>
              <a:t>  </a:t>
            </a:r>
          </a:p>
          <a:p>
            <a:endParaRPr lang="en-US">
              <a:cs typeface="Calibri"/>
            </a:endParaRPr>
          </a:p>
        </p:txBody>
      </p:sp>
      <p:sp>
        <p:nvSpPr>
          <p:cNvPr id="4" name="Slide Number Placeholder 3"/>
          <p:cNvSpPr>
            <a:spLocks noGrp="1"/>
          </p:cNvSpPr>
          <p:nvPr>
            <p:ph type="sldNum" sz="quarter" idx="10"/>
          </p:nvPr>
        </p:nvSpPr>
        <p:spPr/>
        <p:txBody>
          <a:bodyPr/>
          <a:lstStyle/>
          <a:p>
            <a:fld id="{16A353FE-32F5-BF4D-A682-07E8A26EBEC6}" type="slidenum">
              <a:rPr lang="en-US" smtClean="0"/>
              <a:t>61</a:t>
            </a:fld>
            <a:endParaRPr lang="en-US"/>
          </a:p>
        </p:txBody>
      </p:sp>
    </p:spTree>
    <p:extLst>
      <p:ext uri="{BB962C8B-B14F-4D97-AF65-F5344CB8AC3E}">
        <p14:creationId xmlns:p14="http://schemas.microsoft.com/office/powerpoint/2010/main" val="307139988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477743">
              <a:defRPr/>
            </a:pPr>
            <a:r>
              <a:rPr lang="en-US"/>
              <a:t>(</a:t>
            </a:r>
          </a:p>
        </p:txBody>
      </p:sp>
      <p:sp>
        <p:nvSpPr>
          <p:cNvPr id="4" name="Slide Number Placeholder 3"/>
          <p:cNvSpPr>
            <a:spLocks noGrp="1"/>
          </p:cNvSpPr>
          <p:nvPr>
            <p:ph type="sldNum" sz="quarter" idx="10"/>
          </p:nvPr>
        </p:nvSpPr>
        <p:spPr/>
        <p:txBody>
          <a:bodyPr/>
          <a:lstStyle/>
          <a:p>
            <a:pPr defTabSz="1447918">
              <a:defRPr/>
            </a:pPr>
            <a:fld id="{16A353FE-32F5-BF4D-A682-07E8A26EBEC6}" type="slidenum">
              <a:rPr lang="en-US">
                <a:solidFill>
                  <a:prstClr val="black"/>
                </a:solidFill>
                <a:latin typeface="Calibri" panose="020F0502020204030204"/>
              </a:rPr>
              <a:pPr defTabSz="1447918">
                <a:defRPr/>
              </a:pPr>
              <a:t>62</a:t>
            </a:fld>
            <a:endParaRPr lang="en-US">
              <a:solidFill>
                <a:prstClr val="black"/>
              </a:solidFill>
              <a:latin typeface="Calibri" panose="020F0502020204030204"/>
            </a:endParaRPr>
          </a:p>
        </p:txBody>
      </p:sp>
    </p:spTree>
    <p:extLst>
      <p:ext uri="{BB962C8B-B14F-4D97-AF65-F5344CB8AC3E}">
        <p14:creationId xmlns:p14="http://schemas.microsoft.com/office/powerpoint/2010/main" val="79553954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a:t>Part of completing an</a:t>
            </a:r>
            <a:r>
              <a:rPr lang="en-US" baseline="0"/>
              <a:t> evaluation record at the end of the year is knowing how to handle special cases. One case you </a:t>
            </a:r>
            <a:r>
              <a:rPr lang="en-US"/>
              <a:t>may</a:t>
            </a:r>
            <a:r>
              <a:rPr lang="en-US" baseline="0"/>
              <a:t> encounter is an incomplete record. Records are incomplete if the SCTS process has not been followed or data is missing. The first clue that an evaluation is incomplete is a message </a:t>
            </a:r>
            <a:r>
              <a:rPr lang="en-US" dirty="0"/>
              <a:t>which</a:t>
            </a:r>
            <a:r>
              <a:rPr lang="en-US"/>
              <a:t> </a:t>
            </a:r>
            <a:r>
              <a:rPr lang="en-US" dirty="0"/>
              <a:t>may appear</a:t>
            </a:r>
            <a:r>
              <a:rPr lang="en-US"/>
              <a:t> </a:t>
            </a:r>
            <a:r>
              <a:rPr lang="en-US" baseline="0"/>
              <a:t>in blue or yellow. The blue messages indicate process missing items and the yellow items needed to complete the results page.</a:t>
            </a:r>
            <a:r>
              <a:rPr lang="en-US" dirty="0"/>
              <a:t> </a:t>
            </a:r>
            <a:r>
              <a:rPr lang="en-US" baseline="0"/>
              <a:t> An evaluation should be noted as Incomplete if the t</a:t>
            </a:r>
            <a:r>
              <a:rPr lang="en-US"/>
              <a:t>eam did not have the minimum number of required observers,</a:t>
            </a:r>
            <a:r>
              <a:rPr lang="en-US" baseline="0"/>
              <a:t> o</a:t>
            </a:r>
            <a:r>
              <a:rPr lang="en-US"/>
              <a:t>bserver(s) did not complete the minimum number of observations, </a:t>
            </a:r>
            <a:r>
              <a:rPr lang="en-US" baseline="0"/>
              <a:t> if c</a:t>
            </a:r>
            <a:r>
              <a:rPr lang="en-US"/>
              <a:t>onsensus meeting(s) did not occur,</a:t>
            </a:r>
            <a:r>
              <a:rPr lang="en-US" baseline="0"/>
              <a:t> or if a mentor was required but not assigned.</a:t>
            </a:r>
          </a:p>
          <a:p>
            <a:pPr lvl="1"/>
            <a:endParaRPr lang="en-US"/>
          </a:p>
          <a:p>
            <a:endParaRPr lang="en-US"/>
          </a:p>
        </p:txBody>
      </p:sp>
      <p:sp>
        <p:nvSpPr>
          <p:cNvPr id="4" name="Footer Placeholder 3"/>
          <p:cNvSpPr>
            <a:spLocks noGrp="1"/>
          </p:cNvSpPr>
          <p:nvPr>
            <p:ph type="ftr" sz="quarter" idx="10"/>
          </p:nvPr>
        </p:nvSpPr>
        <p:spPr/>
        <p:txBody>
          <a:bodyPr/>
          <a:lstStyle/>
          <a:p>
            <a:r>
              <a:rPr lang="en-US"/>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63</a:t>
            </a:fld>
            <a:endParaRPr lang="en-US"/>
          </a:p>
        </p:txBody>
      </p:sp>
    </p:spTree>
    <p:extLst>
      <p:ext uri="{BB962C8B-B14F-4D97-AF65-F5344CB8AC3E}">
        <p14:creationId xmlns:p14="http://schemas.microsoft.com/office/powerpoint/2010/main" val="290644865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a:t>
            </a:r>
            <a:r>
              <a:rPr lang="en-US" baseline="0"/>
              <a:t> if you have a record that is Incomplete, the</a:t>
            </a:r>
            <a:r>
              <a:rPr lang="en-US"/>
              <a:t> </a:t>
            </a:r>
            <a:r>
              <a:rPr lang="en-US" baseline="0"/>
              <a:t>ADEPT lead needs to close the evaluation. The evaluation can be closed due to retirement, resignation, extended leave, change in placement/positions or other. To handle an incomplete evaluation, select the </a:t>
            </a:r>
            <a:r>
              <a:rPr lang="en-US"/>
              <a:t>2020-21 </a:t>
            </a:r>
            <a:r>
              <a:rPr lang="en-US" baseline="0"/>
              <a:t>evaluation record, click</a:t>
            </a:r>
            <a:r>
              <a:rPr lang="en-US"/>
              <a:t> </a:t>
            </a:r>
            <a:r>
              <a:rPr lang="en-US" baseline="0"/>
              <a:t> on e</a:t>
            </a:r>
            <a:r>
              <a:rPr lang="en-US"/>
              <a:t>valuation settings,</a:t>
            </a:r>
            <a:r>
              <a:rPr lang="en-US" baseline="0"/>
              <a:t> s</a:t>
            </a:r>
            <a:r>
              <a:rPr lang="en-US"/>
              <a:t>elect close evaluation,</a:t>
            </a:r>
            <a:r>
              <a:rPr lang="en-US" baseline="0"/>
              <a:t> and c</a:t>
            </a:r>
            <a:r>
              <a:rPr lang="en-US"/>
              <a:t>omplete all fields.</a:t>
            </a:r>
            <a:r>
              <a:rPr lang="en-US" baseline="0"/>
              <a:t> You will still need to select recommendations for next year even though the record is incomplete and enter your pin to finalize the change. When you look on the results page, Incomplete will be listed as the Overall Status and the record will be unavailable for editing.</a:t>
            </a:r>
            <a:r>
              <a:rPr lang="en-US"/>
              <a:t> </a:t>
            </a:r>
          </a:p>
        </p:txBody>
      </p:sp>
      <p:sp>
        <p:nvSpPr>
          <p:cNvPr id="4" name="Footer Placeholder 3"/>
          <p:cNvSpPr>
            <a:spLocks noGrp="1"/>
          </p:cNvSpPr>
          <p:nvPr>
            <p:ph type="ftr" sz="quarter" idx="10"/>
          </p:nvPr>
        </p:nvSpPr>
        <p:spPr/>
        <p:txBody>
          <a:bodyPr/>
          <a:lstStyle/>
          <a:p>
            <a:r>
              <a:rPr lang="en-US"/>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64</a:t>
            </a:fld>
            <a:endParaRPr lang="en-US"/>
          </a:p>
        </p:txBody>
      </p:sp>
    </p:spTree>
    <p:extLst>
      <p:ext uri="{BB962C8B-B14F-4D97-AF65-F5344CB8AC3E}">
        <p14:creationId xmlns:p14="http://schemas.microsoft.com/office/powerpoint/2010/main" val="265672870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Another special case you may encounter</a:t>
            </a:r>
            <a:r>
              <a:rPr lang="en-US" baseline="0"/>
              <a:t> is handling an evaluation that was created in error. While we suggest that you carefully create evaluations in SCLead.org, you may have several created for educators that are hired but don’t show up or circumstances change before you can being the evaluation process. In this case, you have two options. If they have spent any time in the district at all, it may be cleaner to close the evaluation so that you will have a record of that person being in the district even if </a:t>
            </a:r>
            <a:r>
              <a:rPr lang="en-US"/>
              <a:t>only </a:t>
            </a:r>
            <a:r>
              <a:rPr lang="en-US" baseline="0"/>
              <a:t>for a short time. If the person never shows up, removing the evaluation may</a:t>
            </a:r>
            <a:r>
              <a:rPr lang="en-US" dirty="0"/>
              <a:t> </a:t>
            </a:r>
            <a:r>
              <a:rPr lang="en-US" baseline="0"/>
              <a:t> be the best option. To remove an evaluation, s</a:t>
            </a:r>
            <a:r>
              <a:rPr lang="en-US"/>
              <a:t>elect 2020-21 evaluation record,</a:t>
            </a:r>
            <a:r>
              <a:rPr lang="en-US" baseline="0"/>
              <a:t> c</a:t>
            </a:r>
            <a:r>
              <a:rPr lang="en-US"/>
              <a:t>lick on evaluation settings,</a:t>
            </a:r>
            <a:r>
              <a:rPr lang="en-US" baseline="0"/>
              <a:t> s</a:t>
            </a:r>
            <a:r>
              <a:rPr lang="en-US"/>
              <a:t>elect Remove Evaluation</a:t>
            </a:r>
            <a:r>
              <a:rPr lang="en-US" baseline="0"/>
              <a:t> and c</a:t>
            </a:r>
            <a:r>
              <a:rPr lang="en-US"/>
              <a:t>onfirm. The record will no longer be visible under</a:t>
            </a:r>
            <a:r>
              <a:rPr lang="en-US" baseline="0"/>
              <a:t> the evaluations tab, but could be recovered by RANDA if needed.</a:t>
            </a:r>
            <a:r>
              <a:rPr lang="en-US"/>
              <a:t> </a:t>
            </a:r>
          </a:p>
          <a:p>
            <a:r>
              <a:rPr lang="en-US"/>
              <a:t> </a:t>
            </a:r>
            <a:endParaRPr lang="en-US" dirty="0">
              <a:cs typeface="Calibri"/>
            </a:endParaRPr>
          </a:p>
        </p:txBody>
      </p:sp>
      <p:sp>
        <p:nvSpPr>
          <p:cNvPr id="4" name="Footer Placeholder 3"/>
          <p:cNvSpPr>
            <a:spLocks noGrp="1"/>
          </p:cNvSpPr>
          <p:nvPr>
            <p:ph type="ftr" sz="quarter" idx="10"/>
          </p:nvPr>
        </p:nvSpPr>
        <p:spPr/>
        <p:txBody>
          <a:bodyPr/>
          <a:lstStyle/>
          <a:p>
            <a:r>
              <a:rPr lang="en-US"/>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65</a:t>
            </a:fld>
            <a:endParaRPr lang="en-US"/>
          </a:p>
        </p:txBody>
      </p:sp>
    </p:spTree>
    <p:extLst>
      <p:ext uri="{BB962C8B-B14F-4D97-AF65-F5344CB8AC3E}">
        <p14:creationId xmlns:p14="http://schemas.microsoft.com/office/powerpoint/2010/main" val="128571234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463547">
              <a:defRPr/>
            </a:pPr>
            <a:r>
              <a:rPr lang="en-US" dirty="0"/>
              <a:t>As</a:t>
            </a:r>
            <a:r>
              <a:rPr lang="en-US"/>
              <a:t> </a:t>
            </a:r>
            <a:r>
              <a:rPr lang="en-US" dirty="0"/>
              <a:t>district ADEPT leads, you have many roles, the evaluation specific ones are – issuing contract levels that match the guidance, on time, orienting educators to their evaluation process, supporting mentoring and induction, reporting evaluation data, correcting evaluation data, overseeing compliant reporting and implementation. </a:t>
            </a:r>
          </a:p>
          <a:p>
            <a:pPr defTabSz="1463547">
              <a:defRPr/>
            </a:pPr>
            <a:r>
              <a:rPr lang="en-US">
                <a:cs typeface="Calibri"/>
              </a:rPr>
              <a:t>At </a:t>
            </a:r>
            <a:r>
              <a:rPr lang="en-US" dirty="0">
                <a:cs typeface="Calibri"/>
              </a:rPr>
              <a:t>this time of year, it is typical that we receive questions about the contract types and evaluations that should be offered to educators. Let's take a look at the options. </a:t>
            </a:r>
            <a:endParaRPr lang="en-US" dirty="0"/>
          </a:p>
          <a:p>
            <a:pPr defTabSz="1463547">
              <a:defRPr/>
            </a:pPr>
            <a:endParaRPr lang="en-US" dirty="0">
              <a:cs typeface="Calibri"/>
            </a:endParaRPr>
          </a:p>
        </p:txBody>
      </p:sp>
      <p:sp>
        <p:nvSpPr>
          <p:cNvPr id="4" name="Slide Number Placeholder 3"/>
          <p:cNvSpPr>
            <a:spLocks noGrp="1"/>
          </p:cNvSpPr>
          <p:nvPr>
            <p:ph type="sldNum" sz="quarter" idx="10"/>
          </p:nvPr>
        </p:nvSpPr>
        <p:spPr/>
        <p:txBody>
          <a:bodyPr/>
          <a:lstStyle/>
          <a:p>
            <a:pPr defTabSz="1447918">
              <a:defRPr/>
            </a:pPr>
            <a:fld id="{16A353FE-32F5-BF4D-A682-07E8A26EBEC6}" type="slidenum">
              <a:rPr lang="en-US">
                <a:solidFill>
                  <a:prstClr val="black"/>
                </a:solidFill>
                <a:latin typeface="Calibri" panose="020F0502020204030204"/>
              </a:rPr>
              <a:pPr defTabSz="1447918">
                <a:defRPr/>
              </a:pPr>
              <a:t>67</a:t>
            </a:fld>
            <a:endParaRPr lang="en-US">
              <a:solidFill>
                <a:prstClr val="black"/>
              </a:solidFill>
              <a:latin typeface="Calibri" panose="020F0502020204030204"/>
            </a:endParaRPr>
          </a:p>
        </p:txBody>
      </p:sp>
    </p:spTree>
    <p:extLst>
      <p:ext uri="{BB962C8B-B14F-4D97-AF65-F5344CB8AC3E}">
        <p14:creationId xmlns:p14="http://schemas.microsoft.com/office/powerpoint/2010/main" val="34863170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463547">
              <a:defRPr/>
            </a:pPr>
            <a:r>
              <a:rPr lang="en-US" dirty="0"/>
              <a:t>Lilla</a:t>
            </a:r>
            <a:r>
              <a:rPr lang="en-US"/>
              <a:t>: First </a:t>
            </a:r>
            <a:r>
              <a:rPr lang="en-US" dirty="0"/>
              <a:t>of all welcome and hello. We’re thankful you’ve made time today to learn with us. This section focuses on the 4 W’s, </a:t>
            </a:r>
            <a:r>
              <a:rPr lang="en-US"/>
              <a:t>the Why and What of ADEPT (and the documents you have to help you remember</a:t>
            </a:r>
            <a:r>
              <a:rPr lang="en-US" dirty="0"/>
              <a:t> </a:t>
            </a:r>
            <a:r>
              <a:rPr lang="en-US"/>
              <a:t>those Whats), the roles and responsibilities </a:t>
            </a:r>
            <a:r>
              <a:rPr lang="en-US" dirty="0"/>
              <a:t>or</a:t>
            </a:r>
            <a:r>
              <a:rPr lang="en-US"/>
              <a:t> </a:t>
            </a:r>
            <a:r>
              <a:rPr lang="en-US" dirty="0"/>
              <a:t>the Who and finally the When and a general calendar. The rest of training really dives into </a:t>
            </a:r>
            <a:r>
              <a:rPr lang="en-US"/>
              <a:t>the Hows </a:t>
            </a:r>
            <a:r>
              <a:rPr lang="en-US" dirty="0"/>
              <a:t>of </a:t>
            </a:r>
            <a:r>
              <a:rPr lang="en-US"/>
              <a:t>SCLead and </a:t>
            </a:r>
            <a:r>
              <a:rPr lang="en-US" dirty="0"/>
              <a:t>assigning</a:t>
            </a:r>
            <a:r>
              <a:rPr lang="en-US"/>
              <a:t> </a:t>
            </a:r>
            <a:r>
              <a:rPr lang="en-US" dirty="0"/>
              <a:t>educator </a:t>
            </a:r>
            <a:r>
              <a:rPr lang="en-US"/>
              <a:t>contract levels.</a:t>
            </a:r>
            <a:endParaRPr lang="en-US" dirty="0"/>
          </a:p>
        </p:txBody>
      </p:sp>
      <p:sp>
        <p:nvSpPr>
          <p:cNvPr id="4" name="Slide Number Placeholder 3"/>
          <p:cNvSpPr>
            <a:spLocks noGrp="1"/>
          </p:cNvSpPr>
          <p:nvPr>
            <p:ph type="sldNum" sz="quarter" idx="10"/>
          </p:nvPr>
        </p:nvSpPr>
        <p:spPr/>
        <p:txBody>
          <a:bodyPr/>
          <a:lstStyle/>
          <a:p>
            <a:pPr defTabSz="1447918">
              <a:defRPr/>
            </a:pPr>
            <a:fld id="{16A353FE-32F5-BF4D-A682-07E8A26EBEC6}" type="slidenum">
              <a:rPr lang="en-US">
                <a:solidFill>
                  <a:prstClr val="black"/>
                </a:solidFill>
                <a:latin typeface="Calibri" panose="020F0502020204030204"/>
                <a:cs typeface="+mn-cs"/>
              </a:rPr>
              <a:pPr defTabSz="1447918">
                <a:defRPr/>
              </a:pPr>
              <a:t>6</a:t>
            </a:fld>
            <a:endParaRPr lang="en-US">
              <a:solidFill>
                <a:prstClr val="black"/>
              </a:solidFill>
              <a:latin typeface="Calibri" panose="020F0502020204030204"/>
              <a:cs typeface="+mn-cs"/>
            </a:endParaRPr>
          </a:p>
        </p:txBody>
      </p:sp>
    </p:spTree>
    <p:extLst>
      <p:ext uri="{BB962C8B-B14F-4D97-AF65-F5344CB8AC3E}">
        <p14:creationId xmlns:p14="http://schemas.microsoft.com/office/powerpoint/2010/main" val="145159141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490613" y="6759575"/>
            <a:ext cx="60083701" cy="33797875"/>
          </a:xfrm>
        </p:spPr>
      </p:sp>
      <p:sp>
        <p:nvSpPr>
          <p:cNvPr id="3" name="Notes Placeholder 2"/>
          <p:cNvSpPr>
            <a:spLocks noGrp="1"/>
          </p:cNvSpPr>
          <p:nvPr>
            <p:ph type="body" idx="1"/>
          </p:nvPr>
        </p:nvSpPr>
        <p:spPr/>
        <p:txBody>
          <a:bodyPr/>
          <a:lstStyle/>
          <a:p>
            <a:pPr marL="354589" indent="-354589">
              <a:buFont typeface="Arial" panose="020B0604020202020204" pitchFamily="34" charset="0"/>
              <a:buChar char="•"/>
            </a:pPr>
            <a:r>
              <a:rPr lang="en-US"/>
              <a:t>Differentiated: Induction/Annual/Continuing Contract, Our office sets the floor, your district may choose to do more  </a:t>
            </a:r>
          </a:p>
          <a:p>
            <a:pPr marL="354589" indent="-354589">
              <a:buFont typeface="Arial" panose="020B0604020202020204" pitchFamily="34" charset="0"/>
              <a:buChar char="•"/>
            </a:pPr>
            <a:r>
              <a:rPr lang="en-US"/>
              <a:t>Observers</a:t>
            </a:r>
          </a:p>
          <a:p>
            <a:pPr marL="1063769" lvl="1" indent="-354589">
              <a:buFont typeface="Arial" panose="020B0604020202020204" pitchFamily="34" charset="0"/>
              <a:buChar char="•"/>
            </a:pPr>
            <a:r>
              <a:rPr lang="en-US"/>
              <a:t>Induction: Principal or SCTS certified administrative designee, teacher also has a mentor</a:t>
            </a:r>
          </a:p>
          <a:p>
            <a:pPr marL="1063769" lvl="1" indent="-354589">
              <a:buFont typeface="Arial" panose="020B0604020202020204" pitchFamily="34" charset="0"/>
              <a:buChar char="•"/>
            </a:pPr>
            <a:r>
              <a:rPr lang="en-US"/>
              <a:t>Annual: Principal or trained administrative designee AND person with knowledge of teachers content area </a:t>
            </a:r>
          </a:p>
          <a:p>
            <a:pPr marL="1063769" lvl="1" indent="-354589">
              <a:buFont typeface="Arial" panose="020B0604020202020204" pitchFamily="34" charset="0"/>
              <a:buChar char="•"/>
            </a:pPr>
            <a:r>
              <a:rPr lang="en-US"/>
              <a:t>Highly Consequential: Three person team </a:t>
            </a:r>
          </a:p>
          <a:p>
            <a:pPr marL="1063769" lvl="1" indent="-354589">
              <a:buFont typeface="Arial" panose="020B0604020202020204" pitchFamily="34" charset="0"/>
              <a:buChar char="•"/>
            </a:pPr>
            <a:r>
              <a:rPr lang="en-US"/>
              <a:t>Continuing Contract Comprehensive: Principal or SCTS</a:t>
            </a:r>
            <a:r>
              <a:rPr lang="en-US" baseline="0"/>
              <a:t> certified administrative designee</a:t>
            </a:r>
            <a:endParaRPr lang="en-US"/>
          </a:p>
        </p:txBody>
      </p:sp>
      <p:sp>
        <p:nvSpPr>
          <p:cNvPr id="4" name="Slide Number Placeholder 3"/>
          <p:cNvSpPr>
            <a:spLocks noGrp="1"/>
          </p:cNvSpPr>
          <p:nvPr>
            <p:ph type="sldNum" sz="quarter" idx="10"/>
          </p:nvPr>
        </p:nvSpPr>
        <p:spPr/>
        <p:txBody>
          <a:bodyPr/>
          <a:lstStyle/>
          <a:p>
            <a:pPr defTabSz="1447918">
              <a:defRPr/>
            </a:pPr>
            <a:fld id="{16A353FE-32F5-BF4D-A682-07E8A26EBEC6}" type="slidenum">
              <a:rPr lang="en-US">
                <a:solidFill>
                  <a:prstClr val="black"/>
                </a:solidFill>
                <a:latin typeface="Calibri" panose="020F0502020204030204"/>
                <a:cs typeface="+mn-cs"/>
              </a:rPr>
              <a:pPr defTabSz="1447918">
                <a:defRPr/>
              </a:pPr>
              <a:t>68</a:t>
            </a:fld>
            <a:endParaRPr lang="en-US">
              <a:solidFill>
                <a:prstClr val="black"/>
              </a:solidFill>
              <a:latin typeface="Calibri" panose="020F0502020204030204"/>
              <a:cs typeface="+mn-cs"/>
            </a:endParaRPr>
          </a:p>
        </p:txBody>
      </p:sp>
    </p:spTree>
    <p:extLst>
      <p:ext uri="{BB962C8B-B14F-4D97-AF65-F5344CB8AC3E}">
        <p14:creationId xmlns:p14="http://schemas.microsoft.com/office/powerpoint/2010/main" val="37525459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The</a:t>
            </a:r>
            <a:r>
              <a:rPr lang="en-US">
                <a:cs typeface="Calibri"/>
              </a:rPr>
              <a:t> </a:t>
            </a:r>
            <a:r>
              <a:rPr lang="en-US" dirty="0">
                <a:cs typeface="Calibri"/>
              </a:rPr>
              <a:t>diagram </a:t>
            </a:r>
            <a:r>
              <a:rPr lang="en-US">
                <a:cs typeface="Calibri"/>
              </a:rPr>
              <a:t>displayed provides </a:t>
            </a:r>
            <a:r>
              <a:rPr lang="en-US" dirty="0">
                <a:cs typeface="Calibri"/>
              </a:rPr>
              <a:t>a graphic representation of the contract level </a:t>
            </a:r>
            <a:r>
              <a:rPr lang="en-US">
                <a:cs typeface="Calibri"/>
              </a:rPr>
              <a:t>guidance you </a:t>
            </a:r>
            <a:r>
              <a:rPr lang="en-US" dirty="0">
                <a:cs typeface="Calibri"/>
              </a:rPr>
              <a:t>received</a:t>
            </a:r>
            <a:r>
              <a:rPr lang="en-US">
                <a:cs typeface="Calibri"/>
              </a:rPr>
              <a:t> </a:t>
            </a:r>
            <a:r>
              <a:rPr lang="en-US" dirty="0">
                <a:cs typeface="Calibri"/>
              </a:rPr>
              <a:t>via email</a:t>
            </a:r>
            <a:r>
              <a:rPr lang="en-US">
                <a:cs typeface="Calibri"/>
              </a:rPr>
              <a:t>. Here, </a:t>
            </a:r>
            <a:r>
              <a:rPr lang="en-US" dirty="0">
                <a:cs typeface="Calibri"/>
              </a:rPr>
              <a:t>you</a:t>
            </a:r>
            <a:r>
              <a:rPr lang="en-US">
                <a:cs typeface="Calibri"/>
              </a:rPr>
              <a:t> </a:t>
            </a:r>
            <a:r>
              <a:rPr lang="en-US" dirty="0">
                <a:cs typeface="Calibri"/>
              </a:rPr>
              <a:t>can see</a:t>
            </a:r>
            <a:r>
              <a:rPr lang="en-US">
                <a:cs typeface="Calibri"/>
              </a:rPr>
              <a:t> the contract </a:t>
            </a:r>
            <a:r>
              <a:rPr lang="en-US" dirty="0">
                <a:cs typeface="Calibri"/>
              </a:rPr>
              <a:t>options</a:t>
            </a:r>
            <a:r>
              <a:rPr lang="en-US">
                <a:cs typeface="Calibri"/>
              </a:rPr>
              <a:t> for educators </a:t>
            </a:r>
            <a:r>
              <a:rPr lang="en-US" dirty="0">
                <a:cs typeface="Calibri"/>
              </a:rPr>
              <a:t>after</a:t>
            </a:r>
            <a:r>
              <a:rPr lang="en-US">
                <a:cs typeface="Calibri"/>
              </a:rPr>
              <a:t> </a:t>
            </a:r>
            <a:r>
              <a:rPr lang="en-US" dirty="0">
                <a:cs typeface="Calibri"/>
              </a:rPr>
              <a:t>they complete </a:t>
            </a:r>
            <a:r>
              <a:rPr lang="en-US">
                <a:cs typeface="Calibri"/>
              </a:rPr>
              <a:t>each contract year. </a:t>
            </a:r>
            <a:endParaRPr lang="en-US" dirty="0">
              <a:cs typeface="Calibri"/>
            </a:endParaRPr>
          </a:p>
        </p:txBody>
      </p:sp>
      <p:sp>
        <p:nvSpPr>
          <p:cNvPr id="4" name="Slide Number Placeholder 3"/>
          <p:cNvSpPr>
            <a:spLocks noGrp="1"/>
          </p:cNvSpPr>
          <p:nvPr>
            <p:ph type="sldNum" sz="quarter" idx="10"/>
          </p:nvPr>
        </p:nvSpPr>
        <p:spPr/>
        <p:txBody>
          <a:bodyPr/>
          <a:lstStyle/>
          <a:p>
            <a:pPr defTabSz="1447918">
              <a:defRPr/>
            </a:pPr>
            <a:fld id="{16A353FE-32F5-BF4D-A682-07E8A26EBEC6}" type="slidenum">
              <a:rPr lang="en-US">
                <a:solidFill>
                  <a:prstClr val="black"/>
                </a:solidFill>
                <a:latin typeface="Calibri" panose="020F0502020204030204"/>
                <a:cs typeface="+mn-cs"/>
              </a:rPr>
              <a:pPr defTabSz="1447918">
                <a:defRPr/>
              </a:pPr>
              <a:t>69</a:t>
            </a:fld>
            <a:endParaRPr lang="en-US">
              <a:solidFill>
                <a:prstClr val="black"/>
              </a:solidFill>
              <a:latin typeface="Calibri" panose="020F0502020204030204"/>
              <a:cs typeface="+mn-cs"/>
            </a:endParaRPr>
          </a:p>
        </p:txBody>
      </p:sp>
    </p:spTree>
    <p:extLst>
      <p:ext uri="{BB962C8B-B14F-4D97-AF65-F5344CB8AC3E}">
        <p14:creationId xmlns:p14="http://schemas.microsoft.com/office/powerpoint/2010/main" val="228976411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a:t> </a:t>
            </a:r>
            <a:r>
              <a:rPr lang="en-US" dirty="0"/>
              <a:t>first contract level offered to beginning educators is Induction.</a:t>
            </a:r>
            <a:r>
              <a:rPr lang="en-US"/>
              <a:t> Educators on an induction contract are on a initial certificate and should be preparing to advance their certificate.  This evaluation is formative. With Induction there is not a GBE or Summative evaluation.  There is differentiated support at the induction level. </a:t>
            </a:r>
          </a:p>
          <a:p>
            <a:endParaRPr lang="en-US">
              <a:cs typeface="Calibri"/>
            </a:endParaRPr>
          </a:p>
          <a:p>
            <a:endParaRPr lang="en-US">
              <a:cs typeface="Calibri"/>
            </a:endParaRPr>
          </a:p>
        </p:txBody>
      </p:sp>
      <p:sp>
        <p:nvSpPr>
          <p:cNvPr id="4" name="Slide Number Placeholder 3"/>
          <p:cNvSpPr>
            <a:spLocks noGrp="1"/>
          </p:cNvSpPr>
          <p:nvPr>
            <p:ph type="sldNum" sz="quarter" idx="10"/>
          </p:nvPr>
        </p:nvSpPr>
        <p:spPr/>
        <p:txBody>
          <a:bodyPr/>
          <a:lstStyle/>
          <a:p>
            <a:fld id="{16A353FE-32F5-BF4D-A682-07E8A26EBEC6}" type="slidenum">
              <a:rPr lang="en-US" smtClean="0"/>
              <a:t>70</a:t>
            </a:fld>
            <a:endParaRPr lang="en-US"/>
          </a:p>
        </p:txBody>
      </p:sp>
    </p:spTree>
    <p:extLst>
      <p:ext uri="{BB962C8B-B14F-4D97-AF65-F5344CB8AC3E}">
        <p14:creationId xmlns:p14="http://schemas.microsoft.com/office/powerpoint/2010/main" val="117492215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Each year, districts receive ADEPT funding based on the number of Induction 1 teachers being served. Induction count will be determined using information reported in </a:t>
            </a:r>
            <a:r>
              <a:rPr lang="en-US" dirty="0" err="1">
                <a:cs typeface="Calibri"/>
              </a:rPr>
              <a:t>SCLead</a:t>
            </a:r>
            <a:r>
              <a:rPr lang="en-US" dirty="0">
                <a:cs typeface="Calibri"/>
              </a:rPr>
              <a:t>. All induction 1 contract/evaluation levels should be reported either</a:t>
            </a:r>
            <a:r>
              <a:rPr lang="en-US">
                <a:cs typeface="Calibri"/>
              </a:rPr>
              <a:t> directly </a:t>
            </a:r>
            <a:r>
              <a:rPr lang="en-US" dirty="0">
                <a:cs typeface="Calibri"/>
              </a:rPr>
              <a:t>in </a:t>
            </a:r>
            <a:r>
              <a:rPr lang="en-US" dirty="0" err="1">
                <a:cs typeface="Calibri"/>
              </a:rPr>
              <a:t>SCLead</a:t>
            </a:r>
            <a:r>
              <a:rPr lang="en-US" dirty="0">
                <a:cs typeface="Calibri"/>
              </a:rPr>
              <a:t> </a:t>
            </a:r>
            <a:r>
              <a:rPr lang="en-US">
                <a:cs typeface="Calibri"/>
              </a:rPr>
              <a:t>or uploaded </a:t>
            </a:r>
            <a:r>
              <a:rPr lang="en-US" dirty="0">
                <a:cs typeface="Calibri"/>
              </a:rPr>
              <a:t>using the Evaluation Importer. This information must be input prior to February 1st. </a:t>
            </a:r>
          </a:p>
        </p:txBody>
      </p:sp>
      <p:sp>
        <p:nvSpPr>
          <p:cNvPr id="4" name="Footer Placeholder 3"/>
          <p:cNvSpPr>
            <a:spLocks noGrp="1"/>
          </p:cNvSpPr>
          <p:nvPr>
            <p:ph type="ftr" sz="quarter" idx="4"/>
          </p:nvPr>
        </p:nvSpPr>
        <p:spPr/>
        <p:txBody>
          <a:bodyPr/>
          <a:lstStyle/>
          <a:p>
            <a:r>
              <a:rPr lang="en-US"/>
              <a:t>South Carolina Department of Education</a:t>
            </a:r>
          </a:p>
        </p:txBody>
      </p:sp>
      <p:sp>
        <p:nvSpPr>
          <p:cNvPr id="5" name="Slide Number Placeholder 4"/>
          <p:cNvSpPr>
            <a:spLocks noGrp="1"/>
          </p:cNvSpPr>
          <p:nvPr>
            <p:ph type="sldNum" sz="quarter" idx="5"/>
          </p:nvPr>
        </p:nvSpPr>
        <p:spPr/>
        <p:txBody>
          <a:bodyPr/>
          <a:lstStyle/>
          <a:p>
            <a:fld id="{9091D14C-FD63-4621-8F63-9ECEE9A5DEDE}" type="slidenum">
              <a:rPr lang="en-US" smtClean="0"/>
              <a:pPr/>
              <a:t>71</a:t>
            </a:fld>
            <a:endParaRPr lang="en-US"/>
          </a:p>
        </p:txBody>
      </p:sp>
    </p:spTree>
    <p:extLst>
      <p:ext uri="{BB962C8B-B14F-4D97-AF65-F5344CB8AC3E}">
        <p14:creationId xmlns:p14="http://schemas.microsoft.com/office/powerpoint/2010/main" val="316661720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a:t>
            </a:r>
            <a:r>
              <a:rPr lang="en-US"/>
              <a:t> </a:t>
            </a:r>
            <a:r>
              <a:rPr lang="en-US" dirty="0"/>
              <a:t>educators complete an induction year, they are eligible for an Annual contract.</a:t>
            </a:r>
            <a:r>
              <a:rPr lang="en-US"/>
              <a:t> The Annual contract level is usually where the evaluation process identifies whether an educator is ready to advance to a professional certificate. </a:t>
            </a:r>
          </a:p>
          <a:p>
            <a:endParaRPr lang="en-US">
              <a:cs typeface="Calibri"/>
            </a:endParaRPr>
          </a:p>
          <a:p>
            <a:r>
              <a:rPr lang="en-US">
                <a:cs typeface="Calibri"/>
              </a:rPr>
              <a:t>There are 3 processes at this level:</a:t>
            </a:r>
          </a:p>
          <a:p>
            <a:pPr marL="1327150" lvl="1" indent="-361950">
              <a:spcBef>
                <a:spcPct val="20000"/>
              </a:spcBef>
              <a:buFont typeface="Arial"/>
              <a:buChar char="•"/>
            </a:pPr>
            <a:r>
              <a:rPr lang="en-US"/>
              <a:t>Formal evaluation (summative)</a:t>
            </a:r>
            <a:endParaRPr lang="en-US" dirty="0">
              <a:cs typeface="Calibri"/>
            </a:endParaRPr>
          </a:p>
          <a:p>
            <a:pPr marL="1327150" lvl="1" indent="-361950">
              <a:spcBef>
                <a:spcPct val="20000"/>
              </a:spcBef>
              <a:buFont typeface="Arial"/>
              <a:buChar char="•"/>
            </a:pPr>
            <a:r>
              <a:rPr lang="en-US"/>
              <a:t>Diagnostic Assistance (formative)</a:t>
            </a:r>
            <a:endParaRPr lang="en-US" dirty="0">
              <a:cs typeface="Calibri"/>
            </a:endParaRPr>
          </a:p>
          <a:p>
            <a:pPr marL="1327150" lvl="1" indent="-361950">
              <a:spcBef>
                <a:spcPct val="20000"/>
              </a:spcBef>
              <a:buFont typeface="Arial"/>
              <a:buChar char="•"/>
            </a:pPr>
            <a:r>
              <a:rPr lang="en-US"/>
              <a:t>Goals-Based Evaluation (GBE)</a:t>
            </a:r>
            <a:endParaRPr lang="en-US" dirty="0">
              <a:cs typeface="Calibri"/>
            </a:endParaRPr>
          </a:p>
          <a:p>
            <a:endParaRPr lang="en-US"/>
          </a:p>
          <a:p>
            <a:r>
              <a:rPr lang="en-US"/>
              <a:t>An educator can be on an Annual contract for a maximum of 4 years.</a:t>
            </a:r>
            <a:endParaRPr lang="en-US">
              <a:cs typeface="Calibri"/>
            </a:endParaRPr>
          </a:p>
          <a:p>
            <a:r>
              <a:rPr lang="en-US"/>
              <a:t>Exceptions to 4 year maximum: </a:t>
            </a:r>
            <a:endParaRPr lang="en-US">
              <a:cs typeface="Calibri"/>
            </a:endParaRPr>
          </a:p>
          <a:p>
            <a:pPr marL="361950" indent="-361950">
              <a:buFont typeface="Arial"/>
              <a:buChar char="•"/>
            </a:pPr>
            <a:r>
              <a:rPr lang="en-US"/>
              <a:t>If a year is “Incomplete” it can be repeated the following year</a:t>
            </a:r>
            <a:endParaRPr lang="en-US" dirty="0">
              <a:cs typeface="Calibri"/>
            </a:endParaRPr>
          </a:p>
          <a:p>
            <a:pPr marL="361950" indent="-361950">
              <a:buFont typeface="Arial"/>
              <a:buChar char="•"/>
            </a:pPr>
            <a:r>
              <a:rPr lang="en-US"/>
              <a:t>Teachers returning on an international contract can have 4 more years at the annual level after completing induction again</a:t>
            </a:r>
            <a:endParaRPr lang="en-US" dirty="0">
              <a:cs typeface="Calibri"/>
            </a:endParaRPr>
          </a:p>
          <a:p>
            <a:endParaRPr lang="en-US"/>
          </a:p>
          <a:p>
            <a:r>
              <a:rPr lang="en-US" b="1"/>
              <a:t>Diagnostic Assistance</a:t>
            </a:r>
            <a:r>
              <a:rPr lang="en-US"/>
              <a:t> – a teacher who demonstrates potential, but is not quite ready for the formal evaluation process (unsuccessful induction year) OR after the first unsuccessful formal evaluation at the annual contract level; </a:t>
            </a:r>
            <a:r>
              <a:rPr lang="en-US" u="sng"/>
              <a:t>Can only be issued once</a:t>
            </a:r>
            <a:endParaRPr lang="en-US" u="sng">
              <a:cs typeface="Calibri"/>
            </a:endParaRPr>
          </a:p>
          <a:p>
            <a:endParaRPr lang="en-US" u="sng">
              <a:cs typeface="Calibri"/>
            </a:endParaRPr>
          </a:p>
          <a:p>
            <a:r>
              <a:rPr lang="en-US" b="1"/>
              <a:t>GBE</a:t>
            </a:r>
            <a:r>
              <a:rPr lang="en-US"/>
              <a:t> – For this level educators will complete a SLO or GBE evaluation if class size is 6 or more </a:t>
            </a:r>
            <a:endParaRPr lang="en-US">
              <a:cs typeface="Calibri"/>
            </a:endParaRPr>
          </a:p>
          <a:p>
            <a:endParaRPr lang="en-US">
              <a:cs typeface="Calibri"/>
            </a:endParaRPr>
          </a:p>
        </p:txBody>
      </p:sp>
      <p:sp>
        <p:nvSpPr>
          <p:cNvPr id="4" name="Slide Number Placeholder 3"/>
          <p:cNvSpPr>
            <a:spLocks noGrp="1"/>
          </p:cNvSpPr>
          <p:nvPr>
            <p:ph type="sldNum" sz="quarter" idx="10"/>
          </p:nvPr>
        </p:nvSpPr>
        <p:spPr/>
        <p:txBody>
          <a:bodyPr/>
          <a:lstStyle/>
          <a:p>
            <a:fld id="{16A353FE-32F5-BF4D-A682-07E8A26EBEC6}" type="slidenum">
              <a:rPr lang="en-US" smtClean="0"/>
              <a:t>72</a:t>
            </a:fld>
            <a:endParaRPr lang="en-US"/>
          </a:p>
        </p:txBody>
      </p:sp>
    </p:spTree>
    <p:extLst>
      <p:ext uri="{BB962C8B-B14F-4D97-AF65-F5344CB8AC3E}">
        <p14:creationId xmlns:p14="http://schemas.microsoft.com/office/powerpoint/2010/main" val="259275995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a:t>
            </a:r>
            <a:r>
              <a:rPr lang="en-US"/>
              <a:t> </a:t>
            </a:r>
            <a:r>
              <a:rPr lang="en-US" dirty="0"/>
              <a:t>an </a:t>
            </a:r>
            <a:r>
              <a:rPr lang="en-US"/>
              <a:t>educator successfully </a:t>
            </a:r>
            <a:r>
              <a:rPr lang="en-US" dirty="0"/>
              <a:t>completes</a:t>
            </a:r>
            <a:r>
              <a:rPr lang="en-US"/>
              <a:t> a summative evaluation </a:t>
            </a:r>
            <a:r>
              <a:rPr lang="en-US" dirty="0"/>
              <a:t>at</a:t>
            </a:r>
            <a:r>
              <a:rPr lang="en-US"/>
              <a:t> </a:t>
            </a:r>
            <a:r>
              <a:rPr lang="en-US" dirty="0"/>
              <a:t>the Annual level</a:t>
            </a:r>
            <a:r>
              <a:rPr lang="en-US"/>
              <a:t> and </a:t>
            </a:r>
            <a:r>
              <a:rPr lang="en-US" dirty="0"/>
              <a:t>satisfies</a:t>
            </a:r>
            <a:r>
              <a:rPr lang="en-US"/>
              <a:t> </a:t>
            </a:r>
            <a:r>
              <a:rPr lang="en-US" dirty="0"/>
              <a:t>all requirements for a professional certificate </a:t>
            </a:r>
            <a:r>
              <a:rPr lang="en-US"/>
              <a:t>(passing the </a:t>
            </a:r>
            <a:r>
              <a:rPr lang="en-US" dirty="0"/>
              <a:t>praxis</a:t>
            </a:r>
            <a:r>
              <a:rPr lang="en-US"/>
              <a:t>), </a:t>
            </a:r>
            <a:r>
              <a:rPr lang="en-US" dirty="0"/>
              <a:t>he/she is eligible for a </a:t>
            </a:r>
            <a:r>
              <a:rPr lang="en-US"/>
              <a:t>Continuing contract.  </a:t>
            </a:r>
          </a:p>
          <a:p>
            <a:endParaRPr lang="en-US"/>
          </a:p>
          <a:p>
            <a:r>
              <a:rPr lang="en-US"/>
              <a:t>•Summative</a:t>
            </a:r>
            <a:r>
              <a:rPr lang="en-US" baseline="0"/>
              <a:t> –</a:t>
            </a:r>
            <a:r>
              <a:rPr lang="en-US"/>
              <a:t> </a:t>
            </a:r>
            <a:endParaRPr lang="en-US">
              <a:cs typeface="Calibri"/>
            </a:endParaRPr>
          </a:p>
          <a:p>
            <a:r>
              <a:rPr lang="en-US"/>
              <a:t>  </a:t>
            </a:r>
            <a:r>
              <a:rPr lang="en-US" baseline="0"/>
              <a:t>The written notification must include:</a:t>
            </a:r>
            <a:endParaRPr lang="en-US" baseline="0">
              <a:cs typeface="Calibri"/>
            </a:endParaRPr>
          </a:p>
          <a:p>
            <a:r>
              <a:rPr lang="en-US"/>
              <a:t>   </a:t>
            </a:r>
            <a:r>
              <a:rPr lang="en-US" baseline="0"/>
              <a:t>- the reason(s) for recommending formal evaluation,</a:t>
            </a:r>
            <a:endParaRPr lang="en-US" baseline="0">
              <a:cs typeface="Calibri"/>
            </a:endParaRPr>
          </a:p>
          <a:p>
            <a:r>
              <a:rPr lang="en-US"/>
              <a:t>   </a:t>
            </a:r>
            <a:r>
              <a:rPr lang="en-US" baseline="0"/>
              <a:t>- the evaluation process, and</a:t>
            </a:r>
            <a:endParaRPr lang="en-US" baseline="0">
              <a:cs typeface="Calibri"/>
            </a:endParaRPr>
          </a:p>
          <a:p>
            <a:r>
              <a:rPr lang="en-US"/>
              <a:t>   </a:t>
            </a:r>
            <a:r>
              <a:rPr lang="en-US" baseline="0"/>
              <a:t>- the evaluation timelines</a:t>
            </a:r>
            <a:endParaRPr lang="en-US">
              <a:cs typeface="Calibri"/>
            </a:endParaRPr>
          </a:p>
          <a:p>
            <a:endParaRPr lang="en-US">
              <a:cs typeface="Calibri"/>
            </a:endParaRPr>
          </a:p>
          <a:p>
            <a:r>
              <a:rPr lang="en-US" dirty="0">
                <a:cs typeface="Calibri"/>
              </a:rPr>
              <a:t>Formative</a:t>
            </a:r>
            <a:r>
              <a:rPr lang="en-US">
                <a:cs typeface="Calibri"/>
              </a:rPr>
              <a:t> </a:t>
            </a:r>
            <a:r>
              <a:rPr lang="en-US" dirty="0">
                <a:cs typeface="Calibri"/>
              </a:rPr>
              <a:t>required every 5 years at the continuing level (certificate renewal year</a:t>
            </a:r>
            <a:r>
              <a:rPr lang="en-US">
                <a:cs typeface="Calibri"/>
              </a:rPr>
              <a:t>).</a:t>
            </a:r>
            <a:endParaRPr lang="en-US"/>
          </a:p>
        </p:txBody>
      </p:sp>
      <p:sp>
        <p:nvSpPr>
          <p:cNvPr id="4" name="Slide Number Placeholder 3"/>
          <p:cNvSpPr>
            <a:spLocks noGrp="1"/>
          </p:cNvSpPr>
          <p:nvPr>
            <p:ph type="sldNum" sz="quarter" idx="10"/>
          </p:nvPr>
        </p:nvSpPr>
        <p:spPr/>
        <p:txBody>
          <a:bodyPr/>
          <a:lstStyle/>
          <a:p>
            <a:fld id="{16A353FE-32F5-BF4D-A682-07E8A26EBEC6}" type="slidenum">
              <a:rPr lang="en-US" smtClean="0"/>
              <a:t>73</a:t>
            </a:fld>
            <a:endParaRPr lang="en-US"/>
          </a:p>
        </p:txBody>
      </p:sp>
    </p:spTree>
    <p:extLst>
      <p:ext uri="{BB962C8B-B14F-4D97-AF65-F5344CB8AC3E}">
        <p14:creationId xmlns:p14="http://schemas.microsoft.com/office/powerpoint/2010/main" val="369464334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Educators</a:t>
            </a:r>
            <a:r>
              <a:rPr lang="en-US">
                <a:cs typeface="Calibri"/>
              </a:rPr>
              <a:t> </a:t>
            </a:r>
            <a:r>
              <a:rPr lang="en-US" dirty="0">
                <a:cs typeface="Calibri"/>
              </a:rPr>
              <a:t>who are not eligible for a contract because they are hired for a period of less than 152 days may be hired on a LOA. </a:t>
            </a:r>
          </a:p>
          <a:p>
            <a:endParaRPr lang="en-US" dirty="0">
              <a:cs typeface="Calibri"/>
            </a:endParaRPr>
          </a:p>
          <a:p>
            <a:r>
              <a:rPr lang="en-US"/>
              <a:t>As a district coordinator, you need to ensure that your district has a clear process of what to do with these educators.  </a:t>
            </a:r>
            <a:r>
              <a:rPr lang="en-US" dirty="0"/>
              <a:t>Because LOA does not fall under ADEPT, reporting of these evaluations is not required; </a:t>
            </a:r>
            <a:r>
              <a:rPr lang="en-US"/>
              <a:t>however, alternate certification educators such as those in the PACE program on a LOA will need data reported in SCLead for certification program requirement purposes.  </a:t>
            </a:r>
            <a:endParaRPr lang="en-US" dirty="0">
              <a:cs typeface="Calibri"/>
            </a:endParaRPr>
          </a:p>
          <a:p>
            <a:endParaRPr lang="en-US" dirty="0">
              <a:cs typeface="Calibri"/>
            </a:endParaRPr>
          </a:p>
          <a:p>
            <a:endParaRPr lang="en-US" dirty="0">
              <a:cs typeface="Calibri"/>
            </a:endParaRPr>
          </a:p>
          <a:p>
            <a:endParaRPr lang="en-US">
              <a:cs typeface="Calibri"/>
            </a:endParaRPr>
          </a:p>
        </p:txBody>
      </p:sp>
      <p:sp>
        <p:nvSpPr>
          <p:cNvPr id="4" name="Slide Number Placeholder 3"/>
          <p:cNvSpPr>
            <a:spLocks noGrp="1"/>
          </p:cNvSpPr>
          <p:nvPr>
            <p:ph type="sldNum" sz="quarter" idx="10"/>
          </p:nvPr>
        </p:nvSpPr>
        <p:spPr/>
        <p:txBody>
          <a:bodyPr/>
          <a:lstStyle/>
          <a:p>
            <a:fld id="{16A353FE-32F5-BF4D-A682-07E8A26EBEC6}" type="slidenum">
              <a:rPr lang="en-US" smtClean="0"/>
              <a:t>74</a:t>
            </a:fld>
            <a:endParaRPr lang="en-US"/>
          </a:p>
        </p:txBody>
      </p:sp>
    </p:spTree>
    <p:extLst>
      <p:ext uri="{BB962C8B-B14F-4D97-AF65-F5344CB8AC3E}">
        <p14:creationId xmlns:p14="http://schemas.microsoft.com/office/powerpoint/2010/main" val="255919405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477743">
              <a:defRPr/>
            </a:pPr>
            <a:r>
              <a:rPr lang="en-US"/>
              <a:t>For this next section we will look at different contract and evaluation scenarios and answer related questions.  You will have the opportunity to report out to the whole group your responses to these questions. The answers for these scenarios are found in our state ADEPT regulations # 43-205.1. </a:t>
            </a:r>
          </a:p>
          <a:p>
            <a:pPr defTabSz="1477743">
              <a:defRPr/>
            </a:pPr>
            <a:endParaRPr lang="en-US">
              <a:cs typeface="Calibri"/>
            </a:endParaRPr>
          </a:p>
        </p:txBody>
      </p:sp>
      <p:sp>
        <p:nvSpPr>
          <p:cNvPr id="4" name="Slide Number Placeholder 3"/>
          <p:cNvSpPr>
            <a:spLocks noGrp="1"/>
          </p:cNvSpPr>
          <p:nvPr>
            <p:ph type="sldNum" sz="quarter" idx="10"/>
          </p:nvPr>
        </p:nvSpPr>
        <p:spPr/>
        <p:txBody>
          <a:bodyPr/>
          <a:lstStyle/>
          <a:p>
            <a:pPr defTabSz="1447918">
              <a:defRPr/>
            </a:pPr>
            <a:fld id="{16A353FE-32F5-BF4D-A682-07E8A26EBEC6}" type="slidenum">
              <a:rPr lang="en-US">
                <a:solidFill>
                  <a:prstClr val="black"/>
                </a:solidFill>
                <a:latin typeface="Calibri" panose="020F0502020204030204"/>
              </a:rPr>
              <a:pPr defTabSz="1447918">
                <a:defRPr/>
              </a:pPr>
              <a:t>75</a:t>
            </a:fld>
            <a:endParaRPr lang="en-US">
              <a:solidFill>
                <a:prstClr val="black"/>
              </a:solidFill>
              <a:latin typeface="Calibri" panose="020F0502020204030204"/>
            </a:endParaRPr>
          </a:p>
        </p:txBody>
      </p:sp>
    </p:spTree>
    <p:extLst>
      <p:ext uri="{BB962C8B-B14F-4D97-AF65-F5344CB8AC3E}">
        <p14:creationId xmlns:p14="http://schemas.microsoft.com/office/powerpoint/2010/main" val="72436360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Here is what the state says: </a:t>
            </a:r>
          </a:p>
          <a:p>
            <a:r>
              <a:rPr lang="en-US"/>
              <a:t>State</a:t>
            </a:r>
            <a:r>
              <a:rPr lang="en-US" baseline="0"/>
              <a:t> regulations state that teachers who are employed from out of state or from nonpublic schools who are National Board certified </a:t>
            </a:r>
            <a:r>
              <a:rPr lang="en-US"/>
              <a:t>are </a:t>
            </a:r>
            <a:r>
              <a:rPr lang="en-US" baseline="0"/>
              <a:t>eligible for continuing contract status.</a:t>
            </a:r>
            <a:r>
              <a:rPr lang="en-US"/>
              <a:t> </a:t>
            </a:r>
            <a:endParaRPr lang="en-US">
              <a:cs typeface="Calibri"/>
            </a:endParaRPr>
          </a:p>
          <a:p>
            <a:endParaRPr lang="en-US">
              <a:cs typeface="Calibri"/>
            </a:endParaRPr>
          </a:p>
        </p:txBody>
      </p:sp>
      <p:sp>
        <p:nvSpPr>
          <p:cNvPr id="4" name="Slide Number Placeholder 3"/>
          <p:cNvSpPr>
            <a:spLocks noGrp="1"/>
          </p:cNvSpPr>
          <p:nvPr>
            <p:ph type="sldNum" sz="quarter" idx="10"/>
          </p:nvPr>
        </p:nvSpPr>
        <p:spPr/>
        <p:txBody>
          <a:bodyPr/>
          <a:lstStyle/>
          <a:p>
            <a:fld id="{16A353FE-32F5-BF4D-A682-07E8A26EBEC6}" type="slidenum">
              <a:rPr lang="en-US" smtClean="0"/>
              <a:t>76</a:t>
            </a:fld>
            <a:endParaRPr lang="en-US"/>
          </a:p>
        </p:txBody>
      </p:sp>
    </p:spTree>
    <p:extLst>
      <p:ext uri="{BB962C8B-B14F-4D97-AF65-F5344CB8AC3E}">
        <p14:creationId xmlns:p14="http://schemas.microsoft.com/office/powerpoint/2010/main" val="134543016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a:p>
            <a:r>
              <a:rPr lang="en-US" dirty="0"/>
              <a:t>Educators</a:t>
            </a:r>
            <a:r>
              <a:rPr lang="en-US"/>
              <a:t> </a:t>
            </a:r>
            <a:r>
              <a:rPr lang="en-US" dirty="0"/>
              <a:t>on an international </a:t>
            </a:r>
            <a:r>
              <a:rPr lang="en-US"/>
              <a:t>certificate can only be on </a:t>
            </a:r>
            <a:r>
              <a:rPr lang="en-US" baseline="0"/>
              <a:t>an annual contract for a </a:t>
            </a:r>
            <a:r>
              <a:rPr lang="en-US"/>
              <a:t>maximum </a:t>
            </a:r>
            <a:r>
              <a:rPr lang="en-US" baseline="0"/>
              <a:t>of four years</a:t>
            </a:r>
            <a:r>
              <a:rPr lang="en-US"/>
              <a:t> and cannot advance to a professional certificate</a:t>
            </a:r>
            <a:r>
              <a:rPr lang="en-US" baseline="0"/>
              <a:t>.</a:t>
            </a:r>
            <a:r>
              <a:rPr lang="en-US"/>
              <a:t> </a:t>
            </a:r>
            <a:r>
              <a:rPr lang="en-US" baseline="0"/>
              <a:t> Since this educator </a:t>
            </a:r>
            <a:r>
              <a:rPr lang="en-US" dirty="0"/>
              <a:t>is</a:t>
            </a:r>
            <a:r>
              <a:rPr lang="en-US"/>
              <a:t> </a:t>
            </a:r>
            <a:r>
              <a:rPr lang="en-US" dirty="0"/>
              <a:t>returning on a new international certificate </a:t>
            </a:r>
            <a:r>
              <a:rPr lang="en-US"/>
              <a:t>after completing</a:t>
            </a:r>
            <a:r>
              <a:rPr lang="en-US" baseline="0"/>
              <a:t> the prior 4 years at the annual level, she can start over again </a:t>
            </a:r>
            <a:r>
              <a:rPr lang="en-US"/>
              <a:t>at the induction level and will eligible </a:t>
            </a:r>
            <a:r>
              <a:rPr lang="en-US" baseline="0"/>
              <a:t>for 4 more years at the</a:t>
            </a:r>
            <a:r>
              <a:rPr lang="en-US" dirty="0"/>
              <a:t> </a:t>
            </a:r>
            <a:r>
              <a:rPr lang="en-US"/>
              <a:t>induction or</a:t>
            </a:r>
            <a:r>
              <a:rPr lang="en-US" baseline="0"/>
              <a:t> annual level with a new contract.</a:t>
            </a:r>
            <a:r>
              <a:rPr lang="en-US"/>
              <a:t> </a:t>
            </a:r>
            <a:endParaRPr lang="en-US">
              <a:cs typeface="Calibri"/>
            </a:endParaRPr>
          </a:p>
          <a:p>
            <a:endParaRPr lang="en-US">
              <a:cs typeface="Calibri"/>
            </a:endParaRPr>
          </a:p>
        </p:txBody>
      </p:sp>
      <p:sp>
        <p:nvSpPr>
          <p:cNvPr id="4" name="Slide Number Placeholder 3"/>
          <p:cNvSpPr>
            <a:spLocks noGrp="1"/>
          </p:cNvSpPr>
          <p:nvPr>
            <p:ph type="sldNum" sz="quarter" idx="10"/>
          </p:nvPr>
        </p:nvSpPr>
        <p:spPr/>
        <p:txBody>
          <a:bodyPr/>
          <a:lstStyle/>
          <a:p>
            <a:fld id="{16A353FE-32F5-BF4D-A682-07E8A26EBEC6}" type="slidenum">
              <a:rPr lang="en-US" smtClean="0"/>
              <a:t>77</a:t>
            </a:fld>
            <a:endParaRPr lang="en-US"/>
          </a:p>
        </p:txBody>
      </p:sp>
    </p:spTree>
    <p:extLst>
      <p:ext uri="{BB962C8B-B14F-4D97-AF65-F5344CB8AC3E}">
        <p14:creationId xmlns:p14="http://schemas.microsoft.com/office/powerpoint/2010/main" val="23605580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46a9f7d4e3_2_18:notes"/>
          <p:cNvSpPr txBox="1">
            <a:spLocks noGrp="1"/>
          </p:cNvSpPr>
          <p:nvPr>
            <p:ph type="body" idx="1"/>
          </p:nvPr>
        </p:nvSpPr>
        <p:spPr>
          <a:xfrm>
            <a:off x="702310" y="4480004"/>
            <a:ext cx="5618480" cy="3665611"/>
          </a:xfrm>
          <a:prstGeom prst="rect">
            <a:avLst/>
          </a:prstGeom>
          <a:noFill/>
          <a:ln>
            <a:noFill/>
          </a:ln>
        </p:spPr>
        <p:txBody>
          <a:bodyPr spcFirstLastPara="1" wrap="square" lIns="93308" tIns="93308" rIns="93308" bIns="93308" anchor="t" anchorCtr="0">
            <a:noAutofit/>
          </a:bodyPr>
          <a:lstStyle/>
          <a:p>
            <a:pPr>
              <a:buSzPts val="1100"/>
            </a:pPr>
            <a:r>
              <a:rPr lang="en-US" dirty="0"/>
              <a:t>By way of introduction, the Office</a:t>
            </a:r>
            <a:r>
              <a:rPr lang="en-US" baseline="0" dirty="0"/>
              <a:t> of Educator Effectiveness </a:t>
            </a:r>
            <a:r>
              <a:rPr lang="en-US" dirty="0"/>
              <a:t>has three</a:t>
            </a:r>
            <a:r>
              <a:rPr lang="en-US" baseline="0" dirty="0"/>
              <a:t> functions. </a:t>
            </a:r>
          </a:p>
          <a:p>
            <a:pPr marL="174982" indent="-174982">
              <a:buSzPts val="1100"/>
              <a:buFont typeface="Arial" panose="020B0604020202020204" pitchFamily="34" charset="0"/>
              <a:buChar char="•"/>
            </a:pPr>
            <a:r>
              <a:rPr lang="en-US" baseline="0" dirty="0"/>
              <a:t>The first is Effectiveness Systems Design—The teacher and principal effectiveness models and data systems provide ways for districts and preparation providers to measure growth, create professional learning, and monitor continuous improvement. These systems are focused on growing educators and leaders so that every student can have access to effective teachers. </a:t>
            </a:r>
          </a:p>
          <a:p>
            <a:pPr marL="174982" indent="-174982">
              <a:buSzPts val="1100"/>
              <a:buFont typeface="Arial" panose="020B0604020202020204" pitchFamily="34" charset="0"/>
              <a:buChar char="•"/>
            </a:pPr>
            <a:r>
              <a:rPr lang="en-US" dirty="0"/>
              <a:t>The second is Direct</a:t>
            </a:r>
            <a:r>
              <a:rPr lang="en-US" baseline="0" dirty="0"/>
              <a:t> Support—early career educators and new principals need structured induction programs and mentoring, so our office works with CERRA to provide that for teachers and certified educators. Our office also facilitates the principal induction program. Additionally, we offer training, monthly office hours, and a tiered system of district support for the implementation of the teacher and principal effectiveness systems. Your ADEPT contact is a part of that support. </a:t>
            </a:r>
          </a:p>
          <a:p>
            <a:pPr marL="174982" indent="-174982">
              <a:buSzPts val="1100"/>
              <a:buFont typeface="Arial" panose="020B0604020202020204" pitchFamily="34" charset="0"/>
              <a:buChar char="•"/>
            </a:pPr>
            <a:r>
              <a:rPr lang="en-US" baseline="0" dirty="0"/>
              <a:t>Our third function is Capacity Building—Our instructional leadership development cohorts serve the continuum of educators from teacher leaders to district leaders. We aim to build leaders’ capacity to improve instruction in their schools and districts. Our cohorts focus on and model equitable access to effective instruction, personalization, and collective leadership. </a:t>
            </a:r>
          </a:p>
          <a:p>
            <a:pPr marL="174982" indent="-174982">
              <a:buSzPts val="1100"/>
              <a:buFont typeface="Arial" panose="020B0604020202020204" pitchFamily="34" charset="0"/>
              <a:buChar char="•"/>
            </a:pPr>
            <a:r>
              <a:rPr lang="en-US" baseline="0" dirty="0"/>
              <a:t>We invite you to check out our work on social media using #</a:t>
            </a:r>
            <a:r>
              <a:rPr lang="en-US" baseline="0" dirty="0" err="1"/>
              <a:t>SCTSRubric</a:t>
            </a:r>
            <a:r>
              <a:rPr lang="en-US" baseline="0" dirty="0"/>
              <a:t>, #</a:t>
            </a:r>
            <a:r>
              <a:rPr lang="en-US" baseline="0" dirty="0" err="1"/>
              <a:t>Collectiveleadership</a:t>
            </a:r>
            <a:r>
              <a:rPr lang="en-US" baseline="0" dirty="0"/>
              <a:t>, @</a:t>
            </a:r>
            <a:r>
              <a:rPr lang="en-US" baseline="0" dirty="0" err="1"/>
              <a:t>PIPLeaders</a:t>
            </a:r>
            <a:r>
              <a:rPr lang="en-US" baseline="0" dirty="0"/>
              <a:t> or on our website at ed.sc.gov/Educators and then clicking on either effectiveness or school and district leaders.</a:t>
            </a:r>
          </a:p>
        </p:txBody>
      </p:sp>
      <p:sp>
        <p:nvSpPr>
          <p:cNvPr id="216" name="Google Shape;216;g46a9f7d4e3_2_18:notes"/>
          <p:cNvSpPr>
            <a:spLocks noGrp="1" noRot="1" noChangeAspect="1"/>
          </p:cNvSpPr>
          <p:nvPr>
            <p:ph type="sldImg" idx="2"/>
          </p:nvPr>
        </p:nvSpPr>
        <p:spPr>
          <a:xfrm>
            <a:off x="719138" y="1163638"/>
            <a:ext cx="5584825" cy="3141662"/>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1831856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Here is what the state says: </a:t>
            </a:r>
          </a:p>
          <a:p>
            <a:r>
              <a:rPr lang="en-US"/>
              <a:t>This educator</a:t>
            </a:r>
            <a:r>
              <a:rPr lang="en-US" baseline="0"/>
              <a:t> is considered a non-classroom based teacher and </a:t>
            </a:r>
            <a:r>
              <a:rPr lang="en-US"/>
              <a:t>will only need a GBE </a:t>
            </a:r>
            <a:r>
              <a:rPr lang="en-US" baseline="0"/>
              <a:t>evaluation for recertification.</a:t>
            </a:r>
            <a:r>
              <a:rPr lang="en-US"/>
              <a:t>  </a:t>
            </a:r>
            <a:endParaRPr lang="en-US">
              <a:cs typeface="Calibri"/>
            </a:endParaRPr>
          </a:p>
          <a:p>
            <a:endParaRPr lang="en-US">
              <a:cs typeface="Calibri"/>
            </a:endParaRPr>
          </a:p>
        </p:txBody>
      </p:sp>
      <p:sp>
        <p:nvSpPr>
          <p:cNvPr id="4" name="Slide Number Placeholder 3"/>
          <p:cNvSpPr>
            <a:spLocks noGrp="1"/>
          </p:cNvSpPr>
          <p:nvPr>
            <p:ph type="sldNum" sz="quarter" idx="10"/>
          </p:nvPr>
        </p:nvSpPr>
        <p:spPr/>
        <p:txBody>
          <a:bodyPr/>
          <a:lstStyle/>
          <a:p>
            <a:fld id="{16A353FE-32F5-BF4D-A682-07E8A26EBEC6}" type="slidenum">
              <a:rPr lang="en-US" smtClean="0"/>
              <a:t>78</a:t>
            </a:fld>
            <a:endParaRPr lang="en-US"/>
          </a:p>
        </p:txBody>
      </p:sp>
    </p:spTree>
    <p:extLst>
      <p:ext uri="{BB962C8B-B14F-4D97-AF65-F5344CB8AC3E}">
        <p14:creationId xmlns:p14="http://schemas.microsoft.com/office/powerpoint/2010/main" val="254581591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Here is what the state says: </a:t>
            </a:r>
          </a:p>
          <a:p>
            <a:r>
              <a:rPr lang="en-US" baseline="0"/>
              <a:t>This educator is working less than 152 days so he is eligible for a LOA.</a:t>
            </a:r>
            <a:r>
              <a:rPr lang="en-US"/>
              <a:t>  </a:t>
            </a:r>
            <a:endParaRPr lang="en-US">
              <a:cs typeface="Calibri"/>
            </a:endParaRPr>
          </a:p>
          <a:p>
            <a:endParaRPr lang="en-US">
              <a:cs typeface="Calibri"/>
            </a:endParaRPr>
          </a:p>
        </p:txBody>
      </p:sp>
      <p:sp>
        <p:nvSpPr>
          <p:cNvPr id="4" name="Slide Number Placeholder 3"/>
          <p:cNvSpPr>
            <a:spLocks noGrp="1"/>
          </p:cNvSpPr>
          <p:nvPr>
            <p:ph type="sldNum" sz="quarter" idx="10"/>
          </p:nvPr>
        </p:nvSpPr>
        <p:spPr/>
        <p:txBody>
          <a:bodyPr/>
          <a:lstStyle/>
          <a:p>
            <a:fld id="{16A353FE-32F5-BF4D-A682-07E8A26EBEC6}" type="slidenum">
              <a:rPr lang="en-US" smtClean="0"/>
              <a:t>79</a:t>
            </a:fld>
            <a:endParaRPr lang="en-US"/>
          </a:p>
        </p:txBody>
      </p:sp>
    </p:spTree>
    <p:extLst>
      <p:ext uri="{BB962C8B-B14F-4D97-AF65-F5344CB8AC3E}">
        <p14:creationId xmlns:p14="http://schemas.microsoft.com/office/powerpoint/2010/main" val="268380579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Here is what the state says: </a:t>
            </a:r>
          </a:p>
          <a:p>
            <a:r>
              <a:rPr lang="en-US"/>
              <a:t>This</a:t>
            </a:r>
            <a:r>
              <a:rPr lang="en-US" baseline="0"/>
              <a:t> next contract and evaluation level is up to the accepting/new district.</a:t>
            </a:r>
            <a:r>
              <a:rPr lang="en-US"/>
              <a:t> </a:t>
            </a:r>
            <a:r>
              <a:rPr lang="en-US" baseline="0"/>
              <a:t> Districts do not have to accept what the former district is suggesting for next contract and evaluation level.</a:t>
            </a:r>
            <a:r>
              <a:rPr lang="en-US"/>
              <a:t> </a:t>
            </a:r>
            <a:r>
              <a:rPr lang="en-US" baseline="0"/>
              <a:t> There are a few options for the new district with the contract and evaluation level for the educator.</a:t>
            </a:r>
            <a:r>
              <a:rPr lang="en-US" dirty="0"/>
              <a:t> </a:t>
            </a:r>
            <a:r>
              <a:rPr lang="en-US"/>
              <a:t>The </a:t>
            </a:r>
            <a:r>
              <a:rPr lang="en-US" dirty="0"/>
              <a:t>hiring district can offer another Annual contract (summative or GBE) or move the educator to a Continuing contract with a formative, summative, or </a:t>
            </a:r>
            <a:r>
              <a:rPr lang="en-US"/>
              <a:t>GBE evaluation.</a:t>
            </a:r>
            <a:endParaRPr lang="en-US">
              <a:cs typeface="Calibri"/>
            </a:endParaRPr>
          </a:p>
          <a:p>
            <a:endParaRPr lang="en-US">
              <a:cs typeface="Calibri"/>
            </a:endParaRPr>
          </a:p>
        </p:txBody>
      </p:sp>
      <p:sp>
        <p:nvSpPr>
          <p:cNvPr id="4" name="Slide Number Placeholder 3"/>
          <p:cNvSpPr>
            <a:spLocks noGrp="1"/>
          </p:cNvSpPr>
          <p:nvPr>
            <p:ph type="sldNum" sz="quarter" idx="10"/>
          </p:nvPr>
        </p:nvSpPr>
        <p:spPr/>
        <p:txBody>
          <a:bodyPr/>
          <a:lstStyle/>
          <a:p>
            <a:fld id="{16A353FE-32F5-BF4D-A682-07E8A26EBEC6}" type="slidenum">
              <a:rPr lang="en-US" smtClean="0"/>
              <a:t>80</a:t>
            </a:fld>
            <a:endParaRPr lang="en-US"/>
          </a:p>
        </p:txBody>
      </p:sp>
    </p:spTree>
    <p:extLst>
      <p:ext uri="{BB962C8B-B14F-4D97-AF65-F5344CB8AC3E}">
        <p14:creationId xmlns:p14="http://schemas.microsoft.com/office/powerpoint/2010/main" val="35599681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477743">
              <a:defRPr/>
            </a:pPr>
            <a:r>
              <a:rPr lang="en-US" dirty="0">
                <a:cs typeface="Calibri"/>
              </a:rPr>
              <a:t>Now</a:t>
            </a:r>
            <a:r>
              <a:rPr lang="en-US">
                <a:cs typeface="Calibri"/>
              </a:rPr>
              <a:t> </a:t>
            </a:r>
            <a:r>
              <a:rPr lang="en-US" dirty="0">
                <a:cs typeface="Calibri"/>
              </a:rPr>
              <a:t>let's take a look at some administrative features that are available to you in sclead.org. Specifically, we'll briefly discuss </a:t>
            </a:r>
            <a:r>
              <a:rPr lang="en-US">
                <a:cs typeface="Calibri"/>
              </a:rPr>
              <a:t>the </a:t>
            </a:r>
            <a:r>
              <a:rPr lang="en-US" dirty="0">
                <a:cs typeface="Calibri"/>
              </a:rPr>
              <a:t>Import</a:t>
            </a:r>
            <a:r>
              <a:rPr lang="en-US">
                <a:cs typeface="Calibri"/>
              </a:rPr>
              <a:t>, Training</a:t>
            </a:r>
            <a:r>
              <a:rPr lang="en-US" dirty="0">
                <a:cs typeface="Calibri"/>
              </a:rPr>
              <a:t>, Credentials, and Corrections features</a:t>
            </a:r>
            <a:r>
              <a:rPr lang="en-US">
                <a:cs typeface="Calibri"/>
              </a:rPr>
              <a:t>.</a:t>
            </a:r>
          </a:p>
          <a:p>
            <a:endParaRPr lang="en-US"/>
          </a:p>
        </p:txBody>
      </p:sp>
      <p:sp>
        <p:nvSpPr>
          <p:cNvPr id="4" name="Slide Number Placeholder 3"/>
          <p:cNvSpPr>
            <a:spLocks noGrp="1"/>
          </p:cNvSpPr>
          <p:nvPr>
            <p:ph type="sldNum" sz="quarter" idx="10"/>
          </p:nvPr>
        </p:nvSpPr>
        <p:spPr/>
        <p:txBody>
          <a:bodyPr/>
          <a:lstStyle/>
          <a:p>
            <a:pPr defTabSz="1447918">
              <a:defRPr/>
            </a:pPr>
            <a:fld id="{16A353FE-32F5-BF4D-A682-07E8A26EBEC6}" type="slidenum">
              <a:rPr lang="en-US">
                <a:solidFill>
                  <a:prstClr val="black"/>
                </a:solidFill>
                <a:latin typeface="Calibri" panose="020F0502020204030204"/>
              </a:rPr>
              <a:pPr defTabSz="1447918">
                <a:defRPr/>
              </a:pPr>
              <a:t>82</a:t>
            </a:fld>
            <a:endParaRPr lang="en-US">
              <a:solidFill>
                <a:prstClr val="black"/>
              </a:solidFill>
              <a:latin typeface="Calibri" panose="020F0502020204030204"/>
            </a:endParaRPr>
          </a:p>
        </p:txBody>
      </p:sp>
    </p:spTree>
    <p:extLst>
      <p:ext uri="{BB962C8B-B14F-4D97-AF65-F5344CB8AC3E}">
        <p14:creationId xmlns:p14="http://schemas.microsoft.com/office/powerpoint/2010/main" val="416384825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If your district chooses to use sclead.org to manage the evaluation process, all parts of the evaluation process can be reported directly in the system. If your district chooses to use an alternative management system, data will have to be uploaded into SCLead using the Evaluation Importer feature. </a:t>
            </a:r>
            <a:r>
              <a:rPr lang="en-US" dirty="0">
                <a:cs typeface="Calibri"/>
              </a:rPr>
              <a:t>For</a:t>
            </a:r>
            <a:r>
              <a:rPr lang="en-US">
                <a:cs typeface="Calibri"/>
              </a:rPr>
              <a:t> </a:t>
            </a:r>
            <a:r>
              <a:rPr lang="en-US" dirty="0">
                <a:cs typeface="Calibri"/>
              </a:rPr>
              <a:t>districts using the import option, there are two options for ensuring that all data is reported in a timely manner (read options A and B). </a:t>
            </a:r>
          </a:p>
        </p:txBody>
      </p:sp>
      <p:sp>
        <p:nvSpPr>
          <p:cNvPr id="4" name="Footer Placeholder 3"/>
          <p:cNvSpPr>
            <a:spLocks noGrp="1"/>
          </p:cNvSpPr>
          <p:nvPr>
            <p:ph type="ftr" sz="quarter" idx="10"/>
          </p:nvPr>
        </p:nvSpPr>
        <p:spPr/>
        <p:txBody>
          <a:bodyPr/>
          <a:lstStyle/>
          <a:p>
            <a:r>
              <a:rPr lang="en-US" smtClean="0"/>
              <a:t>South Carolina Department of Education</a:t>
            </a:r>
            <a:endParaRPr lang="en-US"/>
          </a:p>
        </p:txBody>
      </p:sp>
      <p:sp>
        <p:nvSpPr>
          <p:cNvPr id="5" name="Slide Number Placeholder 4"/>
          <p:cNvSpPr>
            <a:spLocks noGrp="1"/>
          </p:cNvSpPr>
          <p:nvPr>
            <p:ph type="sldNum" sz="quarter" idx="11"/>
          </p:nvPr>
        </p:nvSpPr>
        <p:spPr/>
        <p:txBody>
          <a:bodyPr/>
          <a:lstStyle/>
          <a:p>
            <a:fld id="{9091D14C-FD63-4621-8F63-9ECEE9A5DEDE}" type="slidenum">
              <a:rPr lang="en-US" smtClean="0"/>
              <a:pPr/>
              <a:t>83</a:t>
            </a:fld>
            <a:endParaRPr lang="en-US"/>
          </a:p>
        </p:txBody>
      </p:sp>
    </p:spTree>
    <p:extLst>
      <p:ext uri="{BB962C8B-B14F-4D97-AF65-F5344CB8AC3E}">
        <p14:creationId xmlns:p14="http://schemas.microsoft.com/office/powerpoint/2010/main" val="389198185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Other</a:t>
            </a:r>
            <a:r>
              <a:rPr lang="en-US">
                <a:cs typeface="Calibri"/>
              </a:rPr>
              <a:t> </a:t>
            </a:r>
            <a:r>
              <a:rPr lang="en-US" dirty="0">
                <a:cs typeface="Calibri"/>
              </a:rPr>
              <a:t>important reminders about the import feature are as follows: (read slide</a:t>
            </a:r>
            <a:r>
              <a:rPr lang="en-US">
                <a:cs typeface="Calibri"/>
              </a:rPr>
              <a:t>)</a:t>
            </a:r>
            <a:endParaRPr lang="en-US"/>
          </a:p>
        </p:txBody>
      </p:sp>
      <p:sp>
        <p:nvSpPr>
          <p:cNvPr id="4" name="Footer Placeholder 3"/>
          <p:cNvSpPr>
            <a:spLocks noGrp="1"/>
          </p:cNvSpPr>
          <p:nvPr>
            <p:ph type="ftr" sz="quarter" idx="10"/>
          </p:nvPr>
        </p:nvSpPr>
        <p:spPr/>
        <p:txBody>
          <a:bodyPr/>
          <a:lstStyle/>
          <a:p>
            <a:r>
              <a:rPr lang="en-US"/>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84</a:t>
            </a:fld>
            <a:endParaRPr lang="en-US"/>
          </a:p>
        </p:txBody>
      </p:sp>
    </p:spTree>
    <p:extLst>
      <p:ext uri="{BB962C8B-B14F-4D97-AF65-F5344CB8AC3E}">
        <p14:creationId xmlns:p14="http://schemas.microsoft.com/office/powerpoint/2010/main" val="71570152"/>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We encourage districts to use the Training feature in SCLEad.org. </a:t>
            </a:r>
            <a:endParaRPr lang="en-US" dirty="0"/>
          </a:p>
          <a:p>
            <a:r>
              <a:rPr lang="en-US" dirty="0">
                <a:cs typeface="Calibri"/>
              </a:rPr>
              <a:t>This resource allows districts to find available trainings </a:t>
            </a:r>
            <a:endParaRPr lang="en-US" dirty="0"/>
          </a:p>
          <a:p>
            <a:r>
              <a:rPr lang="en-US" dirty="0">
                <a:cs typeface="Calibri"/>
              </a:rPr>
              <a:t>This is also very helpful in making sure your newly-trained mentors get their mentor credential as soon as they complete their training with your district's certified Mentor Trainer.</a:t>
            </a:r>
          </a:p>
          <a:p>
            <a:endParaRPr lang="en-US" dirty="0">
              <a:cs typeface="Calibri"/>
            </a:endParaRPr>
          </a:p>
          <a:p>
            <a:r>
              <a:rPr lang="en-US" dirty="0">
                <a:cs typeface="Calibri"/>
              </a:rPr>
              <a:t>The</a:t>
            </a:r>
            <a:r>
              <a:rPr lang="en-US">
                <a:cs typeface="Calibri"/>
              </a:rPr>
              <a:t> </a:t>
            </a:r>
            <a:r>
              <a:rPr lang="en-US" dirty="0">
                <a:cs typeface="Calibri"/>
              </a:rPr>
              <a:t>mentor credential is the only credential the </a:t>
            </a:r>
            <a:r>
              <a:rPr lang="en-US">
                <a:cs typeface="Calibri"/>
              </a:rPr>
              <a:t>district can add in SCLead.</a:t>
            </a:r>
            <a:r>
              <a:rPr lang="en-US" dirty="0">
                <a:cs typeface="Calibri"/>
              </a:rPr>
              <a:t> </a:t>
            </a:r>
          </a:p>
          <a:p>
            <a:endParaRPr lang="en-US" dirty="0">
              <a:cs typeface="Calibri"/>
            </a:endParaRPr>
          </a:p>
          <a:p>
            <a:endParaRPr lang="en-US" dirty="0">
              <a:cs typeface="Calibri"/>
            </a:endParaRPr>
          </a:p>
          <a:p>
            <a:endParaRPr lang="en-US" dirty="0">
              <a:cs typeface="Calibri"/>
            </a:endParaRPr>
          </a:p>
        </p:txBody>
      </p:sp>
      <p:sp>
        <p:nvSpPr>
          <p:cNvPr id="4" name="Footer Placeholder 3"/>
          <p:cNvSpPr>
            <a:spLocks noGrp="1"/>
          </p:cNvSpPr>
          <p:nvPr>
            <p:ph type="ftr" sz="quarter" idx="4"/>
          </p:nvPr>
        </p:nvSpPr>
        <p:spPr/>
        <p:txBody>
          <a:bodyPr/>
          <a:lstStyle/>
          <a:p>
            <a:r>
              <a:rPr lang="en-US"/>
              <a:t>South Carolina Department of Education</a:t>
            </a:r>
          </a:p>
        </p:txBody>
      </p:sp>
      <p:sp>
        <p:nvSpPr>
          <p:cNvPr id="5" name="Slide Number Placeholder 4"/>
          <p:cNvSpPr>
            <a:spLocks noGrp="1"/>
          </p:cNvSpPr>
          <p:nvPr>
            <p:ph type="sldNum" sz="quarter" idx="5"/>
          </p:nvPr>
        </p:nvSpPr>
        <p:spPr/>
        <p:txBody>
          <a:bodyPr/>
          <a:lstStyle/>
          <a:p>
            <a:fld id="{9091D14C-FD63-4621-8F63-9ECEE9A5DEDE}" type="slidenum">
              <a:rPr lang="en-US" smtClean="0"/>
              <a:pPr/>
              <a:t>85</a:t>
            </a:fld>
            <a:endParaRPr lang="en-US"/>
          </a:p>
        </p:txBody>
      </p:sp>
    </p:spTree>
    <p:extLst>
      <p:ext uri="{BB962C8B-B14F-4D97-AF65-F5344CB8AC3E}">
        <p14:creationId xmlns:p14="http://schemas.microsoft.com/office/powerpoint/2010/main" val="319611891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If</a:t>
            </a:r>
            <a:r>
              <a:rPr lang="en-US">
                <a:cs typeface="Calibri"/>
              </a:rPr>
              <a:t> </a:t>
            </a:r>
            <a:r>
              <a:rPr lang="en-US" dirty="0">
                <a:cs typeface="Calibri"/>
              </a:rPr>
              <a:t>a district trainer is not available to provide training, educators looking to become trained mentors should seek training through</a:t>
            </a:r>
            <a:r>
              <a:rPr lang="en-US">
                <a:cs typeface="Calibri"/>
              </a:rPr>
              <a:t> CERRA</a:t>
            </a:r>
            <a:r>
              <a:rPr lang="en-US" dirty="0">
                <a:cs typeface="Calibri"/>
              </a:rPr>
              <a:t> </a:t>
            </a:r>
            <a:r>
              <a:rPr lang="en-US">
                <a:cs typeface="Calibri"/>
              </a:rPr>
              <a:t>(</a:t>
            </a:r>
            <a:r>
              <a:rPr lang="en-US" dirty="0">
                <a:cs typeface="Calibri"/>
              </a:rPr>
              <a:t>READ SLIDE).</a:t>
            </a:r>
            <a:r>
              <a:rPr lang="en-US">
                <a:cs typeface="Calibri"/>
              </a:rPr>
              <a:t> </a:t>
            </a:r>
          </a:p>
          <a:p>
            <a:endParaRPr lang="en-US" dirty="0">
              <a:cs typeface="Calibri"/>
            </a:endParaRPr>
          </a:p>
          <a:p>
            <a:r>
              <a:rPr lang="en-US" dirty="0">
                <a:cs typeface="Calibri"/>
              </a:rPr>
              <a:t>If</a:t>
            </a:r>
            <a:r>
              <a:rPr lang="en-US">
                <a:cs typeface="Calibri"/>
              </a:rPr>
              <a:t> </a:t>
            </a:r>
            <a:r>
              <a:rPr lang="en-US" dirty="0">
                <a:cs typeface="Calibri"/>
              </a:rPr>
              <a:t>your district has </a:t>
            </a:r>
            <a:r>
              <a:rPr lang="en-US">
                <a:cs typeface="Calibri"/>
              </a:rPr>
              <a:t>a new induction &amp; </a:t>
            </a:r>
            <a:r>
              <a:rPr lang="en-US" dirty="0">
                <a:cs typeface="Calibri"/>
              </a:rPr>
              <a:t>mentoring coordinator – please </a:t>
            </a:r>
            <a:r>
              <a:rPr lang="en-US">
                <a:cs typeface="Calibri"/>
              </a:rPr>
              <a:t>let </a:t>
            </a:r>
            <a:r>
              <a:rPr lang="en-US" dirty="0">
                <a:cs typeface="Calibri"/>
              </a:rPr>
              <a:t>your</a:t>
            </a:r>
            <a:r>
              <a:rPr lang="en-US">
                <a:cs typeface="Calibri"/>
              </a:rPr>
              <a:t> ADEPT contact know</a:t>
            </a:r>
            <a:r>
              <a:rPr lang="en-US" dirty="0">
                <a:cs typeface="Calibri"/>
              </a:rPr>
              <a:t>.</a:t>
            </a:r>
            <a:endParaRPr lang="en-US" dirty="0"/>
          </a:p>
        </p:txBody>
      </p:sp>
      <p:sp>
        <p:nvSpPr>
          <p:cNvPr id="4" name="Footer Placeholder 3"/>
          <p:cNvSpPr>
            <a:spLocks noGrp="1"/>
          </p:cNvSpPr>
          <p:nvPr>
            <p:ph type="ftr" sz="quarter" idx="10"/>
          </p:nvPr>
        </p:nvSpPr>
        <p:spPr/>
        <p:txBody>
          <a:bodyPr/>
          <a:lstStyle/>
          <a:p>
            <a:r>
              <a:rPr lang="en-US"/>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86</a:t>
            </a:fld>
            <a:endParaRPr lang="en-US"/>
          </a:p>
        </p:txBody>
      </p:sp>
    </p:spTree>
    <p:extLst>
      <p:ext uri="{BB962C8B-B14F-4D97-AF65-F5344CB8AC3E}">
        <p14:creationId xmlns:p14="http://schemas.microsoft.com/office/powerpoint/2010/main" val="777401747"/>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Another</a:t>
            </a:r>
            <a:r>
              <a:rPr lang="en-US">
                <a:cs typeface="Calibri"/>
              </a:rPr>
              <a:t> </a:t>
            </a:r>
            <a:r>
              <a:rPr lang="en-US" dirty="0">
                <a:cs typeface="Calibri"/>
              </a:rPr>
              <a:t>available feature is the Corrections function, which allows you to submit a request for an update to an educator's record.</a:t>
            </a:r>
            <a:endParaRPr lang="en-US" dirty="0"/>
          </a:p>
          <a:p>
            <a:r>
              <a:rPr lang="en-US"/>
              <a:t>Why enter a Correction Request?</a:t>
            </a:r>
            <a:endParaRPr lang="en-US" dirty="0">
              <a:cs typeface="Calibri"/>
            </a:endParaRPr>
          </a:p>
          <a:p>
            <a:pPr marL="228600" indent="-228600">
              <a:buAutoNum type="arabicPeriod"/>
            </a:pPr>
            <a:r>
              <a:rPr lang="en-US" dirty="0"/>
              <a:t> </a:t>
            </a:r>
            <a:r>
              <a:rPr lang="en-US"/>
              <a:t>You </a:t>
            </a:r>
            <a:r>
              <a:rPr lang="en-US" dirty="0"/>
              <a:t>keyed the wrong settings, results and/or recommendations for next year </a:t>
            </a:r>
            <a:endParaRPr lang="en-US" dirty="0">
              <a:cs typeface="Calibri"/>
            </a:endParaRPr>
          </a:p>
          <a:p>
            <a:pPr marL="228600" indent="-228600">
              <a:buAutoNum type="arabicPeriod"/>
            </a:pPr>
            <a:r>
              <a:rPr lang="en-US"/>
              <a:t>An </a:t>
            </a:r>
            <a:r>
              <a:rPr lang="en-US" dirty="0"/>
              <a:t>educator is missing settings or recommendations for next year. Shows as "No Data"</a:t>
            </a:r>
            <a:endParaRPr lang="en-US" dirty="0">
              <a:cs typeface="Calibri"/>
            </a:endParaRPr>
          </a:p>
          <a:p>
            <a:pPr marL="228600" indent="-228600">
              <a:buAutoNum type="arabicPeriod"/>
            </a:pPr>
            <a:endParaRPr lang="en-US" dirty="0">
              <a:cs typeface="Calibri"/>
            </a:endParaRPr>
          </a:p>
          <a:p>
            <a:r>
              <a:rPr lang="en-US" dirty="0">
                <a:cs typeface="Calibri"/>
              </a:rPr>
              <a:t>If</a:t>
            </a:r>
            <a:r>
              <a:rPr lang="en-US">
                <a:cs typeface="Calibri"/>
              </a:rPr>
              <a:t> </a:t>
            </a:r>
            <a:r>
              <a:rPr lang="en-US" dirty="0">
                <a:cs typeface="Calibri"/>
              </a:rPr>
              <a:t>you would like more detailed information about this feature or any </a:t>
            </a:r>
            <a:r>
              <a:rPr lang="en-US">
                <a:cs typeface="Calibri"/>
              </a:rPr>
              <a:t>of the </a:t>
            </a:r>
            <a:r>
              <a:rPr lang="en-US" dirty="0">
                <a:cs typeface="Calibri"/>
              </a:rPr>
              <a:t>features</a:t>
            </a:r>
            <a:r>
              <a:rPr lang="en-US">
                <a:cs typeface="Calibri"/>
              </a:rPr>
              <a:t> </a:t>
            </a:r>
            <a:r>
              <a:rPr lang="en-US" dirty="0">
                <a:cs typeface="Calibri"/>
              </a:rPr>
              <a:t>I </a:t>
            </a:r>
            <a:r>
              <a:rPr lang="en-US">
                <a:cs typeface="Calibri"/>
              </a:rPr>
              <a:t>just mentioned, please </a:t>
            </a:r>
            <a:r>
              <a:rPr lang="en-US" dirty="0">
                <a:cs typeface="Calibri"/>
              </a:rPr>
              <a:t>join us for our afternoon </a:t>
            </a:r>
            <a:r>
              <a:rPr lang="en-US">
                <a:cs typeface="Calibri"/>
              </a:rPr>
              <a:t>session.</a:t>
            </a:r>
            <a:endParaRPr lang="en-US" dirty="0">
              <a:cs typeface="Calibri"/>
            </a:endParaRPr>
          </a:p>
          <a:p>
            <a:pPr marL="171450" indent="-171450">
              <a:spcBef>
                <a:spcPct val="20000"/>
              </a:spcBef>
              <a:buFont typeface="Arial"/>
              <a:buChar char="•"/>
            </a:pPr>
            <a:endParaRPr lang="en-US" dirty="0">
              <a:cs typeface="Calibri"/>
            </a:endParaRPr>
          </a:p>
        </p:txBody>
      </p:sp>
      <p:sp>
        <p:nvSpPr>
          <p:cNvPr id="4" name="Footer Placeholder 3"/>
          <p:cNvSpPr>
            <a:spLocks noGrp="1"/>
          </p:cNvSpPr>
          <p:nvPr>
            <p:ph type="ftr" sz="quarter" idx="4"/>
          </p:nvPr>
        </p:nvSpPr>
        <p:spPr/>
        <p:txBody>
          <a:bodyPr/>
          <a:lstStyle/>
          <a:p>
            <a:r>
              <a:rPr lang="en-US"/>
              <a:t>South Carolina Department of Education</a:t>
            </a:r>
          </a:p>
        </p:txBody>
      </p:sp>
      <p:sp>
        <p:nvSpPr>
          <p:cNvPr id="5" name="Slide Number Placeholder 4"/>
          <p:cNvSpPr>
            <a:spLocks noGrp="1"/>
          </p:cNvSpPr>
          <p:nvPr>
            <p:ph type="sldNum" sz="quarter" idx="5"/>
          </p:nvPr>
        </p:nvSpPr>
        <p:spPr/>
        <p:txBody>
          <a:bodyPr/>
          <a:lstStyle/>
          <a:p>
            <a:fld id="{9091D14C-FD63-4621-8F63-9ECEE9A5DEDE}" type="slidenum">
              <a:rPr lang="en-US" smtClean="0"/>
              <a:pPr/>
              <a:t>87</a:t>
            </a:fld>
            <a:endParaRPr lang="en-US"/>
          </a:p>
        </p:txBody>
      </p:sp>
    </p:spTree>
    <p:extLst>
      <p:ext uri="{BB962C8B-B14F-4D97-AF65-F5344CB8AC3E}">
        <p14:creationId xmlns:p14="http://schemas.microsoft.com/office/powerpoint/2010/main" val="392609282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477743">
              <a:defRPr/>
            </a:pPr>
            <a:endParaRPr lang="en-US">
              <a:cs typeface="Calibri"/>
            </a:endParaRPr>
          </a:p>
          <a:p>
            <a:endParaRPr lang="en-US"/>
          </a:p>
        </p:txBody>
      </p:sp>
      <p:sp>
        <p:nvSpPr>
          <p:cNvPr id="4" name="Slide Number Placeholder 3"/>
          <p:cNvSpPr>
            <a:spLocks noGrp="1"/>
          </p:cNvSpPr>
          <p:nvPr>
            <p:ph type="sldNum" sz="quarter" idx="10"/>
          </p:nvPr>
        </p:nvSpPr>
        <p:spPr/>
        <p:txBody>
          <a:bodyPr/>
          <a:lstStyle/>
          <a:p>
            <a:pPr defTabSz="1447918">
              <a:defRPr/>
            </a:pPr>
            <a:fld id="{16A353FE-32F5-BF4D-A682-07E8A26EBEC6}" type="slidenum">
              <a:rPr lang="en-US">
                <a:solidFill>
                  <a:prstClr val="black"/>
                </a:solidFill>
                <a:latin typeface="Calibri" panose="020F0502020204030204"/>
              </a:rPr>
              <a:pPr defTabSz="1447918">
                <a:defRPr/>
              </a:pPr>
              <a:t>89</a:t>
            </a:fld>
            <a:endParaRPr lang="en-US">
              <a:solidFill>
                <a:prstClr val="black"/>
              </a:solidFill>
              <a:latin typeface="Calibri" panose="020F0502020204030204"/>
            </a:endParaRPr>
          </a:p>
        </p:txBody>
      </p:sp>
    </p:spTree>
    <p:extLst>
      <p:ext uri="{BB962C8B-B14F-4D97-AF65-F5344CB8AC3E}">
        <p14:creationId xmlns:p14="http://schemas.microsoft.com/office/powerpoint/2010/main" val="42818959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27345" y="43584449"/>
            <a:ext cx="5818765" cy="41290513"/>
          </a:xfrm>
          <a:prstGeom prst="rect">
            <a:avLst/>
          </a:prstGeom>
          <a:noFill/>
          <a:ln>
            <a:noFill/>
          </a:ln>
        </p:spPr>
        <p:txBody>
          <a:bodyPr spcFirstLastPara="1" wrap="square" lIns="196976" tIns="196976" rIns="196976" bIns="196976" anchor="t" anchorCtr="0">
            <a:noAutofit/>
          </a:bodyPr>
          <a:lstStyle/>
          <a:p>
            <a:r>
              <a:rPr lang="en-US" dirty="0"/>
              <a:t>(</a:t>
            </a:r>
            <a:r>
              <a:rPr lang="en-US"/>
              <a:t>Lilla) </a:t>
            </a:r>
            <a:r>
              <a:rPr lang="en-US" dirty="0"/>
              <a:t>Zooming</a:t>
            </a:r>
            <a:r>
              <a:rPr lang="en-US"/>
              <a:t> </a:t>
            </a:r>
            <a:r>
              <a:rPr lang="en-US" dirty="0"/>
              <a:t>in specifically on the teacher and educator effectiveness system,</a:t>
            </a:r>
            <a:r>
              <a:rPr lang="en-US"/>
              <a:t> I’ll </a:t>
            </a:r>
            <a:r>
              <a:rPr lang="en-US" dirty="0"/>
              <a:t>start with the why. Our office  focuses on making sure every student in SC has equitable access to great teachers and leaders.  The research tells us that retention relies on </a:t>
            </a:r>
            <a:r>
              <a:rPr lang="en-US"/>
              <a:t>our leadership, </a:t>
            </a:r>
            <a:endParaRPr lang="en-US" dirty="0"/>
          </a:p>
          <a:p>
            <a:r>
              <a:rPr lang="en-US">
                <a:effectLst/>
              </a:rPr>
              <a:t>Ingersoll </a:t>
            </a:r>
            <a:r>
              <a:rPr lang="en-US" dirty="0">
                <a:effectLst/>
              </a:rPr>
              <a:t>and May find, “…shortages of teachers of color are generally caused less by recruitment shortfalls than by retention problems (cited in Carver-Thomas (2017)). </a:t>
            </a:r>
          </a:p>
          <a:p>
            <a:endParaRPr lang="en-US" dirty="0">
              <a:effectLst/>
            </a:endParaRPr>
          </a:p>
          <a:p>
            <a:r>
              <a:rPr lang="en-US" dirty="0"/>
              <a:t>Furthermore</a:t>
            </a:r>
            <a:r>
              <a:rPr lang="en-US"/>
              <a:t>, in another </a:t>
            </a:r>
            <a:r>
              <a:rPr lang="en-US" dirty="0"/>
              <a:t>study, </a:t>
            </a:r>
            <a:r>
              <a:rPr lang="en-US" dirty="0" err="1"/>
              <a:t>Ronfeldt</a:t>
            </a:r>
            <a:r>
              <a:rPr lang="en-US" dirty="0"/>
              <a:t>, Loeb, and Wycoff find, </a:t>
            </a:r>
          </a:p>
          <a:p>
            <a:r>
              <a:rPr lang="en-US">
                <a:effectLst/>
              </a:rPr>
              <a:t>Results </a:t>
            </a:r>
            <a:r>
              <a:rPr lang="en-US" dirty="0">
                <a:effectLst/>
              </a:rPr>
              <a:t>demonstrate that teacher turnover has a significant and </a:t>
            </a:r>
            <a:r>
              <a:rPr lang="en-US">
                <a:effectLst/>
              </a:rPr>
              <a:t>negative effect </a:t>
            </a:r>
            <a:r>
              <a:rPr lang="en-US" dirty="0">
                <a:effectLst/>
              </a:rPr>
              <a:t>on student achievement in both math and ELA. Moreover, teacher turnover is particularly harmful to the achievement of students in schools with large populations of low-performing and black students. (</a:t>
            </a:r>
            <a:r>
              <a:rPr lang="en-US" dirty="0" err="1">
                <a:effectLst/>
              </a:rPr>
              <a:t>Ronfeldt</a:t>
            </a:r>
            <a:r>
              <a:rPr lang="en-US" dirty="0">
                <a:effectLst/>
              </a:rPr>
              <a:t>, Loeb,</a:t>
            </a:r>
            <a:r>
              <a:rPr lang="en-US" baseline="0" dirty="0">
                <a:effectLst/>
              </a:rPr>
              <a:t> </a:t>
            </a:r>
            <a:r>
              <a:rPr lang="en-US" baseline="0" dirty="0" err="1">
                <a:effectLst/>
              </a:rPr>
              <a:t>Wycoff</a:t>
            </a:r>
            <a:r>
              <a:rPr lang="en-US" baseline="0" dirty="0">
                <a:effectLst/>
              </a:rPr>
              <a:t>)</a:t>
            </a:r>
            <a:endParaRPr lang="en-US" dirty="0">
              <a:effectLst/>
            </a:endParaRPr>
          </a:p>
          <a:p>
            <a:pPr>
              <a:buClr>
                <a:schemeClr val="dk1"/>
              </a:buClr>
            </a:pPr>
            <a:endParaRPr lang="en-US" sz="2500" dirty="0">
              <a:solidFill>
                <a:schemeClr val="dk1"/>
              </a:solidFill>
              <a:latin typeface="Calibri"/>
              <a:ea typeface="Calibri"/>
              <a:cs typeface="Calibri"/>
              <a:sym typeface="Calibri"/>
            </a:endParaRPr>
          </a:p>
          <a:p>
            <a:pPr>
              <a:buClr>
                <a:schemeClr val="dk1"/>
              </a:buClr>
            </a:pPr>
            <a:r>
              <a:rPr lang="en-US" sz="2500">
                <a:solidFill>
                  <a:schemeClr val="dk1"/>
                </a:solidFill>
                <a:latin typeface="Calibri"/>
                <a:ea typeface="Calibri"/>
                <a:cs typeface="Calibri"/>
                <a:sym typeface="Calibri"/>
              </a:rPr>
              <a:t>If </a:t>
            </a:r>
            <a:r>
              <a:rPr lang="en-US" sz="2500" dirty="0">
                <a:solidFill>
                  <a:schemeClr val="dk1"/>
                </a:solidFill>
                <a:latin typeface="Calibri"/>
                <a:ea typeface="Calibri"/>
                <a:cs typeface="Calibri"/>
                <a:sym typeface="Calibri"/>
              </a:rPr>
              <a:t>we believe in equitable access to effective teachers, we need to address issues of leadership and turnover.</a:t>
            </a:r>
            <a:r>
              <a:rPr lang="en-US" sz="2500">
                <a:solidFill>
                  <a:schemeClr val="dk1"/>
                </a:solidFill>
                <a:latin typeface="Calibri"/>
                <a:ea typeface="Calibri"/>
                <a:cs typeface="Calibri"/>
                <a:sym typeface="Calibri"/>
              </a:rPr>
              <a:t> </a:t>
            </a:r>
            <a:endParaRPr sz="2500" dirty="0">
              <a:solidFill>
                <a:schemeClr val="dk1"/>
              </a:solidFill>
              <a:latin typeface="Calibri"/>
              <a:ea typeface="Calibri"/>
              <a:cs typeface="Calibri"/>
              <a:sym typeface="Calibri"/>
            </a:endParaRPr>
          </a:p>
        </p:txBody>
      </p:sp>
      <p:sp>
        <p:nvSpPr>
          <p:cNvPr id="345" name="Shape 345"/>
          <p:cNvSpPr>
            <a:spLocks noGrp="1" noRot="1" noChangeAspect="1"/>
          </p:cNvSpPr>
          <p:nvPr>
            <p:ph type="sldImg" idx="2"/>
          </p:nvPr>
        </p:nvSpPr>
        <p:spPr>
          <a:xfrm>
            <a:off x="-26944638" y="6884988"/>
            <a:ext cx="61171138" cy="34409062"/>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696803846"/>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Shape 487"/>
          <p:cNvSpPr txBox="1">
            <a:spLocks noGrp="1"/>
          </p:cNvSpPr>
          <p:nvPr>
            <p:ph type="body" idx="1"/>
          </p:nvPr>
        </p:nvSpPr>
        <p:spPr>
          <a:xfrm>
            <a:off x="710248" y="4459527"/>
            <a:ext cx="5681980" cy="4224814"/>
          </a:xfrm>
          <a:prstGeom prst="rect">
            <a:avLst/>
          </a:prstGeom>
          <a:noFill/>
          <a:ln>
            <a:noFill/>
          </a:ln>
        </p:spPr>
        <p:txBody>
          <a:bodyPr spcFirstLastPara="1" wrap="square" lIns="94213" tIns="94213" rIns="94213" bIns="94213" anchor="t" anchorCtr="0">
            <a:noAutofit/>
          </a:bodyPr>
          <a:lstStyle/>
          <a:p>
            <a:pPr>
              <a:buClr>
                <a:schemeClr val="dk1"/>
              </a:buClr>
              <a:buSzPts val="1200"/>
            </a:pPr>
            <a:endParaRPr>
              <a:solidFill>
                <a:schemeClr val="dk1"/>
              </a:solidFill>
              <a:latin typeface="Calibri"/>
              <a:ea typeface="Calibri"/>
              <a:cs typeface="Calibri"/>
              <a:sym typeface="Calibri"/>
            </a:endParaRPr>
          </a:p>
        </p:txBody>
      </p:sp>
      <p:sp>
        <p:nvSpPr>
          <p:cNvPr id="488" name="Shape 488"/>
          <p:cNvSpPr>
            <a:spLocks noGrp="1" noRot="1" noChangeAspect="1"/>
          </p:cNvSpPr>
          <p:nvPr>
            <p:ph type="sldImg" idx="2"/>
          </p:nvPr>
        </p:nvSpPr>
        <p:spPr>
          <a:xfrm>
            <a:off x="420688" y="704850"/>
            <a:ext cx="6261100" cy="3521075"/>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754679387"/>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477743">
              <a:defRPr/>
            </a:pPr>
            <a:endParaRPr lang="en-US">
              <a:cs typeface="Calibri"/>
            </a:endParaRPr>
          </a:p>
          <a:p>
            <a:endParaRPr lang="en-US"/>
          </a:p>
        </p:txBody>
      </p:sp>
      <p:sp>
        <p:nvSpPr>
          <p:cNvPr id="4" name="Slide Number Placeholder 3"/>
          <p:cNvSpPr>
            <a:spLocks noGrp="1"/>
          </p:cNvSpPr>
          <p:nvPr>
            <p:ph type="sldNum" sz="quarter" idx="10"/>
          </p:nvPr>
        </p:nvSpPr>
        <p:spPr/>
        <p:txBody>
          <a:bodyPr/>
          <a:lstStyle/>
          <a:p>
            <a:pPr defTabSz="1447918">
              <a:defRPr/>
            </a:pPr>
            <a:fld id="{16A353FE-32F5-BF4D-A682-07E8A26EBEC6}" type="slidenum">
              <a:rPr lang="en-US">
                <a:solidFill>
                  <a:prstClr val="black"/>
                </a:solidFill>
                <a:latin typeface="Calibri" panose="020F0502020204030204"/>
              </a:rPr>
              <a:pPr defTabSz="1447918">
                <a:defRPr/>
              </a:pPr>
              <a:t>125</a:t>
            </a:fld>
            <a:endParaRPr lang="en-US">
              <a:solidFill>
                <a:prstClr val="black"/>
              </a:solidFill>
              <a:latin typeface="Calibri" panose="020F0502020204030204"/>
            </a:endParaRPr>
          </a:p>
        </p:txBody>
      </p:sp>
    </p:spTree>
    <p:extLst>
      <p:ext uri="{BB962C8B-B14F-4D97-AF65-F5344CB8AC3E}">
        <p14:creationId xmlns:p14="http://schemas.microsoft.com/office/powerpoint/2010/main" val="12054776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Fortunately</a:t>
            </a:r>
            <a:r>
              <a:rPr lang="en-US"/>
              <a:t>, </a:t>
            </a:r>
            <a:r>
              <a:rPr lang="en-US" dirty="0"/>
              <a:t>the ADEPT effectiveness system focuses on feedback and recognition. The</a:t>
            </a:r>
            <a:r>
              <a:rPr lang="en-US"/>
              <a:t> New </a:t>
            </a:r>
            <a:r>
              <a:rPr lang="en-US" dirty="0"/>
              <a:t>teacher</a:t>
            </a:r>
            <a:r>
              <a:rPr lang="en-US"/>
              <a:t> </a:t>
            </a:r>
            <a:r>
              <a:rPr lang="en-US" dirty="0"/>
              <a:t>project finds that highly effective early career</a:t>
            </a:r>
            <a:r>
              <a:rPr lang="en-US"/>
              <a:t> teachers want feedback,</a:t>
            </a:r>
            <a:r>
              <a:rPr lang="en-US" baseline="0"/>
              <a:t> recognition, and opportunities to lead. If you read this quotation, you can see that effective teachers crave </a:t>
            </a:r>
            <a:r>
              <a:rPr lang="en-US"/>
              <a:t>the </a:t>
            </a:r>
            <a:r>
              <a:rPr lang="en-US" baseline="0"/>
              <a:t>feedback</a:t>
            </a:r>
            <a:r>
              <a:rPr lang="en-US" dirty="0"/>
              <a:t> </a:t>
            </a:r>
            <a:r>
              <a:rPr lang="en-US"/>
              <a:t>the </a:t>
            </a:r>
            <a:r>
              <a:rPr lang="en-US" dirty="0"/>
              <a:t>ADEPT process </a:t>
            </a:r>
            <a:r>
              <a:rPr lang="en-US"/>
              <a:t>provides</a:t>
            </a:r>
            <a:r>
              <a:rPr lang="en-US" baseline="0"/>
              <a:t>. </a:t>
            </a:r>
            <a:r>
              <a:rPr lang="en-US" dirty="0"/>
              <a:t>It</a:t>
            </a:r>
            <a:r>
              <a:rPr lang="en-US"/>
              <a:t> </a:t>
            </a:r>
            <a:r>
              <a:rPr lang="en-US" dirty="0"/>
              <a:t>is part of our role as system leaders to make sure that even as we steer the what and how of evaluations, we keep evaluators focused on their incredible power to grow and retain teachers through the relationships they build and the feedback they provide</a:t>
            </a:r>
            <a:r>
              <a:rPr lang="en-US"/>
              <a:t>.</a:t>
            </a:r>
          </a:p>
        </p:txBody>
      </p:sp>
      <p:sp>
        <p:nvSpPr>
          <p:cNvPr id="4" name="Slide Number Placeholder 3"/>
          <p:cNvSpPr>
            <a:spLocks noGrp="1"/>
          </p:cNvSpPr>
          <p:nvPr>
            <p:ph type="sldNum" sz="quarter" idx="10"/>
          </p:nvPr>
        </p:nvSpPr>
        <p:spPr/>
        <p:txBody>
          <a:bodyPr/>
          <a:lstStyle/>
          <a:p>
            <a:pPr defTabSz="1447918">
              <a:defRPr/>
            </a:pPr>
            <a:fld id="{16A353FE-32F5-BF4D-A682-07E8A26EBEC6}" type="slidenum">
              <a:rPr lang="en-US">
                <a:solidFill>
                  <a:prstClr val="black"/>
                </a:solidFill>
                <a:latin typeface="Calibri" panose="020F0502020204030204"/>
                <a:cs typeface="+mn-cs"/>
              </a:rPr>
              <a:pPr defTabSz="1447918">
                <a:defRPr/>
              </a:pPr>
              <a:t>9</a:t>
            </a:fld>
            <a:endParaRPr lang="en-US">
              <a:solidFill>
                <a:prstClr val="black"/>
              </a:solidFill>
              <a:latin typeface="Calibri" panose="020F0502020204030204"/>
              <a:cs typeface="+mn-cs"/>
            </a:endParaRPr>
          </a:p>
        </p:txBody>
      </p:sp>
    </p:spTree>
    <p:extLst>
      <p:ext uri="{BB962C8B-B14F-4D97-AF65-F5344CB8AC3E}">
        <p14:creationId xmlns:p14="http://schemas.microsoft.com/office/powerpoint/2010/main" val="10491271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908430" y="1035170"/>
            <a:ext cx="6369170" cy="2565285"/>
          </a:xfrm>
        </p:spPr>
        <p:txBody>
          <a:bodyPr/>
          <a:lstStyle>
            <a:lvl1pPr>
              <a:defRPr>
                <a:latin typeface="Times New Roman" panose="02020603050405020304" pitchFamily="18" charset="0"/>
                <a:cs typeface="Times New Roman" panose="02020603050405020304" pitchFamily="18" charset="0"/>
              </a:defRPr>
            </a:lvl1p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7" name="Picture 6"/>
          <p:cNvPicPr preferRelativeResize="0">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7708" y="109267"/>
            <a:ext cx="4825997" cy="4596188"/>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81200" y="6125942"/>
            <a:ext cx="8229600" cy="731520"/>
          </a:xfrm>
          <a:prstGeom prst="rect">
            <a:avLst/>
          </a:prstGeom>
        </p:spPr>
      </p:pic>
    </p:spTree>
    <p:extLst>
      <p:ext uri="{BB962C8B-B14F-4D97-AF65-F5344CB8AC3E}">
        <p14:creationId xmlns:p14="http://schemas.microsoft.com/office/powerpoint/2010/main" val="918882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16372177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3"/>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3"/>
            <a:ext cx="80264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2129541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0FCFB06-72BE-4810-A274-32EBC42401E2}" type="slidenum">
              <a:rPr lang="en-US" smtClean="0">
                <a:solidFill>
                  <a:srgbClr val="000000">
                    <a:tint val="75000"/>
                  </a:srgbClr>
                </a:solidFill>
              </a:rPr>
              <a:pPr/>
              <a:t>‹#›</a:t>
            </a:fld>
            <a:endParaRPr lang="en-US" dirty="0">
              <a:solidFill>
                <a:srgbClr val="000000">
                  <a:tint val="75000"/>
                </a:srgbClr>
              </a:solidFill>
            </a:endParaRPr>
          </a:p>
        </p:txBody>
      </p:sp>
      <p:sp>
        <p:nvSpPr>
          <p:cNvPr id="7" name="Footer Placeholder 4"/>
          <p:cNvSpPr>
            <a:spLocks noGrp="1"/>
          </p:cNvSpPr>
          <p:nvPr>
            <p:ph type="ftr" sz="quarter" idx="3"/>
          </p:nvPr>
        </p:nvSpPr>
        <p:spPr>
          <a:xfrm>
            <a:off x="658408" y="6283888"/>
            <a:ext cx="10077325"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endParaRPr lang="es-CO" dirty="0">
              <a:solidFill>
                <a:prstClr val="black">
                  <a:lumMod val="65000"/>
                  <a:lumOff val="35000"/>
                </a:prstClr>
              </a:solidFill>
            </a:endParaRPr>
          </a:p>
        </p:txBody>
      </p:sp>
      <p:sp>
        <p:nvSpPr>
          <p:cNvPr id="8" name="Title 7"/>
          <p:cNvSpPr>
            <a:spLocks noGrp="1"/>
          </p:cNvSpPr>
          <p:nvPr>
            <p:ph type="title"/>
          </p:nvPr>
        </p:nvSpPr>
        <p:spPr/>
        <p:txBody>
          <a:bodyPr/>
          <a:lstStyle/>
          <a:p>
            <a:r>
              <a:rPr lang="en-US"/>
              <a:t>Click to edit Master title style</a:t>
            </a:r>
          </a:p>
        </p:txBody>
      </p:sp>
      <p:sp>
        <p:nvSpPr>
          <p:cNvPr id="10" name="Content Placeholder 9"/>
          <p:cNvSpPr>
            <a:spLocks noGrp="1"/>
          </p:cNvSpPr>
          <p:nvPr>
            <p:ph sz="quarter" idx="13"/>
          </p:nvPr>
        </p:nvSpPr>
        <p:spPr>
          <a:xfrm>
            <a:off x="677333" y="1981202"/>
            <a:ext cx="10058400" cy="3517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149709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0FCFB06-72BE-4810-A274-32EBC42401E2}" type="slidenum">
              <a:rPr lang="en-US" smtClean="0">
                <a:solidFill>
                  <a:srgbClr val="000000">
                    <a:tint val="75000"/>
                  </a:srgbClr>
                </a:solidFill>
              </a:rPr>
              <a:pPr/>
              <a:t>‹#›</a:t>
            </a:fld>
            <a:endParaRPr lang="en-US" dirty="0">
              <a:solidFill>
                <a:srgbClr val="000000">
                  <a:tint val="75000"/>
                </a:srgbClr>
              </a:solidFill>
            </a:endParaRPr>
          </a:p>
        </p:txBody>
      </p:sp>
      <p:sp>
        <p:nvSpPr>
          <p:cNvPr id="7" name="Footer Placeholder 4"/>
          <p:cNvSpPr>
            <a:spLocks noGrp="1"/>
          </p:cNvSpPr>
          <p:nvPr>
            <p:ph type="ftr" sz="quarter" idx="3"/>
          </p:nvPr>
        </p:nvSpPr>
        <p:spPr>
          <a:xfrm>
            <a:off x="658408" y="6283888"/>
            <a:ext cx="10077325"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endParaRPr lang="es-CO" dirty="0">
              <a:solidFill>
                <a:prstClr val="black">
                  <a:lumMod val="65000"/>
                  <a:lumOff val="35000"/>
                </a:prstClr>
              </a:solidFill>
            </a:endParaRPr>
          </a:p>
        </p:txBody>
      </p:sp>
      <p:sp>
        <p:nvSpPr>
          <p:cNvPr id="8" name="Title 7"/>
          <p:cNvSpPr>
            <a:spLocks noGrp="1"/>
          </p:cNvSpPr>
          <p:nvPr>
            <p:ph type="title"/>
          </p:nvPr>
        </p:nvSpPr>
        <p:spPr/>
        <p:txBody>
          <a:bodyPr/>
          <a:lstStyle/>
          <a:p>
            <a:r>
              <a:rPr lang="en-US"/>
              <a:t>Click to edit Master title style</a:t>
            </a:r>
          </a:p>
        </p:txBody>
      </p:sp>
      <p:sp>
        <p:nvSpPr>
          <p:cNvPr id="10" name="Content Placeholder 9"/>
          <p:cNvSpPr>
            <a:spLocks noGrp="1"/>
          </p:cNvSpPr>
          <p:nvPr>
            <p:ph sz="quarter" idx="13"/>
          </p:nvPr>
        </p:nvSpPr>
        <p:spPr>
          <a:xfrm>
            <a:off x="677333" y="1981202"/>
            <a:ext cx="10058400" cy="3517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509547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hasCustomPrompt="1"/>
          </p:nvPr>
        </p:nvSpPr>
        <p:spPr>
          <a:xfrm>
            <a:off x="7094400" y="-211200"/>
            <a:ext cx="4562400" cy="3105600"/>
          </a:xfrm>
        </p:spPr>
        <p:txBody>
          <a:bodyPr lIns="0" tIns="0" rIns="0" bIns="0" anchor="b" anchorCtr="0"/>
          <a:lstStyle>
            <a:lvl1pPr algn="r">
              <a:lnSpc>
                <a:spcPct val="85000"/>
              </a:lnSpc>
              <a:defRPr sz="6000">
                <a:solidFill>
                  <a:schemeClr val="bg1"/>
                </a:solidFill>
              </a:defRPr>
            </a:lvl1pPr>
          </a:lstStyle>
          <a:p>
            <a:r>
              <a:rPr lang="en-US"/>
              <a:t>Presentation Title </a:t>
            </a:r>
          </a:p>
        </p:txBody>
      </p:sp>
      <p:sp>
        <p:nvSpPr>
          <p:cNvPr id="3" name="Subtitle 2"/>
          <p:cNvSpPr>
            <a:spLocks noGrp="1"/>
          </p:cNvSpPr>
          <p:nvPr>
            <p:ph type="subTitle" idx="1" hasCustomPrompt="1"/>
          </p:nvPr>
        </p:nvSpPr>
        <p:spPr>
          <a:xfrm>
            <a:off x="8524800" y="3217800"/>
            <a:ext cx="3132000" cy="1655763"/>
          </a:xfrm>
        </p:spPr>
        <p:txBody>
          <a:bodyPr lIns="0" tIns="0" rIns="0" bIns="0"/>
          <a:lstStyle>
            <a:lvl1pPr marL="0" indent="0" algn="r">
              <a:buNone/>
              <a:defRPr sz="2400">
                <a:solidFill>
                  <a:schemeClr val="bg1">
                    <a:alpha val="6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subtitle or presentation date</a:t>
            </a:r>
          </a:p>
        </p:txBody>
      </p:sp>
      <p:sp>
        <p:nvSpPr>
          <p:cNvPr id="4" name="Date Placeholder 3"/>
          <p:cNvSpPr>
            <a:spLocks noGrp="1"/>
          </p:cNvSpPr>
          <p:nvPr>
            <p:ph type="dt" sz="half" idx="10"/>
          </p:nvPr>
        </p:nvSpPr>
        <p:spPr>
          <a:xfrm>
            <a:off x="535200" y="6198051"/>
            <a:ext cx="2743200" cy="365125"/>
          </a:xfrm>
        </p:spPr>
        <p:txBody>
          <a:bodyPr lIns="0" tIns="0" rIns="0" bIns="0"/>
          <a:lstStyle>
            <a:lvl1pPr>
              <a:defRPr>
                <a:solidFill>
                  <a:schemeClr val="bg1"/>
                </a:solidFill>
              </a:defRPr>
            </a:lvl1pPr>
          </a:lstStyle>
          <a:p>
            <a:r>
              <a:rPr lang="en-US"/>
              <a:t>9/22/16</a:t>
            </a:r>
          </a:p>
        </p:txBody>
      </p:sp>
      <p:sp>
        <p:nvSpPr>
          <p:cNvPr id="5" name="Footer Placeholder 4"/>
          <p:cNvSpPr>
            <a:spLocks noGrp="1"/>
          </p:cNvSpPr>
          <p:nvPr>
            <p:ph type="ftr" sz="quarter" idx="11"/>
          </p:nvPr>
        </p:nvSpPr>
        <p:spPr>
          <a:xfrm>
            <a:off x="4038600" y="6198051"/>
            <a:ext cx="4114800" cy="365125"/>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913600" y="6198051"/>
            <a:ext cx="2743200" cy="365125"/>
          </a:xfrm>
        </p:spPr>
        <p:txBody>
          <a:bodyPr lIns="0" tIns="0" rIns="0" bIns="0"/>
          <a:lstStyle>
            <a:lvl1pPr>
              <a:defRPr>
                <a:solidFill>
                  <a:schemeClr val="bg1"/>
                </a:solidFill>
              </a:defRPr>
            </a:lvl1pPr>
          </a:lstStyle>
          <a:p>
            <a:fld id="{F09FC993-FCB1-4E42-95A4-F69F06C207DB}" type="slidenum">
              <a:rPr lang="en-US" smtClean="0"/>
              <a:pPr/>
              <a:t>‹#›</a:t>
            </a:fld>
            <a:endParaRPr lang="en-US"/>
          </a:p>
        </p:txBody>
      </p:sp>
    </p:spTree>
    <p:extLst>
      <p:ext uri="{BB962C8B-B14F-4D97-AF65-F5344CB8AC3E}">
        <p14:creationId xmlns:p14="http://schemas.microsoft.com/office/powerpoint/2010/main" val="2406953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hasCustomPrompt="1"/>
          </p:nvPr>
        </p:nvSpPr>
        <p:spPr>
          <a:xfrm>
            <a:off x="7094400" y="91433"/>
            <a:ext cx="4562400" cy="3105600"/>
          </a:xfrm>
        </p:spPr>
        <p:txBody>
          <a:bodyPr lIns="0" tIns="0" rIns="0" bIns="0" anchor="b" anchorCtr="0"/>
          <a:lstStyle>
            <a:lvl1pPr algn="r">
              <a:lnSpc>
                <a:spcPct val="85000"/>
              </a:lnSpc>
              <a:defRPr sz="6000">
                <a:solidFill>
                  <a:schemeClr val="bg1"/>
                </a:solidFill>
              </a:defRPr>
            </a:lvl1pPr>
          </a:lstStyle>
          <a:p>
            <a:r>
              <a:rPr lang="en-US"/>
              <a:t>Presentation Title </a:t>
            </a:r>
          </a:p>
        </p:txBody>
      </p:sp>
      <p:sp>
        <p:nvSpPr>
          <p:cNvPr id="3" name="Subtitle 2"/>
          <p:cNvSpPr>
            <a:spLocks noGrp="1"/>
          </p:cNvSpPr>
          <p:nvPr>
            <p:ph type="subTitle" idx="1" hasCustomPrompt="1"/>
          </p:nvPr>
        </p:nvSpPr>
        <p:spPr>
          <a:xfrm>
            <a:off x="8524800" y="3520433"/>
            <a:ext cx="3132000" cy="1655763"/>
          </a:xfrm>
        </p:spPr>
        <p:txBody>
          <a:bodyPr lIns="0" tIns="0" rIns="0" bIns="0"/>
          <a:lstStyle>
            <a:lvl1pPr marL="0" indent="0" algn="r">
              <a:buNone/>
              <a:defRPr sz="2400">
                <a:solidFill>
                  <a:schemeClr val="bg1">
                    <a:alpha val="6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subtitle or presentation date</a:t>
            </a:r>
          </a:p>
        </p:txBody>
      </p:sp>
      <p:sp>
        <p:nvSpPr>
          <p:cNvPr id="4" name="Date Placeholder 3"/>
          <p:cNvSpPr>
            <a:spLocks noGrp="1"/>
          </p:cNvSpPr>
          <p:nvPr>
            <p:ph type="dt" sz="half" idx="10"/>
          </p:nvPr>
        </p:nvSpPr>
        <p:spPr>
          <a:xfrm>
            <a:off x="535200" y="6198051"/>
            <a:ext cx="2743200" cy="365125"/>
          </a:xfrm>
        </p:spPr>
        <p:txBody>
          <a:bodyPr lIns="0" tIns="0" rIns="0" bIns="0"/>
          <a:lstStyle>
            <a:lvl1pPr>
              <a:defRPr>
                <a:solidFill>
                  <a:schemeClr val="bg1"/>
                </a:solidFill>
              </a:defRPr>
            </a:lvl1pPr>
          </a:lstStyle>
          <a:p>
            <a:r>
              <a:rPr lang="en-US"/>
              <a:t>9/22/16</a:t>
            </a:r>
          </a:p>
        </p:txBody>
      </p:sp>
      <p:sp>
        <p:nvSpPr>
          <p:cNvPr id="5" name="Footer Placeholder 4"/>
          <p:cNvSpPr>
            <a:spLocks noGrp="1"/>
          </p:cNvSpPr>
          <p:nvPr>
            <p:ph type="ftr" sz="quarter" idx="11"/>
          </p:nvPr>
        </p:nvSpPr>
        <p:spPr>
          <a:xfrm>
            <a:off x="4038600" y="6198051"/>
            <a:ext cx="4114800" cy="365125"/>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913600" y="6198051"/>
            <a:ext cx="2743200" cy="365125"/>
          </a:xfrm>
        </p:spPr>
        <p:txBody>
          <a:bodyPr lIns="0" tIns="0" rIns="0" bIns="0"/>
          <a:lstStyle>
            <a:lvl1pPr>
              <a:defRPr>
                <a:solidFill>
                  <a:schemeClr val="bg1"/>
                </a:solidFill>
              </a:defRPr>
            </a:lvl1pPr>
          </a:lstStyle>
          <a:p>
            <a:fld id="{F09FC993-FCB1-4E42-95A4-F69F06C207DB}" type="slidenum">
              <a:rPr lang="en-US" smtClean="0"/>
              <a:pPr/>
              <a:t>‹#›</a:t>
            </a:fld>
            <a:endParaRPr lang="en-US"/>
          </a:p>
        </p:txBody>
      </p:sp>
    </p:spTree>
    <p:extLst>
      <p:ext uri="{BB962C8B-B14F-4D97-AF65-F5344CB8AC3E}">
        <p14:creationId xmlns:p14="http://schemas.microsoft.com/office/powerpoint/2010/main" val="33223815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7" name="Rounded Rectangle 26"/>
          <p:cNvSpPr/>
          <p:nvPr userDrawn="1"/>
        </p:nvSpPr>
        <p:spPr>
          <a:xfrm>
            <a:off x="254000" y="224817"/>
            <a:ext cx="11684000" cy="6379183"/>
          </a:xfrm>
          <a:prstGeom prst="roundRect">
            <a:avLst>
              <a:gd name="adj" fmla="val 2615"/>
            </a:avLst>
          </a:prstGeom>
          <a:solidFill>
            <a:srgbClr val="EB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p:cNvSpPr>
            <a:spLocks noGrp="1"/>
          </p:cNvSpPr>
          <p:nvPr>
            <p:ph type="title" hasCustomPrompt="1"/>
          </p:nvPr>
        </p:nvSpPr>
        <p:spPr>
          <a:xfrm>
            <a:off x="1094400" y="198878"/>
            <a:ext cx="10003200" cy="1280609"/>
          </a:xfrm>
        </p:spPr>
        <p:txBody>
          <a:bodyPr lIns="0" tIns="0" rIns="0" bIns="0" anchor="b" anchorCtr="0"/>
          <a:lstStyle>
            <a:lvl1pPr>
              <a:lnSpc>
                <a:spcPct val="85000"/>
              </a:lnSpc>
              <a:defRPr>
                <a:solidFill>
                  <a:schemeClr val="accent1"/>
                </a:solidFill>
              </a:defRPr>
            </a:lvl1pPr>
          </a:lstStyle>
          <a:p>
            <a:r>
              <a:rPr lang="en-US"/>
              <a:t>Page Title Goes Here</a:t>
            </a:r>
          </a:p>
        </p:txBody>
      </p:sp>
      <p:sp>
        <p:nvSpPr>
          <p:cNvPr id="3" name="Content Placeholder 2"/>
          <p:cNvSpPr>
            <a:spLocks noGrp="1"/>
          </p:cNvSpPr>
          <p:nvPr>
            <p:ph idx="1"/>
          </p:nvPr>
        </p:nvSpPr>
        <p:spPr>
          <a:xfrm>
            <a:off x="1094400" y="1789889"/>
            <a:ext cx="10003200" cy="4271875"/>
          </a:xfrm>
        </p:spPr>
        <p:txBody>
          <a:bodyPr lIns="0" tIns="0" rIns="0" bIns="0"/>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535200" y="6193998"/>
            <a:ext cx="2743200" cy="365125"/>
          </a:xfrm>
        </p:spPr>
        <p:txBody>
          <a:bodyPr lIns="0" tIns="0" rIns="0" bIns="0"/>
          <a:lstStyle>
            <a:lvl1pPr>
              <a:defRPr>
                <a:solidFill>
                  <a:schemeClr val="accent5"/>
                </a:solidFill>
              </a:defRPr>
            </a:lvl1pPr>
          </a:lstStyle>
          <a:p>
            <a:r>
              <a:rPr lang="en-US"/>
              <a:t>9/22/16</a:t>
            </a:r>
          </a:p>
        </p:txBody>
      </p:sp>
      <p:sp>
        <p:nvSpPr>
          <p:cNvPr id="5" name="Footer Placeholder 4"/>
          <p:cNvSpPr>
            <a:spLocks noGrp="1"/>
          </p:cNvSpPr>
          <p:nvPr>
            <p:ph type="ftr" sz="quarter" idx="11"/>
          </p:nvPr>
        </p:nvSpPr>
        <p:spPr>
          <a:xfrm>
            <a:off x="4038600" y="6193998"/>
            <a:ext cx="4114800" cy="365125"/>
          </a:xfrm>
        </p:spPr>
        <p:txBody>
          <a:bodyPr lIns="0" tIns="0" rIns="0" bIns="0"/>
          <a:lstStyle>
            <a:lvl1pPr>
              <a:defRPr>
                <a:solidFill>
                  <a:schemeClr val="accent5"/>
                </a:solidFill>
              </a:defRPr>
            </a:lvl1pPr>
          </a:lstStyle>
          <a:p>
            <a:endParaRPr lang="en-US"/>
          </a:p>
        </p:txBody>
      </p:sp>
      <p:sp>
        <p:nvSpPr>
          <p:cNvPr id="6" name="Slide Number Placeholder 5"/>
          <p:cNvSpPr>
            <a:spLocks noGrp="1"/>
          </p:cNvSpPr>
          <p:nvPr>
            <p:ph type="sldNum" sz="quarter" idx="12"/>
          </p:nvPr>
        </p:nvSpPr>
        <p:spPr>
          <a:xfrm>
            <a:off x="8913600" y="6193998"/>
            <a:ext cx="2743200" cy="365125"/>
          </a:xfrm>
        </p:spPr>
        <p:txBody>
          <a:bodyPr lIns="0" tIns="0" rIns="0" bIns="0"/>
          <a:lstStyle>
            <a:lvl1pPr>
              <a:defRPr>
                <a:solidFill>
                  <a:schemeClr val="accent5"/>
                </a:solidFill>
              </a:defRPr>
            </a:lvl1pPr>
          </a:lstStyle>
          <a:p>
            <a:fld id="{F09FC993-FCB1-4E42-95A4-F69F06C207DB}" type="slidenum">
              <a:rPr lang="en-US" smtClean="0"/>
              <a:pPr/>
              <a:t>‹#›</a:t>
            </a:fld>
            <a:endParaRPr lang="en-US"/>
          </a:p>
        </p:txBody>
      </p:sp>
      <p:pic>
        <p:nvPicPr>
          <p:cNvPr id="23" name="Picture 22"/>
          <p:cNvPicPr>
            <a:picLocks noChangeAspect="1"/>
          </p:cNvPicPr>
          <p:nvPr userDrawn="1"/>
        </p:nvPicPr>
        <p:blipFill>
          <a:blip r:embed="rId2"/>
          <a:stretch>
            <a:fillRect/>
          </a:stretch>
        </p:blipFill>
        <p:spPr>
          <a:xfrm>
            <a:off x="5452534" y="3048000"/>
            <a:ext cx="1286933" cy="762000"/>
          </a:xfrm>
          <a:prstGeom prst="rect">
            <a:avLst/>
          </a:prstGeom>
        </p:spPr>
      </p:pic>
      <p:cxnSp>
        <p:nvCxnSpPr>
          <p:cNvPr id="24" name="Straight Connector 23"/>
          <p:cNvCxnSpPr/>
          <p:nvPr userDrawn="1"/>
        </p:nvCxnSpPr>
        <p:spPr>
          <a:xfrm>
            <a:off x="1103047" y="1625599"/>
            <a:ext cx="10003200" cy="0"/>
          </a:xfrm>
          <a:prstGeom prst="line">
            <a:avLst/>
          </a:prstGeom>
          <a:ln w="22225" cap="rnd" cmpd="sng">
            <a:solidFill>
              <a:schemeClr val="accent2"/>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6144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7" name="Freeform 16"/>
          <p:cNvSpPr/>
          <p:nvPr userDrawn="1"/>
        </p:nvSpPr>
        <p:spPr>
          <a:xfrm>
            <a:off x="0" y="-1"/>
            <a:ext cx="12192000" cy="68580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0 h 5143500"/>
              <a:gd name="connsiteX5" fmla="*/ 315612 w 9144000"/>
              <a:gd name="connsiteY5" fmla="*/ 168612 h 5143500"/>
              <a:gd name="connsiteX6" fmla="*/ 190500 w 9144000"/>
              <a:gd name="connsiteY6" fmla="*/ 293724 h 5143500"/>
              <a:gd name="connsiteX7" fmla="*/ 190500 w 9144000"/>
              <a:gd name="connsiteY7" fmla="*/ 4827887 h 5143500"/>
              <a:gd name="connsiteX8" fmla="*/ 315612 w 9144000"/>
              <a:gd name="connsiteY8" fmla="*/ 4952999 h 5143500"/>
              <a:gd name="connsiteX9" fmla="*/ 8828388 w 9144000"/>
              <a:gd name="connsiteY9" fmla="*/ 4952999 h 5143500"/>
              <a:gd name="connsiteX10" fmla="*/ 8953500 w 9144000"/>
              <a:gd name="connsiteY10" fmla="*/ 4827887 h 5143500"/>
              <a:gd name="connsiteX11" fmla="*/ 8953500 w 9144000"/>
              <a:gd name="connsiteY11" fmla="*/ 293724 h 5143500"/>
              <a:gd name="connsiteX12" fmla="*/ 8828388 w 9144000"/>
              <a:gd name="connsiteY12" fmla="*/ 168612 h 5143500"/>
              <a:gd name="connsiteX13" fmla="*/ 315612 w 9144000"/>
              <a:gd name="connsiteY13" fmla="*/ 168612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5143500">
                <a:moveTo>
                  <a:pt x="0" y="0"/>
                </a:moveTo>
                <a:lnTo>
                  <a:pt x="9144000" y="0"/>
                </a:lnTo>
                <a:lnTo>
                  <a:pt x="9144000" y="5143500"/>
                </a:lnTo>
                <a:lnTo>
                  <a:pt x="0" y="5143500"/>
                </a:lnTo>
                <a:lnTo>
                  <a:pt x="0" y="0"/>
                </a:lnTo>
                <a:close/>
                <a:moveTo>
                  <a:pt x="315612" y="168612"/>
                </a:moveTo>
                <a:cubicBezTo>
                  <a:pt x="246515" y="168612"/>
                  <a:pt x="190500" y="224627"/>
                  <a:pt x="190500" y="293724"/>
                </a:cubicBezTo>
                <a:lnTo>
                  <a:pt x="190500" y="4827887"/>
                </a:lnTo>
                <a:cubicBezTo>
                  <a:pt x="190500" y="4896984"/>
                  <a:pt x="246515" y="4952999"/>
                  <a:pt x="315612" y="4952999"/>
                </a:cubicBezTo>
                <a:lnTo>
                  <a:pt x="8828388" y="4952999"/>
                </a:lnTo>
                <a:cubicBezTo>
                  <a:pt x="8897485" y="4952999"/>
                  <a:pt x="8953500" y="4896984"/>
                  <a:pt x="8953500" y="4827887"/>
                </a:cubicBezTo>
                <a:lnTo>
                  <a:pt x="8953500" y="293724"/>
                </a:lnTo>
                <a:cubicBezTo>
                  <a:pt x="8953500" y="224627"/>
                  <a:pt x="8897485" y="168612"/>
                  <a:pt x="8828388" y="168612"/>
                </a:cubicBezTo>
                <a:lnTo>
                  <a:pt x="315612" y="168612"/>
                </a:lnTo>
                <a:close/>
              </a:path>
            </a:pathLst>
          </a:cu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2"/>
              </a:solidFill>
            </a:endParaRPr>
          </a:p>
        </p:txBody>
      </p:sp>
      <p:sp>
        <p:nvSpPr>
          <p:cNvPr id="18" name="Freeform 17"/>
          <p:cNvSpPr/>
          <p:nvPr userDrawn="1"/>
        </p:nvSpPr>
        <p:spPr>
          <a:xfrm>
            <a:off x="254000" y="224817"/>
            <a:ext cx="11684000" cy="6379183"/>
          </a:xfrm>
          <a:custGeom>
            <a:avLst/>
            <a:gdLst>
              <a:gd name="connsiteX0" fmla="*/ 125112 w 8763000"/>
              <a:gd name="connsiteY0" fmla="*/ 0 h 4784387"/>
              <a:gd name="connsiteX1" fmla="*/ 8637888 w 8763000"/>
              <a:gd name="connsiteY1" fmla="*/ 0 h 4784387"/>
              <a:gd name="connsiteX2" fmla="*/ 8763000 w 8763000"/>
              <a:gd name="connsiteY2" fmla="*/ 125112 h 4784387"/>
              <a:gd name="connsiteX3" fmla="*/ 8763000 w 8763000"/>
              <a:gd name="connsiteY3" fmla="*/ 4659275 h 4784387"/>
              <a:gd name="connsiteX4" fmla="*/ 8637888 w 8763000"/>
              <a:gd name="connsiteY4" fmla="*/ 4784387 h 4784387"/>
              <a:gd name="connsiteX5" fmla="*/ 125112 w 8763000"/>
              <a:gd name="connsiteY5" fmla="*/ 4784387 h 4784387"/>
              <a:gd name="connsiteX6" fmla="*/ 0 w 8763000"/>
              <a:gd name="connsiteY6" fmla="*/ 4659275 h 4784387"/>
              <a:gd name="connsiteX7" fmla="*/ 0 w 8763000"/>
              <a:gd name="connsiteY7" fmla="*/ 125112 h 4784387"/>
              <a:gd name="connsiteX8" fmla="*/ 125112 w 8763000"/>
              <a:gd name="connsiteY8" fmla="*/ 0 h 478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63000" h="4784387">
                <a:moveTo>
                  <a:pt x="125112" y="0"/>
                </a:moveTo>
                <a:lnTo>
                  <a:pt x="8637888" y="0"/>
                </a:lnTo>
                <a:cubicBezTo>
                  <a:pt x="8706985" y="0"/>
                  <a:pt x="8763000" y="56015"/>
                  <a:pt x="8763000" y="125112"/>
                </a:cubicBezTo>
                <a:lnTo>
                  <a:pt x="8763000" y="4659275"/>
                </a:lnTo>
                <a:cubicBezTo>
                  <a:pt x="8763000" y="4728372"/>
                  <a:pt x="8706985" y="4784387"/>
                  <a:pt x="8637888" y="4784387"/>
                </a:cubicBezTo>
                <a:lnTo>
                  <a:pt x="125112" y="4784387"/>
                </a:lnTo>
                <a:cubicBezTo>
                  <a:pt x="56015" y="4784387"/>
                  <a:pt x="0" y="4728372"/>
                  <a:pt x="0" y="4659275"/>
                </a:cubicBezTo>
                <a:lnTo>
                  <a:pt x="0" y="125112"/>
                </a:lnTo>
                <a:cubicBezTo>
                  <a:pt x="0" y="56015"/>
                  <a:pt x="56015" y="0"/>
                  <a:pt x="125112" y="0"/>
                </a:cubicBezTo>
                <a:close/>
              </a:path>
            </a:pathLst>
          </a:custGeom>
          <a:solidFill>
            <a:srgbClr val="0099A7">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2"/>
              </a:solidFill>
            </a:endParaRPr>
          </a:p>
        </p:txBody>
      </p:sp>
      <p:sp>
        <p:nvSpPr>
          <p:cNvPr id="2" name="Title 1"/>
          <p:cNvSpPr>
            <a:spLocks noGrp="1"/>
          </p:cNvSpPr>
          <p:nvPr>
            <p:ph type="title" hasCustomPrompt="1"/>
          </p:nvPr>
        </p:nvSpPr>
        <p:spPr>
          <a:xfrm>
            <a:off x="1093498" y="959796"/>
            <a:ext cx="5007404" cy="2516221"/>
          </a:xfrm>
        </p:spPr>
        <p:txBody>
          <a:bodyPr lIns="0" tIns="0" rIns="0" bIns="0" anchor="b">
            <a:normAutofit/>
          </a:bodyPr>
          <a:lstStyle>
            <a:lvl1pPr algn="l">
              <a:lnSpc>
                <a:spcPct val="85000"/>
              </a:lnSpc>
              <a:defRPr sz="5333">
                <a:solidFill>
                  <a:schemeClr val="bg1">
                    <a:lumMod val="95000"/>
                  </a:schemeClr>
                </a:solidFill>
              </a:defRPr>
            </a:lvl1pPr>
          </a:lstStyle>
          <a:p>
            <a:r>
              <a:rPr lang="en-US"/>
              <a:t>Section Title Goes Here</a:t>
            </a:r>
          </a:p>
        </p:txBody>
      </p:sp>
      <p:sp>
        <p:nvSpPr>
          <p:cNvPr id="3" name="Text Placeholder 2"/>
          <p:cNvSpPr>
            <a:spLocks noGrp="1"/>
          </p:cNvSpPr>
          <p:nvPr>
            <p:ph type="body" idx="1" hasCustomPrompt="1"/>
          </p:nvPr>
        </p:nvSpPr>
        <p:spPr>
          <a:xfrm>
            <a:off x="1093498" y="4083945"/>
            <a:ext cx="5007404" cy="1500187"/>
          </a:xfrm>
        </p:spPr>
        <p:txBody>
          <a:bodyPr lIns="0" tIns="0" rIns="0" bIns="0">
            <a:normAutofit/>
          </a:bodyPr>
          <a:lstStyle>
            <a:lvl1pPr marL="0" indent="0" algn="l">
              <a:buNone/>
              <a:defRPr sz="2667" baseline="0">
                <a:solidFill>
                  <a:schemeClr val="bg1">
                    <a:lumMod val="9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Section Description – Optional</a:t>
            </a:r>
          </a:p>
        </p:txBody>
      </p:sp>
      <p:sp>
        <p:nvSpPr>
          <p:cNvPr id="4" name="Date Placeholder 3"/>
          <p:cNvSpPr>
            <a:spLocks noGrp="1"/>
          </p:cNvSpPr>
          <p:nvPr>
            <p:ph type="dt" sz="half" idx="10"/>
          </p:nvPr>
        </p:nvSpPr>
        <p:spPr>
          <a:xfrm>
            <a:off x="535200" y="6192064"/>
            <a:ext cx="2743200" cy="365125"/>
          </a:xfrm>
        </p:spPr>
        <p:txBody>
          <a:bodyPr lIns="0" tIns="0" rIns="0" bIns="0"/>
          <a:lstStyle>
            <a:lvl1pPr>
              <a:defRPr>
                <a:solidFill>
                  <a:schemeClr val="bg1"/>
                </a:solidFill>
              </a:defRPr>
            </a:lvl1pPr>
          </a:lstStyle>
          <a:p>
            <a:r>
              <a:rPr lang="en-US"/>
              <a:t>9/22/16</a:t>
            </a:r>
          </a:p>
        </p:txBody>
      </p:sp>
      <p:sp>
        <p:nvSpPr>
          <p:cNvPr id="5" name="Footer Placeholder 4"/>
          <p:cNvSpPr>
            <a:spLocks noGrp="1"/>
          </p:cNvSpPr>
          <p:nvPr>
            <p:ph type="ftr" sz="quarter" idx="11"/>
          </p:nvPr>
        </p:nvSpPr>
        <p:spPr>
          <a:xfrm>
            <a:off x="4038600" y="6192064"/>
            <a:ext cx="4114800" cy="365125"/>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913600" y="6192064"/>
            <a:ext cx="2743200" cy="365125"/>
          </a:xfrm>
        </p:spPr>
        <p:txBody>
          <a:bodyPr lIns="0" tIns="0" rIns="0" bIns="0"/>
          <a:lstStyle>
            <a:lvl1pPr>
              <a:defRPr>
                <a:solidFill>
                  <a:schemeClr val="bg1"/>
                </a:solidFill>
              </a:defRPr>
            </a:lvl1pPr>
          </a:lstStyle>
          <a:p>
            <a:fld id="{F09FC993-FCB1-4E42-95A4-F69F06C207DB}" type="slidenum">
              <a:rPr lang="en-US" smtClean="0"/>
              <a:pPr/>
              <a:t>‹#›</a:t>
            </a:fld>
            <a:endParaRPr lang="en-US"/>
          </a:p>
        </p:txBody>
      </p:sp>
      <p:cxnSp>
        <p:nvCxnSpPr>
          <p:cNvPr id="9" name="Straight Connector 8"/>
          <p:cNvCxnSpPr/>
          <p:nvPr userDrawn="1"/>
        </p:nvCxnSpPr>
        <p:spPr>
          <a:xfrm>
            <a:off x="1093498" y="3761361"/>
            <a:ext cx="5007404" cy="0"/>
          </a:xfrm>
          <a:prstGeom prst="line">
            <a:avLst/>
          </a:prstGeom>
          <a:ln w="22225" cap="rnd" cmpd="sng">
            <a:solidFill>
              <a:schemeClr val="accent3"/>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85261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B2E4AC-3C05-4CEF-AC55-FE168FED317B}" type="datetimeFigureOut">
              <a:rPr lang="en-US" smtClean="0"/>
              <a:t>10/28/2020</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4336929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5"/>
            <a:ext cx="5384800" cy="4525963"/>
          </a:xfrm>
        </p:spPr>
        <p:txBody>
          <a:bodyPr/>
          <a:lstStyle>
            <a:lvl1pPr>
              <a:defRPr sz="3200"/>
            </a:lvl1pPr>
            <a:lvl2pPr>
              <a:defRPr sz="3200"/>
            </a:lvl2pPr>
            <a:lvl3pPr>
              <a:defRPr sz="2800"/>
            </a:lvl3pPr>
            <a:lvl4pPr>
              <a:defRPr sz="2400"/>
            </a:lvl4pPr>
            <a:lvl5pPr>
              <a:defRPr sz="24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97600" y="1600205"/>
            <a:ext cx="5384800" cy="4525963"/>
          </a:xfrm>
        </p:spPr>
        <p:txBody>
          <a:bodyPr/>
          <a:lstStyle>
            <a:lvl1pPr>
              <a:defRPr sz="3200"/>
            </a:lvl1pPr>
            <a:lvl2pPr>
              <a:defRPr sz="3200"/>
            </a:lvl2pPr>
            <a:lvl3pPr>
              <a:defRPr sz="2800"/>
            </a:lvl3pPr>
            <a:lvl4pPr>
              <a:defRPr sz="24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p:txBody>
      </p:sp>
      <p:sp>
        <p:nvSpPr>
          <p:cNvPr id="5"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828587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3645925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0"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1893246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2372"/>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9" cy="2677648"/>
          </a:xfrm>
        </p:spPr>
        <p:txBody>
          <a:bodyPr anchor="b"/>
          <a:lstStyle>
            <a:lvl1pPr>
              <a:defRPr sz="5400"/>
            </a:lvl1pPr>
          </a:lstStyle>
          <a:p>
            <a:r>
              <a:rPr lang="en-US"/>
              <a:t>Click to edit Master title style</a:t>
            </a:r>
          </a:p>
        </p:txBody>
      </p:sp>
      <p:sp>
        <p:nvSpPr>
          <p:cNvPr id="3" name="Subtitle 2"/>
          <p:cNvSpPr>
            <a:spLocks noGrp="1"/>
          </p:cNvSpPr>
          <p:nvPr>
            <p:ph type="subTitle" idx="1"/>
          </p:nvPr>
        </p:nvSpPr>
        <p:spPr>
          <a:xfrm>
            <a:off x="1154955" y="4777381"/>
            <a:ext cx="8825659" cy="861420"/>
          </a:xfrm>
        </p:spPr>
        <p:txBody>
          <a:bodyPr anchor="t"/>
          <a:lstStyle>
            <a:lvl1pPr marL="0" indent="0" algn="l">
              <a:buNone/>
              <a:defRPr cap="all">
                <a:solidFill>
                  <a:schemeClr val="accent1"/>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rot="5400000">
            <a:off x="10089391" y="1792225"/>
            <a:ext cx="990599" cy="304799"/>
          </a:xfrm>
        </p:spPr>
        <p:txBody>
          <a:bodyPr anchor="t"/>
          <a:lstStyle>
            <a:lvl1pPr algn="l">
              <a:defRPr b="0" i="0">
                <a:solidFill>
                  <a:schemeClr val="bg1"/>
                </a:solidFill>
              </a:defRPr>
            </a:lvl1pPr>
          </a:lstStyle>
          <a:p>
            <a:fld id="{50B2E4AC-3C05-4CEF-AC55-FE168FED317B}" type="datetimeFigureOut">
              <a:rPr lang="en-US" smtClean="0"/>
              <a:t>10/28/2020</a:t>
            </a:fld>
            <a:endParaRPr lang="en-US"/>
          </a:p>
        </p:txBody>
      </p:sp>
      <p:sp>
        <p:nvSpPr>
          <p:cNvPr id="5" name="Footer Placeholder 4"/>
          <p:cNvSpPr>
            <a:spLocks noGrp="1"/>
          </p:cNvSpPr>
          <p:nvPr>
            <p:ph type="ftr" sz="quarter" idx="11"/>
          </p:nvPr>
        </p:nvSpPr>
        <p:spPr>
          <a:xfrm rot="5400000">
            <a:off x="8959593" y="3226821"/>
            <a:ext cx="3859795" cy="304801"/>
          </a:xfrm>
        </p:spPr>
        <p:txBody>
          <a:bodyPr/>
          <a:lstStyle>
            <a:lvl1pPr>
              <a:defRPr b="0" i="0">
                <a:solidFill>
                  <a:schemeClr val="bg1"/>
                </a:solidFill>
              </a:defRPr>
            </a:lvl1pPr>
          </a:lstStyle>
          <a:p>
            <a:endParaRPr lang="en-US"/>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10" y="292610"/>
            <a:ext cx="838199" cy="767687"/>
          </a:xfrm>
        </p:spPr>
        <p:txBody>
          <a:bodyPr/>
          <a:lstStyle>
            <a:lvl1pPr>
              <a:defRPr sz="2800" b="0" i="0">
                <a:latin typeface="+mj-lt"/>
              </a:defRPr>
            </a:lvl1pPr>
          </a:lstStyle>
          <a:p>
            <a:fld id="{79101548-562F-4CAD-8D0E-EFB8EFB8831C}" type="slidenum">
              <a:rPr lang="en-US" smtClean="0"/>
              <a:t>‹#›</a:t>
            </a:fld>
            <a:endParaRPr lang="en-US"/>
          </a:p>
        </p:txBody>
      </p:sp>
    </p:spTree>
    <p:extLst>
      <p:ext uri="{BB962C8B-B14F-4D97-AF65-F5344CB8AC3E}">
        <p14:creationId xmlns:p14="http://schemas.microsoft.com/office/powerpoint/2010/main" val="15222364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B2E4AC-3C05-4CEF-AC55-FE168FED317B}" type="datetimeFigureOut">
              <a:rPr lang="en-US" smtClean="0"/>
              <a:t>10/28/2020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42429134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3" name="Group 12"/>
          <p:cNvGrpSpPr/>
          <p:nvPr/>
        </p:nvGrpSpPr>
        <p:grpSpPr>
          <a:xfrm>
            <a:off x="0" y="-2372"/>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8" y="2677645"/>
            <a:ext cx="4351023" cy="2283824"/>
          </a:xfrm>
        </p:spPr>
        <p:txBody>
          <a:bodyPr anchor="ctr"/>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6895559" y="2677646"/>
            <a:ext cx="3755379" cy="2283823"/>
          </a:xfrm>
        </p:spPr>
        <p:txBody>
          <a:bodyPr anchor="ctr"/>
          <a:lstStyle>
            <a:lvl1pPr marL="0" indent="0" algn="l">
              <a:buNone/>
              <a:defRPr sz="2000" cap="all">
                <a:solidFill>
                  <a:schemeClr val="accent1"/>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B2E4AC-3C05-4CEF-AC55-FE168FED317B}" type="datetimeFigureOut">
              <a:rPr lang="en-US" smtClean="0"/>
              <a:t>10/28/2020</a:t>
            </a:fld>
            <a:endParaRPr lang="en-US"/>
          </a:p>
        </p:txBody>
      </p:sp>
      <p:sp>
        <p:nvSpPr>
          <p:cNvPr id="5" name="Footer Placeholder 4"/>
          <p:cNvSpPr>
            <a:spLocks noGrp="1"/>
          </p:cNvSpPr>
          <p:nvPr>
            <p:ph type="ftr" sz="quarter" idx="11"/>
          </p:nvPr>
        </p:nvSpPr>
        <p:spPr/>
        <p:txBody>
          <a:bodyPr/>
          <a:lstStyle/>
          <a:p>
            <a:endParaRPr lang="en-US"/>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5629335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54954" y="2603500"/>
            <a:ext cx="4825159" cy="341630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08714" y="2603501"/>
            <a:ext cx="4825159" cy="34163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0B2E4AC-3C05-4CEF-AC55-FE168FED317B}" type="datetimeFigureOut">
              <a:rPr lang="en-US" smtClean="0"/>
              <a:t>10/28/2020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30889739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154955" y="2603501"/>
            <a:ext cx="4825157" cy="576263"/>
          </a:xfrm>
        </p:spPr>
        <p:txBody>
          <a:bodyPr anchor="b">
            <a:noAutofit/>
          </a:bodyPr>
          <a:lstStyle>
            <a:lvl1pPr marL="0" indent="0">
              <a:buNone/>
              <a:defRPr sz="2400" b="0">
                <a:solidFill>
                  <a:schemeClr val="accent1"/>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p:cNvSpPr>
            <a:spLocks noGrp="1"/>
          </p:cNvSpPr>
          <p:nvPr>
            <p:ph sz="half" idx="2"/>
          </p:nvPr>
        </p:nvSpPr>
        <p:spPr>
          <a:xfrm>
            <a:off x="1154954" y="3179763"/>
            <a:ext cx="4825159" cy="284003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08714" y="2603501"/>
            <a:ext cx="4825159" cy="576263"/>
          </a:xfrm>
        </p:spPr>
        <p:txBody>
          <a:bodyPr anchor="b">
            <a:noAutofit/>
          </a:bodyPr>
          <a:lstStyle>
            <a:lvl1pPr marL="0" indent="0">
              <a:buNone/>
              <a:defRPr sz="2400" b="0">
                <a:solidFill>
                  <a:schemeClr val="accent1"/>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p:cNvSpPr>
            <a:spLocks noGrp="1"/>
          </p:cNvSpPr>
          <p:nvPr>
            <p:ph sz="quarter" idx="4"/>
          </p:nvPr>
        </p:nvSpPr>
        <p:spPr>
          <a:xfrm>
            <a:off x="6208711" y="3179763"/>
            <a:ext cx="4825159" cy="284003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0B2E4AC-3C05-4CEF-AC55-FE168FED317B}" type="datetimeFigureOut">
              <a:rPr lang="en-US" smtClean="0"/>
              <a:t>10/28/2020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2502910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0B2E4AC-3C05-4CEF-AC55-FE168FED317B}" type="datetimeFigureOut">
              <a:rPr lang="en-US" smtClean="0"/>
              <a:t>10/28/2020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18042542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B2E4AC-3C05-4CEF-AC55-FE168FED317B}" type="datetimeFigureOut">
              <a:rPr lang="en-US" smtClean="0"/>
              <a:t>10/28/2020</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40086657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4" name="Group 13"/>
          <p:cNvGrpSpPr/>
          <p:nvPr/>
        </p:nvGrpSpPr>
        <p:grpSpPr>
          <a:xfrm>
            <a:off x="0" y="-2372"/>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9" cy="1600200"/>
          </a:xfrm>
        </p:spPr>
        <p:txBody>
          <a:bodyPr anchor="b"/>
          <a:lstStyle>
            <a:lvl1pPr algn="l">
              <a:defRPr sz="2400" b="0"/>
            </a:lvl1pPr>
          </a:lstStyle>
          <a:p>
            <a:r>
              <a:rPr lang="en-US"/>
              <a:t>Click to edit Master title style</a:t>
            </a:r>
          </a:p>
        </p:txBody>
      </p:sp>
      <p:sp>
        <p:nvSpPr>
          <p:cNvPr id="3" name="Content Placeholder 2"/>
          <p:cNvSpPr>
            <a:spLocks noGrp="1"/>
          </p:cNvSpPr>
          <p:nvPr>
            <p:ph idx="1"/>
          </p:nvPr>
        </p:nvSpPr>
        <p:spPr>
          <a:xfrm>
            <a:off x="5781148" y="1447800"/>
            <a:ext cx="5190065" cy="45720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bwMode="gray">
          <a:xfrm>
            <a:off x="1154955" y="2895602"/>
            <a:ext cx="2793159" cy="3129279"/>
          </a:xfrm>
        </p:spPr>
        <p:txBody>
          <a:bodyPr/>
          <a:lstStyle>
            <a:lvl1pPr marL="0" indent="0">
              <a:buNone/>
              <a:defRPr sz="1400">
                <a:solidFill>
                  <a:schemeClr val="accent1"/>
                </a:solidFill>
              </a:defRPr>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50B2E4AC-3C05-4CEF-AC55-FE168FED317B}" type="datetimeFigureOut">
              <a:rPr lang="en-US" smtClean="0"/>
              <a:t>10/28/2020</a:t>
            </a:fld>
            <a:endParaRPr lang="en-US"/>
          </a:p>
        </p:txBody>
      </p:sp>
      <p:sp>
        <p:nvSpPr>
          <p:cNvPr id="6" name="Footer Placeholder 5"/>
          <p:cNvSpPr>
            <a:spLocks noGrp="1"/>
          </p:cNvSpPr>
          <p:nvPr>
            <p:ph type="ftr" sz="quarter" idx="11"/>
          </p:nvPr>
        </p:nvSpPr>
        <p:spPr/>
        <p:txBody>
          <a:bodyPr/>
          <a:lstStyle/>
          <a:p>
            <a:endParaRPr lang="en-US"/>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25760779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20" name="Group 19"/>
          <p:cNvGrpSpPr/>
          <p:nvPr/>
        </p:nvGrpSpPr>
        <p:grpSpPr>
          <a:xfrm>
            <a:off x="0" y="-2372"/>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3"/>
            <a:ext cx="3860260" cy="1735668"/>
          </a:xfrm>
        </p:spPr>
        <p:txBody>
          <a:bodyPr anchor="b">
            <a:normAutofit/>
          </a:bodyPr>
          <a:lstStyle>
            <a:lvl1pPr algn="l">
              <a:defRPr sz="3600" b="0"/>
            </a:lvl1pPr>
          </a:lstStyle>
          <a:p>
            <a:r>
              <a:rPr lang="en-US"/>
              <a:t>Click to edit Master title style</a:t>
            </a:r>
          </a:p>
        </p:txBody>
      </p:sp>
      <p:sp>
        <p:nvSpPr>
          <p:cNvPr id="3" name="Picture Placeholder 2"/>
          <p:cNvSpPr>
            <a:spLocks noGrp="1" noChangeAspect="1"/>
          </p:cNvSpPr>
          <p:nvPr>
            <p:ph type="pic" idx="1"/>
          </p:nvPr>
        </p:nvSpPr>
        <p:spPr>
          <a:xfrm>
            <a:off x="6547872"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189" indent="0">
              <a:buNone/>
              <a:defRPr sz="1600"/>
            </a:lvl2pPr>
            <a:lvl3pPr marL="914377" indent="0">
              <a:buNone/>
              <a:defRPr sz="1600"/>
            </a:lvl3pPr>
            <a:lvl4pPr marL="1371566" indent="0">
              <a:buNone/>
              <a:defRPr sz="1600"/>
            </a:lvl4pPr>
            <a:lvl5pPr marL="1828754" indent="0">
              <a:buNone/>
              <a:defRPr sz="1600"/>
            </a:lvl5pPr>
            <a:lvl6pPr marL="2285943" indent="0">
              <a:buNone/>
              <a:defRPr sz="1600"/>
            </a:lvl6pPr>
            <a:lvl7pPr marL="2743131" indent="0">
              <a:buNone/>
              <a:defRPr sz="1600"/>
            </a:lvl7pPr>
            <a:lvl8pPr marL="3200320" indent="0">
              <a:buNone/>
              <a:defRPr sz="1600"/>
            </a:lvl8pPr>
            <a:lvl9pPr marL="3657509" indent="0">
              <a:buNone/>
              <a:defRPr sz="1600"/>
            </a:lvl9pPr>
          </a:lstStyle>
          <a:p>
            <a:r>
              <a:rPr lang="en-US"/>
              <a:t>Click icon to add picture</a:t>
            </a:r>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50B2E4AC-3C05-4CEF-AC55-FE168FED317B}" type="datetimeFigureOut">
              <a:rPr lang="en-US" smtClean="0"/>
              <a:t>10/28/2020</a:t>
            </a:fld>
            <a:endParaRPr lang="en-US"/>
          </a:p>
        </p:txBody>
      </p:sp>
      <p:sp>
        <p:nvSpPr>
          <p:cNvPr id="6" name="Footer Placeholder 5"/>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3887812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normAutofit/>
          </a:bodyPr>
          <a:lstStyle>
            <a:lvl1pPr marL="0" indent="0">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10303433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19" name="Group 18"/>
          <p:cNvGrpSpPr/>
          <p:nvPr/>
        </p:nvGrpSpPr>
        <p:grpSpPr>
          <a:xfrm>
            <a:off x="0" y="-2372"/>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7" y="4966673"/>
            <a:ext cx="8825657" cy="566739"/>
          </a:xfrm>
        </p:spPr>
        <p:txBody>
          <a:bodyPr anchor="b">
            <a:normAutofit/>
          </a:bodyPr>
          <a:lstStyle>
            <a:lvl1pPr algn="l">
              <a:defRPr sz="2400" b="0"/>
            </a:lvl1pPr>
          </a:lstStyle>
          <a:p>
            <a:r>
              <a:rPr lang="en-US"/>
              <a:t>Click to edit Master title style</a:t>
            </a:r>
          </a:p>
        </p:txBody>
      </p:sp>
      <p:sp>
        <p:nvSpPr>
          <p:cNvPr id="3" name="Picture Placeholder 2"/>
          <p:cNvSpPr>
            <a:spLocks noGrp="1" noChangeAspect="1"/>
          </p:cNvSpPr>
          <p:nvPr>
            <p:ph type="pic" idx="1"/>
          </p:nvPr>
        </p:nvSpPr>
        <p:spPr>
          <a:xfrm>
            <a:off x="1154955"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189" indent="0">
              <a:buNone/>
              <a:defRPr sz="1600"/>
            </a:lvl2pPr>
            <a:lvl3pPr marL="914377" indent="0">
              <a:buNone/>
              <a:defRPr sz="1600"/>
            </a:lvl3pPr>
            <a:lvl4pPr marL="1371566" indent="0">
              <a:buNone/>
              <a:defRPr sz="1600"/>
            </a:lvl4pPr>
            <a:lvl5pPr marL="1828754" indent="0">
              <a:buNone/>
              <a:defRPr sz="1600"/>
            </a:lvl5pPr>
            <a:lvl6pPr marL="2285943" indent="0">
              <a:buNone/>
              <a:defRPr sz="1600"/>
            </a:lvl6pPr>
            <a:lvl7pPr marL="2743131" indent="0">
              <a:buNone/>
              <a:defRPr sz="1600"/>
            </a:lvl7pPr>
            <a:lvl8pPr marL="3200320" indent="0">
              <a:buNone/>
              <a:defRPr sz="1600"/>
            </a:lvl8pPr>
            <a:lvl9pPr marL="3657509" indent="0">
              <a:buNone/>
              <a:defRPr sz="1600"/>
            </a:lvl9pPr>
          </a:lstStyle>
          <a:p>
            <a:r>
              <a:rPr lang="en-US"/>
              <a:t>Click icon to add picture</a:t>
            </a:r>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50B2E4AC-3C05-4CEF-AC55-FE168FED317B}" type="datetimeFigureOut">
              <a:rPr lang="en-US" smtClean="0"/>
              <a:t>10/28/2020</a:t>
            </a:fld>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4545604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2" name="Group 11"/>
          <p:cNvGrpSpPr/>
          <p:nvPr/>
        </p:nvGrpSpPr>
        <p:grpSpPr>
          <a:xfrm>
            <a:off x="0" y="-2372"/>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063416"/>
            <a:ext cx="8825659" cy="1379755"/>
          </a:xfrm>
        </p:spPr>
        <p:txBody>
          <a:bodyPr/>
          <a:lstStyle>
            <a:lvl1pPr>
              <a:defRPr sz="4000"/>
            </a:lvl1pPr>
          </a:lstStyle>
          <a:p>
            <a:r>
              <a:rPr lang="en-US"/>
              <a:t>Click to edit Master title style</a:t>
            </a:r>
          </a:p>
        </p:txBody>
      </p:sp>
      <p:sp>
        <p:nvSpPr>
          <p:cNvPr id="8" name="Text Placeholder 3"/>
          <p:cNvSpPr>
            <a:spLocks noGrp="1"/>
          </p:cNvSpPr>
          <p:nvPr>
            <p:ph type="body" sz="half" idx="2"/>
          </p:nvPr>
        </p:nvSpPr>
        <p:spPr>
          <a:xfrm>
            <a:off x="1154955" y="3543301"/>
            <a:ext cx="8825659" cy="2476500"/>
          </a:xfrm>
        </p:spPr>
        <p:txBody>
          <a:bodyPr anchor="ctr">
            <a:normAutofit/>
          </a:bodyPr>
          <a:lstStyle>
            <a:lvl1pPr marL="0" indent="0">
              <a:buNone/>
              <a:defRPr sz="18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50B2E4AC-3C05-4CEF-AC55-FE168FED317B}" type="datetimeFigureOut">
              <a:rPr lang="en-US" smtClean="0"/>
              <a:t>10/28/2020</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399913398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0" y="-2372"/>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9" y="2631816"/>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a:t>“</a:t>
            </a:r>
          </a:p>
        </p:txBody>
      </p:sp>
      <p:sp>
        <p:nvSpPr>
          <p:cNvPr id="2" name="Title 1"/>
          <p:cNvSpPr>
            <a:spLocks noGrp="1"/>
          </p:cNvSpPr>
          <p:nvPr>
            <p:ph type="title"/>
          </p:nvPr>
        </p:nvSpPr>
        <p:spPr>
          <a:xfrm>
            <a:off x="1581877" y="980518"/>
            <a:ext cx="8453907" cy="2698249"/>
          </a:xfrm>
        </p:spPr>
        <p:txBody>
          <a:bodyPr/>
          <a:lstStyle>
            <a:lvl1pPr>
              <a:defRPr sz="4000"/>
            </a:lvl1pPr>
          </a:lstStyle>
          <a:p>
            <a:r>
              <a:rPr lang="en-US"/>
              <a:t>Click to edit Master title style</a:t>
            </a:r>
          </a:p>
        </p:txBody>
      </p:sp>
      <p:sp>
        <p:nvSpPr>
          <p:cNvPr id="14" name="Text Placeholder 3"/>
          <p:cNvSpPr>
            <a:spLocks noGrp="1"/>
          </p:cNvSpPr>
          <p:nvPr>
            <p:ph type="body" sz="half" idx="13"/>
          </p:nvPr>
        </p:nvSpPr>
        <p:spPr bwMode="gray">
          <a:xfrm>
            <a:off x="1945946" y="3678766"/>
            <a:ext cx="7725772" cy="342175"/>
          </a:xfrm>
        </p:spPr>
        <p:txBody>
          <a:bodyPr anchor="t">
            <a:normAutofit/>
          </a:bodyPr>
          <a:lstStyle>
            <a:lvl1pPr marL="0" indent="0">
              <a:buNone/>
              <a:defRPr lang="en-US" sz="1400" b="0" i="0" kern="1200" cap="small" dirty="0">
                <a:solidFill>
                  <a:schemeClr val="accent1"/>
                </a:solidFill>
                <a:latin typeface="+mn-lt"/>
                <a:ea typeface="+mn-ea"/>
              </a:defRPr>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Edit Master text styles</a:t>
            </a:r>
          </a:p>
        </p:txBody>
      </p:sp>
      <p:sp>
        <p:nvSpPr>
          <p:cNvPr id="10" name="Text Placeholder 3"/>
          <p:cNvSpPr>
            <a:spLocks noGrp="1"/>
          </p:cNvSpPr>
          <p:nvPr>
            <p:ph type="body" sz="half" idx="2"/>
          </p:nvPr>
        </p:nvSpPr>
        <p:spPr>
          <a:xfrm>
            <a:off x="1154955" y="4350657"/>
            <a:ext cx="8825659" cy="1676400"/>
          </a:xfrm>
        </p:spPr>
        <p:txBody>
          <a:bodyPr anchor="ctr">
            <a:normAutofit/>
          </a:bodyPr>
          <a:lstStyle>
            <a:lvl1pPr marL="0" indent="0">
              <a:buNone/>
              <a:defRPr sz="18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50B2E4AC-3C05-4CEF-AC55-FE168FED317B}" type="datetimeFigureOut">
              <a:rPr lang="en-US" smtClean="0"/>
              <a:t>10/28/2020</a:t>
            </a:fld>
            <a:endParaRPr lang="en-US"/>
          </a:p>
        </p:txBody>
      </p:sp>
      <p:sp>
        <p:nvSpPr>
          <p:cNvPr id="5" name="Footer Placeholder 4"/>
          <p:cNvSpPr>
            <a:spLocks noGrp="1"/>
          </p:cNvSpPr>
          <p:nvPr>
            <p:ph type="ftr" sz="quarter" idx="11"/>
          </p:nvPr>
        </p:nvSpPr>
        <p:spPr/>
        <p:txBody>
          <a:bodyPr/>
          <a:lstStyle/>
          <a:p>
            <a:endParaRPr lang="en-US"/>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343685381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8" name="Group 17"/>
          <p:cNvGrpSpPr/>
          <p:nvPr/>
        </p:nvGrpSpPr>
        <p:grpSpPr>
          <a:xfrm>
            <a:off x="0" y="-2372"/>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2370667"/>
            <a:ext cx="8825660" cy="1822515"/>
          </a:xfrm>
        </p:spPr>
        <p:txBody>
          <a:bodyPr anchor="b"/>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1154955" y="5033068"/>
            <a:ext cx="8825659" cy="860400"/>
          </a:xfrm>
        </p:spPr>
        <p:txBody>
          <a:bodyPr anchor="t"/>
          <a:lstStyle>
            <a:lvl1pPr marL="0" indent="0" algn="l">
              <a:buNone/>
              <a:defRPr sz="2000" cap="none">
                <a:solidFill>
                  <a:schemeClr val="accent1"/>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B2E4AC-3C05-4CEF-AC55-FE168FED317B}" type="datetimeFigureOut">
              <a:rPr lang="en-US" smtClean="0"/>
              <a:t>10/28/2020</a:t>
            </a:fld>
            <a:endParaRPr lang="en-US"/>
          </a:p>
        </p:txBody>
      </p:sp>
      <p:sp>
        <p:nvSpPr>
          <p:cNvPr id="5" name="Footer Placeholder 4"/>
          <p:cNvSpPr>
            <a:spLocks noGrp="1"/>
          </p:cNvSpPr>
          <p:nvPr>
            <p:ph type="ftr" sz="quarter" idx="11"/>
          </p:nvPr>
        </p:nvSpPr>
        <p:spPr/>
        <p:txBody>
          <a:bodyPr/>
          <a:lstStyle/>
          <a:p>
            <a:endParaRPr lang="en-US"/>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20489354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p>
        </p:txBody>
      </p:sp>
      <p:sp>
        <p:nvSpPr>
          <p:cNvPr id="3" name="Text Placeholder 2"/>
          <p:cNvSpPr>
            <a:spLocks noGrp="1"/>
          </p:cNvSpPr>
          <p:nvPr>
            <p:ph type="body" idx="1"/>
          </p:nvPr>
        </p:nvSpPr>
        <p:spPr>
          <a:xfrm>
            <a:off x="1154955" y="2617299"/>
            <a:ext cx="3129168" cy="576263"/>
          </a:xfrm>
        </p:spPr>
        <p:txBody>
          <a:bodyPr anchor="b">
            <a:noAutofit/>
          </a:bodyPr>
          <a:lstStyle>
            <a:lvl1pPr marL="0" indent="0">
              <a:buNone/>
              <a:defRPr sz="2400" b="0">
                <a:solidFill>
                  <a:schemeClr val="accent1"/>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16" name="Text Placeholder 3"/>
          <p:cNvSpPr>
            <a:spLocks noGrp="1"/>
          </p:cNvSpPr>
          <p:nvPr>
            <p:ph type="body" sz="half" idx="15"/>
          </p:nvPr>
        </p:nvSpPr>
        <p:spPr>
          <a:xfrm>
            <a:off x="1154955" y="3193561"/>
            <a:ext cx="3129168" cy="2833496"/>
          </a:xfrm>
        </p:spPr>
        <p:txBody>
          <a:bodyPr anchor="t">
            <a:normAutofit/>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Edit Master text styles</a:t>
            </a:r>
          </a:p>
        </p:txBody>
      </p:sp>
      <p:sp>
        <p:nvSpPr>
          <p:cNvPr id="5" name="Text Placeholder 4"/>
          <p:cNvSpPr>
            <a:spLocks noGrp="1"/>
          </p:cNvSpPr>
          <p:nvPr>
            <p:ph type="body" sz="quarter" idx="3"/>
          </p:nvPr>
        </p:nvSpPr>
        <p:spPr>
          <a:xfrm>
            <a:off x="4512722" y="2603502"/>
            <a:ext cx="3145380" cy="576263"/>
          </a:xfrm>
        </p:spPr>
        <p:txBody>
          <a:bodyPr anchor="b">
            <a:noAutofit/>
          </a:bodyPr>
          <a:lstStyle>
            <a:lvl1pPr marL="0" indent="0">
              <a:buNone/>
              <a:defRPr sz="2400" b="0">
                <a:solidFill>
                  <a:schemeClr val="accent1"/>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19" name="Text Placeholder 3"/>
          <p:cNvSpPr>
            <a:spLocks noGrp="1"/>
          </p:cNvSpPr>
          <p:nvPr>
            <p:ph type="body" sz="half" idx="16"/>
          </p:nvPr>
        </p:nvSpPr>
        <p:spPr>
          <a:xfrm>
            <a:off x="4512722" y="3193562"/>
            <a:ext cx="3145380" cy="2833495"/>
          </a:xfrm>
        </p:spPr>
        <p:txBody>
          <a:bodyPr anchor="t">
            <a:normAutofit/>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Edit Master text styles</a:t>
            </a:r>
          </a:p>
        </p:txBody>
      </p:sp>
      <p:sp>
        <p:nvSpPr>
          <p:cNvPr id="14" name="Text Placeholder 4"/>
          <p:cNvSpPr>
            <a:spLocks noGrp="1"/>
          </p:cNvSpPr>
          <p:nvPr>
            <p:ph type="body" sz="quarter" idx="13"/>
          </p:nvPr>
        </p:nvSpPr>
        <p:spPr>
          <a:xfrm>
            <a:off x="7886700" y="2617300"/>
            <a:ext cx="3161029" cy="576261"/>
          </a:xfrm>
        </p:spPr>
        <p:txBody>
          <a:bodyPr anchor="b">
            <a:noAutofit/>
          </a:bodyPr>
          <a:lstStyle>
            <a:lvl1pPr marL="0" indent="0">
              <a:buNone/>
              <a:defRPr sz="2400" b="0">
                <a:solidFill>
                  <a:schemeClr val="accent1"/>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20" name="Text Placeholder 3"/>
          <p:cNvSpPr>
            <a:spLocks noGrp="1"/>
          </p:cNvSpPr>
          <p:nvPr>
            <p:ph type="body" sz="half" idx="17"/>
          </p:nvPr>
        </p:nvSpPr>
        <p:spPr>
          <a:xfrm>
            <a:off x="7886702" y="3193562"/>
            <a:ext cx="3164719" cy="2833493"/>
          </a:xfrm>
        </p:spPr>
        <p:txBody>
          <a:bodyPr anchor="t">
            <a:normAutofit/>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Edit Master text styles</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50B2E4AC-3C05-4CEF-AC55-FE168FED317B}" type="datetimeFigureOut">
              <a:rPr lang="en-US" smtClean="0"/>
              <a:t>10/28/2020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26624750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p>
        </p:txBody>
      </p:sp>
      <p:sp>
        <p:nvSpPr>
          <p:cNvPr id="3" name="Text Placeholder 2"/>
          <p:cNvSpPr>
            <a:spLocks noGrp="1"/>
          </p:cNvSpPr>
          <p:nvPr>
            <p:ph type="body" idx="1"/>
          </p:nvPr>
        </p:nvSpPr>
        <p:spPr>
          <a:xfrm>
            <a:off x="1154954" y="4532846"/>
            <a:ext cx="3050439" cy="576263"/>
          </a:xfrm>
        </p:spPr>
        <p:txBody>
          <a:bodyPr anchor="b">
            <a:noAutofit/>
          </a:bodyPr>
          <a:lstStyle>
            <a:lvl1pPr marL="0" indent="0">
              <a:buNone/>
              <a:defRPr sz="2400" b="0">
                <a:solidFill>
                  <a:schemeClr val="accent1"/>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1334552" y="2603501"/>
            <a:ext cx="2691243" cy="1591511"/>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189" indent="0">
              <a:buNone/>
              <a:defRPr sz="1600"/>
            </a:lvl2pPr>
            <a:lvl3pPr marL="914377" indent="0">
              <a:buNone/>
              <a:defRPr sz="1600"/>
            </a:lvl3pPr>
            <a:lvl4pPr marL="1371566" indent="0">
              <a:buNone/>
              <a:defRPr sz="1600"/>
            </a:lvl4pPr>
            <a:lvl5pPr marL="1828754" indent="0">
              <a:buNone/>
              <a:defRPr sz="1600"/>
            </a:lvl5pPr>
            <a:lvl6pPr marL="2285943" indent="0">
              <a:buNone/>
              <a:defRPr sz="1600"/>
            </a:lvl6pPr>
            <a:lvl7pPr marL="2743131" indent="0">
              <a:buNone/>
              <a:defRPr sz="1600"/>
            </a:lvl7pPr>
            <a:lvl8pPr marL="3200320" indent="0">
              <a:buNone/>
              <a:defRPr sz="1600"/>
            </a:lvl8pPr>
            <a:lvl9pPr marL="3657509" indent="0">
              <a:buNone/>
              <a:defRPr sz="1600"/>
            </a:lvl9pPr>
          </a:lstStyle>
          <a:p>
            <a:r>
              <a:rPr lang="en-US"/>
              <a:t>Click icon to add picture</a:t>
            </a:r>
          </a:p>
        </p:txBody>
      </p:sp>
      <p:sp>
        <p:nvSpPr>
          <p:cNvPr id="22" name="Text Placeholder 3"/>
          <p:cNvSpPr>
            <a:spLocks noGrp="1"/>
          </p:cNvSpPr>
          <p:nvPr>
            <p:ph type="body" sz="half" idx="18"/>
          </p:nvPr>
        </p:nvSpPr>
        <p:spPr>
          <a:xfrm>
            <a:off x="1154954" y="5109108"/>
            <a:ext cx="3050437" cy="917949"/>
          </a:xfrm>
        </p:spPr>
        <p:txBody>
          <a:bodyPr anchor="t">
            <a:normAutofit/>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Edit Master text styles</a:t>
            </a:r>
          </a:p>
        </p:txBody>
      </p:sp>
      <p:sp>
        <p:nvSpPr>
          <p:cNvPr id="5" name="Text Placeholder 4"/>
          <p:cNvSpPr>
            <a:spLocks noGrp="1"/>
          </p:cNvSpPr>
          <p:nvPr>
            <p:ph type="body" sz="quarter" idx="3"/>
          </p:nvPr>
        </p:nvSpPr>
        <p:spPr>
          <a:xfrm>
            <a:off x="4572538" y="4532847"/>
            <a:ext cx="3046767" cy="651156"/>
          </a:xfrm>
        </p:spPr>
        <p:txBody>
          <a:bodyPr anchor="b">
            <a:noAutofit/>
          </a:bodyPr>
          <a:lstStyle>
            <a:lvl1pPr marL="0" indent="0">
              <a:buNone/>
              <a:defRPr sz="2400" b="0">
                <a:solidFill>
                  <a:schemeClr val="accent1"/>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4748465" y="2603501"/>
            <a:ext cx="2691241" cy="1591511"/>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189" indent="0">
              <a:buNone/>
              <a:defRPr sz="1600"/>
            </a:lvl2pPr>
            <a:lvl3pPr marL="914377" indent="0">
              <a:buNone/>
              <a:defRPr sz="1600"/>
            </a:lvl3pPr>
            <a:lvl4pPr marL="1371566" indent="0">
              <a:buNone/>
              <a:defRPr sz="1600"/>
            </a:lvl4pPr>
            <a:lvl5pPr marL="1828754" indent="0">
              <a:buNone/>
              <a:defRPr sz="1600"/>
            </a:lvl5pPr>
            <a:lvl6pPr marL="2285943" indent="0">
              <a:buNone/>
              <a:defRPr sz="1600"/>
            </a:lvl6pPr>
            <a:lvl7pPr marL="2743131" indent="0">
              <a:buNone/>
              <a:defRPr sz="1600"/>
            </a:lvl7pPr>
            <a:lvl8pPr marL="3200320" indent="0">
              <a:buNone/>
              <a:defRPr sz="1600"/>
            </a:lvl8pPr>
            <a:lvl9pPr marL="3657509" indent="0">
              <a:buNone/>
              <a:defRPr sz="1600"/>
            </a:lvl9pPr>
          </a:lstStyle>
          <a:p>
            <a:r>
              <a:rPr lang="en-US"/>
              <a:t>Click icon to add picture</a:t>
            </a:r>
          </a:p>
        </p:txBody>
      </p:sp>
      <p:sp>
        <p:nvSpPr>
          <p:cNvPr id="23" name="Text Placeholder 3"/>
          <p:cNvSpPr>
            <a:spLocks noGrp="1"/>
          </p:cNvSpPr>
          <p:nvPr>
            <p:ph type="body" sz="half" idx="19"/>
          </p:nvPr>
        </p:nvSpPr>
        <p:spPr>
          <a:xfrm>
            <a:off x="4568866" y="5184003"/>
            <a:ext cx="3050439" cy="843056"/>
          </a:xfrm>
        </p:spPr>
        <p:txBody>
          <a:bodyPr anchor="t">
            <a:normAutofit/>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Edit Master text styles</a:t>
            </a:r>
          </a:p>
        </p:txBody>
      </p:sp>
      <p:sp>
        <p:nvSpPr>
          <p:cNvPr id="14" name="Text Placeholder 4"/>
          <p:cNvSpPr>
            <a:spLocks noGrp="1"/>
          </p:cNvSpPr>
          <p:nvPr>
            <p:ph type="body" sz="quarter" idx="13"/>
          </p:nvPr>
        </p:nvSpPr>
        <p:spPr>
          <a:xfrm>
            <a:off x="7983434" y="4532847"/>
            <a:ext cx="3050439" cy="651155"/>
          </a:xfrm>
        </p:spPr>
        <p:txBody>
          <a:bodyPr anchor="b">
            <a:noAutofit/>
          </a:bodyPr>
          <a:lstStyle>
            <a:lvl1pPr marL="0" indent="0">
              <a:buNone/>
              <a:defRPr sz="2400" b="0">
                <a:solidFill>
                  <a:schemeClr val="accent1"/>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8163031" y="2603501"/>
            <a:ext cx="2691243" cy="1591511"/>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189" indent="0">
              <a:buNone/>
              <a:defRPr sz="1600"/>
            </a:lvl2pPr>
            <a:lvl3pPr marL="914377" indent="0">
              <a:buNone/>
              <a:defRPr sz="1600"/>
            </a:lvl3pPr>
            <a:lvl4pPr marL="1371566" indent="0">
              <a:buNone/>
              <a:defRPr sz="1600"/>
            </a:lvl4pPr>
            <a:lvl5pPr marL="1828754" indent="0">
              <a:buNone/>
              <a:defRPr sz="1600"/>
            </a:lvl5pPr>
            <a:lvl6pPr marL="2285943" indent="0">
              <a:buNone/>
              <a:defRPr sz="1600"/>
            </a:lvl6pPr>
            <a:lvl7pPr marL="2743131" indent="0">
              <a:buNone/>
              <a:defRPr sz="1600"/>
            </a:lvl7pPr>
            <a:lvl8pPr marL="3200320" indent="0">
              <a:buNone/>
              <a:defRPr sz="1600"/>
            </a:lvl8pPr>
            <a:lvl9pPr marL="3657509" indent="0">
              <a:buNone/>
              <a:defRPr sz="1600"/>
            </a:lvl9pPr>
          </a:lstStyle>
          <a:p>
            <a:r>
              <a:rPr lang="en-US"/>
              <a:t>Click icon to add picture</a:t>
            </a:r>
          </a:p>
        </p:txBody>
      </p:sp>
      <p:sp>
        <p:nvSpPr>
          <p:cNvPr id="24" name="Text Placeholder 3"/>
          <p:cNvSpPr>
            <a:spLocks noGrp="1"/>
          </p:cNvSpPr>
          <p:nvPr>
            <p:ph type="body" sz="half" idx="20"/>
          </p:nvPr>
        </p:nvSpPr>
        <p:spPr>
          <a:xfrm>
            <a:off x="7983435" y="5184002"/>
            <a:ext cx="3050437" cy="843055"/>
          </a:xfrm>
        </p:spPr>
        <p:txBody>
          <a:bodyPr anchor="t">
            <a:normAutofit/>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Edit Master text styles</a:t>
            </a:r>
          </a:p>
        </p:txBody>
      </p:sp>
      <p:cxnSp>
        <p:nvCxnSpPr>
          <p:cNvPr id="17" name="Straight Connector 16"/>
          <p:cNvCxnSpPr/>
          <p:nvPr/>
        </p:nvCxnSpPr>
        <p:spPr>
          <a:xfrm>
            <a:off x="4388153" y="2603500"/>
            <a:ext cx="0" cy="3517595"/>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1"/>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50B2E4AC-3C05-4CEF-AC55-FE168FED317B}" type="datetimeFigureOut">
              <a:rPr lang="en-US" smtClean="0"/>
              <a:t>10/28/2020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14616510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8825660" cy="706964"/>
          </a:xfr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B2E4AC-3C05-4CEF-AC55-FE168FED317B}" type="datetimeFigureOut">
              <a:rPr lang="en-US" smtClean="0"/>
              <a:t>10/28/2020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428448187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9" name="Group 18"/>
          <p:cNvGrpSpPr/>
          <p:nvPr/>
        </p:nvGrpSpPr>
        <p:grpSpPr>
          <a:xfrm>
            <a:off x="0" y="-2372"/>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en-US"/>
              <a:t>Click to edit Master title style</a:t>
            </a:r>
          </a:p>
        </p:txBody>
      </p:sp>
      <p:sp>
        <p:nvSpPr>
          <p:cNvPr id="3" name="Vertical Text Placeholder 2"/>
          <p:cNvSpPr>
            <a:spLocks noGrp="1"/>
          </p:cNvSpPr>
          <p:nvPr>
            <p:ph type="body" orient="vert" idx="1"/>
          </p:nvPr>
        </p:nvSpPr>
        <p:spPr>
          <a:xfrm>
            <a:off x="1154953" y="1278469"/>
            <a:ext cx="6247547" cy="474859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B2E4AC-3C05-4CEF-AC55-FE168FED317B}" type="datetimeFigureOut">
              <a:rPr lang="en-US" smtClean="0"/>
              <a:t>10/28/2020</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308334225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0D1D3BA-B14F-4181-82AF-CA7594FF3AD8}" type="datetimeFigureOut">
              <a:rPr lang="en-US" smtClean="0"/>
              <a:t>10/28/2020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9F1B48-C0FE-41FF-A297-C8A48904884F}" type="slidenum">
              <a:rPr lang="en-US" smtClean="0"/>
              <a:t>‹#›</a:t>
            </a:fld>
            <a:endParaRPr lang="en-US"/>
          </a:p>
        </p:txBody>
      </p:sp>
    </p:spTree>
    <p:extLst>
      <p:ext uri="{BB962C8B-B14F-4D97-AF65-F5344CB8AC3E}">
        <p14:creationId xmlns:p14="http://schemas.microsoft.com/office/powerpoint/2010/main" val="281637152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D1D3BA-B14F-4181-82AF-CA7594FF3AD8}" type="datetimeFigureOut">
              <a:rPr lang="en-US" smtClean="0"/>
              <a:t>10/28/2020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9F1B48-C0FE-41FF-A297-C8A48904884F}" type="slidenum">
              <a:rPr lang="en-US" smtClean="0"/>
              <a:t>‹#›</a:t>
            </a:fld>
            <a:endParaRPr lang="en-US"/>
          </a:p>
        </p:txBody>
      </p:sp>
    </p:spTree>
    <p:extLst>
      <p:ext uri="{BB962C8B-B14F-4D97-AF65-F5344CB8AC3E}">
        <p14:creationId xmlns:p14="http://schemas.microsoft.com/office/powerpoint/2010/main" val="3172431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5"/>
            <a:ext cx="5384800" cy="4525963"/>
          </a:xfrm>
        </p:spPr>
        <p:txBody>
          <a:bodyPr/>
          <a:lstStyle>
            <a:lvl1pPr>
              <a:defRPr sz="3200"/>
            </a:lvl1pPr>
            <a:lvl2pPr>
              <a:defRPr sz="3200"/>
            </a:lvl2pPr>
            <a:lvl3pPr>
              <a:defRPr sz="2800"/>
            </a:lvl3pPr>
            <a:lvl4pPr>
              <a:defRPr sz="2400"/>
            </a:lvl4pPr>
            <a:lvl5pPr>
              <a:defRPr sz="24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97600" y="1600205"/>
            <a:ext cx="5384800" cy="4525963"/>
          </a:xfrm>
        </p:spPr>
        <p:txBody>
          <a:bodyPr/>
          <a:lstStyle>
            <a:lvl1pPr>
              <a:defRPr sz="3200"/>
            </a:lvl1pPr>
            <a:lvl2pPr>
              <a:defRPr sz="3200"/>
            </a:lvl2pPr>
            <a:lvl3pPr>
              <a:defRPr sz="2800"/>
            </a:lvl3pPr>
            <a:lvl4pPr>
              <a:defRPr sz="24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p:txBody>
      </p:sp>
      <p:sp>
        <p:nvSpPr>
          <p:cNvPr id="5"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20076944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0D1D3BA-B14F-4181-82AF-CA7594FF3AD8}" type="datetimeFigureOut">
              <a:rPr lang="en-US" smtClean="0"/>
              <a:t>10/28/2020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9F1B48-C0FE-41FF-A297-C8A48904884F}" type="slidenum">
              <a:rPr lang="en-US" smtClean="0"/>
              <a:t>‹#›</a:t>
            </a:fld>
            <a:endParaRPr lang="en-US"/>
          </a:p>
        </p:txBody>
      </p:sp>
    </p:spTree>
    <p:extLst>
      <p:ext uri="{BB962C8B-B14F-4D97-AF65-F5344CB8AC3E}">
        <p14:creationId xmlns:p14="http://schemas.microsoft.com/office/powerpoint/2010/main" val="166903290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0D1D3BA-B14F-4181-82AF-CA7594FF3AD8}" type="datetimeFigureOut">
              <a:rPr lang="en-US" smtClean="0"/>
              <a:t>10/28/2020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9F1B48-C0FE-41FF-A297-C8A48904884F}" type="slidenum">
              <a:rPr lang="en-US" smtClean="0"/>
              <a:t>‹#›</a:t>
            </a:fld>
            <a:endParaRPr lang="en-US"/>
          </a:p>
        </p:txBody>
      </p:sp>
    </p:spTree>
    <p:extLst>
      <p:ext uri="{BB962C8B-B14F-4D97-AF65-F5344CB8AC3E}">
        <p14:creationId xmlns:p14="http://schemas.microsoft.com/office/powerpoint/2010/main" val="253293761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0D1D3BA-B14F-4181-82AF-CA7594FF3AD8}" type="datetimeFigureOut">
              <a:rPr lang="en-US" smtClean="0"/>
              <a:t>10/28/2020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9F1B48-C0FE-41FF-A297-C8A48904884F}" type="slidenum">
              <a:rPr lang="en-US" smtClean="0"/>
              <a:t>‹#›</a:t>
            </a:fld>
            <a:endParaRPr lang="en-US"/>
          </a:p>
        </p:txBody>
      </p:sp>
    </p:spTree>
    <p:extLst>
      <p:ext uri="{BB962C8B-B14F-4D97-AF65-F5344CB8AC3E}">
        <p14:creationId xmlns:p14="http://schemas.microsoft.com/office/powerpoint/2010/main" val="330876701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0D1D3BA-B14F-4181-82AF-CA7594FF3AD8}" type="datetimeFigureOut">
              <a:rPr lang="en-US" smtClean="0"/>
              <a:t>10/28/2020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49F1B48-C0FE-41FF-A297-C8A48904884F}" type="slidenum">
              <a:rPr lang="en-US" smtClean="0"/>
              <a:t>‹#›</a:t>
            </a:fld>
            <a:endParaRPr lang="en-US"/>
          </a:p>
        </p:txBody>
      </p:sp>
    </p:spTree>
    <p:extLst>
      <p:ext uri="{BB962C8B-B14F-4D97-AF65-F5344CB8AC3E}">
        <p14:creationId xmlns:p14="http://schemas.microsoft.com/office/powerpoint/2010/main" val="1291997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D1D3BA-B14F-4181-82AF-CA7594FF3AD8}" type="datetimeFigureOut">
              <a:rPr lang="en-US" smtClean="0"/>
              <a:t>10/28/2020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9F1B48-C0FE-41FF-A297-C8A48904884F}" type="slidenum">
              <a:rPr lang="en-US" smtClean="0"/>
              <a:t>‹#›</a:t>
            </a:fld>
            <a:endParaRPr lang="en-US"/>
          </a:p>
        </p:txBody>
      </p:sp>
    </p:spTree>
    <p:extLst>
      <p:ext uri="{BB962C8B-B14F-4D97-AF65-F5344CB8AC3E}">
        <p14:creationId xmlns:p14="http://schemas.microsoft.com/office/powerpoint/2010/main" val="382674975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0D1D3BA-B14F-4181-82AF-CA7594FF3AD8}" type="datetimeFigureOut">
              <a:rPr lang="en-US" smtClean="0"/>
              <a:t>10/28/2020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9F1B48-C0FE-41FF-A297-C8A48904884F}" type="slidenum">
              <a:rPr lang="en-US" smtClean="0"/>
              <a:t>‹#›</a:t>
            </a:fld>
            <a:endParaRPr lang="en-US"/>
          </a:p>
        </p:txBody>
      </p:sp>
    </p:spTree>
    <p:extLst>
      <p:ext uri="{BB962C8B-B14F-4D97-AF65-F5344CB8AC3E}">
        <p14:creationId xmlns:p14="http://schemas.microsoft.com/office/powerpoint/2010/main" val="252442724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6"/>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0D1D3BA-B14F-4181-82AF-CA7594FF3AD8}" type="datetimeFigureOut">
              <a:rPr lang="en-US" smtClean="0"/>
              <a:t>10/28/2020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9F1B48-C0FE-41FF-A297-C8A48904884F}" type="slidenum">
              <a:rPr lang="en-US" smtClean="0"/>
              <a:t>‹#›</a:t>
            </a:fld>
            <a:endParaRPr lang="en-US"/>
          </a:p>
        </p:txBody>
      </p:sp>
    </p:spTree>
    <p:extLst>
      <p:ext uri="{BB962C8B-B14F-4D97-AF65-F5344CB8AC3E}">
        <p14:creationId xmlns:p14="http://schemas.microsoft.com/office/powerpoint/2010/main" val="286530035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D1D3BA-B14F-4181-82AF-CA7594FF3AD8}" type="datetimeFigureOut">
              <a:rPr lang="en-US" smtClean="0"/>
              <a:t>10/28/2020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9F1B48-C0FE-41FF-A297-C8A48904884F}" type="slidenum">
              <a:rPr lang="en-US" smtClean="0"/>
              <a:t>‹#›</a:t>
            </a:fld>
            <a:endParaRPr lang="en-US"/>
          </a:p>
        </p:txBody>
      </p:sp>
    </p:spTree>
    <p:extLst>
      <p:ext uri="{BB962C8B-B14F-4D97-AF65-F5344CB8AC3E}">
        <p14:creationId xmlns:p14="http://schemas.microsoft.com/office/powerpoint/2010/main" val="111911134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6"/>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6"/>
            <a:ext cx="7734300" cy="581183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D1D3BA-B14F-4181-82AF-CA7594FF3AD8}" type="datetimeFigureOut">
              <a:rPr lang="en-US" smtClean="0"/>
              <a:t>10/28/2020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9F1B48-C0FE-41FF-A297-C8A48904884F}" type="slidenum">
              <a:rPr lang="en-US" smtClean="0"/>
              <a:t>‹#›</a:t>
            </a:fld>
            <a:endParaRPr lang="en-US"/>
          </a:p>
        </p:txBody>
      </p:sp>
    </p:spTree>
    <p:extLst>
      <p:ext uri="{BB962C8B-B14F-4D97-AF65-F5344CB8AC3E}">
        <p14:creationId xmlns:p14="http://schemas.microsoft.com/office/powerpoint/2010/main" val="133211602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lvl1pPr>
              <a:defRPr>
                <a:latin typeface="Times New Roman" panose="02020603050405020304" pitchFamily="18" charset="0"/>
                <a:cs typeface="Times New Roman" panose="02020603050405020304" pitchFamily="18" charset="0"/>
              </a:defRPr>
            </a:lvl1pPr>
          </a:lstStyle>
          <a:p>
            <a:r>
              <a:rPr lang="en-US"/>
              <a:t>Click to edit Master title style</a:t>
            </a:r>
            <a:endParaRPr lang="en-US" dirty="0"/>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3201" y="152400"/>
            <a:ext cx="2562276" cy="1828800"/>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93800" y="6191250"/>
            <a:ext cx="9855200" cy="657225"/>
          </a:xfrm>
          <a:prstGeom prst="rect">
            <a:avLst/>
          </a:prstGeom>
        </p:spPr>
      </p:pic>
    </p:spTree>
    <p:extLst>
      <p:ext uri="{BB962C8B-B14F-4D97-AF65-F5344CB8AC3E}">
        <p14:creationId xmlns:p14="http://schemas.microsoft.com/office/powerpoint/2010/main" val="1091056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0"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397958342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121513486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US" dirty="0"/>
          </a:p>
        </p:txBody>
      </p:sp>
      <p:sp>
        <p:nvSpPr>
          <p:cNvPr id="3" name="Text Placeholder 2"/>
          <p:cNvSpPr>
            <a:spLocks noGrp="1"/>
          </p:cNvSpPr>
          <p:nvPr>
            <p:ph type="body" idx="1"/>
          </p:nvPr>
        </p:nvSpPr>
        <p:spPr>
          <a:xfrm>
            <a:off x="963084" y="2906713"/>
            <a:ext cx="10363200" cy="1500187"/>
          </a:xfrm>
        </p:spPr>
        <p:txBody>
          <a:bodyPr anchor="b">
            <a:normAutofit/>
          </a:bodyPr>
          <a:lstStyle>
            <a:lvl1pPr marL="0" indent="0">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77059241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3200"/>
            </a:lvl1pPr>
            <a:lvl2pPr>
              <a:defRPr sz="3200"/>
            </a:lvl2pPr>
            <a:lvl3pPr>
              <a:defRPr sz="2800"/>
            </a:lvl3pPr>
            <a:lvl4pPr>
              <a:defRPr sz="2400"/>
            </a:lvl4pPr>
            <a:lvl5pPr>
              <a:defRPr sz="2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97600" y="1600201"/>
            <a:ext cx="5384800" cy="4525963"/>
          </a:xfrm>
        </p:spPr>
        <p:txBody>
          <a:bodyPr/>
          <a:lstStyle>
            <a:lvl1pPr>
              <a:defRPr sz="3200"/>
            </a:lvl1pPr>
            <a:lvl2pPr>
              <a:defRPr sz="3200"/>
            </a:lvl2pPr>
            <a:lvl3pPr>
              <a:defRPr sz="2800"/>
            </a:lvl3pPr>
            <a:lvl4pPr>
              <a:defRPr sz="24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406978020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197132572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139765279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88829345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normAutofit/>
          </a:bodyPr>
          <a:lstStyle>
            <a:lvl1pPr algn="l">
              <a:defRPr sz="2800" b="1"/>
            </a:lvl1pPr>
          </a:lstStyle>
          <a:p>
            <a:r>
              <a:rPr lang="en-US"/>
              <a:t>Click to edit Master title style</a:t>
            </a:r>
            <a:endParaRPr lang="en-US" dirty="0"/>
          </a:p>
        </p:txBody>
      </p:sp>
      <p:sp>
        <p:nvSpPr>
          <p:cNvPr id="3" name="Content Placeholder 2"/>
          <p:cNvSpPr>
            <a:spLocks noGrp="1"/>
          </p:cNvSpPr>
          <p:nvPr>
            <p:ph idx="1"/>
          </p:nvPr>
        </p:nvSpPr>
        <p:spPr>
          <a:xfrm>
            <a:off x="4766733" y="273051"/>
            <a:ext cx="6815667" cy="5853113"/>
          </a:xfrm>
        </p:spPr>
        <p:txBody>
          <a:bodyPr/>
          <a:lstStyle>
            <a:lvl1pPr>
              <a:defRPr sz="3200"/>
            </a:lvl1pPr>
            <a:lvl2pPr>
              <a:defRPr sz="3200"/>
            </a:lvl2pPr>
            <a:lvl3pPr>
              <a:defRPr sz="2800"/>
            </a:lvl3pPr>
            <a:lvl4pPr>
              <a:defRPr sz="24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3"/>
          <p:cNvSpPr>
            <a:spLocks noGrp="1"/>
          </p:cNvSpPr>
          <p:nvPr>
            <p:ph type="body" sz="half" idx="2"/>
          </p:nvPr>
        </p:nvSpPr>
        <p:spPr>
          <a:xfrm>
            <a:off x="609601" y="1435101"/>
            <a:ext cx="4011084" cy="4691063"/>
          </a:xfrm>
        </p:spPr>
        <p:txBody>
          <a:bodyPr>
            <a:normAutofit/>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409056278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normAutofit/>
          </a:bodyPr>
          <a:lstStyle>
            <a:lvl1pPr algn="l">
              <a:defRPr sz="2800" b="1"/>
            </a:lvl1pPr>
          </a:lstStyle>
          <a:p>
            <a:r>
              <a:rPr lang="en-US"/>
              <a:t>Click to edit Master title style</a:t>
            </a:r>
            <a:endParaRPr lang="en-US" dirty="0"/>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389717" y="5367338"/>
            <a:ext cx="7315200" cy="804862"/>
          </a:xfrm>
        </p:spPr>
        <p:txBody>
          <a:bodyPr>
            <a:normAutofit/>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8691720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391378089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3184327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347247715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859B8FD-C354-4416-B472-6A3D9392CC5F}" type="datetimeFigureOut">
              <a:rPr lang="en-US" smtClean="0"/>
              <a:t>10/28/2020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9BA9CAF-2538-48F2-B006-C36EE385F60E}" type="slidenum">
              <a:rPr lang="en-US" smtClean="0"/>
              <a:t>‹#›</a:t>
            </a:fld>
            <a:endParaRPr lang="en-US" dirty="0"/>
          </a:p>
        </p:txBody>
      </p:sp>
    </p:spTree>
    <p:extLst>
      <p:ext uri="{BB962C8B-B14F-4D97-AF65-F5344CB8AC3E}">
        <p14:creationId xmlns:p14="http://schemas.microsoft.com/office/powerpoint/2010/main" val="31202322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59B8FD-C354-4416-B472-6A3D9392CC5F}" type="datetimeFigureOut">
              <a:rPr lang="en-US" smtClean="0"/>
              <a:t>10/28/2020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9BA9CAF-2538-48F2-B006-C36EE385F60E}" type="slidenum">
              <a:rPr lang="en-US" smtClean="0"/>
              <a:t>‹#›</a:t>
            </a:fld>
            <a:endParaRPr lang="en-US" dirty="0"/>
          </a:p>
        </p:txBody>
      </p:sp>
    </p:spTree>
    <p:extLst>
      <p:ext uri="{BB962C8B-B14F-4D97-AF65-F5344CB8AC3E}">
        <p14:creationId xmlns:p14="http://schemas.microsoft.com/office/powerpoint/2010/main" val="264851313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59B8FD-C354-4416-B472-6A3D9392CC5F}" type="datetimeFigureOut">
              <a:rPr lang="en-US" smtClean="0"/>
              <a:t>10/28/2020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9BA9CAF-2538-48F2-B006-C36EE385F60E}" type="slidenum">
              <a:rPr lang="en-US" smtClean="0"/>
              <a:t>‹#›</a:t>
            </a:fld>
            <a:endParaRPr lang="en-US" dirty="0"/>
          </a:p>
        </p:txBody>
      </p:sp>
    </p:spTree>
    <p:extLst>
      <p:ext uri="{BB962C8B-B14F-4D97-AF65-F5344CB8AC3E}">
        <p14:creationId xmlns:p14="http://schemas.microsoft.com/office/powerpoint/2010/main" val="324398567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859B8FD-C354-4416-B472-6A3D9392CC5F}" type="datetimeFigureOut">
              <a:rPr lang="en-US" smtClean="0"/>
              <a:t>10/28/2020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9BA9CAF-2538-48F2-B006-C36EE385F60E}" type="slidenum">
              <a:rPr lang="en-US" smtClean="0"/>
              <a:t>‹#›</a:t>
            </a:fld>
            <a:endParaRPr lang="en-US" dirty="0"/>
          </a:p>
        </p:txBody>
      </p:sp>
    </p:spTree>
    <p:extLst>
      <p:ext uri="{BB962C8B-B14F-4D97-AF65-F5344CB8AC3E}">
        <p14:creationId xmlns:p14="http://schemas.microsoft.com/office/powerpoint/2010/main" val="425056771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859B8FD-C354-4416-B472-6A3D9392CC5F}" type="datetimeFigureOut">
              <a:rPr lang="en-US" smtClean="0"/>
              <a:t>10/28/2020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9BA9CAF-2538-48F2-B006-C36EE385F60E}" type="slidenum">
              <a:rPr lang="en-US" smtClean="0"/>
              <a:t>‹#›</a:t>
            </a:fld>
            <a:endParaRPr lang="en-US" dirty="0"/>
          </a:p>
        </p:txBody>
      </p:sp>
    </p:spTree>
    <p:extLst>
      <p:ext uri="{BB962C8B-B14F-4D97-AF65-F5344CB8AC3E}">
        <p14:creationId xmlns:p14="http://schemas.microsoft.com/office/powerpoint/2010/main" val="291685601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859B8FD-C354-4416-B472-6A3D9392CC5F}" type="datetimeFigureOut">
              <a:rPr lang="en-US" smtClean="0"/>
              <a:t>10/28/2020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9BA9CAF-2538-48F2-B006-C36EE385F60E}" type="slidenum">
              <a:rPr lang="en-US" smtClean="0"/>
              <a:t>‹#›</a:t>
            </a:fld>
            <a:endParaRPr lang="en-US" dirty="0"/>
          </a:p>
        </p:txBody>
      </p:sp>
    </p:spTree>
    <p:extLst>
      <p:ext uri="{BB962C8B-B14F-4D97-AF65-F5344CB8AC3E}">
        <p14:creationId xmlns:p14="http://schemas.microsoft.com/office/powerpoint/2010/main" val="257374361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59B8FD-C354-4416-B472-6A3D9392CC5F}" type="datetimeFigureOut">
              <a:rPr lang="en-US" smtClean="0"/>
              <a:t>10/28/2020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9BA9CAF-2538-48F2-B006-C36EE385F60E}" type="slidenum">
              <a:rPr lang="en-US" smtClean="0"/>
              <a:t>‹#›</a:t>
            </a:fld>
            <a:endParaRPr lang="en-US" dirty="0"/>
          </a:p>
        </p:txBody>
      </p:sp>
    </p:spTree>
    <p:extLst>
      <p:ext uri="{BB962C8B-B14F-4D97-AF65-F5344CB8AC3E}">
        <p14:creationId xmlns:p14="http://schemas.microsoft.com/office/powerpoint/2010/main" val="352970352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59B8FD-C354-4416-B472-6A3D9392CC5F}" type="datetimeFigureOut">
              <a:rPr lang="en-US" smtClean="0"/>
              <a:t>10/28/2020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9BA9CAF-2538-48F2-B006-C36EE385F60E}" type="slidenum">
              <a:rPr lang="en-US" smtClean="0"/>
              <a:t>‹#›</a:t>
            </a:fld>
            <a:endParaRPr lang="en-US" dirty="0"/>
          </a:p>
        </p:txBody>
      </p:sp>
    </p:spTree>
    <p:extLst>
      <p:ext uri="{BB962C8B-B14F-4D97-AF65-F5344CB8AC3E}">
        <p14:creationId xmlns:p14="http://schemas.microsoft.com/office/powerpoint/2010/main" val="10199842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59B8FD-C354-4416-B472-6A3D9392CC5F}" type="datetimeFigureOut">
              <a:rPr lang="en-US" smtClean="0"/>
              <a:t>10/28/2020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9BA9CAF-2538-48F2-B006-C36EE385F60E}" type="slidenum">
              <a:rPr lang="en-US" smtClean="0"/>
              <a:t>‹#›</a:t>
            </a:fld>
            <a:endParaRPr lang="en-US" dirty="0"/>
          </a:p>
        </p:txBody>
      </p:sp>
    </p:spTree>
    <p:extLst>
      <p:ext uri="{BB962C8B-B14F-4D97-AF65-F5344CB8AC3E}">
        <p14:creationId xmlns:p14="http://schemas.microsoft.com/office/powerpoint/2010/main" val="376732310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59B8FD-C354-4416-B472-6A3D9392CC5F}" type="datetimeFigureOut">
              <a:rPr lang="en-US" smtClean="0"/>
              <a:t>10/28/2020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9BA9CAF-2538-48F2-B006-C36EE385F60E}" type="slidenum">
              <a:rPr lang="en-US" smtClean="0"/>
              <a:t>‹#›</a:t>
            </a:fld>
            <a:endParaRPr lang="en-US" dirty="0"/>
          </a:p>
        </p:txBody>
      </p:sp>
    </p:spTree>
    <p:extLst>
      <p:ext uri="{BB962C8B-B14F-4D97-AF65-F5344CB8AC3E}">
        <p14:creationId xmlns:p14="http://schemas.microsoft.com/office/powerpoint/2010/main" val="125409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51452702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59B8FD-C354-4416-B472-6A3D9392CC5F}" type="datetimeFigureOut">
              <a:rPr lang="en-US" smtClean="0"/>
              <a:t>10/28/2020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9BA9CAF-2538-48F2-B006-C36EE385F60E}" type="slidenum">
              <a:rPr lang="en-US" smtClean="0"/>
              <a:t>‹#›</a:t>
            </a:fld>
            <a:endParaRPr lang="en-US" dirty="0"/>
          </a:p>
        </p:txBody>
      </p:sp>
    </p:spTree>
    <p:extLst>
      <p:ext uri="{BB962C8B-B14F-4D97-AF65-F5344CB8AC3E}">
        <p14:creationId xmlns:p14="http://schemas.microsoft.com/office/powerpoint/2010/main" val="758886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normAutofit/>
          </a:bodyPr>
          <a:lstStyle>
            <a:lvl1pPr algn="l">
              <a:defRPr sz="2800" b="1"/>
            </a:lvl1pPr>
          </a:lstStyle>
          <a:p>
            <a:r>
              <a:rPr lang="en-US"/>
              <a:t>Click to edit Master title style</a:t>
            </a:r>
          </a:p>
        </p:txBody>
      </p:sp>
      <p:sp>
        <p:nvSpPr>
          <p:cNvPr id="3" name="Content Placeholder 2"/>
          <p:cNvSpPr>
            <a:spLocks noGrp="1"/>
          </p:cNvSpPr>
          <p:nvPr>
            <p:ph idx="1"/>
          </p:nvPr>
        </p:nvSpPr>
        <p:spPr>
          <a:xfrm>
            <a:off x="4766733" y="273055"/>
            <a:ext cx="6815667" cy="5853113"/>
          </a:xfrm>
        </p:spPr>
        <p:txBody>
          <a:bodyPr/>
          <a:lstStyle>
            <a:lvl1pPr>
              <a:defRPr sz="3200"/>
            </a:lvl1pPr>
            <a:lvl2pPr>
              <a:defRPr sz="3200"/>
            </a:lvl2pPr>
            <a:lvl3pPr>
              <a:defRPr sz="2800"/>
            </a:lvl3pPr>
            <a:lvl4pPr>
              <a:defRPr sz="24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p:txBody>
      </p:sp>
      <p:sp>
        <p:nvSpPr>
          <p:cNvPr id="4" name="Text Placeholder 3"/>
          <p:cNvSpPr>
            <a:spLocks noGrp="1"/>
          </p:cNvSpPr>
          <p:nvPr>
            <p:ph type="body" sz="half" idx="2"/>
          </p:nvPr>
        </p:nvSpPr>
        <p:spPr>
          <a:xfrm>
            <a:off x="609603" y="1435103"/>
            <a:ext cx="4011084" cy="4691063"/>
          </a:xfrm>
        </p:spPr>
        <p:txBody>
          <a:bodyPr>
            <a:normAutofit/>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1025074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normAutofit/>
          </a:bodyPr>
          <a:lstStyle>
            <a:lvl1pPr algn="l">
              <a:defRPr sz="28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389717" y="5367338"/>
            <a:ext cx="7315200" cy="804862"/>
          </a:xfrm>
        </p:spPr>
        <p:txBody>
          <a:bodyPr>
            <a:normAutofit/>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3345958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theme" Target="../theme/theme3.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19" Type="http://schemas.openxmlformats.org/officeDocument/2006/relationships/image" Target="../media/image7.jpeg"/><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5.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7.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theme" Target="../theme/theme6.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5"/>
            <a:ext cx="109728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20156210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9" r:id="rId12"/>
    <p:sldLayoutId id="2147483708" r:id="rId13"/>
  </p:sldLayoutIdLst>
  <p:hf hdr="0" ftr="0" dt="0"/>
  <p:txStyles>
    <p:titleStyle>
      <a:lvl1pPr algn="ctr" defTabSz="914400" rtl="0" eaLnBrk="1" latinLnBrk="0" hangingPunct="1">
        <a:spcBef>
          <a:spcPct val="0"/>
        </a:spcBef>
        <a:buNone/>
        <a:defRPr sz="4400" b="0" i="0" u="none"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3200" b="0" i="0" u="none"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9/22/16</a:t>
            </a:r>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9FC993-FCB1-4E42-95A4-F69F06C207DB}" type="slidenum">
              <a:rPr lang="en-US" smtClean="0"/>
              <a:t>‹#›</a:t>
            </a:fld>
            <a:endParaRPr lang="en-US"/>
          </a:p>
        </p:txBody>
      </p:sp>
    </p:spTree>
    <p:extLst>
      <p:ext uri="{BB962C8B-B14F-4D97-AF65-F5344CB8AC3E}">
        <p14:creationId xmlns:p14="http://schemas.microsoft.com/office/powerpoint/2010/main" val="21452319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710" r:id="rId6"/>
    <p:sldLayoutId id="2147483736" r:id="rId7"/>
  </p:sldLayoutIdLst>
  <p:hf sldNum="0" hdr="0" ftr="0" dt="0"/>
  <p:txStyles>
    <p:titleStyle>
      <a:lvl1pPr algn="l" defTabSz="914377" rtl="0" eaLnBrk="1" latinLnBrk="0" hangingPunct="1">
        <a:lnSpc>
          <a:spcPct val="90000"/>
        </a:lnSpc>
        <a:spcBef>
          <a:spcPct val="0"/>
        </a:spcBef>
        <a:buNone/>
        <a:defRPr sz="4400" b="1" i="0" kern="1200">
          <a:solidFill>
            <a:schemeClr val="tx1"/>
          </a:solidFill>
          <a:latin typeface="Calibri" charset="0"/>
          <a:ea typeface="Calibri" charset="0"/>
          <a:cs typeface="Calibri" charset="0"/>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2372"/>
            <a:ext cx="12192000" cy="6867027"/>
            <a:chOff x="0" y="-2373"/>
            <a:chExt cx="12192000" cy="6867027"/>
          </a:xfrm>
        </p:grpSpPr>
        <p:sp>
          <p:nvSpPr>
            <p:cNvPr id="26" name="Rectangle 25"/>
            <p:cNvSpPr/>
            <p:nvPr/>
          </p:nvSpPr>
          <p:spPr>
            <a:xfrm>
              <a:off x="0" y="0"/>
              <a:ext cx="12192000"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9"/>
            <a:ext cx="8761413" cy="706964"/>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p:cNvSpPr>
            <a:spLocks noGrp="1"/>
          </p:cNvSpPr>
          <p:nvPr>
            <p:ph type="body" idx="1"/>
          </p:nvPr>
        </p:nvSpPr>
        <p:spPr>
          <a:xfrm>
            <a:off x="1154955" y="2603501"/>
            <a:ext cx="8761412" cy="34163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650939" y="6394062"/>
            <a:ext cx="990599" cy="304799"/>
          </a:xfrm>
          <a:prstGeom prst="rect">
            <a:avLst/>
          </a:prstGeom>
        </p:spPr>
        <p:txBody>
          <a:bodyPr vert="horz" lIns="91440" tIns="45720" rIns="91440" bIns="45720" rtlCol="0" anchor="t"/>
          <a:lstStyle>
            <a:lvl1pPr algn="r">
              <a:defRPr sz="1000" b="1" i="0">
                <a:solidFill>
                  <a:schemeClr val="accent1"/>
                </a:solidFill>
              </a:defRPr>
            </a:lvl1pPr>
          </a:lstStyle>
          <a:p>
            <a:fld id="{50B2E4AC-3C05-4CEF-AC55-FE168FED317B}" type="datetimeFigureOut">
              <a:rPr lang="en-US" smtClean="0"/>
              <a:t>10/28/2020</a:t>
            </a:fld>
            <a:endParaRPr lang="en-US"/>
          </a:p>
        </p:txBody>
      </p:sp>
      <p:sp>
        <p:nvSpPr>
          <p:cNvPr id="5" name="Footer Placeholder 4"/>
          <p:cNvSpPr>
            <a:spLocks noGrp="1"/>
          </p:cNvSpPr>
          <p:nvPr>
            <p:ph type="ftr" sz="quarter" idx="3"/>
          </p:nvPr>
        </p:nvSpPr>
        <p:spPr>
          <a:xfrm>
            <a:off x="528359" y="6391840"/>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endParaRPr lang="en-US"/>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2" y="295730"/>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79101548-562F-4CAD-8D0E-EFB8EFB8831C}" type="slidenum">
              <a:rPr lang="en-US" smtClean="0"/>
              <a:t>‹#›</a:t>
            </a:fld>
            <a:endParaRPr lang="en-US"/>
          </a:p>
        </p:txBody>
      </p:sp>
    </p:spTree>
    <p:extLst>
      <p:ext uri="{BB962C8B-B14F-4D97-AF65-F5344CB8AC3E}">
        <p14:creationId xmlns:p14="http://schemas.microsoft.com/office/powerpoint/2010/main" val="1433794197"/>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189"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891" indent="-342891" algn="l" defTabSz="457189"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32" indent="-285744" algn="l" defTabSz="457189"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2971" indent="-228594" algn="l" defTabSz="457189"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160" indent="-228594" algn="l" defTabSz="457189"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349" indent="-228594" algn="l" defTabSz="457189"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537" indent="-228594" algn="l" defTabSz="457189"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726" indent="-228594" algn="l" defTabSz="457189"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8914" indent="-228594" algn="l" defTabSz="457189"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103" indent="-228594" algn="l" defTabSz="457189"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D1D3BA-B14F-4181-82AF-CA7594FF3AD8}" type="datetimeFigureOut">
              <a:rPr lang="en-US" smtClean="0"/>
              <a:t>10/28/2020</a:t>
            </a:fld>
            <a:endParaRPr 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9F1B48-C0FE-41FF-A297-C8A48904884F}" type="slidenum">
              <a:rPr lang="en-US" smtClean="0"/>
              <a:t>‹#›</a:t>
            </a:fld>
            <a:endParaRPr lang="en-US"/>
          </a:p>
        </p:txBody>
      </p:sp>
    </p:spTree>
    <p:extLst>
      <p:ext uri="{BB962C8B-B14F-4D97-AF65-F5344CB8AC3E}">
        <p14:creationId xmlns:p14="http://schemas.microsoft.com/office/powerpoint/2010/main" val="38961506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3142163089"/>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59B8FD-C354-4416-B472-6A3D9392CC5F}" type="datetimeFigureOut">
              <a:rPr lang="en-US" smtClean="0"/>
              <a:t>10/28/2020</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BA9CAF-2538-48F2-B006-C36EE385F60E}" type="slidenum">
              <a:rPr lang="en-US" smtClean="0"/>
              <a:t>‹#›</a:t>
            </a:fld>
            <a:endParaRPr lang="en-US" dirty="0"/>
          </a:p>
        </p:txBody>
      </p:sp>
    </p:spTree>
    <p:extLst>
      <p:ext uri="{BB962C8B-B14F-4D97-AF65-F5344CB8AC3E}">
        <p14:creationId xmlns:p14="http://schemas.microsoft.com/office/powerpoint/2010/main" val="3505600026"/>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hyperlink" Target="https://www.scstatehouse.gov/code/t59c026.php"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ed.sc.gov/educators/educator-effectiveness/expanded-adept-resources/https-ed-sc-gov-educators-educator-effectiveness-expanded-adept-resources-educator-evaluation-guidance-2018-19/2018-19-expanded-adept-guidelines-april-2018/" TargetMode="External"/><Relationship Id="rId4" Type="http://schemas.openxmlformats.org/officeDocument/2006/relationships/hyperlink" Target="https://ed.sc.gov/state-board/state-board-of-education/additional-resources/regulations-table-of-contents/state-board-of-education-regulation-43-205-1-assisting-developing-and-evaluating-professional-teaching-adept/" TargetMode="Externa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0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0.xml"/></Relationships>
</file>

<file path=ppt/slides/_rels/slide102.xml.rels><?xml version="1.0" encoding="UTF-8" standalone="yes"?>
<Relationships xmlns="http://schemas.openxmlformats.org/package/2006/relationships"><Relationship Id="rId2" Type="http://schemas.openxmlformats.org/officeDocument/2006/relationships/hyperlink" Target="mailto:sschneider@ed.sc.gov" TargetMode="External"/><Relationship Id="rId1" Type="http://schemas.openxmlformats.org/officeDocument/2006/relationships/slideLayout" Target="../slideLayouts/slideLayout50.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09.xml.rels><?xml version="1.0" encoding="UTF-8" standalone="yes"?>
<Relationships xmlns="http://schemas.openxmlformats.org/package/2006/relationships"><Relationship Id="rId2" Type="http://schemas.openxmlformats.org/officeDocument/2006/relationships/hyperlink" Target="mailto:ssenf@ed.sc.go" TargetMode="External"/><Relationship Id="rId1" Type="http://schemas.openxmlformats.org/officeDocument/2006/relationships/slideLayout" Target="../slideLayouts/slideLayout50.xml"/></Relationships>
</file>

<file path=ppt/slides/_rels/slide11.xml.rels><?xml version="1.0" encoding="UTF-8" standalone="yes"?>
<Relationships xmlns="http://schemas.openxmlformats.org/package/2006/relationships"><Relationship Id="rId3" Type="http://schemas.openxmlformats.org/officeDocument/2006/relationships/hyperlink" Target="https://ed.sc.gov/newsroom/school-district-memoranda-archive/covid-19-educator-evaluation-flexibility-2020-21/covid-19-educator-evaluation-flexibility-2020-21-memo/"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https://www.niet.org/our-work/events/recap/south-carolina-virtual-instruction-training?tab=overview" TargetMode="External"/><Relationship Id="rId4" Type="http://schemas.openxmlformats.org/officeDocument/2006/relationships/hyperlink" Target="https://www.niet.org/assets/Resources/f42de7f8fb/niet-rubric-companion-for-virtual-instruction.pdf" TargetMode="Externa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61.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0.xml"/></Relationships>
</file>

<file path=ppt/slides/_rels/slide12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80.xml"/><Relationship Id="rId1" Type="http://schemas.openxmlformats.org/officeDocument/2006/relationships/slideLayout" Target="../slideLayouts/slideLayout27.xml"/></Relationships>
</file>

<file path=ppt/slides/_rels/slide1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20.xml"/><Relationship Id="rId5" Type="http://schemas.openxmlformats.org/officeDocument/2006/relationships/image" Target="../media/image20.png"/><Relationship Id="rId4" Type="http://schemas.openxmlformats.org/officeDocument/2006/relationships/image" Target="../media/image19.png"/></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19.xml"/><Relationship Id="rId4" Type="http://schemas.openxmlformats.org/officeDocument/2006/relationships/image" Target="../media/image23.png"/></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19.xml"/><Relationship Id="rId4" Type="http://schemas.openxmlformats.org/officeDocument/2006/relationships/image" Target="../media/image26.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2.xml"/><Relationship Id="rId1" Type="http://schemas.openxmlformats.org/officeDocument/2006/relationships/slideLayout" Target="../slideLayouts/slideLayout19.xml"/><Relationship Id="rId4" Type="http://schemas.openxmlformats.org/officeDocument/2006/relationships/image" Target="../media/image28.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5.xml"/><Relationship Id="rId1" Type="http://schemas.openxmlformats.org/officeDocument/2006/relationships/slideLayout" Target="../slideLayouts/slideLayout19.xml"/><Relationship Id="rId5" Type="http://schemas.openxmlformats.org/officeDocument/2006/relationships/image" Target="../media/image32.png"/><Relationship Id="rId4" Type="http://schemas.openxmlformats.org/officeDocument/2006/relationships/image" Target="../media/image31.png"/></Relationships>
</file>

<file path=ppt/slides/_rels/slide3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hyperlink" Target="https://ed.sc.gov/educators/educator-effectiveness/data-and-professional-growth/sc-leadership-effectiveness-advancement-and-development-effectiveness-data-system-sc-lead/updated-sclead-org-resources/" TargetMode="External"/><Relationship Id="rId7" Type="http://schemas.openxmlformats.org/officeDocument/2006/relationships/hyperlink" Target="https://drive.google.com/file/d/1VrDGIF3IsHrr2gL5nFaTDZ1EjVoJY_Mg/view" TargetMode="External"/><Relationship Id="rId2" Type="http://schemas.openxmlformats.org/officeDocument/2006/relationships/notesSlide" Target="../notesSlides/notesSlide36.xml"/><Relationship Id="rId1" Type="http://schemas.openxmlformats.org/officeDocument/2006/relationships/slideLayout" Target="../slideLayouts/slideLayout19.xml"/><Relationship Id="rId6" Type="http://schemas.openxmlformats.org/officeDocument/2006/relationships/hyperlink" Target="https://drive.google.com/file/d/1I2O32O5o8Qqmup8Y4mGLoHfWyka6FOvC/view" TargetMode="External"/><Relationship Id="rId5" Type="http://schemas.openxmlformats.org/officeDocument/2006/relationships/hyperlink" Target="https://drive.google.com/file/d/10jvIjQDFx-zl9ZBquBJbhBb1hiiZCyJT/view" TargetMode="External"/><Relationship Id="rId4" Type="http://schemas.openxmlformats.org/officeDocument/2006/relationships/hyperlink" Target="https://vimeo.com/272598904/1ad5eb55cd" TargetMode="External"/><Relationship Id="rId9" Type="http://schemas.openxmlformats.org/officeDocument/2006/relationships/image" Target="../media/image36.png"/></Relationships>
</file>

<file path=ppt/slides/_rels/slide4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7.png"/><Relationship Id="rId7" Type="http://schemas.openxmlformats.org/officeDocument/2006/relationships/diagramColors" Target="../diagrams/colors2.xml"/><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4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hyperlink" Target="https://docs.google.com/document/d/1jLt576I2F0rweglLhgwLpWoMtRJpxMVSjlsIz2Zlem4/edit" TargetMode="Externa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6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7.xml"/></Relationships>
</file>

<file path=ppt/slides/_rels/slide6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6.xml"/></Relationships>
</file>

<file path=ppt/slides/_rels/slide6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61.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7.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7.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hyperlink" Target="https://www.cerra.org/upcoming-trainings.html." TargetMode="External"/><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78.xml"/><Relationship Id="rId1" Type="http://schemas.openxmlformats.org/officeDocument/2006/relationships/slideLayout" Target="../slideLayouts/slideLayout5.xml"/><Relationship Id="rId4" Type="http://schemas.openxmlformats.org/officeDocument/2006/relationships/image" Target="../media/image55.png"/></Relationships>
</file>

<file path=ppt/slides/_rels/slide8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hyperlink" Target="mailto:kmccoy@ed.sc.gov" TargetMode="External"/><Relationship Id="rId2" Type="http://schemas.openxmlformats.org/officeDocument/2006/relationships/hyperlink" Target="mailto:mhipp@ed.sc.gov" TargetMode="External"/><Relationship Id="rId1" Type="http://schemas.openxmlformats.org/officeDocument/2006/relationships/slideLayout" Target="../slideLayouts/slideLayout50.xml"/></Relationships>
</file>

<file path=ppt/slides/_rels/slide91.xml.rels><?xml version="1.0" encoding="UTF-8" standalone="yes"?>
<Relationships xmlns="http://schemas.openxmlformats.org/package/2006/relationships"><Relationship Id="rId3" Type="http://schemas.openxmlformats.org/officeDocument/2006/relationships/hyperlink" Target="mailto:afaile@ed.sc.gov" TargetMode="External"/><Relationship Id="rId2" Type="http://schemas.openxmlformats.org/officeDocument/2006/relationships/hyperlink" Target="mailto:agaither@ed.sc.gov" TargetMode="External"/><Relationship Id="rId1" Type="http://schemas.openxmlformats.org/officeDocument/2006/relationships/slideLayout" Target="../slideLayouts/slideLayout50.xml"/><Relationship Id="rId4" Type="http://schemas.openxmlformats.org/officeDocument/2006/relationships/hyperlink" Target="mailto:sschneider@ed.sc.gov" TargetMode="Externa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4023" y="243517"/>
            <a:ext cx="6861782" cy="1051884"/>
          </a:xfrm>
        </p:spPr>
        <p:txBody>
          <a:bodyPr>
            <a:normAutofit/>
          </a:bodyPr>
          <a:lstStyle/>
          <a:p>
            <a:pPr algn="ctr"/>
            <a:r>
              <a:rPr lang="en-US" sz="5300" dirty="0">
                <a:solidFill>
                  <a:srgbClr val="FFFF00"/>
                </a:solidFill>
                <a:latin typeface="Times New Roman"/>
                <a:cs typeface="Times New Roman"/>
              </a:rPr>
              <a:t>ADEPT 101 </a:t>
            </a:r>
          </a:p>
        </p:txBody>
      </p:sp>
      <p:pic>
        <p:nvPicPr>
          <p:cNvPr id="6" name="Picture 5" descr="Welcome!"/>
          <p:cNvPicPr>
            <a:picLocks noChangeAspect="1"/>
          </p:cNvPicPr>
          <p:nvPr/>
        </p:nvPicPr>
        <p:blipFill>
          <a:blip r:embed="rId3"/>
          <a:stretch>
            <a:fillRect/>
          </a:stretch>
        </p:blipFill>
        <p:spPr>
          <a:xfrm>
            <a:off x="1876188" y="1436691"/>
            <a:ext cx="8197452" cy="4903149"/>
          </a:xfrm>
          <a:prstGeom prst="rect">
            <a:avLst/>
          </a:prstGeom>
        </p:spPr>
      </p:pic>
    </p:spTree>
    <p:extLst>
      <p:ext uri="{BB962C8B-B14F-4D97-AF65-F5344CB8AC3E}">
        <p14:creationId xmlns:p14="http://schemas.microsoft.com/office/powerpoint/2010/main" val="33080012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pPr algn="ctr"/>
            <a:r>
              <a:rPr lang="en-US" dirty="0">
                <a:solidFill>
                  <a:schemeClr val="tx1"/>
                </a:solidFill>
              </a:rPr>
              <a:t>The</a:t>
            </a:r>
            <a:r>
              <a:rPr lang="en-US">
                <a:solidFill>
                  <a:schemeClr val="tx1"/>
                </a:solidFill>
              </a:rPr>
              <a:t> </a:t>
            </a:r>
            <a:r>
              <a:rPr lang="en-US" dirty="0">
                <a:solidFill>
                  <a:schemeClr val="tx1"/>
                </a:solidFill>
              </a:rPr>
              <a:t>What</a:t>
            </a:r>
            <a:r>
              <a:rPr lang="en-US">
                <a:solidFill>
                  <a:schemeClr val="tx1"/>
                </a:solidFill>
              </a:rPr>
              <a:t>? </a:t>
            </a:r>
            <a:r>
              <a:rPr lang="en-US"/>
              <a:t>ADEPT System</a:t>
            </a:r>
            <a:r>
              <a:rPr lang="en-US">
                <a:solidFill>
                  <a:schemeClr val="tx1"/>
                </a:solidFill>
              </a:rPr>
              <a:t> </a:t>
            </a:r>
            <a:r>
              <a:rPr lang="en-US" dirty="0">
                <a:solidFill>
                  <a:schemeClr val="tx1"/>
                </a:solidFill>
              </a:rPr>
              <a:t>Documents</a:t>
            </a:r>
          </a:p>
        </p:txBody>
      </p:sp>
      <p:sp>
        <p:nvSpPr>
          <p:cNvPr id="3" name="Content Placeholder 2"/>
          <p:cNvSpPr>
            <a:spLocks noGrp="1"/>
          </p:cNvSpPr>
          <p:nvPr>
            <p:ph idx="1"/>
          </p:nvPr>
        </p:nvSpPr>
        <p:spPr>
          <a:xfrm>
            <a:off x="609600" y="1600205"/>
            <a:ext cx="10972800" cy="4525963"/>
          </a:xfrm>
        </p:spPr>
        <p:txBody>
          <a:bodyPr/>
          <a:lstStyle/>
          <a:p>
            <a:r>
              <a:rPr lang="en-US" dirty="0">
                <a:hlinkClick r:id="rId3"/>
              </a:rPr>
              <a:t>ADEPT</a:t>
            </a:r>
            <a:r>
              <a:rPr lang="en-US">
                <a:hlinkClick r:id="rId3"/>
              </a:rPr>
              <a:t> </a:t>
            </a:r>
            <a:r>
              <a:rPr lang="en-US" dirty="0">
                <a:hlinkClick r:id="rId3"/>
              </a:rPr>
              <a:t>Statute</a:t>
            </a:r>
            <a:r>
              <a:rPr lang="en-US" dirty="0"/>
              <a:t>: 59-26-30 and 59-26-40</a:t>
            </a:r>
          </a:p>
          <a:p>
            <a:r>
              <a:rPr lang="en-US">
                <a:hlinkClick r:id="rId4"/>
              </a:rPr>
              <a:t>ADEPT </a:t>
            </a:r>
            <a:r>
              <a:rPr lang="en-US" dirty="0">
                <a:hlinkClick r:id="rId4"/>
              </a:rPr>
              <a:t>Regulation</a:t>
            </a:r>
            <a:r>
              <a:rPr lang="en-US" dirty="0"/>
              <a:t>: 43-205.1 </a:t>
            </a:r>
          </a:p>
          <a:p>
            <a:r>
              <a:rPr lang="en-US">
                <a:hlinkClick r:id="rId5"/>
              </a:rPr>
              <a:t>ADEPT </a:t>
            </a:r>
            <a:r>
              <a:rPr lang="en-US" dirty="0">
                <a:hlinkClick r:id="rId5"/>
              </a:rPr>
              <a:t>Guidelines, Process Manual, and </a:t>
            </a:r>
            <a:r>
              <a:rPr lang="en-US">
                <a:hlinkClick r:id="rId5"/>
              </a:rPr>
              <a:t>Forms</a:t>
            </a:r>
            <a:endParaRPr lang="en-US"/>
          </a:p>
        </p:txBody>
      </p:sp>
    </p:spTree>
    <p:extLst>
      <p:ext uri="{BB962C8B-B14F-4D97-AF65-F5344CB8AC3E}">
        <p14:creationId xmlns:p14="http://schemas.microsoft.com/office/powerpoint/2010/main" val="2959798028"/>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Alternative Certification</a:t>
            </a:r>
            <a:br>
              <a:rPr lang="en-US" dirty="0"/>
            </a:br>
            <a:r>
              <a:rPr lang="en-US" dirty="0"/>
              <a:t>Important Dates</a:t>
            </a:r>
          </a:p>
        </p:txBody>
      </p:sp>
      <p:sp>
        <p:nvSpPr>
          <p:cNvPr id="3" name="Content Placeholder 2"/>
          <p:cNvSpPr>
            <a:spLocks noGrp="1"/>
          </p:cNvSpPr>
          <p:nvPr>
            <p:ph idx="1"/>
          </p:nvPr>
        </p:nvSpPr>
        <p:spPr/>
        <p:txBody>
          <a:bodyPr>
            <a:normAutofit/>
          </a:bodyPr>
          <a:lstStyle/>
          <a:p>
            <a:r>
              <a:rPr lang="en-US" dirty="0"/>
              <a:t>October 16, 2020</a:t>
            </a:r>
          </a:p>
          <a:p>
            <a:pPr lvl="1"/>
            <a:r>
              <a:rPr lang="en-US" sz="2800" dirty="0"/>
              <a:t>Confirmation of Employment forms must be submitted by districts for educators attending winter PACE I training. </a:t>
            </a:r>
          </a:p>
          <a:p>
            <a:r>
              <a:rPr lang="en-US" dirty="0"/>
              <a:t>Winter PACE I training dates:</a:t>
            </a:r>
          </a:p>
          <a:p>
            <a:pPr lvl="1"/>
            <a:r>
              <a:rPr lang="en-US" sz="2800" dirty="0"/>
              <a:t>November 21, 22; December 5, 6, 12, 13, 27-30</a:t>
            </a:r>
          </a:p>
          <a:p>
            <a:r>
              <a:rPr lang="en-US" dirty="0"/>
              <a:t>February 1, 2021</a:t>
            </a:r>
          </a:p>
          <a:p>
            <a:pPr lvl="1"/>
            <a:r>
              <a:rPr lang="en-US" sz="2800" dirty="0"/>
              <a:t>Certificates issued for all educators who successfully complete the winter PACE I training</a:t>
            </a:r>
          </a:p>
          <a:p>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100</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542501920"/>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US" b="1" dirty="0">
                <a:solidFill>
                  <a:schemeClr val="bg1"/>
                </a:solidFill>
              </a:rPr>
              <a:t>Questions</a:t>
            </a:r>
            <a:r>
              <a:rPr lang="en-US" b="1" dirty="0" smtClean="0">
                <a:solidFill>
                  <a:schemeClr val="bg1"/>
                </a:solidFill>
              </a:rPr>
              <a:t>? 6</a:t>
            </a:r>
            <a:endParaRPr lang="en-US" b="1" dirty="0">
              <a:solidFill>
                <a:schemeClr val="bg1"/>
              </a:solidFill>
            </a:endParaRP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2638198E-7845-4843-8114-6B9DA8FD3EF6}" type="slidenum">
              <a:rPr lang="en-US" smtClean="0"/>
              <a:t>101</a:t>
            </a:fld>
            <a:endParaRPr lang="en-US"/>
          </a:p>
        </p:txBody>
      </p:sp>
      <p:sp>
        <p:nvSpPr>
          <p:cNvPr id="5" name="Content Placeholder 2"/>
          <p:cNvSpPr txBox="1">
            <a:spLocks/>
          </p:cNvSpPr>
          <p:nvPr/>
        </p:nvSpPr>
        <p:spPr>
          <a:xfrm>
            <a:off x="420914" y="370796"/>
            <a:ext cx="11350172" cy="5888264"/>
          </a:xfrm>
          <a:prstGeom prst="rect">
            <a:avLst/>
          </a:prstGeom>
          <a:solidFill>
            <a:srgbClr val="009999"/>
          </a:solidFill>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3200" b="0" i="0" u="none"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r>
              <a:rPr lang="en-US" sz="4800" b="1" dirty="0" smtClean="0">
                <a:solidFill>
                  <a:schemeClr val="bg1"/>
                </a:solidFill>
              </a:rPr>
              <a:t>Questions?</a:t>
            </a:r>
            <a:endParaRPr lang="en-US" sz="4800" b="1" dirty="0">
              <a:solidFill>
                <a:schemeClr val="bg1"/>
              </a:solidFill>
            </a:endParaRPr>
          </a:p>
        </p:txBody>
      </p:sp>
      <p:pic>
        <p:nvPicPr>
          <p:cNvPr id="6" name="Picture 5" descr="Multi-colored question marks. This section opens the dissussion for questions" title="Question graphic"/>
          <p:cNvPicPr>
            <a:picLocks noChangeAspect="1"/>
          </p:cNvPicPr>
          <p:nvPr/>
        </p:nvPicPr>
        <p:blipFill>
          <a:blip r:embed="rId2"/>
          <a:stretch>
            <a:fillRect/>
          </a:stretch>
        </p:blipFill>
        <p:spPr>
          <a:xfrm>
            <a:off x="3614057" y="1326851"/>
            <a:ext cx="5080000" cy="3035300"/>
          </a:xfrm>
          <a:prstGeom prst="rect">
            <a:avLst/>
          </a:prstGeom>
        </p:spPr>
      </p:pic>
    </p:spTree>
    <p:extLst>
      <p:ext uri="{BB962C8B-B14F-4D97-AF65-F5344CB8AC3E}">
        <p14:creationId xmlns:p14="http://schemas.microsoft.com/office/powerpoint/2010/main" val="15254473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pc="-150" dirty="0">
                <a:latin typeface="Times New Roman" panose="02020603050405020304" pitchFamily="18" charset="0"/>
                <a:cs typeface="Times New Roman" panose="02020603050405020304" pitchFamily="18" charset="0"/>
              </a:rPr>
              <a:t>Educator Services</a:t>
            </a:r>
            <a:endParaRPr lang="en-US" dirty="0"/>
          </a:p>
        </p:txBody>
      </p:sp>
      <p:sp>
        <p:nvSpPr>
          <p:cNvPr id="3" name="Content Placeholder 2"/>
          <p:cNvSpPr>
            <a:spLocks noGrp="1"/>
          </p:cNvSpPr>
          <p:nvPr>
            <p:ph idx="1"/>
          </p:nvPr>
        </p:nvSpPr>
        <p:spPr>
          <a:xfrm>
            <a:off x="1981200" y="1752601"/>
            <a:ext cx="8229600" cy="3763963"/>
          </a:xfrm>
        </p:spPr>
        <p:txBody>
          <a:bodyPr>
            <a:normAutofit fontScale="92500" lnSpcReduction="10000"/>
          </a:bodyPr>
          <a:lstStyle/>
          <a:p>
            <a:r>
              <a:rPr lang="en-US" dirty="0">
                <a:latin typeface="Times New Roman" panose="02020603050405020304" pitchFamily="18" charset="0"/>
                <a:cs typeface="Times New Roman" panose="02020603050405020304" pitchFamily="18" charset="0"/>
              </a:rPr>
              <a:t>Sherry Schneider | Team Leader </a:t>
            </a:r>
            <a:r>
              <a:rPr lang="en-US" dirty="0">
                <a:latin typeface="Times New Roman" panose="02020603050405020304" pitchFamily="18" charset="0"/>
                <a:cs typeface="Times New Roman" panose="02020603050405020304" pitchFamily="18" charset="0"/>
                <a:hlinkClick r:id="rId2"/>
              </a:rPr>
              <a:t>sschneider@ed.sc.gov</a:t>
            </a:r>
            <a:r>
              <a:rPr lang="en-US" dirty="0">
                <a:latin typeface="Times New Roman" panose="02020603050405020304" pitchFamily="18" charset="0"/>
                <a:cs typeface="Times New Roman" panose="02020603050405020304" pitchFamily="18" charset="0"/>
              </a:rPr>
              <a:t> | 803-896-0384</a:t>
            </a:r>
          </a:p>
          <a:p>
            <a:pPr lvl="1"/>
            <a:r>
              <a:rPr lang="en-US" dirty="0">
                <a:latin typeface="Times New Roman" panose="02020603050405020304" pitchFamily="18" charset="0"/>
                <a:cs typeface="Times New Roman" panose="02020603050405020304" pitchFamily="18" charset="0"/>
              </a:rPr>
              <a:t>Certification</a:t>
            </a:r>
          </a:p>
          <a:p>
            <a:pPr lvl="2"/>
            <a:r>
              <a:rPr lang="en-US" dirty="0">
                <a:latin typeface="Times New Roman" panose="02020603050405020304" pitchFamily="18" charset="0"/>
                <a:cs typeface="Times New Roman" panose="02020603050405020304" pitchFamily="18" charset="0"/>
              </a:rPr>
              <a:t>CPS</a:t>
            </a:r>
          </a:p>
          <a:p>
            <a:pPr lvl="1"/>
            <a:r>
              <a:rPr lang="en-US" dirty="0">
                <a:latin typeface="Times New Roman" panose="02020603050405020304" pitchFamily="18" charset="0"/>
                <a:cs typeface="Times New Roman" panose="02020603050405020304" pitchFamily="18" charset="0"/>
              </a:rPr>
              <a:t>Professional Practices</a:t>
            </a:r>
          </a:p>
          <a:p>
            <a:pPr lvl="1"/>
            <a:r>
              <a:rPr lang="en-US" dirty="0">
                <a:latin typeface="Times New Roman" panose="02020603050405020304" pitchFamily="18" charset="0"/>
                <a:cs typeface="Times New Roman" panose="02020603050405020304" pitchFamily="18" charset="0"/>
              </a:rPr>
              <a:t>CTE</a:t>
            </a:r>
          </a:p>
          <a:p>
            <a:pPr lvl="1"/>
            <a:r>
              <a:rPr lang="en-US" dirty="0">
                <a:latin typeface="Times New Roman" panose="02020603050405020304" pitchFamily="18" charset="0"/>
                <a:cs typeface="Times New Roman" panose="02020603050405020304" pitchFamily="18" charset="0"/>
              </a:rPr>
              <a:t>Recruitment and Retention</a:t>
            </a:r>
          </a:p>
          <a:p>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102</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3743057403"/>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476376"/>
          </a:xfrm>
        </p:spPr>
        <p:txBody>
          <a:bodyPr>
            <a:normAutofit/>
          </a:bodyPr>
          <a:lstStyle/>
          <a:p>
            <a:r>
              <a:rPr lang="en-US" dirty="0"/>
              <a:t>Educator </a:t>
            </a:r>
            <a:r>
              <a:rPr lang="en-US" dirty="0" smtClean="0"/>
              <a:t>Services</a:t>
            </a:r>
            <a:br>
              <a:rPr lang="en-US" dirty="0" smtClean="0"/>
            </a:br>
            <a:r>
              <a:rPr lang="en-US" dirty="0" smtClean="0">
                <a:solidFill>
                  <a:schemeClr val="bg1"/>
                </a:solidFill>
              </a:rPr>
              <a:t>Slide 2</a:t>
            </a:r>
            <a:endParaRPr lang="en-US" dirty="0">
              <a:solidFill>
                <a:schemeClr val="bg1"/>
              </a:solidFill>
            </a:endParaRPr>
          </a:p>
        </p:txBody>
      </p:sp>
      <p:sp>
        <p:nvSpPr>
          <p:cNvPr id="3" name="Content Placeholder 2"/>
          <p:cNvSpPr>
            <a:spLocks noGrp="1"/>
          </p:cNvSpPr>
          <p:nvPr>
            <p:ph idx="1"/>
          </p:nvPr>
        </p:nvSpPr>
        <p:spPr>
          <a:xfrm>
            <a:off x="1981200" y="1981201"/>
            <a:ext cx="8229600" cy="4144963"/>
          </a:xfrm>
        </p:spPr>
        <p:txBody>
          <a:bodyPr/>
          <a:lstStyle/>
          <a:p>
            <a:r>
              <a:rPr lang="en-US" dirty="0"/>
              <a:t>Professional Practices</a:t>
            </a:r>
          </a:p>
          <a:p>
            <a:r>
              <a:rPr lang="en-US" dirty="0"/>
              <a:t>Katie Crews| Education Associate</a:t>
            </a:r>
          </a:p>
          <a:p>
            <a:pPr lvl="1"/>
            <a:r>
              <a:rPr lang="en-US" dirty="0"/>
              <a:t>Educator Ethics and Professional Practices</a:t>
            </a:r>
          </a:p>
          <a:p>
            <a:pPr lvl="1"/>
            <a:r>
              <a:rPr lang="en-US" dirty="0"/>
              <a:t>Background clearance for all applicants</a:t>
            </a:r>
          </a:p>
          <a:p>
            <a:pPr lvl="1"/>
            <a:r>
              <a:rPr lang="en-US" dirty="0"/>
              <a:t>NASDTEC reporting of disciplinary actions</a:t>
            </a:r>
          </a:p>
          <a:p>
            <a:pPr marL="914400" lvl="2" indent="0">
              <a:buNone/>
            </a:pPr>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103</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2325720008"/>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699305"/>
          </a:xfrm>
        </p:spPr>
        <p:txBody>
          <a:bodyPr>
            <a:normAutofit/>
          </a:bodyPr>
          <a:lstStyle/>
          <a:p>
            <a:r>
              <a:rPr lang="en-US" dirty="0"/>
              <a:t>Educator </a:t>
            </a:r>
            <a:r>
              <a:rPr lang="en-US" dirty="0" smtClean="0"/>
              <a:t>Services</a:t>
            </a:r>
            <a:br>
              <a:rPr lang="en-US" dirty="0" smtClean="0"/>
            </a:br>
            <a:r>
              <a:rPr lang="en-US" dirty="0" smtClean="0">
                <a:solidFill>
                  <a:schemeClr val="bg1"/>
                </a:solidFill>
              </a:rPr>
              <a:t>Slide 3</a:t>
            </a:r>
            <a:endParaRPr lang="en-US" dirty="0">
              <a:solidFill>
                <a:schemeClr val="bg1"/>
              </a:solidFill>
            </a:endParaRPr>
          </a:p>
        </p:txBody>
      </p:sp>
      <p:sp>
        <p:nvSpPr>
          <p:cNvPr id="3" name="Content Placeholder 2"/>
          <p:cNvSpPr>
            <a:spLocks noGrp="1"/>
          </p:cNvSpPr>
          <p:nvPr>
            <p:ph idx="1"/>
          </p:nvPr>
        </p:nvSpPr>
        <p:spPr>
          <a:xfrm>
            <a:off x="1981200" y="1624013"/>
            <a:ext cx="8229600" cy="4525963"/>
          </a:xfrm>
        </p:spPr>
        <p:txBody>
          <a:bodyPr/>
          <a:lstStyle/>
          <a:p>
            <a:pPr marL="0" indent="0">
              <a:buNone/>
            </a:pPr>
            <a:r>
              <a:rPr lang="en-US" b="1" dirty="0"/>
              <a:t>District Contacts</a:t>
            </a:r>
          </a:p>
          <a:p>
            <a:r>
              <a:rPr lang="en-US" sz="3200" dirty="0"/>
              <a:t>Becca Burg</a:t>
            </a:r>
          </a:p>
          <a:p>
            <a:r>
              <a:rPr lang="en-US" sz="3200" dirty="0"/>
              <a:t>Elizabeth Cantey</a:t>
            </a:r>
          </a:p>
          <a:p>
            <a:r>
              <a:rPr lang="en-US" sz="3200" dirty="0"/>
              <a:t>Coleen McLennon-Freeman</a:t>
            </a:r>
          </a:p>
          <a:p>
            <a:r>
              <a:rPr lang="en-US" sz="3200" dirty="0"/>
              <a:t>Keri Strauss</a:t>
            </a:r>
          </a:p>
          <a:p>
            <a:r>
              <a:rPr lang="en-US" sz="3200" dirty="0"/>
              <a:t>Sean Osborne | Renewal Coordinator</a:t>
            </a:r>
          </a:p>
          <a:p>
            <a:pPr marL="457200" lvl="1" indent="0">
              <a:buNone/>
            </a:pPr>
            <a:r>
              <a:rPr lang="en-US" sz="2800" dirty="0"/>
              <a:t>(all districts)</a:t>
            </a:r>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104</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286329823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476376"/>
          </a:xfrm>
        </p:spPr>
        <p:txBody>
          <a:bodyPr>
            <a:normAutofit/>
          </a:bodyPr>
          <a:lstStyle/>
          <a:p>
            <a:r>
              <a:rPr lang="en-US" dirty="0"/>
              <a:t>Educator </a:t>
            </a:r>
            <a:r>
              <a:rPr lang="en-US" dirty="0" smtClean="0"/>
              <a:t>Services</a:t>
            </a:r>
            <a:br>
              <a:rPr lang="en-US" dirty="0" smtClean="0"/>
            </a:br>
            <a:r>
              <a:rPr lang="en-US" dirty="0" smtClean="0">
                <a:solidFill>
                  <a:schemeClr val="bg1"/>
                </a:solidFill>
              </a:rPr>
              <a:t>Slide 5</a:t>
            </a:r>
            <a:endParaRPr lang="en-US" dirty="0">
              <a:solidFill>
                <a:schemeClr val="bg1"/>
              </a:solidFill>
            </a:endParaRPr>
          </a:p>
        </p:txBody>
      </p:sp>
      <p:sp>
        <p:nvSpPr>
          <p:cNvPr id="3" name="Content Placeholder 2"/>
          <p:cNvSpPr>
            <a:spLocks noGrp="1"/>
          </p:cNvSpPr>
          <p:nvPr>
            <p:ph idx="1"/>
          </p:nvPr>
        </p:nvSpPr>
        <p:spPr>
          <a:xfrm>
            <a:off x="1981200" y="1981201"/>
            <a:ext cx="8229600" cy="4144963"/>
          </a:xfrm>
        </p:spPr>
        <p:txBody>
          <a:bodyPr/>
          <a:lstStyle/>
          <a:p>
            <a:r>
              <a:rPr lang="en-US" dirty="0"/>
              <a:t>Educator Recruitment and Recognition</a:t>
            </a:r>
          </a:p>
          <a:p>
            <a:r>
              <a:rPr lang="en-US" dirty="0"/>
              <a:t>Carla Edwards| Education Associate</a:t>
            </a:r>
          </a:p>
          <a:p>
            <a:pPr lvl="1"/>
            <a:r>
              <a:rPr lang="en-US" dirty="0"/>
              <a:t>Cultural exchange programs (international teachers)</a:t>
            </a:r>
          </a:p>
          <a:p>
            <a:pPr lvl="1"/>
            <a:r>
              <a:rPr lang="en-US" dirty="0"/>
              <a:t>SCDE liaison to J1 sponsors</a:t>
            </a:r>
          </a:p>
          <a:p>
            <a:pPr lvl="1"/>
            <a:r>
              <a:rPr lang="en-US" dirty="0"/>
              <a:t>Teacher of the Year</a:t>
            </a:r>
          </a:p>
          <a:p>
            <a:pPr marL="914400" lvl="2" indent="0">
              <a:buNone/>
            </a:pPr>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105</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2594505464"/>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International Educators</a:t>
            </a:r>
          </a:p>
        </p:txBody>
      </p:sp>
      <p:sp>
        <p:nvSpPr>
          <p:cNvPr id="3" name="Content Placeholder 2"/>
          <p:cNvSpPr>
            <a:spLocks noGrp="1"/>
          </p:cNvSpPr>
          <p:nvPr>
            <p:ph idx="1"/>
          </p:nvPr>
        </p:nvSpPr>
        <p:spPr>
          <a:xfrm>
            <a:off x="1981200" y="1600200"/>
            <a:ext cx="8229600" cy="4800600"/>
          </a:xfrm>
        </p:spPr>
        <p:txBody>
          <a:bodyPr>
            <a:noAutofit/>
          </a:bodyPr>
          <a:lstStyle/>
          <a:p>
            <a:pPr>
              <a:spcBef>
                <a:spcPts val="0"/>
              </a:spcBef>
              <a:buFont typeface="Symbol" panose="05050102010706020507" pitchFamily="18" charset="2"/>
              <a:buChar char=""/>
            </a:pPr>
            <a:r>
              <a:rPr lang="en-US" sz="2800" dirty="0">
                <a:latin typeface="Times New Roman" panose="02020603050405020304" pitchFamily="18" charset="0"/>
                <a:ea typeface="Calibri" panose="020F0502020204030204" pitchFamily="34" charset="0"/>
              </a:rPr>
              <a:t>Distinction between international teachers and International certificate holders. </a:t>
            </a:r>
          </a:p>
          <a:p>
            <a:pPr>
              <a:spcBef>
                <a:spcPts val="0"/>
              </a:spcBef>
              <a:buFont typeface="Symbol" panose="05050102010706020507" pitchFamily="18" charset="2"/>
              <a:buChar char=""/>
            </a:pPr>
            <a:r>
              <a:rPr lang="en-US" sz="2800" dirty="0">
                <a:latin typeface="Times New Roman" panose="02020603050405020304" pitchFamily="18" charset="0"/>
                <a:ea typeface="Calibri" panose="020F0502020204030204" pitchFamily="34" charset="0"/>
              </a:rPr>
              <a:t>All International Certificate holders are international teachers—Exchange Visitor teachers on a  J-1 visa status.</a:t>
            </a:r>
            <a:r>
              <a:rPr lang="en-US" sz="2800" dirty="0">
                <a:latin typeface="Calibri" panose="020F0502020204030204" pitchFamily="34" charset="0"/>
                <a:ea typeface="Calibri" panose="020F0502020204030204" pitchFamily="34" charset="0"/>
              </a:rPr>
              <a:t> </a:t>
            </a:r>
          </a:p>
          <a:p>
            <a:pPr>
              <a:spcBef>
                <a:spcPts val="0"/>
              </a:spcBef>
              <a:buFont typeface="Symbol" panose="05050102010706020507" pitchFamily="18" charset="2"/>
              <a:buChar char=""/>
            </a:pPr>
            <a:r>
              <a:rPr lang="en-US" sz="2800" dirty="0">
                <a:latin typeface="Times New Roman" panose="02020603050405020304" pitchFamily="18" charset="0"/>
                <a:ea typeface="Calibri" panose="020F0502020204030204" pitchFamily="34" charset="0"/>
              </a:rPr>
              <a:t>Not all international teachers hold an International certificate. They can be issued an Initial, Professional, or even an Alternative Route certificate if they hold an H-1B or “green card” or have become US citizens.</a:t>
            </a:r>
            <a:endParaRPr lang="en-US" sz="2800" dirty="0">
              <a:latin typeface="Calibri" panose="020F0502020204030204" pitchFamily="34" charset="0"/>
              <a:ea typeface="Calibri" panose="020F0502020204030204" pitchFamily="34" charset="0"/>
            </a:endParaRPr>
          </a:p>
          <a:p>
            <a:pPr marL="0" indent="0">
              <a:buNone/>
            </a:pPr>
            <a:endParaRPr lang="en-US" sz="2800" dirty="0">
              <a:latin typeface="Calibri" panose="020F0502020204030204" pitchFamily="34" charset="0"/>
              <a:ea typeface="Calibri" panose="020F0502020204030204" pitchFamily="34" charset="0"/>
            </a:endParaRPr>
          </a:p>
          <a:p>
            <a:pPr marL="0" indent="0">
              <a:spcBef>
                <a:spcPts val="0"/>
              </a:spcBef>
              <a:buNone/>
            </a:pPr>
            <a:endParaRPr lang="en-US" sz="1400" dirty="0">
              <a:latin typeface="Calibri" panose="020F0502020204030204" pitchFamily="34" charset="0"/>
              <a:ea typeface="Calibri" panose="020F0502020204030204" pitchFamily="34" charset="0"/>
            </a:endParaRPr>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106</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234660565"/>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452562"/>
          </a:xfrm>
        </p:spPr>
        <p:txBody>
          <a:bodyPr>
            <a:normAutofit/>
          </a:bodyPr>
          <a:lstStyle/>
          <a:p>
            <a:r>
              <a:rPr lang="en-US" dirty="0"/>
              <a:t>International </a:t>
            </a:r>
            <a:r>
              <a:rPr lang="en-US" dirty="0" smtClean="0"/>
              <a:t>Educators</a:t>
            </a:r>
            <a:br>
              <a:rPr lang="en-US" dirty="0" smtClean="0"/>
            </a:br>
            <a:r>
              <a:rPr lang="en-US" sz="2800" dirty="0" smtClean="0">
                <a:solidFill>
                  <a:schemeClr val="bg1"/>
                </a:solidFill>
              </a:rPr>
              <a:t>Slide 2</a:t>
            </a:r>
            <a:endParaRPr lang="en-US" sz="2800" dirty="0">
              <a:solidFill>
                <a:schemeClr val="bg1"/>
              </a:solidFill>
            </a:endParaRPr>
          </a:p>
        </p:txBody>
      </p:sp>
      <p:sp>
        <p:nvSpPr>
          <p:cNvPr id="3" name="Content Placeholder 2"/>
          <p:cNvSpPr>
            <a:spLocks noGrp="1"/>
          </p:cNvSpPr>
          <p:nvPr>
            <p:ph idx="1"/>
          </p:nvPr>
        </p:nvSpPr>
        <p:spPr/>
        <p:txBody>
          <a:bodyPr>
            <a:normAutofit fontScale="92500" lnSpcReduction="20000"/>
          </a:bodyPr>
          <a:lstStyle/>
          <a:p>
            <a:pPr>
              <a:spcBef>
                <a:spcPts val="0"/>
              </a:spcBef>
              <a:buFont typeface="Symbol" panose="05050102010706020507" pitchFamily="18" charset="2"/>
              <a:buChar char=""/>
            </a:pPr>
            <a:r>
              <a:rPr lang="en-US" dirty="0">
                <a:latin typeface="Times New Roman" panose="02020603050405020304" pitchFamily="18" charset="0"/>
                <a:ea typeface="Calibri" panose="020F0502020204030204" pitchFamily="34" charset="0"/>
              </a:rPr>
              <a:t>First year Exchange Visitor Teachers (J-1) are issued an International certificate and must receive a mentor. They follow the same ADEPT sequence as all other teachers, beginning with the district’s formative induction program. </a:t>
            </a:r>
          </a:p>
          <a:p>
            <a:pPr>
              <a:spcBef>
                <a:spcPts val="0"/>
              </a:spcBef>
              <a:buFont typeface="Symbol" panose="05050102010706020507" pitchFamily="18" charset="2"/>
              <a:buChar char=""/>
            </a:pPr>
            <a:r>
              <a:rPr lang="en-US" dirty="0">
                <a:latin typeface="Times New Roman" panose="02020603050405020304" pitchFamily="18" charset="0"/>
                <a:ea typeface="Calibri" panose="020F0502020204030204" pitchFamily="34" charset="0"/>
              </a:rPr>
              <a:t>They are eligible for induction or annual contracts during the duration of their visiting program. (If employed for fewer than 152 days, the teacher may be employed on a letter of agreement.)</a:t>
            </a:r>
            <a:endParaRPr lang="en-US" dirty="0">
              <a:latin typeface="Calibri" panose="020F0502020204030204" pitchFamily="34" charset="0"/>
              <a:ea typeface="Calibri" panose="020F0502020204030204" pitchFamily="34" charset="0"/>
            </a:endParaRPr>
          </a:p>
          <a:p>
            <a:pPr>
              <a:spcBef>
                <a:spcPts val="0"/>
              </a:spcBef>
              <a:buFont typeface="Symbol" panose="05050102010706020507" pitchFamily="18" charset="2"/>
              <a:buChar char=""/>
            </a:pPr>
            <a:r>
              <a:rPr lang="en-US" dirty="0">
                <a:latin typeface="Times New Roman" panose="02020603050405020304" pitchFamily="18" charset="0"/>
                <a:ea typeface="Calibri" panose="020F0502020204030204" pitchFamily="34" charset="0"/>
              </a:rPr>
              <a:t>Teachers on an International certificate cannot advance to a Professional teaching certificate and are </a:t>
            </a:r>
            <a:r>
              <a:rPr lang="en-US" b="1" dirty="0">
                <a:latin typeface="Times New Roman" panose="02020603050405020304" pitchFamily="18" charset="0"/>
                <a:ea typeface="Calibri" panose="020F0502020204030204" pitchFamily="34" charset="0"/>
              </a:rPr>
              <a:t>NOT</a:t>
            </a:r>
            <a:r>
              <a:rPr lang="en-US" dirty="0">
                <a:latin typeface="Times New Roman" panose="02020603050405020304" pitchFamily="18" charset="0"/>
                <a:ea typeface="Calibri" panose="020F0502020204030204" pitchFamily="34" charset="0"/>
              </a:rPr>
              <a:t> eligible for a continuing contract. </a:t>
            </a:r>
            <a:endParaRPr lang="en-US" dirty="0">
              <a:latin typeface="Calibri" panose="020F0502020204030204" pitchFamily="34" charset="0"/>
              <a:ea typeface="Calibri" panose="020F0502020204030204" pitchFamily="34" charset="0"/>
            </a:endParaRPr>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107</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4272932949"/>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481591"/>
          </a:xfrm>
        </p:spPr>
        <p:txBody>
          <a:bodyPr>
            <a:normAutofit/>
          </a:bodyPr>
          <a:lstStyle/>
          <a:p>
            <a:r>
              <a:rPr lang="en-US" dirty="0"/>
              <a:t>International </a:t>
            </a:r>
            <a:r>
              <a:rPr lang="en-US" dirty="0" smtClean="0"/>
              <a:t>Educators</a:t>
            </a:r>
            <a:r>
              <a:rPr lang="en-US" dirty="0"/>
              <a:t/>
            </a:r>
            <a:br>
              <a:rPr lang="en-US" dirty="0"/>
            </a:br>
            <a:r>
              <a:rPr lang="en-US" sz="2800" dirty="0" smtClean="0">
                <a:solidFill>
                  <a:schemeClr val="bg1"/>
                </a:solidFill>
              </a:rPr>
              <a:t>Slide 3</a:t>
            </a:r>
            <a:endParaRPr lang="en-US" sz="2800" dirty="0">
              <a:solidFill>
                <a:schemeClr val="bg1"/>
              </a:solidFill>
            </a:endParaRPr>
          </a:p>
        </p:txBody>
      </p:sp>
      <p:sp>
        <p:nvSpPr>
          <p:cNvPr id="3" name="Content Placeholder 2"/>
          <p:cNvSpPr>
            <a:spLocks noGrp="1"/>
          </p:cNvSpPr>
          <p:nvPr>
            <p:ph idx="1"/>
          </p:nvPr>
        </p:nvSpPr>
        <p:spPr/>
        <p:txBody>
          <a:bodyPr>
            <a:normAutofit fontScale="92500" lnSpcReduction="10000"/>
          </a:bodyPr>
          <a:lstStyle/>
          <a:p>
            <a:pPr>
              <a:spcBef>
                <a:spcPts val="0"/>
              </a:spcBef>
              <a:buFont typeface="Symbol" panose="05050102010706020507" pitchFamily="18" charset="2"/>
              <a:buChar char=""/>
            </a:pPr>
            <a:r>
              <a:rPr lang="en-US" dirty="0">
                <a:latin typeface="Times New Roman" panose="02020603050405020304" pitchFamily="18" charset="0"/>
                <a:ea typeface="Calibri" panose="020F0502020204030204" pitchFamily="34" charset="0"/>
              </a:rPr>
              <a:t>International teachers authorized to remain in SC after completing their visiting program must apply for an Initial certificate and </a:t>
            </a:r>
            <a:r>
              <a:rPr lang="en-US" b="1" u="sng" dirty="0">
                <a:latin typeface="Times New Roman" panose="02020603050405020304" pitchFamily="18" charset="0"/>
                <a:ea typeface="Calibri" panose="020F0502020204030204" pitchFamily="34" charset="0"/>
              </a:rPr>
              <a:t>repeat</a:t>
            </a:r>
            <a:r>
              <a:rPr lang="en-US" dirty="0">
                <a:latin typeface="Times New Roman" panose="02020603050405020304" pitchFamily="18" charset="0"/>
                <a:ea typeface="Calibri" panose="020F0502020204030204" pitchFamily="34" charset="0"/>
              </a:rPr>
              <a:t> the ADEPT processes beginning with an induction level contract.</a:t>
            </a:r>
            <a:r>
              <a:rPr lang="en-US" dirty="0">
                <a:latin typeface="Calibri" panose="020F0502020204030204" pitchFamily="34" charset="0"/>
                <a:ea typeface="Calibri" panose="020F0502020204030204" pitchFamily="34" charset="0"/>
              </a:rPr>
              <a:t> </a:t>
            </a:r>
          </a:p>
          <a:p>
            <a:pPr>
              <a:spcBef>
                <a:spcPts val="0"/>
              </a:spcBef>
              <a:buFont typeface="Symbol" panose="05050102010706020507" pitchFamily="18" charset="2"/>
              <a:buChar char=""/>
            </a:pPr>
            <a:r>
              <a:rPr lang="en-US" dirty="0">
                <a:latin typeface="Times New Roman" panose="02020603050405020304" pitchFamily="18" charset="0"/>
                <a:ea typeface="Calibri" panose="020F0502020204030204" pitchFamily="34" charset="0"/>
              </a:rPr>
              <a:t>ADEPT results received while teaching under an International certificate cannot be applied toward certificate advancement. </a:t>
            </a:r>
          </a:p>
          <a:p>
            <a:pPr>
              <a:spcBef>
                <a:spcPts val="0"/>
              </a:spcBef>
              <a:buFont typeface="Symbol" panose="05050102010706020507" pitchFamily="18" charset="2"/>
              <a:buChar char=""/>
            </a:pPr>
            <a:r>
              <a:rPr lang="en-US" dirty="0">
                <a:latin typeface="Times New Roman" panose="02020603050405020304" pitchFamily="18" charset="0"/>
                <a:ea typeface="Calibri" panose="020F0502020204030204" pitchFamily="34" charset="0"/>
              </a:rPr>
              <a:t>Teachers must successfully complete the same ADEPT processes under a valid Initial teaching certificate to be eligible to advance to a Professional certificate.</a:t>
            </a:r>
          </a:p>
          <a:p>
            <a:pPr>
              <a:spcBef>
                <a:spcPts val="0"/>
              </a:spcBef>
              <a:buFont typeface="Symbol" panose="05050102010706020507" pitchFamily="18" charset="2"/>
              <a:buChar char=""/>
            </a:pPr>
            <a:endParaRPr lang="en-US" dirty="0">
              <a:latin typeface="Times New Roman" panose="02020603050405020304" pitchFamily="18" charset="0"/>
              <a:ea typeface="Calibri" panose="020F0502020204030204" pitchFamily="34" charset="0"/>
            </a:endParaRPr>
          </a:p>
          <a:p>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108</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137561549"/>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Career and Technology Education (CTE) Work-based Certification</a:t>
            </a:r>
          </a:p>
        </p:txBody>
      </p:sp>
      <p:sp>
        <p:nvSpPr>
          <p:cNvPr id="3" name="Content Placeholder 2"/>
          <p:cNvSpPr>
            <a:spLocks noGrp="1"/>
          </p:cNvSpPr>
          <p:nvPr>
            <p:ph idx="1"/>
          </p:nvPr>
        </p:nvSpPr>
        <p:spPr/>
        <p:txBody>
          <a:bodyPr/>
          <a:lstStyle/>
          <a:p>
            <a:r>
              <a:rPr lang="en-US" dirty="0"/>
              <a:t>Steve Senf</a:t>
            </a:r>
          </a:p>
          <a:p>
            <a:pPr lvl="1"/>
            <a:r>
              <a:rPr lang="en-US" dirty="0"/>
              <a:t>Career and work-based certification</a:t>
            </a:r>
          </a:p>
          <a:p>
            <a:pPr lvl="1"/>
            <a:r>
              <a:rPr lang="en-US" dirty="0">
                <a:latin typeface="Times New Roman" panose="02020603050405020304" pitchFamily="18" charset="0"/>
                <a:cs typeface="Times New Roman" panose="02020603050405020304" pitchFamily="18" charset="0"/>
                <a:hlinkClick r:id="rId2"/>
              </a:rPr>
              <a:t>ssenf@ed.sc.gov </a:t>
            </a:r>
            <a:endParaRPr lang="en-US" dirty="0">
              <a:latin typeface="Times New Roman" panose="02020603050405020304" pitchFamily="18" charset="0"/>
              <a:cs typeface="Times New Roman" panose="02020603050405020304" pitchFamily="18" charset="0"/>
            </a:endParaRPr>
          </a:p>
          <a:p>
            <a:pPr lvl="1"/>
            <a:r>
              <a:rPr lang="en-US" dirty="0">
                <a:latin typeface="Times New Roman" panose="02020603050405020304" pitchFamily="18" charset="0"/>
                <a:cs typeface="Times New Roman" panose="02020603050405020304" pitchFamily="18" charset="0"/>
              </a:rPr>
              <a:t> 803-896-0346  </a:t>
            </a:r>
            <a:endParaRPr lang="en-US" dirty="0"/>
          </a:p>
          <a:p>
            <a:pPr marL="457200" lvl="1" indent="0">
              <a:buNone/>
            </a:pPr>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109</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35764497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9"/>
          <p:cNvSpPr txBox="1">
            <a:spLocks noGrp="1"/>
          </p:cNvSpPr>
          <p:nvPr>
            <p:ph type="title"/>
          </p:nvPr>
        </p:nvSpPr>
        <p:spPr>
          <a:prstGeom prst="rect">
            <a:avLst/>
          </a:prstGeom>
          <a:noFill/>
          <a:ln>
            <a:noFill/>
          </a:ln>
        </p:spPr>
        <p:txBody>
          <a:bodyPr spcFirstLastPara="1" vert="horz" wrap="square" lIns="91425" tIns="45700" rIns="91425" bIns="45700" rtlCol="0" anchor="ctr" anchorCtr="0">
            <a:noAutofit/>
          </a:bodyPr>
          <a:lstStyle/>
          <a:p>
            <a:pPr>
              <a:spcBef>
                <a:spcPts val="0"/>
              </a:spcBef>
              <a:buClr>
                <a:schemeClr val="dk1"/>
              </a:buClr>
              <a:buSzPts val="4400"/>
            </a:pPr>
            <a:r>
              <a:rPr lang="en-US" dirty="0"/>
              <a:t>The What? 2020–21 ADEPT Flexibility</a:t>
            </a:r>
            <a:endParaRPr b="1" dirty="0"/>
          </a:p>
        </p:txBody>
      </p:sp>
      <p:sp>
        <p:nvSpPr>
          <p:cNvPr id="2" name="Text Placeholder 1"/>
          <p:cNvSpPr>
            <a:spLocks noGrp="1"/>
          </p:cNvSpPr>
          <p:nvPr>
            <p:ph type="body" idx="1"/>
          </p:nvPr>
        </p:nvSpPr>
        <p:spPr>
          <a:xfrm>
            <a:off x="1981200" y="4934746"/>
            <a:ext cx="8229600" cy="1697854"/>
          </a:xfrm>
        </p:spPr>
        <p:txBody>
          <a:bodyPr>
            <a:normAutofit fontScale="77500" lnSpcReduction="20000"/>
          </a:bodyPr>
          <a:lstStyle/>
          <a:p>
            <a:pPr marL="114300" indent="0">
              <a:buNone/>
            </a:pPr>
            <a:r>
              <a:rPr lang="en-US" sz="2400" b="1" dirty="0"/>
              <a:t>Resources</a:t>
            </a:r>
          </a:p>
          <a:p>
            <a:r>
              <a:rPr lang="en-US" sz="2400" dirty="0"/>
              <a:t>The </a:t>
            </a:r>
            <a:r>
              <a:rPr lang="en-US" sz="2400" dirty="0">
                <a:hlinkClick r:id="rId3"/>
              </a:rPr>
              <a:t>full flexibility memo </a:t>
            </a:r>
            <a:r>
              <a:rPr lang="en-US" sz="2400" dirty="0"/>
              <a:t>is available on the SCDE’s website.</a:t>
            </a:r>
          </a:p>
          <a:p>
            <a:r>
              <a:rPr lang="en-US" sz="2400" dirty="0"/>
              <a:t>The </a:t>
            </a:r>
            <a:r>
              <a:rPr lang="en-US" sz="2400" dirty="0">
                <a:hlinkClick r:id="rId4"/>
              </a:rPr>
              <a:t>NIET Virtual Companion </a:t>
            </a:r>
            <a:r>
              <a:rPr lang="en-US" sz="2400" dirty="0"/>
              <a:t>describes the SC Teaching Standards in a virtual setting. </a:t>
            </a:r>
          </a:p>
          <a:p>
            <a:r>
              <a:rPr lang="en-US" sz="2400" dirty="0"/>
              <a:t>SCDE is partnering with NIET to offer </a:t>
            </a:r>
            <a:r>
              <a:rPr lang="en-US" sz="2400" dirty="0">
                <a:hlinkClick r:id="rId5"/>
              </a:rPr>
              <a:t>teacher and administrator training in virtual instruction</a:t>
            </a:r>
            <a:r>
              <a:rPr lang="en-US" sz="2400" dirty="0"/>
              <a:t>. </a:t>
            </a:r>
          </a:p>
        </p:txBody>
      </p:sp>
      <p:sp>
        <p:nvSpPr>
          <p:cNvPr id="111" name="Google Shape;111;p19"/>
          <p:cNvSpPr txBox="1"/>
          <p:nvPr/>
        </p:nvSpPr>
        <p:spPr>
          <a:xfrm>
            <a:off x="1981200" y="1192274"/>
            <a:ext cx="8229600" cy="3461400"/>
          </a:xfrm>
          <a:prstGeom prst="rect">
            <a:avLst/>
          </a:prstGeom>
          <a:solidFill>
            <a:srgbClr val="C2D59B"/>
          </a:solidFill>
          <a:ln w="25400" cap="flat" cmpd="sng">
            <a:solidFill>
              <a:schemeClr val="accent3"/>
            </a:solidFill>
            <a:prstDash val="solid"/>
            <a:round/>
            <a:headEnd type="none" w="sm" len="sm"/>
            <a:tailEnd type="none" w="sm" len="sm"/>
          </a:ln>
        </p:spPr>
        <p:txBody>
          <a:bodyPr spcFirstLastPara="1" wrap="square" lIns="91425" tIns="45700" rIns="91425" bIns="45700" anchor="t" anchorCtr="0">
            <a:noAutofit/>
          </a:bodyPr>
          <a:lstStyle/>
          <a:p>
            <a:r>
              <a:rPr lang="en-US" sz="2000" b="1" dirty="0">
                <a:solidFill>
                  <a:schemeClr val="dk1"/>
                </a:solidFill>
                <a:latin typeface="Times New Roman"/>
                <a:ea typeface="Times New Roman"/>
                <a:cs typeface="Times New Roman"/>
                <a:sym typeface="Times New Roman"/>
              </a:rPr>
              <a:t>All Observations: </a:t>
            </a:r>
            <a:endParaRPr dirty="0"/>
          </a:p>
          <a:p>
            <a:pPr marL="285750" indent="-285750">
              <a:buClr>
                <a:schemeClr val="dk1"/>
              </a:buClr>
              <a:buSzPts val="2000"/>
              <a:buFont typeface="Arial"/>
              <a:buChar char="•"/>
            </a:pPr>
            <a:r>
              <a:rPr lang="en-US" sz="2000" dirty="0">
                <a:solidFill>
                  <a:schemeClr val="dk1"/>
                </a:solidFill>
                <a:latin typeface="Times New Roman"/>
                <a:ea typeface="Times New Roman"/>
                <a:cs typeface="Times New Roman"/>
                <a:sym typeface="Times New Roman"/>
              </a:rPr>
              <a:t>Observations may take place in virtual or face-to-face settings </a:t>
            </a:r>
            <a:endParaRPr dirty="0"/>
          </a:p>
          <a:p>
            <a:pPr marL="285750" indent="-285750">
              <a:buClr>
                <a:schemeClr val="dk1"/>
              </a:buClr>
              <a:buSzPts val="2000"/>
              <a:buFont typeface="Arial"/>
              <a:buChar char="•"/>
            </a:pPr>
            <a:r>
              <a:rPr lang="en-US" sz="2000" dirty="0">
                <a:solidFill>
                  <a:schemeClr val="dk1"/>
                </a:solidFill>
                <a:latin typeface="Times New Roman"/>
                <a:ea typeface="Times New Roman"/>
                <a:cs typeface="Times New Roman"/>
                <a:sym typeface="Times New Roman"/>
              </a:rPr>
              <a:t>Conferencing may take place virtually or in person </a:t>
            </a:r>
            <a:endParaRPr sz="2000" dirty="0">
              <a:solidFill>
                <a:schemeClr val="dk1"/>
              </a:solidFill>
              <a:latin typeface="Times New Roman"/>
              <a:ea typeface="Times New Roman"/>
              <a:cs typeface="Times New Roman"/>
              <a:sym typeface="Times New Roman"/>
            </a:endParaRPr>
          </a:p>
          <a:p>
            <a:pPr marL="285750" indent="-285750">
              <a:buClr>
                <a:schemeClr val="dk1"/>
              </a:buClr>
              <a:buSzPts val="2000"/>
              <a:buFont typeface="Times New Roman"/>
              <a:buChar char="•"/>
            </a:pPr>
            <a:r>
              <a:rPr lang="en-US" sz="2000" dirty="0">
                <a:solidFill>
                  <a:schemeClr val="dk1"/>
                </a:solidFill>
                <a:latin typeface="Times New Roman"/>
                <a:ea typeface="Times New Roman"/>
                <a:cs typeface="Times New Roman"/>
                <a:sym typeface="Times New Roman"/>
              </a:rPr>
              <a:t>For observations in a virtual setting: teacher should make student work and other asynchronous supports available to the observer</a:t>
            </a:r>
            <a:endParaRPr sz="2000" dirty="0">
              <a:solidFill>
                <a:schemeClr val="dk1"/>
              </a:solidFill>
              <a:latin typeface="Times New Roman"/>
              <a:ea typeface="Times New Roman"/>
              <a:cs typeface="Times New Roman"/>
              <a:sym typeface="Times New Roman"/>
            </a:endParaRPr>
          </a:p>
          <a:p>
            <a:pPr marL="285750" indent="-285750">
              <a:buClr>
                <a:schemeClr val="dk1"/>
              </a:buClr>
              <a:buSzPts val="2000"/>
              <a:buFont typeface="Arial"/>
              <a:buChar char="•"/>
            </a:pPr>
            <a:r>
              <a:rPr lang="en-US" sz="2000" dirty="0">
                <a:solidFill>
                  <a:schemeClr val="dk1"/>
                </a:solidFill>
                <a:latin typeface="Times New Roman"/>
                <a:ea typeface="Times New Roman"/>
                <a:cs typeface="Times New Roman"/>
                <a:sym typeface="Times New Roman"/>
              </a:rPr>
              <a:t>Video observations may be used for evaluation if video can capture both teacher and student voices</a:t>
            </a:r>
            <a:endParaRPr dirty="0"/>
          </a:p>
          <a:p>
            <a:pPr marL="285750" indent="-285750">
              <a:buClr>
                <a:schemeClr val="dk1"/>
              </a:buClr>
              <a:buSzPts val="2000"/>
              <a:buFont typeface="Arial"/>
              <a:buChar char="•"/>
            </a:pPr>
            <a:r>
              <a:rPr lang="en-US" sz="2000" dirty="0">
                <a:solidFill>
                  <a:schemeClr val="dk1"/>
                </a:solidFill>
                <a:latin typeface="Times New Roman"/>
                <a:ea typeface="Times New Roman"/>
                <a:cs typeface="Times New Roman"/>
                <a:sym typeface="Times New Roman"/>
              </a:rPr>
              <a:t>Timelines for days between steps in the observation cycle (pre-conference, observation, and post-conference) are best practices, but districts have flexibility to extend as needed given the many different scheduling concerns for school reopening.  </a:t>
            </a:r>
            <a:endParaRPr dirty="0"/>
          </a:p>
        </p:txBody>
      </p:sp>
    </p:spTree>
    <p:extLst>
      <p:ext uri="{BB962C8B-B14F-4D97-AF65-F5344CB8AC3E}">
        <p14:creationId xmlns:p14="http://schemas.microsoft.com/office/powerpoint/2010/main" val="4139349973"/>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Work-Based, CTE certificates</a:t>
            </a:r>
            <a:endParaRPr lang="en-US" dirty="0"/>
          </a:p>
        </p:txBody>
      </p:sp>
      <p:sp>
        <p:nvSpPr>
          <p:cNvPr id="3" name="Content Placeholder 2"/>
          <p:cNvSpPr>
            <a:spLocks noGrp="1"/>
          </p:cNvSpPr>
          <p:nvPr>
            <p:ph idx="1"/>
          </p:nvPr>
        </p:nvSpPr>
        <p:spPr/>
        <p:txBody>
          <a:bodyPr>
            <a:noAutofit/>
          </a:bodyPr>
          <a:lstStyle/>
          <a:p>
            <a:r>
              <a:rPr lang="en-US" sz="2400" b="1" dirty="0">
                <a:latin typeface="Times New Roman" panose="02020603050405020304" pitchFamily="18" charset="0"/>
                <a:cs typeface="Times New Roman" panose="02020603050405020304" pitchFamily="18" charset="0"/>
              </a:rPr>
              <a:t>NEW: </a:t>
            </a:r>
            <a:r>
              <a:rPr lang="en-US" sz="2400" dirty="0">
                <a:latin typeface="Times New Roman" panose="02020603050405020304" pitchFamily="18" charset="0"/>
                <a:cs typeface="Times New Roman" panose="02020603050405020304" pitchFamily="18" charset="0"/>
              </a:rPr>
              <a:t>All work-based, CTE teachers with an Induction or Pre-Professional certificate requires an annual COE submitted through CPS until they have a Professional certificate. </a:t>
            </a:r>
          </a:p>
          <a:p>
            <a:pPr marL="0" indent="0">
              <a:buNone/>
            </a:pPr>
            <a:endParaRPr lang="en-US" sz="1800" dirty="0">
              <a:latin typeface="Times New Roman" panose="02020603050405020304" pitchFamily="18" charset="0"/>
              <a:cs typeface="Times New Roman" panose="02020603050405020304" pitchFamily="18" charset="0"/>
            </a:endParaRPr>
          </a:p>
          <a:p>
            <a:r>
              <a:rPr lang="en-US" sz="2400" b="1" dirty="0">
                <a:latin typeface="Times New Roman" panose="02020603050405020304" pitchFamily="18" charset="0"/>
                <a:cs typeface="Times New Roman" panose="02020603050405020304" pitchFamily="18" charset="0"/>
              </a:rPr>
              <a:t>ADEPT: </a:t>
            </a:r>
            <a:r>
              <a:rPr lang="en-US" sz="2400" dirty="0">
                <a:latin typeface="Times New Roman" panose="02020603050405020304" pitchFamily="18" charset="0"/>
                <a:cs typeface="Times New Roman" panose="02020603050405020304" pitchFamily="18" charset="0"/>
              </a:rPr>
              <a:t>Previously, an ADEPT Extension Request was required if an educator did not complete the summative evaluation process by the end of the second year.  The annual COE in CPS will now cover that request.</a:t>
            </a:r>
          </a:p>
          <a:p>
            <a:pPr marL="0" indent="0">
              <a:buNone/>
            </a:pPr>
            <a:endParaRPr lang="en-US" sz="1200" b="1" dirty="0">
              <a:latin typeface="Times New Roman" panose="02020603050405020304" pitchFamily="18" charset="0"/>
              <a:cs typeface="Times New Roman" panose="02020603050405020304" pitchFamily="18" charset="0"/>
            </a:endParaRPr>
          </a:p>
          <a:p>
            <a:pPr marL="0" indent="0">
              <a:buNone/>
            </a:pPr>
            <a:endParaRPr lang="en-US" sz="1200" dirty="0">
              <a:latin typeface="Times New Roman" panose="02020603050405020304" pitchFamily="18" charset="0"/>
              <a:cs typeface="Times New Roman" panose="02020603050405020304" pitchFamily="18" charset="0"/>
            </a:endParaRPr>
          </a:p>
          <a:p>
            <a:pPr marL="0" indent="0">
              <a:buNone/>
            </a:pPr>
            <a:r>
              <a:rPr lang="en-US" sz="1600" dirty="0">
                <a:latin typeface="Times New Roman" panose="02020603050405020304" pitchFamily="18" charset="0"/>
                <a:cs typeface="Times New Roman" panose="02020603050405020304" pitchFamily="18" charset="0"/>
              </a:rPr>
              <a:t>.  </a:t>
            </a:r>
            <a:endParaRPr lang="en-US" sz="1600" dirty="0"/>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110</a:t>
            </a:fld>
            <a:endParaRPr lang="en-US" dirty="0">
              <a:solidFill>
                <a:prstClr val="black">
                  <a:tint val="75000"/>
                </a:prstClr>
              </a:solidFill>
              <a:latin typeface="Times New Roman"/>
            </a:endParaRPr>
          </a:p>
        </p:txBody>
      </p:sp>
    </p:spTree>
    <p:extLst>
      <p:ext uri="{BB962C8B-B14F-4D97-AF65-F5344CB8AC3E}">
        <p14:creationId xmlns:p14="http://schemas.microsoft.com/office/powerpoint/2010/main" val="216027880"/>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539648"/>
          </a:xfrm>
        </p:spPr>
        <p:txBody>
          <a:bodyPr>
            <a:normAutofit/>
          </a:bodyPr>
          <a:lstStyle/>
          <a:p>
            <a:r>
              <a:rPr lang="en-US" dirty="0">
                <a:latin typeface="Times New Roman" panose="02020603050405020304" pitchFamily="18" charset="0"/>
                <a:cs typeface="Times New Roman" panose="02020603050405020304" pitchFamily="18" charset="0"/>
              </a:rPr>
              <a:t>Work-Based, CTE </a:t>
            </a:r>
            <a:r>
              <a:rPr lang="en-US" dirty="0" smtClean="0">
                <a:latin typeface="Times New Roman" panose="02020603050405020304" pitchFamily="18" charset="0"/>
                <a:cs typeface="Times New Roman" panose="02020603050405020304" pitchFamily="18" charset="0"/>
              </a:rPr>
              <a:t>certificates</a:t>
            </a:r>
            <a:br>
              <a:rPr lang="en-US" dirty="0" smtClean="0">
                <a:latin typeface="Times New Roman" panose="02020603050405020304" pitchFamily="18" charset="0"/>
                <a:cs typeface="Times New Roman" panose="02020603050405020304" pitchFamily="18" charset="0"/>
              </a:rPr>
            </a:br>
            <a:r>
              <a:rPr lang="en-US" sz="2800" dirty="0" smtClean="0">
                <a:solidFill>
                  <a:schemeClr val="bg1"/>
                </a:solidFill>
                <a:latin typeface="Times New Roman" panose="02020603050405020304" pitchFamily="18" charset="0"/>
                <a:cs typeface="Times New Roman" panose="02020603050405020304" pitchFamily="18" charset="0"/>
              </a:rPr>
              <a:t>Slide 2</a:t>
            </a:r>
            <a:endParaRPr lang="en-US" sz="2800" dirty="0">
              <a:solidFill>
                <a:schemeClr val="bg1"/>
              </a:solidFill>
            </a:endParaRPr>
          </a:p>
        </p:txBody>
      </p:sp>
      <p:sp>
        <p:nvSpPr>
          <p:cNvPr id="3" name="Content Placeholder 2"/>
          <p:cNvSpPr>
            <a:spLocks noGrp="1"/>
          </p:cNvSpPr>
          <p:nvPr>
            <p:ph idx="1"/>
          </p:nvPr>
        </p:nvSpPr>
        <p:spPr/>
        <p:txBody>
          <a:bodyPr>
            <a:normAutofit fontScale="85000" lnSpcReduction="20000"/>
          </a:bodyPr>
          <a:lstStyle/>
          <a:p>
            <a:r>
              <a:rPr lang="en-US" b="1" dirty="0">
                <a:latin typeface="Times New Roman" panose="02020603050405020304" pitchFamily="18" charset="0"/>
                <a:cs typeface="Times New Roman" panose="02020603050405020304" pitchFamily="18" charset="0"/>
              </a:rPr>
              <a:t>Renewal: CTE </a:t>
            </a:r>
            <a:r>
              <a:rPr lang="en-US" dirty="0">
                <a:latin typeface="Times New Roman" panose="02020603050405020304" pitchFamily="18" charset="0"/>
                <a:cs typeface="Times New Roman" panose="02020603050405020304" pitchFamily="18" charset="0"/>
              </a:rPr>
              <a:t>certificates cannot be renewed until the educator meets annual progress requirements (other than ADEPT) and the district submits the COE. Example: DIRECT, Trade Exams, Coursework</a:t>
            </a:r>
          </a:p>
          <a:p>
            <a:pPr marL="0" indent="0">
              <a:buNone/>
            </a:pPr>
            <a:endParaRPr lang="en-US" sz="2800" dirty="0">
              <a:latin typeface="Times New Roman" panose="02020603050405020304" pitchFamily="18" charset="0"/>
              <a:cs typeface="Times New Roman" panose="02020603050405020304" pitchFamily="18" charset="0"/>
            </a:endParaRPr>
          </a:p>
          <a:p>
            <a:r>
              <a:rPr lang="en-US" b="1" dirty="0">
                <a:latin typeface="Times New Roman" panose="02020603050405020304" pitchFamily="18" charset="0"/>
                <a:cs typeface="Times New Roman" panose="02020603050405020304" pitchFamily="18" charset="0"/>
              </a:rPr>
              <a:t>Current COVID Flexibility and Grace: </a:t>
            </a:r>
            <a:r>
              <a:rPr lang="en-US" dirty="0">
                <a:latin typeface="Times New Roman" panose="02020603050405020304" pitchFamily="18" charset="0"/>
                <a:cs typeface="Times New Roman" panose="02020603050405020304" pitchFamily="18" charset="0"/>
              </a:rPr>
              <a:t>Any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CTE certificate in good standing can be renewed for 2020-21 if the district submits the COE in CPS and if a requirement was not met due to a COVID-19 related delay.  This does not include the SCDE trade exams since the testing occurred prior to emergency closures.</a:t>
            </a:r>
          </a:p>
          <a:p>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111</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812196192"/>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District Requests</a:t>
            </a:r>
          </a:p>
        </p:txBody>
      </p:sp>
      <p:sp>
        <p:nvSpPr>
          <p:cNvPr id="3" name="Content Placeholder 2"/>
          <p:cNvSpPr>
            <a:spLocks noGrp="1"/>
          </p:cNvSpPr>
          <p:nvPr>
            <p:ph idx="1"/>
          </p:nvPr>
        </p:nvSpPr>
        <p:spPr/>
        <p:txBody>
          <a:bodyPr/>
          <a:lstStyle/>
          <a:p>
            <a:r>
              <a:rPr lang="en-US" dirty="0"/>
              <a:t>Provisional Certificate Requests</a:t>
            </a:r>
          </a:p>
          <a:p>
            <a:r>
              <a:rPr lang="en-US" dirty="0"/>
              <a:t>Initial Extension Requests</a:t>
            </a:r>
          </a:p>
          <a:p>
            <a:r>
              <a:rPr lang="en-US" dirty="0"/>
              <a:t>Certification Permit Requests</a:t>
            </a:r>
          </a:p>
          <a:p>
            <a:r>
              <a:rPr lang="en-US" dirty="0"/>
              <a:t>Renewal following one-year extension</a:t>
            </a:r>
          </a:p>
          <a:p>
            <a:r>
              <a:rPr lang="en-US" dirty="0"/>
              <a:t>Renewal for National Board teachers not re-certifying through NBPTS</a:t>
            </a:r>
          </a:p>
          <a:p>
            <a:endParaRPr lang="en-US" dirty="0"/>
          </a:p>
          <a:p>
            <a:pPr marL="0" indent="0">
              <a:buNone/>
            </a:pPr>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112</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1348000118"/>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539648"/>
          </a:xfrm>
        </p:spPr>
        <p:txBody>
          <a:bodyPr>
            <a:normAutofit/>
          </a:bodyPr>
          <a:lstStyle/>
          <a:p>
            <a:r>
              <a:rPr lang="en-US" dirty="0"/>
              <a:t>District </a:t>
            </a:r>
            <a:r>
              <a:rPr lang="en-US" dirty="0" smtClean="0"/>
              <a:t>Requests</a:t>
            </a:r>
            <a:br>
              <a:rPr lang="en-US" dirty="0" smtClean="0"/>
            </a:br>
            <a:r>
              <a:rPr lang="en-US" sz="2800" dirty="0" smtClean="0">
                <a:solidFill>
                  <a:schemeClr val="bg1"/>
                </a:solidFill>
              </a:rPr>
              <a:t>Slide 2</a:t>
            </a:r>
            <a:endParaRPr lang="en-US" sz="2800" dirty="0">
              <a:solidFill>
                <a:schemeClr val="bg1"/>
              </a:solidFill>
            </a:endParaRPr>
          </a:p>
        </p:txBody>
      </p:sp>
      <p:sp>
        <p:nvSpPr>
          <p:cNvPr id="3" name="Content Placeholder 2"/>
          <p:cNvSpPr>
            <a:spLocks noGrp="1"/>
          </p:cNvSpPr>
          <p:nvPr>
            <p:ph idx="1"/>
          </p:nvPr>
        </p:nvSpPr>
        <p:spPr/>
        <p:txBody>
          <a:bodyPr/>
          <a:lstStyle/>
          <a:p>
            <a:r>
              <a:rPr lang="en-US" dirty="0"/>
              <a:t>Certification Portal System (CPS) access</a:t>
            </a:r>
          </a:p>
          <a:p>
            <a:pPr lvl="1"/>
            <a:r>
              <a:rPr lang="en-US" dirty="0"/>
              <a:t>District users must have SCDE user account and be given access to the application by the Office of Educator Services.</a:t>
            </a:r>
          </a:p>
          <a:p>
            <a:pPr lvl="1"/>
            <a:r>
              <a:rPr lang="en-US" dirty="0"/>
              <a:t>Must receive training from the Office of Educator Services for level 3 (renewal) users.</a:t>
            </a:r>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113</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704577604"/>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Educator Requests</a:t>
            </a:r>
          </a:p>
        </p:txBody>
      </p:sp>
      <p:sp>
        <p:nvSpPr>
          <p:cNvPr id="3" name="Content Placeholder 2"/>
          <p:cNvSpPr>
            <a:spLocks noGrp="1"/>
          </p:cNvSpPr>
          <p:nvPr>
            <p:ph idx="1"/>
          </p:nvPr>
        </p:nvSpPr>
        <p:spPr/>
        <p:txBody>
          <a:bodyPr/>
          <a:lstStyle/>
          <a:p>
            <a:r>
              <a:rPr lang="en-US" dirty="0"/>
              <a:t>Educators must submit a Request for Change/Action form for the following</a:t>
            </a:r>
          </a:p>
          <a:p>
            <a:pPr lvl="1"/>
            <a:r>
              <a:rPr lang="en-US" dirty="0"/>
              <a:t>Add-ons and endorsements</a:t>
            </a:r>
          </a:p>
          <a:p>
            <a:pPr lvl="1"/>
            <a:r>
              <a:rPr lang="en-US" dirty="0"/>
              <a:t>Class changes</a:t>
            </a:r>
          </a:p>
          <a:p>
            <a:pPr lvl="1"/>
            <a:r>
              <a:rPr lang="en-US" dirty="0"/>
              <a:t>Extensions of Professional certificates ≤ 5 years</a:t>
            </a:r>
          </a:p>
          <a:p>
            <a:pPr lvl="1"/>
            <a:r>
              <a:rPr lang="en-US" dirty="0"/>
              <a:t>Course and program approvals</a:t>
            </a:r>
          </a:p>
          <a:p>
            <a:pPr marL="457200" lvl="1" indent="0">
              <a:buNone/>
            </a:pPr>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114</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904395240"/>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Automatic Updates</a:t>
            </a:r>
          </a:p>
        </p:txBody>
      </p:sp>
      <p:sp>
        <p:nvSpPr>
          <p:cNvPr id="3" name="Content Placeholder 2"/>
          <p:cNvSpPr>
            <a:spLocks noGrp="1"/>
          </p:cNvSpPr>
          <p:nvPr>
            <p:ph idx="1"/>
          </p:nvPr>
        </p:nvSpPr>
        <p:spPr/>
        <p:txBody>
          <a:bodyPr>
            <a:normAutofit fontScale="92500"/>
          </a:bodyPr>
          <a:lstStyle/>
          <a:p>
            <a:r>
              <a:rPr lang="en-US" dirty="0"/>
              <a:t>Professional certificate renewals</a:t>
            </a:r>
          </a:p>
          <a:p>
            <a:r>
              <a:rPr lang="en-US" dirty="0"/>
              <a:t>Initial to Professional</a:t>
            </a:r>
          </a:p>
          <a:p>
            <a:r>
              <a:rPr lang="en-US" dirty="0"/>
              <a:t>Annual district teaching experience</a:t>
            </a:r>
          </a:p>
          <a:p>
            <a:r>
              <a:rPr lang="en-US" dirty="0"/>
              <a:t>2020 -21 Grace Year for Professional and Initial certificates</a:t>
            </a:r>
          </a:p>
          <a:p>
            <a:endParaRPr lang="en-US" dirty="0"/>
          </a:p>
          <a:p>
            <a:pPr marL="0" indent="0">
              <a:buNone/>
            </a:pPr>
            <a:r>
              <a:rPr lang="en-US" i="1" dirty="0"/>
              <a:t>These updates are processed each summer. A request from the district or educator is </a:t>
            </a:r>
            <a:r>
              <a:rPr lang="en-US" i="1" u="sng" dirty="0"/>
              <a:t>not</a:t>
            </a:r>
            <a:r>
              <a:rPr lang="en-US" i="1" dirty="0"/>
              <a:t> needed.</a:t>
            </a:r>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115</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3613096672"/>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Certification Permits</a:t>
            </a:r>
          </a:p>
        </p:txBody>
      </p:sp>
      <p:sp>
        <p:nvSpPr>
          <p:cNvPr id="3" name="Content Placeholder 2"/>
          <p:cNvSpPr>
            <a:spLocks noGrp="1"/>
          </p:cNvSpPr>
          <p:nvPr>
            <p:ph idx="1"/>
          </p:nvPr>
        </p:nvSpPr>
        <p:spPr/>
        <p:txBody>
          <a:bodyPr>
            <a:normAutofit lnSpcReduction="10000"/>
          </a:bodyPr>
          <a:lstStyle/>
          <a:p>
            <a:r>
              <a:rPr lang="en-US" dirty="0"/>
              <a:t>Classroom Teaching Fields</a:t>
            </a:r>
          </a:p>
          <a:p>
            <a:pPr lvl="1"/>
            <a:r>
              <a:rPr lang="en-US" dirty="0"/>
              <a:t>12 semester hours towards the area</a:t>
            </a:r>
          </a:p>
          <a:p>
            <a:pPr lvl="1"/>
            <a:r>
              <a:rPr lang="en-US" dirty="0"/>
              <a:t>3 semester hours or the exam to renew</a:t>
            </a:r>
          </a:p>
          <a:p>
            <a:r>
              <a:rPr lang="en-US" dirty="0"/>
              <a:t>Service and Leadership Fields</a:t>
            </a:r>
          </a:p>
          <a:p>
            <a:pPr lvl="1"/>
            <a:r>
              <a:rPr lang="en-US" dirty="0"/>
              <a:t>12 semester hours and enrolled in an approved program</a:t>
            </a:r>
          </a:p>
          <a:p>
            <a:pPr lvl="1"/>
            <a:r>
              <a:rPr lang="en-US" dirty="0"/>
              <a:t>6 semester hours to renew*</a:t>
            </a:r>
            <a:br>
              <a:rPr lang="en-US" dirty="0"/>
            </a:br>
            <a:endParaRPr lang="en-US" dirty="0"/>
          </a:p>
          <a:p>
            <a:pPr marL="0" indent="0">
              <a:buNone/>
            </a:pPr>
            <a:r>
              <a:rPr lang="en-US" sz="2600" i="1" dirty="0"/>
              <a:t>*COVID provisions apply</a:t>
            </a:r>
          </a:p>
          <a:p>
            <a:pPr lvl="1">
              <a:buFont typeface="Arial" panose="020B0604020202020204" pitchFamily="34" charset="0"/>
              <a:buChar char="•"/>
            </a:pPr>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116</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20891379"/>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Renewals for Permits</a:t>
            </a:r>
          </a:p>
        </p:txBody>
      </p:sp>
      <p:sp>
        <p:nvSpPr>
          <p:cNvPr id="3" name="Content Placeholder 2"/>
          <p:cNvSpPr>
            <a:spLocks noGrp="1"/>
          </p:cNvSpPr>
          <p:nvPr>
            <p:ph idx="1"/>
          </p:nvPr>
        </p:nvSpPr>
        <p:spPr/>
        <p:txBody>
          <a:bodyPr>
            <a:normAutofit/>
          </a:bodyPr>
          <a:lstStyle/>
          <a:p>
            <a:r>
              <a:rPr lang="en-US" dirty="0"/>
              <a:t>Due to closures of Praxis testing centers and changes in college and university schedules, renewal requirements will be waived for educators issued a certification permit for 2019-20. </a:t>
            </a:r>
          </a:p>
          <a:p>
            <a:r>
              <a:rPr lang="en-US" dirty="0"/>
              <a:t>Districts must request the permit for 2020-21, but educators do not need to submit coursework or Praxis scores for the renewal.</a:t>
            </a:r>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117</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2950635993"/>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Grace Period - Professional Certificate </a:t>
            </a:r>
          </a:p>
        </p:txBody>
      </p:sp>
      <p:sp>
        <p:nvSpPr>
          <p:cNvPr id="3" name="Content Placeholder 2"/>
          <p:cNvSpPr>
            <a:spLocks noGrp="1"/>
          </p:cNvSpPr>
          <p:nvPr>
            <p:ph idx="1"/>
          </p:nvPr>
        </p:nvSpPr>
        <p:spPr/>
        <p:txBody>
          <a:bodyPr>
            <a:noAutofit/>
          </a:bodyPr>
          <a:lstStyle/>
          <a:p>
            <a:r>
              <a:rPr lang="en-US" sz="2800" dirty="0"/>
              <a:t>On July 1, 2020, the SCDE added a one-year grace period to Professional and Limited Professional certificates for which renewal requirements had not been met or had not been processed by the June 30 expiration date. </a:t>
            </a:r>
          </a:p>
          <a:p>
            <a:r>
              <a:rPr lang="en-US" sz="2800" dirty="0"/>
              <a:t>This included certificates with an extension for the 2019-20 school year. </a:t>
            </a:r>
          </a:p>
          <a:p>
            <a:r>
              <a:rPr lang="en-US" sz="2800" dirty="0"/>
              <a:t>The new validity period with the grace year added is July 1, 2020, to June 30, 2021. </a:t>
            </a:r>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118</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3398070636"/>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583191"/>
          </a:xfrm>
        </p:spPr>
        <p:txBody>
          <a:bodyPr>
            <a:normAutofit/>
          </a:bodyPr>
          <a:lstStyle/>
          <a:p>
            <a:r>
              <a:rPr lang="en-US" dirty="0"/>
              <a:t>Grace Period - Professional </a:t>
            </a:r>
            <a:r>
              <a:rPr lang="en-US" dirty="0" smtClean="0"/>
              <a:t>Certificate</a:t>
            </a:r>
            <a:br>
              <a:rPr lang="en-US" dirty="0" smtClean="0"/>
            </a:br>
            <a:r>
              <a:rPr lang="en-US" sz="2800" dirty="0" smtClean="0">
                <a:solidFill>
                  <a:schemeClr val="bg1"/>
                </a:solidFill>
              </a:rPr>
              <a:t>Slide 2 </a:t>
            </a:r>
            <a:endParaRPr lang="en-US" sz="2800" dirty="0">
              <a:solidFill>
                <a:schemeClr val="bg1"/>
              </a:solidFill>
            </a:endParaRPr>
          </a:p>
        </p:txBody>
      </p:sp>
      <p:sp>
        <p:nvSpPr>
          <p:cNvPr id="3" name="Content Placeholder 2"/>
          <p:cNvSpPr>
            <a:spLocks noGrp="1"/>
          </p:cNvSpPr>
          <p:nvPr>
            <p:ph idx="1"/>
          </p:nvPr>
        </p:nvSpPr>
        <p:spPr/>
        <p:txBody>
          <a:bodyPr>
            <a:normAutofit/>
          </a:bodyPr>
          <a:lstStyle/>
          <a:p>
            <a:r>
              <a:rPr lang="en-US" sz="2600" dirty="0"/>
              <a:t>If an educator has received the grace year but submits all renewal requirements before November 1, 2020, the SCDE will remove the one-year grace period and renew the certificate for the standard five-year validity period </a:t>
            </a:r>
            <a:br>
              <a:rPr lang="en-US" sz="2600" dirty="0"/>
            </a:br>
            <a:r>
              <a:rPr lang="en-US" sz="2400" dirty="0"/>
              <a:t>(or four years if the educator held an extension for 2019-20).</a:t>
            </a:r>
          </a:p>
          <a:p>
            <a:pPr marL="0" indent="0">
              <a:buNone/>
            </a:pPr>
            <a:endParaRPr lang="en-US" sz="2600" dirty="0"/>
          </a:p>
          <a:p>
            <a:r>
              <a:rPr lang="en-US" sz="2600" dirty="0"/>
              <a:t>For remaining certificates with the one-year grace period, educators must complete necessary requirements to renew the certificate expiring June 30, 2021</a:t>
            </a:r>
          </a:p>
          <a:p>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119</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36129338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ermissions for state level users, district-level users, principals, evlauators, teacher mentors and educators" title="Screenshot of SCLead.org permissions"/>
          <p:cNvPicPr>
            <a:picLocks noChangeAspect="1"/>
          </p:cNvPicPr>
          <p:nvPr/>
        </p:nvPicPr>
        <p:blipFill rotWithShape="1">
          <a:blip r:embed="rId3"/>
          <a:srcRect t="7216" r="-2564" b="-258"/>
          <a:stretch/>
        </p:blipFill>
        <p:spPr>
          <a:xfrm>
            <a:off x="990337" y="1514999"/>
            <a:ext cx="9767949" cy="5196254"/>
          </a:xfrm>
          <a:prstGeom prst="rect">
            <a:avLst/>
          </a:prstGeom>
        </p:spPr>
      </p:pic>
      <p:sp>
        <p:nvSpPr>
          <p:cNvPr id="2" name="Title 1">
            <a:extLst>
              <a:ext uri="{FF2B5EF4-FFF2-40B4-BE49-F238E27FC236}">
                <a16:creationId xmlns:a16="http://schemas.microsoft.com/office/drawing/2014/main" id="{2928F493-ED5E-40A2-B397-86A2DED52325}"/>
              </a:ext>
            </a:extLst>
          </p:cNvPr>
          <p:cNvSpPr>
            <a:spLocks noGrp="1"/>
          </p:cNvSpPr>
          <p:nvPr>
            <p:ph type="title"/>
          </p:nvPr>
        </p:nvSpPr>
        <p:spPr>
          <a:xfrm>
            <a:off x="609600" y="274638"/>
            <a:ext cx="10972800" cy="1143000"/>
          </a:xfrm>
        </p:spPr>
        <p:txBody>
          <a:bodyPr>
            <a:normAutofit/>
          </a:bodyPr>
          <a:lstStyle/>
          <a:p>
            <a:pPr algn="ctr"/>
            <a:r>
              <a:rPr lang="en-US" dirty="0">
                <a:latin typeface="Times New Roman"/>
                <a:cs typeface="Times New Roman"/>
              </a:rPr>
              <a:t>The Who: Your Team and </a:t>
            </a:r>
            <a:r>
              <a:rPr lang="en-US" dirty="0" err="1">
                <a:latin typeface="Times New Roman"/>
                <a:cs typeface="Times New Roman"/>
              </a:rPr>
              <a:t>SCLead</a:t>
            </a:r>
            <a:r>
              <a:rPr lang="en-US" dirty="0">
                <a:latin typeface="Times New Roman"/>
                <a:cs typeface="Times New Roman"/>
              </a:rPr>
              <a:t> Permissions</a:t>
            </a:r>
            <a:endParaRPr lang="en-US" dirty="0">
              <a:solidFill>
                <a:schemeClr val="tx1"/>
              </a:solidFill>
            </a:endParaRPr>
          </a:p>
        </p:txBody>
      </p:sp>
    </p:spTree>
    <p:extLst>
      <p:ext uri="{BB962C8B-B14F-4D97-AF65-F5344CB8AC3E}">
        <p14:creationId xmlns:p14="http://schemas.microsoft.com/office/powerpoint/2010/main" val="2488227615"/>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Grace Period – Initial Certificates</a:t>
            </a:r>
          </a:p>
        </p:txBody>
      </p:sp>
      <p:sp>
        <p:nvSpPr>
          <p:cNvPr id="3" name="Content Placeholder 2"/>
          <p:cNvSpPr>
            <a:spLocks noGrp="1"/>
          </p:cNvSpPr>
          <p:nvPr>
            <p:ph idx="1"/>
          </p:nvPr>
        </p:nvSpPr>
        <p:spPr>
          <a:xfrm>
            <a:off x="1981200" y="1600200"/>
            <a:ext cx="8229600" cy="4756150"/>
          </a:xfrm>
        </p:spPr>
        <p:txBody>
          <a:bodyPr>
            <a:noAutofit/>
          </a:bodyPr>
          <a:lstStyle/>
          <a:p>
            <a:r>
              <a:rPr lang="en-US" sz="2700" dirty="0"/>
              <a:t>On July 20, 2020—after the verification of 2019-20 ADEPT results—the SCDE advanced eligible Initial certificates to the Professional level.</a:t>
            </a:r>
          </a:p>
          <a:p>
            <a:r>
              <a:rPr lang="en-US" sz="2700" dirty="0"/>
              <a:t>The SCDE added a one-year grace period to remaining Initial certificates that expired on June 30, 2020. </a:t>
            </a:r>
          </a:p>
          <a:p>
            <a:r>
              <a:rPr lang="en-US" sz="2700" dirty="0"/>
              <a:t>Educators will have the one-year grace period to complete remaining requirements, which might include a qualifying score on a pedagogy assessment or successful completion of ADEPT summative evaluation requirements. </a:t>
            </a:r>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120</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4132864211"/>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New Certification System	</a:t>
            </a:r>
          </a:p>
        </p:txBody>
      </p:sp>
      <p:sp>
        <p:nvSpPr>
          <p:cNvPr id="3" name="Content Placeholder 2"/>
          <p:cNvSpPr>
            <a:spLocks noGrp="1"/>
          </p:cNvSpPr>
          <p:nvPr>
            <p:ph idx="1"/>
          </p:nvPr>
        </p:nvSpPr>
        <p:spPr/>
        <p:txBody>
          <a:bodyPr/>
          <a:lstStyle/>
          <a:p>
            <a:r>
              <a:rPr lang="en-US" dirty="0"/>
              <a:t>The Office of Educator Services will be implementing a new certification system.</a:t>
            </a:r>
          </a:p>
          <a:p>
            <a:r>
              <a:rPr lang="en-US" dirty="0"/>
              <a:t>Training will be coming soon.</a:t>
            </a:r>
          </a:p>
          <a:p>
            <a:r>
              <a:rPr lang="en-US" dirty="0"/>
              <a:t>No Go Live date yet</a:t>
            </a:r>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121</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829205180"/>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US" b="1" dirty="0" smtClean="0">
                <a:solidFill>
                  <a:schemeClr val="bg1"/>
                </a:solidFill>
              </a:rPr>
              <a:t>Questions?7</a:t>
            </a:r>
            <a:endParaRPr lang="en-US" b="1" dirty="0">
              <a:solidFill>
                <a:schemeClr val="bg1"/>
              </a:solidFill>
            </a:endParaRP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2638198E-7845-4843-8114-6B9DA8FD3EF6}" type="slidenum">
              <a:rPr lang="en-US" smtClean="0"/>
              <a:t>122</a:t>
            </a:fld>
            <a:endParaRPr lang="en-US"/>
          </a:p>
        </p:txBody>
      </p:sp>
      <p:sp>
        <p:nvSpPr>
          <p:cNvPr id="5" name="Content Placeholder 2"/>
          <p:cNvSpPr txBox="1">
            <a:spLocks/>
          </p:cNvSpPr>
          <p:nvPr/>
        </p:nvSpPr>
        <p:spPr>
          <a:xfrm>
            <a:off x="420914" y="352994"/>
            <a:ext cx="11350172" cy="5888264"/>
          </a:xfrm>
          <a:prstGeom prst="rect">
            <a:avLst/>
          </a:prstGeom>
          <a:solidFill>
            <a:srgbClr val="009999"/>
          </a:solidFill>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3200" b="0" i="0" u="none"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r>
              <a:rPr lang="en-US" sz="4800" b="1" dirty="0" smtClean="0">
                <a:solidFill>
                  <a:schemeClr val="bg1"/>
                </a:solidFill>
              </a:rPr>
              <a:t>Questions?</a:t>
            </a:r>
            <a:endParaRPr lang="en-US" sz="4800" b="1" dirty="0">
              <a:solidFill>
                <a:schemeClr val="bg1"/>
              </a:solidFill>
            </a:endParaRPr>
          </a:p>
        </p:txBody>
      </p:sp>
      <p:pic>
        <p:nvPicPr>
          <p:cNvPr id="6" name="Picture 5" descr="Multi-colored question marks. This section opens the dissussion for questions" title="Question graphic"/>
          <p:cNvPicPr>
            <a:picLocks noChangeAspect="1"/>
          </p:cNvPicPr>
          <p:nvPr/>
        </p:nvPicPr>
        <p:blipFill>
          <a:blip r:embed="rId2"/>
          <a:stretch>
            <a:fillRect/>
          </a:stretch>
        </p:blipFill>
        <p:spPr>
          <a:xfrm>
            <a:off x="3614057" y="1326851"/>
            <a:ext cx="5080000" cy="3035300"/>
          </a:xfrm>
          <a:prstGeom prst="rect">
            <a:avLst/>
          </a:prstGeom>
        </p:spPr>
      </p:pic>
    </p:spTree>
    <p:extLst>
      <p:ext uri="{BB962C8B-B14F-4D97-AF65-F5344CB8AC3E}">
        <p14:creationId xmlns:p14="http://schemas.microsoft.com/office/powerpoint/2010/main" val="3455529578"/>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pic>
        <p:nvPicPr>
          <p:cNvPr id="5" name="Picture 4" descr="Decorativ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08936" y="2489819"/>
            <a:ext cx="3551651" cy="3551651"/>
          </a:xfrm>
          <a:prstGeom prst="rect">
            <a:avLst/>
          </a:prstGeom>
        </p:spPr>
      </p:pic>
      <p:sp>
        <p:nvSpPr>
          <p:cNvPr id="490" name="Shape 490"/>
          <p:cNvSpPr txBox="1">
            <a:spLocks noGrp="1"/>
          </p:cNvSpPr>
          <p:nvPr>
            <p:ph type="title" idx="4294967295"/>
          </p:nvPr>
        </p:nvSpPr>
        <p:spPr>
          <a:xfrm>
            <a:off x="123713" y="328336"/>
            <a:ext cx="10642444" cy="2059517"/>
          </a:xfrm>
          <a:prstGeom prst="rect">
            <a:avLst/>
          </a:prstGeom>
          <a:noFill/>
          <a:ln>
            <a:noFill/>
          </a:ln>
        </p:spPr>
        <p:txBody>
          <a:bodyPr spcFirstLastPara="1" vert="horz" wrap="square" lIns="121900" tIns="60933" rIns="121900" bIns="60933" rtlCol="0" anchor="b" anchorCtr="0">
            <a:noAutofit/>
          </a:bodyPr>
          <a:lstStyle/>
          <a:p>
            <a:pPr algn="ctr">
              <a:spcBef>
                <a:spcPts val="0"/>
              </a:spcBef>
              <a:buClr>
                <a:srgbClr val="538CD5"/>
              </a:buClr>
              <a:buSzPts val="720"/>
            </a:pPr>
            <a:r>
              <a:rPr lang="en-US" sz="3840">
                <a:solidFill>
                  <a:srgbClr val="538CD5"/>
                </a:solidFill>
                <a:latin typeface="Source Sans Pro"/>
                <a:ea typeface="Source Sans Pro"/>
                <a:cs typeface="Source Sans Pro"/>
                <a:sym typeface="Source Sans Pro"/>
              </a:rPr>
              <a:t/>
            </a:r>
            <a:br>
              <a:rPr lang="en-US" sz="3840">
                <a:solidFill>
                  <a:srgbClr val="538CD5"/>
                </a:solidFill>
                <a:latin typeface="Source Sans Pro"/>
                <a:ea typeface="Source Sans Pro"/>
                <a:cs typeface="Source Sans Pro"/>
                <a:sym typeface="Source Sans Pro"/>
              </a:rPr>
            </a:br>
            <a:r>
              <a:rPr lang="en-US" sz="3840">
                <a:solidFill>
                  <a:srgbClr val="538CD5"/>
                </a:solidFill>
                <a:latin typeface="Source Sans Pro"/>
                <a:ea typeface="Source Sans Pro"/>
                <a:cs typeface="Source Sans Pro"/>
                <a:sym typeface="Source Sans Pro"/>
              </a:rPr>
              <a:t/>
            </a:r>
            <a:br>
              <a:rPr lang="en-US" sz="3840">
                <a:solidFill>
                  <a:srgbClr val="538CD5"/>
                </a:solidFill>
                <a:latin typeface="Source Sans Pro"/>
                <a:ea typeface="Source Sans Pro"/>
                <a:cs typeface="Source Sans Pro"/>
                <a:sym typeface="Source Sans Pro"/>
              </a:rPr>
            </a:br>
            <a:r>
              <a:rPr lang="en-US" sz="3840">
                <a:solidFill>
                  <a:srgbClr val="538CD5"/>
                </a:solidFill>
                <a:latin typeface="Source Sans Pro"/>
                <a:ea typeface="Source Sans Pro"/>
                <a:cs typeface="Source Sans Pro"/>
                <a:sym typeface="Source Sans Pro"/>
              </a:rPr>
              <a:t/>
            </a:r>
            <a:br>
              <a:rPr lang="en-US" sz="3840">
                <a:solidFill>
                  <a:srgbClr val="538CD5"/>
                </a:solidFill>
                <a:latin typeface="Source Sans Pro"/>
                <a:ea typeface="Source Sans Pro"/>
                <a:cs typeface="Source Sans Pro"/>
                <a:sym typeface="Source Sans Pro"/>
              </a:rPr>
            </a:br>
            <a:r>
              <a:rPr lang="en-US" sz="3840">
                <a:solidFill>
                  <a:srgbClr val="538CD5"/>
                </a:solidFill>
                <a:latin typeface="Source Sans Pro"/>
                <a:ea typeface="Source Sans Pro"/>
                <a:cs typeface="Source Sans Pro"/>
                <a:sym typeface="Source Sans Pro"/>
              </a:rPr>
              <a:t/>
            </a:r>
            <a:br>
              <a:rPr lang="en-US" sz="3840">
                <a:solidFill>
                  <a:srgbClr val="538CD5"/>
                </a:solidFill>
                <a:latin typeface="Source Sans Pro"/>
                <a:ea typeface="Source Sans Pro"/>
                <a:cs typeface="Source Sans Pro"/>
                <a:sym typeface="Source Sans Pro"/>
              </a:rPr>
            </a:br>
            <a:r>
              <a:rPr lang="en-US" sz="3840">
                <a:solidFill>
                  <a:srgbClr val="538CD5"/>
                </a:solidFill>
                <a:latin typeface="Source Sans Pro"/>
                <a:ea typeface="Source Sans Pro"/>
                <a:cs typeface="Source Sans Pro"/>
                <a:sym typeface="Source Sans Pro"/>
              </a:rPr>
              <a:t/>
            </a:r>
            <a:br>
              <a:rPr lang="en-US" sz="3840">
                <a:solidFill>
                  <a:srgbClr val="538CD5"/>
                </a:solidFill>
                <a:latin typeface="Source Sans Pro"/>
                <a:ea typeface="Source Sans Pro"/>
                <a:cs typeface="Source Sans Pro"/>
                <a:sym typeface="Source Sans Pro"/>
              </a:rPr>
            </a:br>
            <a:r>
              <a:rPr lang="en-US" sz="3840">
                <a:solidFill>
                  <a:srgbClr val="538CD5"/>
                </a:solidFill>
                <a:latin typeface="Source Sans Pro"/>
                <a:ea typeface="Source Sans Pro"/>
                <a:cs typeface="Source Sans Pro"/>
                <a:sym typeface="Source Sans Pro"/>
              </a:rPr>
              <a:t/>
            </a:r>
            <a:br>
              <a:rPr lang="en-US" sz="3840">
                <a:solidFill>
                  <a:srgbClr val="538CD5"/>
                </a:solidFill>
                <a:latin typeface="Source Sans Pro"/>
                <a:ea typeface="Source Sans Pro"/>
                <a:cs typeface="Source Sans Pro"/>
                <a:sym typeface="Source Sans Pro"/>
              </a:rPr>
            </a:br>
            <a:r>
              <a:rPr lang="en-US" sz="3840">
                <a:solidFill>
                  <a:srgbClr val="538CD5"/>
                </a:solidFill>
                <a:latin typeface="Source Sans Pro"/>
                <a:ea typeface="Source Sans Pro"/>
                <a:cs typeface="Source Sans Pro"/>
                <a:sym typeface="Source Sans Pro"/>
              </a:rPr>
              <a:t/>
            </a:r>
            <a:br>
              <a:rPr lang="en-US" sz="3840">
                <a:solidFill>
                  <a:srgbClr val="538CD5"/>
                </a:solidFill>
                <a:latin typeface="Source Sans Pro"/>
                <a:ea typeface="Source Sans Pro"/>
                <a:cs typeface="Source Sans Pro"/>
                <a:sym typeface="Source Sans Pro"/>
              </a:rPr>
            </a:br>
            <a:r>
              <a:rPr lang="en-US" sz="3840">
                <a:solidFill>
                  <a:srgbClr val="538CD5"/>
                </a:solidFill>
                <a:latin typeface="Source Sans Pro"/>
                <a:ea typeface="Source Sans Pro"/>
                <a:cs typeface="Source Sans Pro"/>
                <a:sym typeface="Source Sans Pro"/>
              </a:rPr>
              <a:t/>
            </a:r>
            <a:br>
              <a:rPr lang="en-US" sz="3840">
                <a:solidFill>
                  <a:srgbClr val="538CD5"/>
                </a:solidFill>
                <a:latin typeface="Source Sans Pro"/>
                <a:ea typeface="Source Sans Pro"/>
                <a:cs typeface="Source Sans Pro"/>
                <a:sym typeface="Source Sans Pro"/>
              </a:rPr>
            </a:br>
            <a:r>
              <a:rPr lang="en-US" sz="3840">
                <a:solidFill>
                  <a:srgbClr val="538CD5"/>
                </a:solidFill>
                <a:latin typeface="Source Sans Pro"/>
                <a:ea typeface="Source Sans Pro"/>
                <a:cs typeface="Source Sans Pro"/>
                <a:sym typeface="Source Sans Pro"/>
              </a:rPr>
              <a:t/>
            </a:r>
            <a:br>
              <a:rPr lang="en-US" sz="3840">
                <a:solidFill>
                  <a:srgbClr val="538CD5"/>
                </a:solidFill>
                <a:latin typeface="Source Sans Pro"/>
                <a:ea typeface="Source Sans Pro"/>
                <a:cs typeface="Source Sans Pro"/>
                <a:sym typeface="Source Sans Pro"/>
              </a:rPr>
            </a:br>
            <a:r>
              <a:rPr lang="en-US" sz="3840">
                <a:solidFill>
                  <a:srgbClr val="538CD5"/>
                </a:solidFill>
                <a:latin typeface="Source Sans Pro"/>
                <a:ea typeface="Source Sans Pro"/>
                <a:cs typeface="Source Sans Pro"/>
                <a:sym typeface="Source Sans Pro"/>
              </a:rPr>
              <a:t/>
            </a:r>
            <a:br>
              <a:rPr lang="en-US" sz="3840">
                <a:solidFill>
                  <a:srgbClr val="538CD5"/>
                </a:solidFill>
                <a:latin typeface="Source Sans Pro"/>
                <a:ea typeface="Source Sans Pro"/>
                <a:cs typeface="Source Sans Pro"/>
                <a:sym typeface="Source Sans Pro"/>
              </a:rPr>
            </a:br>
            <a:r>
              <a:rPr lang="en-US" sz="3840">
                <a:solidFill>
                  <a:srgbClr val="538CD5"/>
                </a:solidFill>
                <a:latin typeface="Source Sans Pro"/>
                <a:ea typeface="Source Sans Pro"/>
                <a:cs typeface="Source Sans Pro"/>
                <a:sym typeface="Source Sans Pro"/>
              </a:rPr>
              <a:t/>
            </a:r>
            <a:br>
              <a:rPr lang="en-US" sz="3840">
                <a:solidFill>
                  <a:srgbClr val="538CD5"/>
                </a:solidFill>
                <a:latin typeface="Source Sans Pro"/>
                <a:ea typeface="Source Sans Pro"/>
                <a:cs typeface="Source Sans Pro"/>
                <a:sym typeface="Source Sans Pro"/>
              </a:rPr>
            </a:br>
            <a:r>
              <a:rPr lang="en-US" sz="3840">
                <a:solidFill>
                  <a:srgbClr val="538CD5"/>
                </a:solidFill>
                <a:latin typeface="Source Sans Pro"/>
                <a:ea typeface="Source Sans Pro"/>
                <a:cs typeface="Source Sans Pro"/>
                <a:sym typeface="Source Sans Pro"/>
              </a:rPr>
              <a:t/>
            </a:r>
            <a:br>
              <a:rPr lang="en-US" sz="3840">
                <a:solidFill>
                  <a:srgbClr val="538CD5"/>
                </a:solidFill>
                <a:latin typeface="Source Sans Pro"/>
                <a:ea typeface="Source Sans Pro"/>
                <a:cs typeface="Source Sans Pro"/>
                <a:sym typeface="Source Sans Pro"/>
              </a:rPr>
            </a:br>
            <a:r>
              <a:rPr lang="en-US" sz="3840">
                <a:solidFill>
                  <a:srgbClr val="538CD5"/>
                </a:solidFill>
                <a:latin typeface="Source Sans Pro"/>
                <a:ea typeface="Source Sans Pro"/>
                <a:cs typeface="Source Sans Pro"/>
                <a:sym typeface="Source Sans Pro"/>
              </a:rPr>
              <a:t/>
            </a:r>
            <a:br>
              <a:rPr lang="en-US" sz="3840">
                <a:solidFill>
                  <a:srgbClr val="538CD5"/>
                </a:solidFill>
                <a:latin typeface="Source Sans Pro"/>
                <a:ea typeface="Source Sans Pro"/>
                <a:cs typeface="Source Sans Pro"/>
                <a:sym typeface="Source Sans Pro"/>
              </a:rPr>
            </a:br>
            <a:r>
              <a:rPr lang="en-US" sz="4000" b="1">
                <a:solidFill>
                  <a:schemeClr val="tx2"/>
                </a:solidFill>
                <a:latin typeface="Times New Roman" panose="02020603050405020304" pitchFamily="18" charset="0"/>
                <a:ea typeface="Source Sans Pro"/>
                <a:cs typeface="Times New Roman" panose="02020603050405020304" pitchFamily="18" charset="0"/>
                <a:sym typeface="Source Sans Pro"/>
              </a:rPr>
              <a:t>Office of Educator Effectiveness and Leadership Development</a:t>
            </a:r>
            <a:r>
              <a:rPr lang="en-US" sz="4800" b="1">
                <a:solidFill>
                  <a:schemeClr val="tx2"/>
                </a:solidFill>
                <a:latin typeface="Source Sans Pro"/>
                <a:ea typeface="Source Sans Pro"/>
                <a:cs typeface="Source Sans Pro"/>
                <a:sym typeface="Source Sans Pro"/>
              </a:rPr>
              <a:t/>
            </a:r>
            <a:br>
              <a:rPr lang="en-US" sz="4800" b="1">
                <a:solidFill>
                  <a:schemeClr val="tx2"/>
                </a:solidFill>
                <a:latin typeface="Source Sans Pro"/>
                <a:ea typeface="Source Sans Pro"/>
                <a:cs typeface="Source Sans Pro"/>
                <a:sym typeface="Source Sans Pro"/>
              </a:rPr>
            </a:br>
            <a:endParaRPr sz="4800" b="1">
              <a:solidFill>
                <a:schemeClr val="tx2"/>
              </a:solidFill>
              <a:latin typeface="Source Sans Pro"/>
              <a:ea typeface="Source Sans Pro"/>
              <a:cs typeface="Source Sans Pro"/>
              <a:sym typeface="Source Sans Pro"/>
            </a:endParaRPr>
          </a:p>
        </p:txBody>
      </p:sp>
      <p:sp>
        <p:nvSpPr>
          <p:cNvPr id="2" name="Content Placeholder 1"/>
          <p:cNvSpPr>
            <a:spLocks noGrp="1"/>
          </p:cNvSpPr>
          <p:nvPr>
            <p:ph idx="4294967295"/>
          </p:nvPr>
        </p:nvSpPr>
        <p:spPr>
          <a:xfrm>
            <a:off x="1" y="1790701"/>
            <a:ext cx="10003367" cy="4271433"/>
          </a:xfrm>
        </p:spPr>
        <p:txBody>
          <a:bodyPr/>
          <a:lstStyle/>
          <a:p>
            <a:pPr marL="0" indent="0">
              <a:buNone/>
            </a:pPr>
            <a:r>
              <a:rPr lang="en-US"/>
              <a:t>  </a:t>
            </a:r>
          </a:p>
        </p:txBody>
      </p:sp>
      <p:sp>
        <p:nvSpPr>
          <p:cNvPr id="491" name="Shape 491" descr="Contacts"/>
          <p:cNvSpPr txBox="1"/>
          <p:nvPr/>
        </p:nvSpPr>
        <p:spPr>
          <a:xfrm>
            <a:off x="123713" y="1546967"/>
            <a:ext cx="11489684" cy="4758900"/>
          </a:xfrm>
          <a:prstGeom prst="rect">
            <a:avLst/>
          </a:prstGeom>
          <a:noFill/>
          <a:ln>
            <a:noFill/>
          </a:ln>
        </p:spPr>
        <p:txBody>
          <a:bodyPr spcFirstLastPara="1" wrap="square" lIns="121900" tIns="60933" rIns="121900" bIns="60933" anchor="t" anchorCtr="0">
            <a:noAutofit/>
          </a:bodyPr>
          <a:lstStyle/>
          <a:p>
            <a:pPr marL="457189" lvl="1" defTabSz="914377">
              <a:buClr>
                <a:prstClr val="black"/>
              </a:buClr>
              <a:buSzPts val="400"/>
            </a:pPr>
            <a:endParaRPr lang="en-US" sz="1067" dirty="0">
              <a:solidFill>
                <a:prstClr val="black"/>
              </a:solidFill>
              <a:latin typeface="Century Gothic" panose="020B0502020202020204"/>
              <a:ea typeface="Calibri"/>
              <a:cs typeface="Calibri"/>
              <a:sym typeface="Calibri"/>
            </a:endParaRPr>
          </a:p>
          <a:p>
            <a:pPr defTabSz="914377">
              <a:buClr>
                <a:prstClr val="black"/>
              </a:buClr>
              <a:buSzPts val="400"/>
            </a:pPr>
            <a:r>
              <a:rPr lang="en-US" sz="3333" b="1" dirty="0">
                <a:solidFill>
                  <a:prstClr val="black"/>
                </a:solidFill>
                <a:latin typeface="Calibri"/>
                <a:ea typeface="Calibri"/>
                <a:cs typeface="Calibri"/>
                <a:sym typeface="Calibri"/>
              </a:rPr>
              <a:t>ADEPT, IHE and PADEPP Liaisons</a:t>
            </a:r>
            <a:endParaRPr sz="3333" dirty="0">
              <a:solidFill>
                <a:prstClr val="black"/>
              </a:solidFill>
              <a:latin typeface="Century Gothic" panose="020B0502020202020204"/>
            </a:endParaRPr>
          </a:p>
          <a:p>
            <a:pPr marL="457189" lvl="1" defTabSz="914377">
              <a:buClr>
                <a:prstClr val="black"/>
              </a:buClr>
              <a:buSzPts val="400"/>
            </a:pPr>
            <a:r>
              <a:rPr lang="en-US" sz="3333" dirty="0">
                <a:solidFill>
                  <a:prstClr val="black"/>
                </a:solidFill>
                <a:latin typeface="Calibri"/>
                <a:ea typeface="Calibri"/>
                <a:cs typeface="Calibri"/>
                <a:sym typeface="Calibri"/>
              </a:rPr>
              <a:t>Dr. Julie Anna Hartwell, </a:t>
            </a:r>
            <a:r>
              <a:rPr lang="en-US" sz="3333" u="sng" dirty="0">
                <a:solidFill>
                  <a:prstClr val="black"/>
                </a:solidFill>
                <a:latin typeface="Calibri"/>
                <a:ea typeface="Calibri"/>
                <a:cs typeface="Calibri"/>
                <a:sym typeface="Calibri"/>
              </a:rPr>
              <a:t>jhartwell@ed.sc.gov</a:t>
            </a:r>
            <a:endParaRPr lang="en-US" sz="3333" dirty="0">
              <a:solidFill>
                <a:prstClr val="black"/>
              </a:solidFill>
              <a:latin typeface="Calibri"/>
              <a:ea typeface="Calibri"/>
              <a:cs typeface="Calibri"/>
              <a:sym typeface="Calibri"/>
            </a:endParaRPr>
          </a:p>
          <a:p>
            <a:pPr marL="457189" lvl="1" defTabSz="914377">
              <a:buClr>
                <a:prstClr val="black"/>
              </a:buClr>
              <a:buSzPts val="400"/>
            </a:pPr>
            <a:r>
              <a:rPr lang="en-US" sz="3333" dirty="0">
                <a:solidFill>
                  <a:prstClr val="black"/>
                </a:solidFill>
                <a:latin typeface="Calibri"/>
                <a:ea typeface="Calibri"/>
                <a:cs typeface="Calibri"/>
                <a:sym typeface="Calibri"/>
              </a:rPr>
              <a:t>Faye Colley, </a:t>
            </a:r>
            <a:r>
              <a:rPr lang="en-US" sz="3333" u="sng" dirty="0">
                <a:solidFill>
                  <a:prstClr val="black"/>
                </a:solidFill>
                <a:latin typeface="Calibri"/>
                <a:ea typeface="Calibri"/>
                <a:cs typeface="Calibri"/>
                <a:sym typeface="Calibri"/>
              </a:rPr>
              <a:t>fcolley@ed.sc.go</a:t>
            </a:r>
            <a:r>
              <a:rPr lang="en-US" sz="3333" dirty="0">
                <a:solidFill>
                  <a:prstClr val="black"/>
                </a:solidFill>
                <a:latin typeface="Calibri"/>
                <a:ea typeface="Calibri"/>
                <a:cs typeface="Calibri"/>
                <a:sym typeface="Calibri"/>
              </a:rPr>
              <a:t>v  </a:t>
            </a:r>
          </a:p>
          <a:p>
            <a:pPr marL="457189" lvl="1" defTabSz="914377">
              <a:buClr>
                <a:prstClr val="black"/>
              </a:buClr>
              <a:buSzPts val="400"/>
            </a:pPr>
            <a:r>
              <a:rPr lang="en-US" sz="3333" dirty="0">
                <a:solidFill>
                  <a:prstClr val="black"/>
                </a:solidFill>
                <a:latin typeface="Calibri"/>
                <a:ea typeface="Calibri"/>
                <a:cs typeface="Calibri"/>
                <a:sym typeface="Calibri"/>
              </a:rPr>
              <a:t>Dr. Kimberly Howard, </a:t>
            </a:r>
            <a:r>
              <a:rPr lang="en-US" sz="3333" u="sng" dirty="0">
                <a:solidFill>
                  <a:prstClr val="black"/>
                </a:solidFill>
                <a:latin typeface="Calibri"/>
                <a:ea typeface="Calibri"/>
                <a:cs typeface="Calibri"/>
                <a:sym typeface="Calibri"/>
              </a:rPr>
              <a:t>khoward@ed.sc.gov</a:t>
            </a:r>
          </a:p>
          <a:p>
            <a:pPr marL="457189" lvl="1" defTabSz="914377">
              <a:buClr>
                <a:prstClr val="black"/>
              </a:buClr>
              <a:buSzPts val="400"/>
            </a:pPr>
            <a:r>
              <a:rPr lang="en-US" sz="3333" dirty="0">
                <a:solidFill>
                  <a:prstClr val="black"/>
                </a:solidFill>
                <a:latin typeface="Calibri"/>
                <a:ea typeface="Calibri"/>
                <a:cs typeface="Calibri"/>
                <a:sym typeface="Calibri"/>
              </a:rPr>
              <a:t>Rodney Evans, </a:t>
            </a:r>
            <a:r>
              <a:rPr lang="en-US" sz="3333" u="sng" dirty="0">
                <a:solidFill>
                  <a:prstClr val="black"/>
                </a:solidFill>
                <a:latin typeface="Calibri"/>
                <a:ea typeface="Calibri"/>
                <a:cs typeface="Calibri"/>
                <a:sym typeface="Calibri"/>
              </a:rPr>
              <a:t>revans@ed.sc.gov</a:t>
            </a:r>
          </a:p>
          <a:p>
            <a:pPr marL="457189" lvl="1" defTabSz="914377">
              <a:buClr>
                <a:prstClr val="black"/>
              </a:buClr>
              <a:buSzPts val="400"/>
            </a:pPr>
            <a:r>
              <a:rPr lang="en-US" sz="3333" dirty="0">
                <a:solidFill>
                  <a:prstClr val="black"/>
                </a:solidFill>
                <a:latin typeface="Calibri"/>
                <a:ea typeface="Calibri"/>
                <a:cs typeface="Calibri"/>
                <a:sym typeface="Calibri"/>
              </a:rPr>
              <a:t>Beverly </a:t>
            </a:r>
            <a:r>
              <a:rPr lang="en-US" sz="3333" dirty="0" err="1">
                <a:solidFill>
                  <a:prstClr val="black"/>
                </a:solidFill>
                <a:latin typeface="Calibri"/>
                <a:ea typeface="Calibri"/>
                <a:cs typeface="Calibri"/>
                <a:sym typeface="Calibri"/>
              </a:rPr>
              <a:t>Flythe</a:t>
            </a:r>
            <a:r>
              <a:rPr lang="en-US" sz="3333" dirty="0">
                <a:solidFill>
                  <a:prstClr val="black"/>
                </a:solidFill>
                <a:latin typeface="Calibri"/>
                <a:ea typeface="Calibri"/>
                <a:cs typeface="Calibri"/>
                <a:sym typeface="Calibri"/>
              </a:rPr>
              <a:t>, </a:t>
            </a:r>
            <a:r>
              <a:rPr lang="en-US" sz="3333" u="sng" dirty="0">
                <a:solidFill>
                  <a:prstClr val="black"/>
                </a:solidFill>
                <a:latin typeface="Calibri"/>
                <a:ea typeface="Calibri"/>
                <a:cs typeface="Calibri"/>
                <a:sym typeface="Calibri"/>
              </a:rPr>
              <a:t>bflythe@ed.sc.gov</a:t>
            </a:r>
          </a:p>
          <a:p>
            <a:pPr marL="457189" lvl="1" defTabSz="914377">
              <a:buClr>
                <a:prstClr val="black"/>
              </a:buClr>
              <a:buSzPts val="400"/>
            </a:pPr>
            <a:r>
              <a:rPr lang="en-US" sz="3333" dirty="0">
                <a:solidFill>
                  <a:prstClr val="black"/>
                </a:solidFill>
                <a:latin typeface="Calibri"/>
                <a:ea typeface="Calibri"/>
                <a:cs typeface="Calibri"/>
                <a:sym typeface="Calibri"/>
              </a:rPr>
              <a:t>Dr. Vicki Traufler, </a:t>
            </a:r>
            <a:r>
              <a:rPr lang="en-US" sz="3333" u="sng" dirty="0">
                <a:solidFill>
                  <a:prstClr val="black"/>
                </a:solidFill>
                <a:latin typeface="Calibri"/>
                <a:ea typeface="Calibri"/>
                <a:cs typeface="Calibri"/>
                <a:sym typeface="Calibri"/>
              </a:rPr>
              <a:t>vtraufler@ed.sc.gov</a:t>
            </a:r>
          </a:p>
          <a:p>
            <a:pPr defTabSz="914377">
              <a:buClr>
                <a:prstClr val="black"/>
              </a:buClr>
              <a:buSzPts val="400"/>
            </a:pPr>
            <a:r>
              <a:rPr lang="en-US" sz="3333" b="1" dirty="0">
                <a:solidFill>
                  <a:prstClr val="black"/>
                </a:solidFill>
                <a:latin typeface="Calibri"/>
                <a:ea typeface="Calibri"/>
                <a:cs typeface="Calibri"/>
                <a:sym typeface="Calibri"/>
              </a:rPr>
              <a:t>Director</a:t>
            </a:r>
            <a:endParaRPr sz="3333" dirty="0">
              <a:solidFill>
                <a:prstClr val="black"/>
              </a:solidFill>
              <a:latin typeface="Century Gothic" panose="020B0502020202020204"/>
            </a:endParaRPr>
          </a:p>
          <a:p>
            <a:pPr marL="457189" lvl="1" defTabSz="914377">
              <a:buClr>
                <a:prstClr val="black"/>
              </a:buClr>
              <a:buSzPts val="400"/>
            </a:pPr>
            <a:r>
              <a:rPr lang="en-US" sz="3333" dirty="0">
                <a:solidFill>
                  <a:prstClr val="black"/>
                </a:solidFill>
                <a:latin typeface="Calibri"/>
                <a:ea typeface="Calibri"/>
                <a:cs typeface="Calibri"/>
                <a:sym typeface="Calibri"/>
              </a:rPr>
              <a:t>Lilla Toal-Mandsager, Director, </a:t>
            </a:r>
            <a:r>
              <a:rPr lang="en-US" sz="3333" u="sng" dirty="0">
                <a:solidFill>
                  <a:prstClr val="black"/>
                </a:solidFill>
                <a:latin typeface="Calibri"/>
                <a:ea typeface="Calibri"/>
                <a:cs typeface="Calibri"/>
                <a:sym typeface="Calibri"/>
              </a:rPr>
              <a:t>lmandsager@ed.sc.gov</a:t>
            </a:r>
            <a:endParaRPr sz="3333" dirty="0">
              <a:solidFill>
                <a:prstClr val="black"/>
              </a:solidFill>
              <a:latin typeface="Calibri"/>
              <a:ea typeface="Calibri"/>
              <a:cs typeface="Calibri"/>
              <a:sym typeface="Calibri"/>
            </a:endParaRPr>
          </a:p>
        </p:txBody>
      </p:sp>
    </p:spTree>
    <p:extLst>
      <p:ext uri="{BB962C8B-B14F-4D97-AF65-F5344CB8AC3E}">
        <p14:creationId xmlns:p14="http://schemas.microsoft.com/office/powerpoint/2010/main" val="1652223100"/>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US" b="1" dirty="0" smtClean="0">
                <a:solidFill>
                  <a:schemeClr val="bg1"/>
                </a:solidFill>
              </a:rPr>
              <a:t>Survey</a:t>
            </a:r>
            <a:endParaRPr lang="en-US" b="1" dirty="0">
              <a:solidFill>
                <a:schemeClr val="bg1"/>
              </a:solidFill>
            </a:endParaRP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294967295"/>
          </p:nvPr>
        </p:nvSpPr>
        <p:spPr/>
        <p:txBody>
          <a:bodyPr/>
          <a:lstStyle/>
          <a:p>
            <a:fld id="{2638198E-7845-4843-8114-6B9DA8FD3EF6}" type="slidenum">
              <a:rPr lang="en-US" smtClean="0"/>
              <a:t>124</a:t>
            </a:fld>
            <a:endParaRPr lang="en-US"/>
          </a:p>
        </p:txBody>
      </p:sp>
      <p:sp>
        <p:nvSpPr>
          <p:cNvPr id="5" name="Content Placeholder 2"/>
          <p:cNvSpPr txBox="1">
            <a:spLocks/>
          </p:cNvSpPr>
          <p:nvPr/>
        </p:nvSpPr>
        <p:spPr>
          <a:xfrm>
            <a:off x="478971" y="440079"/>
            <a:ext cx="11350172" cy="5888264"/>
          </a:xfrm>
          <a:prstGeom prst="rect">
            <a:avLst/>
          </a:prstGeom>
          <a:solidFill>
            <a:srgbClr val="009999"/>
          </a:solidFill>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3200" b="0" i="0" u="none"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endParaRPr lang="en-US" dirty="0" smtClean="0"/>
          </a:p>
          <a:p>
            <a:pPr marL="0" indent="0" algn="ctr">
              <a:buNone/>
            </a:pPr>
            <a:r>
              <a:rPr lang="en-US" b="1" dirty="0">
                <a:solidFill>
                  <a:schemeClr val="bg1"/>
                </a:solidFill>
              </a:rPr>
              <a:t>Please complete the survey. </a:t>
            </a:r>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None/>
            </a:pPr>
            <a:r>
              <a:rPr lang="en-US" sz="4800" b="1" dirty="0">
                <a:solidFill>
                  <a:schemeClr val="bg1"/>
                </a:solidFill>
              </a:rPr>
              <a:t>We want your feedback.</a:t>
            </a:r>
          </a:p>
        </p:txBody>
      </p:sp>
      <p:pic>
        <p:nvPicPr>
          <p:cNvPr id="6" name="Picture 5" descr="Multi-colored question marks. This section opens the dissussion for questions" title="Question graphic"/>
          <p:cNvPicPr>
            <a:picLocks noChangeAspect="1"/>
          </p:cNvPicPr>
          <p:nvPr/>
        </p:nvPicPr>
        <p:blipFill>
          <a:blip r:embed="rId2"/>
          <a:stretch>
            <a:fillRect/>
          </a:stretch>
        </p:blipFill>
        <p:spPr>
          <a:xfrm>
            <a:off x="3614057" y="1929664"/>
            <a:ext cx="5080000" cy="3035300"/>
          </a:xfrm>
          <a:prstGeom prst="rect">
            <a:avLst/>
          </a:prstGeom>
        </p:spPr>
      </p:pic>
    </p:spTree>
    <p:extLst>
      <p:ext uri="{BB962C8B-B14F-4D97-AF65-F5344CB8AC3E}">
        <p14:creationId xmlns:p14="http://schemas.microsoft.com/office/powerpoint/2010/main" val="557779737"/>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856" y="4045534"/>
            <a:ext cx="12221029" cy="2282695"/>
          </a:xfrm>
        </p:spPr>
        <p:txBody>
          <a:bodyPr>
            <a:normAutofit fontScale="90000"/>
          </a:bodyPr>
          <a:lstStyle/>
          <a:p>
            <a:pPr lvl="1"/>
            <a:r>
              <a:rPr lang="en-US" sz="5300" b="1" u="sng" dirty="0">
                <a:solidFill>
                  <a:schemeClr val="bg1"/>
                </a:solidFill>
                <a:latin typeface="Times New Roman"/>
                <a:cs typeface="Times New Roman"/>
              </a:rPr>
              <a:t>Afternoon Work Session</a:t>
            </a:r>
            <a:r>
              <a:rPr lang="en-US" sz="5300" b="1" dirty="0">
                <a:solidFill>
                  <a:schemeClr val="bg1"/>
                </a:solidFill>
                <a:latin typeface="Times New Roman"/>
                <a:cs typeface="Times New Roman"/>
              </a:rPr>
              <a:t>:</a:t>
            </a:r>
            <a:r>
              <a:rPr lang="en-US" sz="5300" dirty="0">
                <a:latin typeface="Times New Roman"/>
                <a:cs typeface="Times New Roman"/>
              </a:rPr>
              <a:t/>
            </a:r>
            <a:br>
              <a:rPr lang="en-US" sz="5300" dirty="0">
                <a:latin typeface="Times New Roman"/>
                <a:cs typeface="Times New Roman"/>
              </a:rPr>
            </a:br>
            <a:r>
              <a:rPr lang="en-US" sz="2800" b="1" dirty="0">
                <a:solidFill>
                  <a:srgbClr val="FFFF00"/>
                </a:solidFill>
              </a:rPr>
              <a:t>Congaree Room</a:t>
            </a:r>
            <a:r>
              <a:rPr lang="en-US" sz="2800" dirty="0">
                <a:solidFill>
                  <a:schemeClr val="bg1"/>
                </a:solidFill>
              </a:rPr>
              <a:t>: Bulk Tools, Roster Questions, Teams, NIET portal</a:t>
            </a:r>
            <a:br>
              <a:rPr lang="en-US" sz="2800" dirty="0">
                <a:solidFill>
                  <a:schemeClr val="bg1"/>
                </a:solidFill>
              </a:rPr>
            </a:br>
            <a:r>
              <a:rPr lang="en-US" sz="2800" dirty="0">
                <a:solidFill>
                  <a:schemeClr val="bg1"/>
                </a:solidFill>
              </a:rPr>
              <a:t>Presenter, Faye Colley</a:t>
            </a:r>
            <a:br>
              <a:rPr lang="en-US" sz="2800" dirty="0">
                <a:solidFill>
                  <a:schemeClr val="bg1"/>
                </a:solidFill>
              </a:rPr>
            </a:br>
            <a:r>
              <a:rPr lang="en-US" sz="2800" dirty="0">
                <a:solidFill>
                  <a:schemeClr val="bg1"/>
                </a:solidFill>
              </a:rPr>
              <a:t/>
            </a:r>
            <a:br>
              <a:rPr lang="en-US" sz="2800" dirty="0">
                <a:solidFill>
                  <a:schemeClr val="bg1"/>
                </a:solidFill>
              </a:rPr>
            </a:br>
            <a:r>
              <a:rPr lang="en-US" sz="2800" b="1" dirty="0">
                <a:solidFill>
                  <a:srgbClr val="FFFF00"/>
                </a:solidFill>
              </a:rPr>
              <a:t>Wateree Room</a:t>
            </a:r>
            <a:r>
              <a:rPr lang="en-US" sz="2800" dirty="0">
                <a:solidFill>
                  <a:schemeClr val="bg1"/>
                </a:solidFill>
              </a:rPr>
              <a:t>: Import and Contracts</a:t>
            </a:r>
            <a:br>
              <a:rPr lang="en-US" sz="2800" dirty="0">
                <a:solidFill>
                  <a:schemeClr val="bg1"/>
                </a:solidFill>
              </a:rPr>
            </a:br>
            <a:r>
              <a:rPr lang="en-US" sz="2800" dirty="0">
                <a:solidFill>
                  <a:schemeClr val="bg1"/>
                </a:solidFill>
              </a:rPr>
              <a:t>Presenters, Rodney Evans and Dr. Kim Howard</a:t>
            </a:r>
            <a:br>
              <a:rPr lang="en-US" sz="2800" dirty="0">
                <a:solidFill>
                  <a:schemeClr val="bg1"/>
                </a:solidFill>
              </a:rPr>
            </a:br>
            <a:r>
              <a:rPr lang="en-US" sz="3200" dirty="0">
                <a:solidFill>
                  <a:schemeClr val="bg1"/>
                </a:solidFill>
              </a:rPr>
              <a:t/>
            </a:r>
            <a:br>
              <a:rPr lang="en-US" sz="3200" dirty="0">
                <a:solidFill>
                  <a:schemeClr val="bg1"/>
                </a:solidFill>
              </a:rPr>
            </a:br>
            <a:r>
              <a:rPr lang="en-US" sz="2800" b="1" dirty="0">
                <a:solidFill>
                  <a:srgbClr val="FFFF00"/>
                </a:solidFill>
              </a:rPr>
              <a:t>Hartwell Room</a:t>
            </a:r>
            <a:r>
              <a:rPr lang="en-US" sz="2800" dirty="0">
                <a:solidFill>
                  <a:schemeClr val="bg1"/>
                </a:solidFill>
              </a:rPr>
              <a:t>: Reports</a:t>
            </a:r>
            <a:br>
              <a:rPr lang="en-US" sz="2800" dirty="0">
                <a:solidFill>
                  <a:schemeClr val="bg1"/>
                </a:solidFill>
              </a:rPr>
            </a:br>
            <a:r>
              <a:rPr lang="en-US" sz="2800" dirty="0">
                <a:solidFill>
                  <a:schemeClr val="bg1"/>
                </a:solidFill>
              </a:rPr>
              <a:t>Presenter, Dr. Julie Hartwell</a:t>
            </a:r>
            <a:br>
              <a:rPr lang="en-US" sz="2800" dirty="0">
                <a:solidFill>
                  <a:schemeClr val="bg1"/>
                </a:solidFill>
              </a:rPr>
            </a:br>
            <a:r>
              <a:rPr lang="en-US" sz="2800" dirty="0">
                <a:solidFill>
                  <a:schemeClr val="bg1"/>
                </a:solidFill>
              </a:rPr>
              <a:t/>
            </a:r>
            <a:br>
              <a:rPr lang="en-US" sz="2800" dirty="0">
                <a:solidFill>
                  <a:schemeClr val="bg1"/>
                </a:solidFill>
              </a:rPr>
            </a:br>
            <a:r>
              <a:rPr lang="en-US" sz="2800" b="1" dirty="0">
                <a:solidFill>
                  <a:srgbClr val="FFFF00"/>
                </a:solidFill>
              </a:rPr>
              <a:t>Marion Room</a:t>
            </a:r>
            <a:r>
              <a:rPr lang="en-US" sz="2800" dirty="0">
                <a:solidFill>
                  <a:schemeClr val="bg1"/>
                </a:solidFill>
              </a:rPr>
              <a:t>: Corrections and Training </a:t>
            </a:r>
            <a:br>
              <a:rPr lang="en-US" sz="2800" dirty="0">
                <a:solidFill>
                  <a:schemeClr val="bg1"/>
                </a:solidFill>
              </a:rPr>
            </a:br>
            <a:r>
              <a:rPr lang="en-US" sz="2800" dirty="0">
                <a:solidFill>
                  <a:schemeClr val="bg1"/>
                </a:solidFill>
              </a:rPr>
              <a:t>Presenter, Beverly Flythe</a:t>
            </a:r>
            <a:br>
              <a:rPr lang="en-US" sz="2800" dirty="0">
                <a:solidFill>
                  <a:schemeClr val="bg1"/>
                </a:solidFill>
              </a:rPr>
            </a:br>
            <a:r>
              <a:rPr lang="en-US" sz="2800" dirty="0">
                <a:solidFill>
                  <a:schemeClr val="bg1"/>
                </a:solidFill>
              </a:rPr>
              <a:t/>
            </a:r>
            <a:br>
              <a:rPr lang="en-US" sz="2800" dirty="0">
                <a:solidFill>
                  <a:schemeClr val="bg1"/>
                </a:solidFill>
              </a:rPr>
            </a:br>
            <a:r>
              <a:rPr lang="en-US" sz="2800" b="1" dirty="0">
                <a:solidFill>
                  <a:srgbClr val="FFFF00"/>
                </a:solidFill>
              </a:rPr>
              <a:t>Murray Room</a:t>
            </a:r>
            <a:r>
              <a:rPr lang="en-US" sz="2800" dirty="0">
                <a:solidFill>
                  <a:schemeClr val="bg1"/>
                </a:solidFill>
              </a:rPr>
              <a:t>: Administrative Questions </a:t>
            </a:r>
            <a:br>
              <a:rPr lang="en-US" sz="2800" dirty="0">
                <a:solidFill>
                  <a:schemeClr val="bg1"/>
                </a:solidFill>
              </a:rPr>
            </a:br>
            <a:r>
              <a:rPr lang="en-US" sz="2800" dirty="0">
                <a:solidFill>
                  <a:schemeClr val="bg1"/>
                </a:solidFill>
              </a:rPr>
              <a:t>Presenter, Lilla </a:t>
            </a:r>
            <a:r>
              <a:rPr lang="en-US" sz="2800" dirty="0" err="1">
                <a:solidFill>
                  <a:schemeClr val="bg1"/>
                </a:solidFill>
              </a:rPr>
              <a:t>Toal</a:t>
            </a:r>
            <a:r>
              <a:rPr lang="en-US" sz="2800" dirty="0">
                <a:solidFill>
                  <a:schemeClr val="bg1"/>
                </a:solidFill>
              </a:rPr>
              <a:t> </a:t>
            </a:r>
            <a:r>
              <a:rPr lang="en-US" sz="2800" dirty="0" err="1">
                <a:solidFill>
                  <a:schemeClr val="bg1"/>
                </a:solidFill>
              </a:rPr>
              <a:t>Mandsager</a:t>
            </a:r>
            <a:r>
              <a:rPr lang="en-US" sz="2800" dirty="0"/>
              <a:t>   </a:t>
            </a:r>
            <a:r>
              <a:rPr lang="en-US" sz="1800" dirty="0"/>
              <a:t>                            </a:t>
            </a:r>
            <a:endParaRPr lang="en-US" sz="6600"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872307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0"/>
            <a:ext cx="10972800" cy="1143000"/>
          </a:xfrm>
        </p:spPr>
        <p:txBody>
          <a:bodyPr>
            <a:normAutofit/>
          </a:bodyPr>
          <a:lstStyle/>
          <a:p>
            <a:pPr algn="l"/>
            <a:r>
              <a:rPr lang="en-US" sz="3600" dirty="0"/>
              <a:t>The</a:t>
            </a:r>
            <a:r>
              <a:rPr lang="en-US" sz="3600"/>
              <a:t> </a:t>
            </a:r>
            <a:r>
              <a:rPr lang="en-US" sz="3600" dirty="0"/>
              <a:t>When:</a:t>
            </a:r>
            <a:r>
              <a:rPr lang="en-US" sz="3600"/>
              <a:t> ADEPT </a:t>
            </a:r>
            <a:r>
              <a:rPr lang="en-US" sz="3600" dirty="0"/>
              <a:t>Calendar of Events and Due Dates</a:t>
            </a:r>
          </a:p>
        </p:txBody>
      </p:sp>
      <p:pic>
        <p:nvPicPr>
          <p:cNvPr id="5" name="Picture 4" title="Screenshot of ADEPT calendar handout"/>
          <p:cNvPicPr>
            <a:picLocks noChangeAspect="1"/>
          </p:cNvPicPr>
          <p:nvPr/>
        </p:nvPicPr>
        <p:blipFill>
          <a:blip r:embed="rId3"/>
          <a:stretch>
            <a:fillRect/>
          </a:stretch>
        </p:blipFill>
        <p:spPr>
          <a:xfrm>
            <a:off x="2132121" y="805544"/>
            <a:ext cx="7111219" cy="5869370"/>
          </a:xfrm>
          <a:prstGeom prst="rect">
            <a:avLst/>
          </a:prstGeom>
        </p:spPr>
      </p:pic>
    </p:spTree>
    <p:extLst>
      <p:ext uri="{BB962C8B-B14F-4D97-AF65-F5344CB8AC3E}">
        <p14:creationId xmlns:p14="http://schemas.microsoft.com/office/powerpoint/2010/main" val="39329595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81200" y="274637"/>
            <a:ext cx="8229600" cy="1858963"/>
          </a:xfrm>
        </p:spPr>
        <p:txBody>
          <a:bodyPr>
            <a:normAutofit fontScale="90000"/>
          </a:bodyPr>
          <a:lstStyle/>
          <a:p>
            <a:pPr algn="ctr"/>
            <a:r>
              <a:rPr lang="en-US" dirty="0"/>
              <a:t> </a:t>
            </a:r>
            <a:br>
              <a:rPr lang="en-US" dirty="0"/>
            </a:br>
            <a:r>
              <a:rPr lang="en-US" dirty="0"/>
              <a:t>Special Areas Evaluation Revision Timeline</a:t>
            </a:r>
            <a:br>
              <a:rPr lang="en-US" dirty="0"/>
            </a:br>
            <a:endParaRPr lang="en-US" dirty="0">
              <a:solidFill>
                <a:srgbClr val="C00000"/>
              </a:solidFill>
            </a:endParaRPr>
          </a:p>
        </p:txBody>
      </p:sp>
      <p:graphicFrame>
        <p:nvGraphicFramePr>
          <p:cNvPr id="6" name="Content Placeholder 5" descr="Stakeholder Feedback and Needs Assessment&#10; Job-specific stakeholders&#10; HR leaders &#10; Advisory group&#10;Draft and Revise Guidelines &#10; Advisory Group &#10; HR leaders &#10; Job-specific stakeholders&#10;State Board Approval &#10;Roll Out and Training&#10;Implementation&#10;" title="Special area evaluation revision process "/>
          <p:cNvGraphicFramePr>
            <a:graphicFrameLocks noGrp="1"/>
          </p:cNvGraphicFramePr>
          <p:nvPr>
            <p:ph idx="1"/>
          </p:nvPr>
        </p:nvGraphicFramePr>
        <p:xfrm>
          <a:off x="1694390" y="1485354"/>
          <a:ext cx="10445260" cy="49447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2089215" y="4127967"/>
            <a:ext cx="225335" cy="276999"/>
          </a:xfrm>
          <a:prstGeom prst="rect">
            <a:avLst/>
          </a:prstGeom>
          <a:noFill/>
          <a:ln w="38100">
            <a:solidFill>
              <a:schemeClr val="accent5">
                <a:lumMod val="60000"/>
                <a:lumOff val="40000"/>
              </a:schemeClr>
            </a:solidFill>
          </a:ln>
        </p:spPr>
        <p:txBody>
          <a:bodyPr wrap="square" rtlCol="0">
            <a:spAutoFit/>
          </a:bodyPr>
          <a:lstStyle/>
          <a:p>
            <a:pPr defTabSz="685783">
              <a:defRPr/>
            </a:pPr>
            <a:r>
              <a:rPr lang="en-US" sz="1200" dirty="0">
                <a:solidFill>
                  <a:prstClr val="black"/>
                </a:solidFill>
                <a:latin typeface="Calibri" panose="020F0502020204030204"/>
              </a:rPr>
              <a:t>1</a:t>
            </a:r>
          </a:p>
        </p:txBody>
      </p:sp>
      <p:sp>
        <p:nvSpPr>
          <p:cNvPr id="8" name="TextBox 7"/>
          <p:cNvSpPr txBox="1"/>
          <p:nvPr/>
        </p:nvSpPr>
        <p:spPr>
          <a:xfrm>
            <a:off x="5171673" y="4095231"/>
            <a:ext cx="225335" cy="276999"/>
          </a:xfrm>
          <a:prstGeom prst="rect">
            <a:avLst/>
          </a:prstGeom>
          <a:noFill/>
          <a:ln w="38100">
            <a:solidFill>
              <a:schemeClr val="accent5">
                <a:lumMod val="60000"/>
                <a:lumOff val="40000"/>
              </a:schemeClr>
            </a:solidFill>
          </a:ln>
        </p:spPr>
        <p:txBody>
          <a:bodyPr wrap="square" rtlCol="0">
            <a:spAutoFit/>
          </a:bodyPr>
          <a:lstStyle/>
          <a:p>
            <a:pPr defTabSz="685783">
              <a:defRPr/>
            </a:pPr>
            <a:r>
              <a:rPr lang="en-US" sz="1200" dirty="0">
                <a:solidFill>
                  <a:prstClr val="black"/>
                </a:solidFill>
                <a:latin typeface="Calibri" panose="020F0502020204030204"/>
              </a:rPr>
              <a:t>2</a:t>
            </a:r>
          </a:p>
        </p:txBody>
      </p:sp>
      <p:sp>
        <p:nvSpPr>
          <p:cNvPr id="9" name="TextBox 8"/>
          <p:cNvSpPr txBox="1"/>
          <p:nvPr/>
        </p:nvSpPr>
        <p:spPr>
          <a:xfrm>
            <a:off x="8141462" y="4095231"/>
            <a:ext cx="225335" cy="276999"/>
          </a:xfrm>
          <a:prstGeom prst="rect">
            <a:avLst/>
          </a:prstGeom>
          <a:noFill/>
          <a:ln w="38100">
            <a:solidFill>
              <a:schemeClr val="accent5">
                <a:lumMod val="60000"/>
                <a:lumOff val="40000"/>
              </a:schemeClr>
            </a:solidFill>
          </a:ln>
        </p:spPr>
        <p:txBody>
          <a:bodyPr wrap="square" rtlCol="0">
            <a:spAutoFit/>
          </a:bodyPr>
          <a:lstStyle/>
          <a:p>
            <a:pPr defTabSz="685783">
              <a:defRPr/>
            </a:pPr>
            <a:r>
              <a:rPr lang="en-US" sz="1200" dirty="0">
                <a:solidFill>
                  <a:prstClr val="black"/>
                </a:solidFill>
                <a:latin typeface="Calibri" panose="020F0502020204030204"/>
              </a:rPr>
              <a:t>3</a:t>
            </a:r>
          </a:p>
        </p:txBody>
      </p:sp>
      <p:sp>
        <p:nvSpPr>
          <p:cNvPr id="10" name="TextBox 9"/>
          <p:cNvSpPr txBox="1"/>
          <p:nvPr/>
        </p:nvSpPr>
        <p:spPr>
          <a:xfrm>
            <a:off x="9324959" y="4088130"/>
            <a:ext cx="225335" cy="276999"/>
          </a:xfrm>
          <a:prstGeom prst="rect">
            <a:avLst/>
          </a:prstGeom>
          <a:noFill/>
          <a:ln w="38100">
            <a:solidFill>
              <a:schemeClr val="accent5">
                <a:lumMod val="60000"/>
                <a:lumOff val="40000"/>
              </a:schemeClr>
            </a:solidFill>
          </a:ln>
        </p:spPr>
        <p:txBody>
          <a:bodyPr wrap="square" rtlCol="0">
            <a:spAutoFit/>
          </a:bodyPr>
          <a:lstStyle/>
          <a:p>
            <a:pPr defTabSz="685783">
              <a:defRPr/>
            </a:pPr>
            <a:r>
              <a:rPr lang="en-US" sz="1200" dirty="0">
                <a:solidFill>
                  <a:prstClr val="black"/>
                </a:solidFill>
                <a:latin typeface="Calibri" panose="020F0502020204030204"/>
              </a:rPr>
              <a:t>4</a:t>
            </a:r>
          </a:p>
        </p:txBody>
      </p:sp>
      <p:sp>
        <p:nvSpPr>
          <p:cNvPr id="11" name="TextBox 10"/>
          <p:cNvSpPr txBox="1"/>
          <p:nvPr/>
        </p:nvSpPr>
        <p:spPr>
          <a:xfrm>
            <a:off x="10514145" y="4127967"/>
            <a:ext cx="225335" cy="276999"/>
          </a:xfrm>
          <a:prstGeom prst="rect">
            <a:avLst/>
          </a:prstGeom>
          <a:noFill/>
          <a:ln w="38100">
            <a:solidFill>
              <a:schemeClr val="accent5">
                <a:lumMod val="60000"/>
                <a:lumOff val="40000"/>
              </a:schemeClr>
            </a:solidFill>
          </a:ln>
        </p:spPr>
        <p:txBody>
          <a:bodyPr wrap="square" rtlCol="0">
            <a:spAutoFit/>
          </a:bodyPr>
          <a:lstStyle/>
          <a:p>
            <a:pPr defTabSz="685783">
              <a:defRPr/>
            </a:pPr>
            <a:r>
              <a:rPr lang="en-US" sz="1200" dirty="0">
                <a:solidFill>
                  <a:prstClr val="black"/>
                </a:solidFill>
                <a:latin typeface="Calibri" panose="020F0502020204030204"/>
              </a:rPr>
              <a:t>5</a:t>
            </a:r>
          </a:p>
        </p:txBody>
      </p:sp>
      <p:sp>
        <p:nvSpPr>
          <p:cNvPr id="5" name="TextBox 4"/>
          <p:cNvSpPr txBox="1"/>
          <p:nvPr/>
        </p:nvSpPr>
        <p:spPr>
          <a:xfrm>
            <a:off x="2314549" y="1722481"/>
            <a:ext cx="8623081" cy="738664"/>
          </a:xfrm>
          <a:prstGeom prst="rect">
            <a:avLst/>
          </a:prstGeom>
          <a:noFill/>
        </p:spPr>
        <p:txBody>
          <a:bodyPr wrap="square" rtlCol="0">
            <a:spAutoFit/>
          </a:bodyPr>
          <a:lstStyle/>
          <a:p>
            <a:pPr marL="257168" indent="-257168" defTabSz="685783">
              <a:buFontTx/>
              <a:buAutoNum type="arabicPeriod"/>
              <a:defRPr/>
            </a:pPr>
            <a:r>
              <a:rPr lang="en-US" sz="1400" dirty="0">
                <a:solidFill>
                  <a:prstClr val="black"/>
                </a:solidFill>
              </a:rPr>
              <a:t>Feedback			</a:t>
            </a:r>
            <a:r>
              <a:rPr lang="en-US" sz="1400" dirty="0">
                <a:solidFill>
                  <a:srgbClr val="008080"/>
                </a:solidFill>
              </a:rPr>
              <a:t>2. Drafting		</a:t>
            </a:r>
            <a:r>
              <a:rPr lang="en-US" sz="1400" dirty="0">
                <a:solidFill>
                  <a:prstClr val="black"/>
                </a:solidFill>
              </a:rPr>
              <a:t>3. State Board Information Spring 2020</a:t>
            </a:r>
          </a:p>
          <a:p>
            <a:pPr defTabSz="685783">
              <a:defRPr/>
            </a:pPr>
            <a:r>
              <a:rPr lang="en-US" sz="1400" dirty="0">
                <a:solidFill>
                  <a:prstClr val="black"/>
                </a:solidFill>
              </a:rPr>
              <a:t> Approval: March 2021     		</a:t>
            </a:r>
            <a:r>
              <a:rPr lang="en-US" sz="1400" dirty="0">
                <a:solidFill>
                  <a:srgbClr val="008080"/>
                </a:solidFill>
              </a:rPr>
              <a:t>Summer-Winter 2019</a:t>
            </a:r>
            <a:r>
              <a:rPr lang="en-US" sz="1400" dirty="0">
                <a:solidFill>
                  <a:prstClr val="black"/>
                </a:solidFill>
              </a:rPr>
              <a:t>	State Board Approval Spring 2021</a:t>
            </a:r>
          </a:p>
          <a:p>
            <a:pPr defTabSz="685783">
              <a:defRPr/>
            </a:pPr>
            <a:r>
              <a:rPr lang="en-US" sz="1400" dirty="0">
                <a:solidFill>
                  <a:prstClr val="black"/>
                </a:solidFill>
              </a:rPr>
              <a:t>Winter-Fall 2019		</a:t>
            </a:r>
          </a:p>
        </p:txBody>
      </p:sp>
      <p:sp>
        <p:nvSpPr>
          <p:cNvPr id="12" name="TextBox 11"/>
          <p:cNvSpPr txBox="1"/>
          <p:nvPr/>
        </p:nvSpPr>
        <p:spPr>
          <a:xfrm>
            <a:off x="9020762" y="4776214"/>
            <a:ext cx="2986765" cy="738664"/>
          </a:xfrm>
          <a:prstGeom prst="rect">
            <a:avLst/>
          </a:prstGeom>
          <a:noFill/>
        </p:spPr>
        <p:txBody>
          <a:bodyPr wrap="square" rtlCol="0">
            <a:spAutoFit/>
          </a:bodyPr>
          <a:lstStyle/>
          <a:p>
            <a:pPr defTabSz="685783">
              <a:defRPr/>
            </a:pPr>
            <a:r>
              <a:rPr lang="en-US" sz="1400" dirty="0">
                <a:solidFill>
                  <a:srgbClr val="008080"/>
                </a:solidFill>
              </a:rPr>
              <a:t>4. Training             	</a:t>
            </a:r>
            <a:r>
              <a:rPr lang="en-US" sz="1400" dirty="0">
                <a:solidFill>
                  <a:prstClr val="black"/>
                </a:solidFill>
              </a:rPr>
              <a:t>5. Implementation</a:t>
            </a:r>
          </a:p>
          <a:p>
            <a:pPr defTabSz="685783">
              <a:defRPr/>
            </a:pPr>
            <a:r>
              <a:rPr lang="en-US" sz="1400" dirty="0">
                <a:solidFill>
                  <a:srgbClr val="008080">
                    <a:lumMod val="75000"/>
                  </a:srgbClr>
                </a:solidFill>
              </a:rPr>
              <a:t>Summer 2020	</a:t>
            </a:r>
            <a:r>
              <a:rPr lang="en-US" sz="1400" dirty="0">
                <a:solidFill>
                  <a:prstClr val="black"/>
                </a:solidFill>
              </a:rPr>
              <a:t>Pilot 2020-21</a:t>
            </a:r>
            <a:endParaRPr lang="en-US" sz="1400" dirty="0">
              <a:solidFill>
                <a:srgbClr val="008080">
                  <a:lumMod val="75000"/>
                </a:srgbClr>
              </a:solidFill>
            </a:endParaRPr>
          </a:p>
          <a:p>
            <a:pPr defTabSz="685783">
              <a:defRPr/>
            </a:pPr>
            <a:r>
              <a:rPr lang="en-US" sz="1400" dirty="0">
                <a:solidFill>
                  <a:srgbClr val="008080">
                    <a:lumMod val="75000"/>
                  </a:srgbClr>
                </a:solidFill>
              </a:rPr>
              <a:t>Summer 2021  	</a:t>
            </a:r>
            <a:r>
              <a:rPr lang="en-US" sz="1400" dirty="0">
                <a:solidFill>
                  <a:prstClr val="black"/>
                </a:solidFill>
              </a:rPr>
              <a:t>Full 2021-22</a:t>
            </a:r>
          </a:p>
        </p:txBody>
      </p:sp>
    </p:spTree>
    <p:extLst>
      <p:ext uri="{BB962C8B-B14F-4D97-AF65-F5344CB8AC3E}">
        <p14:creationId xmlns:p14="http://schemas.microsoft.com/office/powerpoint/2010/main" val="16587498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a:xfrm>
            <a:off x="609600" y="274638"/>
            <a:ext cx="10972800" cy="1143000"/>
          </a:xfrm>
        </p:spPr>
        <p:txBody>
          <a:bodyPr/>
          <a:lstStyle/>
          <a:p>
            <a:r>
              <a:rPr lang="en-US" dirty="0" smtClean="0">
                <a:solidFill>
                  <a:schemeClr val="bg1"/>
                </a:solidFill>
              </a:rPr>
              <a:t>Question Slide Holder 1</a:t>
            </a:r>
            <a:endParaRPr lang="en-US" dirty="0">
              <a:solidFill>
                <a:schemeClr val="bg1"/>
              </a:solidFill>
            </a:endParaRPr>
          </a:p>
        </p:txBody>
      </p:sp>
      <p:sp>
        <p:nvSpPr>
          <p:cNvPr id="3" name="Content Placeholder 2"/>
          <p:cNvSpPr>
            <a:spLocks noGrp="1"/>
          </p:cNvSpPr>
          <p:nvPr>
            <p:ph idx="1"/>
          </p:nvPr>
        </p:nvSpPr>
        <p:spPr>
          <a:xfrm>
            <a:off x="522514" y="468091"/>
            <a:ext cx="11350172" cy="5888264"/>
          </a:xfrm>
          <a:solidFill>
            <a:srgbClr val="009999"/>
          </a:solidFill>
        </p:spPr>
        <p:txBody>
          <a:bodyPr/>
          <a:lstStyle/>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r>
              <a:rPr lang="en-US" sz="4800" b="1" dirty="0">
                <a:solidFill>
                  <a:schemeClr val="bg1"/>
                </a:solidFill>
              </a:rPr>
              <a:t>Questions?</a:t>
            </a:r>
          </a:p>
        </p:txBody>
      </p:sp>
      <p:sp>
        <p:nvSpPr>
          <p:cNvPr id="4" name="Slide Number Placeholder 3"/>
          <p:cNvSpPr>
            <a:spLocks noGrp="1"/>
          </p:cNvSpPr>
          <p:nvPr>
            <p:ph type="sldNum" sz="quarter" idx="4"/>
          </p:nvPr>
        </p:nvSpPr>
        <p:spPr/>
        <p:txBody>
          <a:bodyPr/>
          <a:lstStyle/>
          <a:p>
            <a:fld id="{2638198E-7845-4843-8114-6B9DA8FD3EF6}" type="slidenum">
              <a:rPr lang="en-US" smtClean="0"/>
              <a:t>15</a:t>
            </a:fld>
            <a:endParaRPr lang="en-US"/>
          </a:p>
        </p:txBody>
      </p:sp>
      <p:pic>
        <p:nvPicPr>
          <p:cNvPr id="5" name="Picture 4" descr="Multi-colored question marks. This section opens the dissussion for questions" title="Question graphic"/>
          <p:cNvPicPr>
            <a:picLocks noChangeAspect="1"/>
          </p:cNvPicPr>
          <p:nvPr/>
        </p:nvPicPr>
        <p:blipFill>
          <a:blip r:embed="rId2"/>
          <a:stretch>
            <a:fillRect/>
          </a:stretch>
        </p:blipFill>
        <p:spPr>
          <a:xfrm>
            <a:off x="3614057" y="1326851"/>
            <a:ext cx="5080000" cy="3035300"/>
          </a:xfrm>
          <a:prstGeom prst="rect">
            <a:avLst/>
          </a:prstGeom>
        </p:spPr>
      </p:pic>
    </p:spTree>
    <p:extLst>
      <p:ext uri="{BB962C8B-B14F-4D97-AF65-F5344CB8AC3E}">
        <p14:creationId xmlns:p14="http://schemas.microsoft.com/office/powerpoint/2010/main" val="22185304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3498" y="959796"/>
            <a:ext cx="6526502" cy="2516221"/>
          </a:xfrm>
        </p:spPr>
        <p:txBody>
          <a:bodyPr>
            <a:normAutofit/>
          </a:bodyPr>
          <a:lstStyle/>
          <a:p>
            <a:r>
              <a:rPr lang="en-US">
                <a:latin typeface="Times New Roman" panose="02020603050405020304" pitchFamily="18" charset="0"/>
                <a:cs typeface="Times New Roman" panose="02020603050405020304" pitchFamily="18" charset="0"/>
              </a:rPr>
              <a:t>SCLead.org Walkthrough</a:t>
            </a:r>
            <a:endParaRPr lang="en-US" dirty="0">
              <a:solidFill>
                <a:srgbClr val="FFFF00"/>
              </a:solidFill>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1093498" y="4083945"/>
            <a:ext cx="10488902" cy="1500187"/>
          </a:xfrm>
        </p:spPr>
        <p:txBody>
          <a:bodyPr>
            <a:normAutofit fontScale="85000" lnSpcReduction="20000"/>
          </a:bodyPr>
          <a:lstStyle/>
          <a:p>
            <a:r>
              <a:rPr lang="en-US" dirty="0">
                <a:latin typeface="Times New Roman" panose="02020603050405020304" pitchFamily="18" charset="0"/>
                <a:cs typeface="Times New Roman" panose="02020603050405020304" pitchFamily="18" charset="0"/>
              </a:rPr>
              <a:t>O</a:t>
            </a:r>
            <a:r>
              <a:rPr lang="en-US" sz="2900" dirty="0">
                <a:latin typeface="Times New Roman" panose="02020603050405020304" pitchFamily="18" charset="0"/>
                <a:cs typeface="Times New Roman" panose="02020603050405020304" pitchFamily="18" charset="0"/>
              </a:rPr>
              <a:t>verview</a:t>
            </a:r>
          </a:p>
          <a:p>
            <a:r>
              <a:rPr lang="en-US" sz="2900" dirty="0">
                <a:latin typeface="Times New Roman" panose="02020603050405020304" pitchFamily="18" charset="0"/>
                <a:cs typeface="Times New Roman" panose="02020603050405020304" pitchFamily="18" charset="0"/>
              </a:rPr>
              <a:t>	Evaluation </a:t>
            </a:r>
            <a:r>
              <a:rPr lang="en-US" sz="2900" dirty="0" smtClean="0">
                <a:latin typeface="Times New Roman" panose="02020603050405020304" pitchFamily="18" charset="0"/>
                <a:cs typeface="Times New Roman" panose="02020603050405020304" pitchFamily="18" charset="0"/>
              </a:rPr>
              <a:t>Records/Teams/Orientations</a:t>
            </a:r>
            <a:endParaRPr lang="en-US" sz="2900" dirty="0">
              <a:latin typeface="Times New Roman" panose="02020603050405020304" pitchFamily="18" charset="0"/>
              <a:cs typeface="Times New Roman" panose="02020603050405020304" pitchFamily="18" charset="0"/>
            </a:endParaRPr>
          </a:p>
          <a:p>
            <a:r>
              <a:rPr lang="en-US" sz="2900" dirty="0">
                <a:latin typeface="Times New Roman" panose="02020603050405020304" pitchFamily="18" charset="0"/>
                <a:cs typeface="Times New Roman" panose="02020603050405020304" pitchFamily="18" charset="0"/>
              </a:rPr>
              <a:t>		Evaluation Workflow</a:t>
            </a:r>
          </a:p>
          <a:p>
            <a:r>
              <a:rPr lang="en-US" sz="2900" dirty="0">
                <a:latin typeface="Times New Roman" panose="02020603050405020304" pitchFamily="18" charset="0"/>
                <a:cs typeface="Times New Roman" panose="02020603050405020304" pitchFamily="18" charset="0"/>
              </a:rPr>
              <a:t>			End of the Year Reminders </a:t>
            </a:r>
          </a:p>
          <a:p>
            <a:endParaRPr lang="en-US" sz="29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776921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Times New Roman" panose="02020603050405020304" pitchFamily="18" charset="0"/>
                <a:cs typeface="Times New Roman" panose="02020603050405020304" pitchFamily="18" charset="0"/>
              </a:rPr>
              <a:t>SCLead.org Walkthrough</a:t>
            </a:r>
            <a:br>
              <a:rPr lang="en-US" dirty="0">
                <a:latin typeface="Times New Roman" panose="02020603050405020304" pitchFamily="18" charset="0"/>
                <a:cs typeface="Times New Roman" panose="02020603050405020304" pitchFamily="18" charset="0"/>
              </a:rPr>
            </a:br>
            <a:r>
              <a:rPr lang="en-US" sz="3200" dirty="0" smtClean="0">
                <a:latin typeface="Times New Roman" panose="02020603050405020304" pitchFamily="18" charset="0"/>
                <a:cs typeface="Times New Roman" panose="02020603050405020304" pitchFamily="18" charset="0"/>
              </a:rPr>
              <a:t>Overview</a:t>
            </a:r>
            <a:endParaRPr lang="en-US"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1093498" y="4083945"/>
            <a:ext cx="10488902" cy="1500187"/>
          </a:xfrm>
        </p:spPr>
        <p:txBody>
          <a:bodyPr>
            <a:normAutofit/>
          </a:bodyPr>
          <a:lstStyle/>
          <a:p>
            <a:r>
              <a:rPr lang="en-US" sz="29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42466745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AF6A3A-BBCB-4F55-A59A-30BC26CAAABA}"/>
              </a:ext>
            </a:extLst>
          </p:cNvPr>
          <p:cNvSpPr>
            <a:spLocks noGrp="1"/>
          </p:cNvSpPr>
          <p:nvPr>
            <p:ph type="title"/>
          </p:nvPr>
        </p:nvSpPr>
        <p:spPr>
          <a:xfrm rot="16200000">
            <a:off x="-5050763" y="2935343"/>
            <a:ext cx="10972800" cy="1143000"/>
          </a:xfrm>
        </p:spPr>
        <p:txBody>
          <a:bodyPr/>
          <a:lstStyle/>
          <a:p>
            <a:r>
              <a:rPr lang="en-US">
                <a:cs typeface="Times New Roman"/>
              </a:rPr>
              <a:t>SCLead.org Data Sources</a:t>
            </a:r>
            <a:endParaRPr lang="en-US"/>
          </a:p>
        </p:txBody>
      </p:sp>
      <p:sp>
        <p:nvSpPr>
          <p:cNvPr id="4" name="Slide Number Placeholder 3">
            <a:extLst>
              <a:ext uri="{FF2B5EF4-FFF2-40B4-BE49-F238E27FC236}">
                <a16:creationId xmlns:a16="http://schemas.microsoft.com/office/drawing/2014/main" id="{5FF69797-18CC-4EAD-8155-222F100E3D36}"/>
              </a:ext>
            </a:extLst>
          </p:cNvPr>
          <p:cNvSpPr>
            <a:spLocks noGrp="1"/>
          </p:cNvSpPr>
          <p:nvPr>
            <p:ph type="sldNum" sz="quarter" idx="4"/>
          </p:nvPr>
        </p:nvSpPr>
        <p:spPr/>
        <p:txBody>
          <a:bodyPr/>
          <a:lstStyle/>
          <a:p>
            <a:fld id="{2638198E-7845-4843-8114-6B9DA8FD3EF6}" type="slidenum">
              <a:rPr lang="en-US" smtClean="0"/>
              <a:t>18</a:t>
            </a:fld>
            <a:endParaRPr lang="en-US"/>
          </a:p>
        </p:txBody>
      </p:sp>
      <p:graphicFrame>
        <p:nvGraphicFramePr>
          <p:cNvPr id="6" name="Content Placeholder 3" title="SC Lead Data Sources"/>
          <p:cNvGraphicFramePr>
            <a:graphicFrameLocks/>
          </p:cNvGraphicFramePr>
          <p:nvPr>
            <p:extLst>
              <p:ext uri="{D42A27DB-BD31-4B8C-83A1-F6EECF244321}">
                <p14:modId xmlns:p14="http://schemas.microsoft.com/office/powerpoint/2010/main" val="3888549742"/>
              </p:ext>
            </p:extLst>
          </p:nvPr>
        </p:nvGraphicFramePr>
        <p:xfrm>
          <a:off x="1103375" y="284721"/>
          <a:ext cx="10677235" cy="4704469"/>
        </p:xfrm>
        <a:graphic>
          <a:graphicData uri="http://schemas.openxmlformats.org/drawingml/2006/table">
            <a:tbl>
              <a:tblPr firstRow="1" bandRow="1">
                <a:tableStyleId>{7DF18680-E054-41AD-8BC1-D1AEF772440D}</a:tableStyleId>
              </a:tblPr>
              <a:tblGrid>
                <a:gridCol w="5332827">
                  <a:extLst>
                    <a:ext uri="{9D8B030D-6E8A-4147-A177-3AD203B41FA5}">
                      <a16:colId xmlns:a16="http://schemas.microsoft.com/office/drawing/2014/main" val="1573092628"/>
                    </a:ext>
                  </a:extLst>
                </a:gridCol>
                <a:gridCol w="5344408">
                  <a:extLst>
                    <a:ext uri="{9D8B030D-6E8A-4147-A177-3AD203B41FA5}">
                      <a16:colId xmlns:a16="http://schemas.microsoft.com/office/drawing/2014/main" val="2505515912"/>
                    </a:ext>
                  </a:extLst>
                </a:gridCol>
              </a:tblGrid>
              <a:tr h="495294">
                <a:tc>
                  <a:txBody>
                    <a:bodyPr/>
                    <a:lstStyle/>
                    <a:p>
                      <a:pPr algn="l"/>
                      <a:r>
                        <a:rPr lang="en-US" sz="2500" dirty="0"/>
                        <a:t> From PCS                  To  SCLead.org </a:t>
                      </a:r>
                    </a:p>
                  </a:txBody>
                  <a:tcPr/>
                </a:tc>
                <a:tc>
                  <a:txBody>
                    <a:bodyPr/>
                    <a:lstStyle/>
                    <a:p>
                      <a:r>
                        <a:rPr lang="en-US" sz="2500" dirty="0"/>
                        <a:t>From CPS</a:t>
                      </a:r>
                      <a:r>
                        <a:rPr lang="en-US" sz="2500" baseline="0" dirty="0"/>
                        <a:t>                    To </a:t>
                      </a:r>
                      <a:r>
                        <a:rPr lang="en-US" sz="2500" dirty="0"/>
                        <a:t>SCLead.org</a:t>
                      </a:r>
                    </a:p>
                  </a:txBody>
                  <a:tcPr/>
                </a:tc>
                <a:extLst>
                  <a:ext uri="{0D108BD9-81ED-4DB2-BD59-A6C34878D82A}">
                    <a16:rowId xmlns:a16="http://schemas.microsoft.com/office/drawing/2014/main" val="3902602565"/>
                  </a:ext>
                </a:extLst>
              </a:tr>
              <a:tr h="522942">
                <a:tc>
                  <a:txBody>
                    <a:bodyPr/>
                    <a:lstStyle/>
                    <a:p>
                      <a:pPr algn="ctr"/>
                      <a:r>
                        <a:rPr lang="en-US" sz="2500" dirty="0"/>
                        <a:t>Teacher’s NAME</a:t>
                      </a:r>
                      <a:endParaRPr lang="en-US" sz="2500" b="1" dirty="0"/>
                    </a:p>
                  </a:txBody>
                  <a:tcPr anchor="ctr"/>
                </a:tc>
                <a:tc>
                  <a:txBody>
                    <a:bodyPr/>
                    <a:lstStyle/>
                    <a:p>
                      <a:pPr algn="ctr"/>
                      <a:r>
                        <a:rPr lang="en-US" sz="2500" dirty="0"/>
                        <a:t>Teacher’s </a:t>
                      </a:r>
                      <a:r>
                        <a:rPr lang="en-US" sz="2500" cap="all" baseline="0" dirty="0"/>
                        <a:t>Education </a:t>
                      </a:r>
                      <a:endParaRPr lang="en-US" sz="2500" b="1" cap="all" baseline="0" dirty="0"/>
                    </a:p>
                  </a:txBody>
                  <a:tcPr anchor="ctr"/>
                </a:tc>
                <a:extLst>
                  <a:ext uri="{0D108BD9-81ED-4DB2-BD59-A6C34878D82A}">
                    <a16:rowId xmlns:a16="http://schemas.microsoft.com/office/drawing/2014/main" val="2639421940"/>
                  </a:ext>
                </a:extLst>
              </a:tr>
              <a:tr h="97648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2500" dirty="0"/>
                        <a:t>Teacher </a:t>
                      </a:r>
                      <a:r>
                        <a:rPr lang="en-US" sz="2500" cap="all" baseline="0" dirty="0"/>
                        <a:t>Employment/Location</a:t>
                      </a:r>
                    </a:p>
                    <a:p>
                      <a:pPr algn="ctr"/>
                      <a:endParaRPr lang="en-US" sz="2500" b="1" cap="all" dirty="0"/>
                    </a:p>
                  </a:txBody>
                  <a:tcPr anchor="ctr"/>
                </a:tc>
                <a:tc>
                  <a:txBody>
                    <a:bodyPr/>
                    <a:lstStyle/>
                    <a:p>
                      <a:pPr algn="ctr"/>
                      <a:r>
                        <a:rPr lang="en-US" sz="2500" dirty="0"/>
                        <a:t>Teacher’s </a:t>
                      </a:r>
                      <a:r>
                        <a:rPr lang="en-US" sz="2500" cap="all" baseline="0" dirty="0"/>
                        <a:t>Training</a:t>
                      </a:r>
                      <a:endParaRPr lang="en-US" sz="2500" b="1" cap="all" baseline="0" dirty="0"/>
                    </a:p>
                  </a:txBody>
                  <a:tcPr anchor="ctr"/>
                </a:tc>
                <a:extLst>
                  <a:ext uri="{0D108BD9-81ED-4DB2-BD59-A6C34878D82A}">
                    <a16:rowId xmlns:a16="http://schemas.microsoft.com/office/drawing/2014/main" val="281156490"/>
                  </a:ext>
                </a:extLst>
              </a:tr>
              <a:tr h="522942">
                <a:tc>
                  <a:txBody>
                    <a:bodyPr/>
                    <a:lstStyle/>
                    <a:p>
                      <a:pPr algn="ctr"/>
                      <a:r>
                        <a:rPr lang="en-US" sz="2500" dirty="0"/>
                        <a:t>Teacher’s</a:t>
                      </a:r>
                      <a:r>
                        <a:rPr lang="en-US" sz="2500" baseline="0" dirty="0"/>
                        <a:t> </a:t>
                      </a:r>
                      <a:r>
                        <a:rPr lang="en-US" sz="2500" cap="all" baseline="0" dirty="0"/>
                        <a:t>Position Code</a:t>
                      </a:r>
                      <a:endParaRPr lang="en-US" sz="2500" b="1" cap="all" baseline="0" dirty="0"/>
                    </a:p>
                  </a:txBody>
                  <a:tcPr anchor="ctr"/>
                </a:tc>
                <a:tc>
                  <a:txBody>
                    <a:bodyPr/>
                    <a:lstStyle/>
                    <a:p>
                      <a:pPr algn="ctr"/>
                      <a:r>
                        <a:rPr lang="en-US" sz="2500" dirty="0"/>
                        <a:t>Teacher’s </a:t>
                      </a:r>
                      <a:r>
                        <a:rPr lang="en-US" sz="2500" cap="all" baseline="0" dirty="0"/>
                        <a:t>Experience</a:t>
                      </a:r>
                      <a:endParaRPr lang="en-US" sz="2500" b="1" cap="all" baseline="0" dirty="0"/>
                    </a:p>
                  </a:txBody>
                  <a:tcPr anchor="ctr"/>
                </a:tc>
                <a:extLst>
                  <a:ext uri="{0D108BD9-81ED-4DB2-BD59-A6C34878D82A}">
                    <a16:rowId xmlns:a16="http://schemas.microsoft.com/office/drawing/2014/main" val="3617336863"/>
                  </a:ext>
                </a:extLst>
              </a:tr>
              <a:tr h="976489">
                <a:tc>
                  <a:txBody>
                    <a:bodyPr/>
                    <a:lstStyle/>
                    <a:p>
                      <a:pPr algn="ctr"/>
                      <a:r>
                        <a:rPr lang="en-US" sz="2500" dirty="0"/>
                        <a:t>Teacher’s </a:t>
                      </a:r>
                      <a:r>
                        <a:rPr lang="en-US" sz="2500" cap="all" baseline="0" dirty="0"/>
                        <a:t>School Assignment</a:t>
                      </a:r>
                      <a:endParaRPr lang="en-US" sz="2500" b="1" cap="all" baseline="0" dirty="0"/>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2500" dirty="0"/>
                        <a:t>Teacher </a:t>
                      </a:r>
                      <a:r>
                        <a:rPr lang="en-US" sz="2500" cap="all" baseline="0" dirty="0"/>
                        <a:t>Certification AREA(s)  </a:t>
                      </a:r>
                      <a:r>
                        <a:rPr lang="en-US" sz="2500" cap="none" baseline="0" dirty="0"/>
                        <a:t>and</a:t>
                      </a:r>
                      <a:r>
                        <a:rPr lang="en-US" sz="2500" cap="all" baseline="0" dirty="0"/>
                        <a:t> </a:t>
                      </a:r>
                      <a:r>
                        <a:rPr lang="en-US" sz="2500" cap="all" dirty="0"/>
                        <a:t>Teaching</a:t>
                      </a:r>
                      <a:r>
                        <a:rPr lang="en-US" sz="2500" cap="all" baseline="0" dirty="0"/>
                        <a:t> Certificate Number </a:t>
                      </a:r>
                      <a:r>
                        <a:rPr lang="en-US" sz="2500" baseline="0" dirty="0"/>
                        <a:t>(CID)</a:t>
                      </a:r>
                      <a:endParaRPr lang="en-US" sz="2500" dirty="0"/>
                    </a:p>
                  </a:txBody>
                  <a:tcPr anchor="ctr"/>
                </a:tc>
                <a:extLst>
                  <a:ext uri="{0D108BD9-81ED-4DB2-BD59-A6C34878D82A}">
                    <a16:rowId xmlns:a16="http://schemas.microsoft.com/office/drawing/2014/main" val="565014579"/>
                  </a:ext>
                </a:extLst>
              </a:tr>
              <a:tr h="952362">
                <a:tc>
                  <a:txBody>
                    <a:bodyPr/>
                    <a:lstStyle/>
                    <a:p>
                      <a:pPr algn="ctr"/>
                      <a:r>
                        <a:rPr lang="en-US" sz="2500" u="sng" dirty="0"/>
                        <a:t>Changes above</a:t>
                      </a:r>
                      <a:r>
                        <a:rPr lang="en-US" sz="2500" u="sng" baseline="0" dirty="0"/>
                        <a:t> </a:t>
                      </a:r>
                      <a:r>
                        <a:rPr lang="en-US" sz="2500" u="sng" dirty="0"/>
                        <a:t>MUST be</a:t>
                      </a:r>
                      <a:r>
                        <a:rPr lang="en-US" sz="2500" u="sng" baseline="0" dirty="0"/>
                        <a:t> </a:t>
                      </a:r>
                      <a:r>
                        <a:rPr lang="en-US" sz="2500" u="sng" dirty="0"/>
                        <a:t>made</a:t>
                      </a:r>
                      <a:r>
                        <a:rPr lang="en-US" sz="2500" u="sng" baseline="0" dirty="0"/>
                        <a:t> in PCS</a:t>
                      </a:r>
                      <a:endParaRPr lang="en-US" sz="2500" b="0" i="1" dirty="0"/>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2500">
                          <a:solidFill>
                            <a:schemeClr val="tx1"/>
                          </a:solidFill>
                        </a:rPr>
                        <a:t>Teacher’s </a:t>
                      </a:r>
                      <a:r>
                        <a:rPr lang="en-US" sz="2500" cap="all">
                          <a:solidFill>
                            <a:schemeClr val="tx1"/>
                          </a:solidFill>
                        </a:rPr>
                        <a:t>Social</a:t>
                      </a:r>
                      <a:r>
                        <a:rPr lang="en-US" sz="2500" cap="all" baseline="0">
                          <a:solidFill>
                            <a:schemeClr val="tx1"/>
                          </a:solidFill>
                        </a:rPr>
                        <a:t> Security Number (</a:t>
                      </a:r>
                      <a:r>
                        <a:rPr lang="en-US" sz="2500" cap="none" baseline="0">
                          <a:solidFill>
                            <a:schemeClr val="tx1"/>
                          </a:solidFill>
                        </a:rPr>
                        <a:t>record</a:t>
                      </a:r>
                      <a:r>
                        <a:rPr lang="en-US" sz="2500" cap="all" baseline="0">
                          <a:solidFill>
                            <a:schemeClr val="tx1"/>
                          </a:solidFill>
                        </a:rPr>
                        <a:t> </a:t>
                      </a:r>
                      <a:r>
                        <a:rPr lang="en-US" sz="2500" cap="none" baseline="0">
                          <a:solidFill>
                            <a:schemeClr val="tx1"/>
                          </a:solidFill>
                        </a:rPr>
                        <a:t>matching</a:t>
                      </a:r>
                      <a:r>
                        <a:rPr lang="en-US" sz="2500" cap="all" baseline="0">
                          <a:solidFill>
                            <a:schemeClr val="tx1"/>
                          </a:solidFill>
                        </a:rPr>
                        <a:t>)</a:t>
                      </a:r>
                      <a:endParaRPr lang="en-US" sz="2500" cap="all" baseline="0" dirty="0">
                        <a:solidFill>
                          <a:schemeClr val="tx1"/>
                        </a:solidFill>
                      </a:endParaRPr>
                    </a:p>
                  </a:txBody>
                  <a:tcPr anchor="ctr"/>
                </a:tc>
                <a:extLst>
                  <a:ext uri="{0D108BD9-81ED-4DB2-BD59-A6C34878D82A}">
                    <a16:rowId xmlns:a16="http://schemas.microsoft.com/office/drawing/2014/main" val="3622856816"/>
                  </a:ext>
                </a:extLst>
              </a:tr>
            </a:tbl>
          </a:graphicData>
        </a:graphic>
      </p:graphicFrame>
      <p:graphicFrame>
        <p:nvGraphicFramePr>
          <p:cNvPr id="7" name="Table 6" title="SCLead Data Sources Continued"/>
          <p:cNvGraphicFramePr>
            <a:graphicFrameLocks noGrp="1"/>
          </p:cNvGraphicFramePr>
          <p:nvPr>
            <p:extLst>
              <p:ext uri="{D42A27DB-BD31-4B8C-83A1-F6EECF244321}">
                <p14:modId xmlns:p14="http://schemas.microsoft.com/office/powerpoint/2010/main" val="172334048"/>
              </p:ext>
            </p:extLst>
          </p:nvPr>
        </p:nvGraphicFramePr>
        <p:xfrm>
          <a:off x="1103375" y="4989190"/>
          <a:ext cx="10677235" cy="944880"/>
        </p:xfrm>
        <a:graphic>
          <a:graphicData uri="http://schemas.openxmlformats.org/drawingml/2006/table">
            <a:tbl>
              <a:tblPr firstRow="1" bandRow="1">
                <a:tableStyleId>{7DF18680-E054-41AD-8BC1-D1AEF772440D}</a:tableStyleId>
              </a:tblPr>
              <a:tblGrid>
                <a:gridCol w="5267580">
                  <a:extLst>
                    <a:ext uri="{9D8B030D-6E8A-4147-A177-3AD203B41FA5}">
                      <a16:colId xmlns:a16="http://schemas.microsoft.com/office/drawing/2014/main" val="4263110355"/>
                    </a:ext>
                  </a:extLst>
                </a:gridCol>
                <a:gridCol w="5409655">
                  <a:extLst>
                    <a:ext uri="{9D8B030D-6E8A-4147-A177-3AD203B41FA5}">
                      <a16:colId xmlns:a16="http://schemas.microsoft.com/office/drawing/2014/main" val="2684170337"/>
                    </a:ext>
                  </a:extLst>
                </a:gridCol>
              </a:tblGrid>
              <a:tr h="442346">
                <a:tc>
                  <a:txBody>
                    <a:bodyPr/>
                    <a:lstStyle/>
                    <a:p>
                      <a:r>
                        <a:rPr lang="en-US" sz="2500" baseline="0" dirty="0"/>
                        <a:t>From NIET              To SCLead.org</a:t>
                      </a:r>
                      <a:endParaRPr lang="en-US" sz="2500" b="1" dirty="0">
                        <a:solidFill>
                          <a:schemeClr val="bg1"/>
                        </a:solidFill>
                      </a:endParaRPr>
                    </a:p>
                  </a:txBody>
                  <a:tcPr/>
                </a:tc>
                <a:tc>
                  <a:txBody>
                    <a:bodyPr/>
                    <a:lstStyle/>
                    <a:p>
                      <a:r>
                        <a:rPr lang="en-US" sz="2500" baseline="0" dirty="0"/>
                        <a:t>Mentor Trainers           to SCLead.org</a:t>
                      </a:r>
                      <a:endParaRPr lang="en-US" sz="2500" b="1" dirty="0">
                        <a:solidFill>
                          <a:schemeClr val="bg1"/>
                        </a:solidFill>
                      </a:endParaRPr>
                    </a:p>
                  </a:txBody>
                  <a:tcPr anchor="ctr"/>
                </a:tc>
                <a:extLst>
                  <a:ext uri="{0D108BD9-81ED-4DB2-BD59-A6C34878D82A}">
                    <a16:rowId xmlns:a16="http://schemas.microsoft.com/office/drawing/2014/main" val="1693455683"/>
                  </a:ext>
                </a:extLst>
              </a:tr>
              <a:tr h="36868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2500" dirty="0"/>
                        <a:t>SCTS 4.0 Evaluator </a:t>
                      </a:r>
                      <a:r>
                        <a:rPr lang="en-US" sz="2500" baseline="0" dirty="0"/>
                        <a:t>Credential</a:t>
                      </a:r>
                      <a:endParaRPr lang="en-US" sz="2500" b="1" dirty="0">
                        <a:solidFill>
                          <a:schemeClr val="tx1"/>
                        </a:solidFill>
                      </a:endParaRPr>
                    </a:p>
                  </a:txBody>
                  <a:tcPr/>
                </a:tc>
                <a:tc>
                  <a:txBody>
                    <a:bodyPr/>
                    <a:lstStyle/>
                    <a:p>
                      <a:pPr algn="ctr"/>
                      <a:r>
                        <a:rPr lang="en-US" sz="2500" dirty="0"/>
                        <a:t>Mentor Credential</a:t>
                      </a:r>
                      <a:endParaRPr lang="en-US" sz="2500" b="1" dirty="0"/>
                    </a:p>
                  </a:txBody>
                  <a:tcPr/>
                </a:tc>
                <a:extLst>
                  <a:ext uri="{0D108BD9-81ED-4DB2-BD59-A6C34878D82A}">
                    <a16:rowId xmlns:a16="http://schemas.microsoft.com/office/drawing/2014/main" val="4262203004"/>
                  </a:ext>
                </a:extLst>
              </a:tr>
            </a:tbl>
          </a:graphicData>
        </a:graphic>
      </p:graphicFrame>
      <p:sp>
        <p:nvSpPr>
          <p:cNvPr id="8" name="Right Arrow 7" title="Right Arrow"/>
          <p:cNvSpPr/>
          <p:nvPr/>
        </p:nvSpPr>
        <p:spPr>
          <a:xfrm>
            <a:off x="3058674" y="394449"/>
            <a:ext cx="907193" cy="299593"/>
          </a:xfrm>
          <a:prstGeom prst="right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9" name="Right Arrow 8" title="Right Arrow"/>
          <p:cNvSpPr/>
          <p:nvPr/>
        </p:nvSpPr>
        <p:spPr>
          <a:xfrm>
            <a:off x="8338867" y="378751"/>
            <a:ext cx="907193" cy="299593"/>
          </a:xfrm>
          <a:prstGeom prst="right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10" name="Right Arrow 9" title="Right Arrow"/>
          <p:cNvSpPr/>
          <p:nvPr/>
        </p:nvSpPr>
        <p:spPr>
          <a:xfrm>
            <a:off x="2904887" y="5088884"/>
            <a:ext cx="907193" cy="299593"/>
          </a:xfrm>
          <a:prstGeom prst="right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11" name="Right Arrow 10" title="Right Arrow"/>
          <p:cNvSpPr/>
          <p:nvPr/>
        </p:nvSpPr>
        <p:spPr>
          <a:xfrm>
            <a:off x="8792464" y="5083220"/>
            <a:ext cx="721360" cy="313569"/>
          </a:xfrm>
          <a:prstGeom prst="right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Tree>
    <p:extLst>
      <p:ext uri="{BB962C8B-B14F-4D97-AF65-F5344CB8AC3E}">
        <p14:creationId xmlns:p14="http://schemas.microsoft.com/office/powerpoint/2010/main" val="8468852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1789"/>
            <a:ext cx="10972800" cy="1143000"/>
          </a:xfrm>
        </p:spPr>
        <p:txBody>
          <a:bodyPr>
            <a:normAutofit/>
          </a:bodyPr>
          <a:lstStyle/>
          <a:p>
            <a:r>
              <a:rPr lang="en-US" sz="4000"/>
              <a:t>ADEPT Required Reporting in SCLead.org</a:t>
            </a:r>
            <a:r>
              <a:rPr lang="en-US"/>
              <a:t> </a:t>
            </a:r>
          </a:p>
        </p:txBody>
      </p:sp>
      <p:sp>
        <p:nvSpPr>
          <p:cNvPr id="3" name="Content Placeholder 2"/>
          <p:cNvSpPr>
            <a:spLocks noGrp="1"/>
          </p:cNvSpPr>
          <p:nvPr>
            <p:ph idx="1"/>
          </p:nvPr>
        </p:nvSpPr>
        <p:spPr>
          <a:xfrm>
            <a:off x="324993" y="1091918"/>
            <a:ext cx="11542014" cy="5347309"/>
          </a:xfrm>
        </p:spPr>
        <p:txBody>
          <a:bodyPr vert="horz" lIns="91440" tIns="45720" rIns="91440" bIns="45720" rtlCol="0" anchor="t">
            <a:noAutofit/>
          </a:bodyPr>
          <a:lstStyle/>
          <a:p>
            <a:pPr marL="0" indent="0" algn="ctr">
              <a:buNone/>
            </a:pPr>
            <a:r>
              <a:rPr lang="en-US" sz="2500" b="1" u="sng" dirty="0">
                <a:ea typeface="+mn-lt"/>
                <a:cs typeface="+mn-lt"/>
              </a:rPr>
              <a:t>Induction, Annual (Summative and Diagnostic), </a:t>
            </a:r>
          </a:p>
          <a:p>
            <a:pPr marL="0" indent="0" algn="ctr">
              <a:buNone/>
            </a:pPr>
            <a:r>
              <a:rPr lang="en-US" sz="2500" b="1" u="sng" dirty="0">
                <a:ea typeface="+mn-lt"/>
                <a:cs typeface="+mn-lt"/>
              </a:rPr>
              <a:t>Continuing Comprehensive (Formative) and Continuing Summative</a:t>
            </a:r>
            <a:endParaRPr lang="en-US" sz="2500" b="1" u="sng" dirty="0">
              <a:cs typeface="Times New Roman"/>
            </a:endParaRPr>
          </a:p>
          <a:p>
            <a:pPr lvl="1">
              <a:lnSpc>
                <a:spcPct val="170000"/>
              </a:lnSpc>
            </a:pPr>
            <a:r>
              <a:rPr lang="en-US" sz="2500" dirty="0">
                <a:ea typeface="+mn-lt"/>
                <a:cs typeface="+mn-lt"/>
              </a:rPr>
              <a:t>Indicator/Consensus scores; SLO Overall Score; Next Year's Recommendations</a:t>
            </a:r>
            <a:endParaRPr lang="en-US" sz="2500" dirty="0">
              <a:cs typeface="Times New Roman"/>
            </a:endParaRPr>
          </a:p>
          <a:p>
            <a:pPr marL="0" indent="0" algn="ctr">
              <a:buNone/>
            </a:pPr>
            <a:endParaRPr lang="en-US" sz="2500" b="1" u="sng" dirty="0">
              <a:ea typeface="+mn-lt"/>
              <a:cs typeface="+mn-lt"/>
            </a:endParaRPr>
          </a:p>
          <a:p>
            <a:pPr marL="0" indent="0" algn="ctr">
              <a:buNone/>
            </a:pPr>
            <a:r>
              <a:rPr lang="en-US" sz="2500" b="1" u="sng" dirty="0">
                <a:ea typeface="+mn-lt"/>
                <a:cs typeface="+mn-lt"/>
              </a:rPr>
              <a:t>Continuing GBE</a:t>
            </a:r>
          </a:p>
          <a:p>
            <a:pPr marL="0" indent="0" algn="ctr">
              <a:buNone/>
            </a:pPr>
            <a:r>
              <a:rPr lang="en-US" sz="2500" dirty="0">
                <a:ea typeface="+mn-lt"/>
                <a:cs typeface="+mn-lt"/>
              </a:rPr>
              <a:t>SLO Overall Score; Overall Met/Not Met; Next Year's Recommendations</a:t>
            </a:r>
            <a:endParaRPr lang="en-US" sz="2500" dirty="0">
              <a:cs typeface="Times New Roman"/>
            </a:endParaRPr>
          </a:p>
          <a:p>
            <a:pPr marL="0" indent="0" algn="ctr">
              <a:buNone/>
            </a:pPr>
            <a:endParaRPr lang="en-US" sz="2500" b="1" u="sng" dirty="0">
              <a:ea typeface="+mn-lt"/>
              <a:cs typeface="+mn-lt"/>
            </a:endParaRPr>
          </a:p>
          <a:p>
            <a:pPr marL="0" indent="0" algn="ctr">
              <a:buNone/>
            </a:pPr>
            <a:r>
              <a:rPr lang="en-US" sz="2500" b="1" u="sng" dirty="0">
                <a:ea typeface="+mn-lt"/>
                <a:cs typeface="+mn-lt"/>
              </a:rPr>
              <a:t>LOA</a:t>
            </a:r>
            <a:endParaRPr lang="en-US" sz="2500" b="1" u="sng" dirty="0">
              <a:cs typeface="Times New Roman"/>
            </a:endParaRPr>
          </a:p>
          <a:p>
            <a:pPr lvl="1"/>
            <a:r>
              <a:rPr lang="en-US" sz="2500" dirty="0">
                <a:ea typeface="+mn-lt"/>
                <a:cs typeface="+mn-lt"/>
              </a:rPr>
              <a:t>Required reporting for alternative route candidates (</a:t>
            </a:r>
            <a:r>
              <a:rPr lang="en-US" sz="2800" dirty="0">
                <a:ea typeface="+mn-lt"/>
                <a:cs typeface="+mn-lt"/>
              </a:rPr>
              <a:t>PACE, TFA, ABCTE)</a:t>
            </a:r>
            <a:endParaRPr lang="en-US" sz="2500" dirty="0">
              <a:ea typeface="+mn-lt"/>
              <a:cs typeface="+mn-lt"/>
            </a:endParaRPr>
          </a:p>
          <a:p>
            <a:pPr lvl="1"/>
            <a:r>
              <a:rPr lang="en-US" sz="2500" dirty="0">
                <a:ea typeface="+mn-lt"/>
                <a:cs typeface="+mn-lt"/>
              </a:rPr>
              <a:t>Recommended for employed less than 152 days: SLO Overall Score, Overall Met/Not Met; Next Year's Recommendations</a:t>
            </a:r>
            <a:endParaRPr lang="en-US" sz="2500" dirty="0">
              <a:cs typeface="Times New Roman"/>
            </a:endParaRPr>
          </a:p>
          <a:p>
            <a:pPr marL="0" indent="0">
              <a:buNone/>
            </a:pPr>
            <a:endParaRPr lang="en-US" sz="1800" dirty="0">
              <a:cs typeface="Times New Roman"/>
            </a:endParaRPr>
          </a:p>
        </p:txBody>
      </p:sp>
      <p:sp>
        <p:nvSpPr>
          <p:cNvPr id="4" name="Slide Number Placeholder 3"/>
          <p:cNvSpPr>
            <a:spLocks noGrp="1"/>
          </p:cNvSpPr>
          <p:nvPr>
            <p:ph type="sldNum" sz="quarter" idx="4"/>
          </p:nvPr>
        </p:nvSpPr>
        <p:spPr/>
        <p:txBody>
          <a:bodyPr/>
          <a:lstStyle/>
          <a:p>
            <a:fld id="{2638198E-7845-4843-8114-6B9DA8FD3EF6}" type="slidenum">
              <a:rPr lang="en-US" smtClean="0"/>
              <a:t>19</a:t>
            </a:fld>
            <a:endParaRPr lang="en-US"/>
          </a:p>
        </p:txBody>
      </p:sp>
    </p:spTree>
    <p:extLst>
      <p:ext uri="{BB962C8B-B14F-4D97-AF65-F5344CB8AC3E}">
        <p14:creationId xmlns:p14="http://schemas.microsoft.com/office/powerpoint/2010/main" val="29449272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31560" y="1417319"/>
            <a:ext cx="4562400" cy="1109967"/>
          </a:xfrm>
        </p:spPr>
        <p:txBody>
          <a:bodyPr>
            <a:normAutofit/>
          </a:bodyPr>
          <a:lstStyle/>
          <a:p>
            <a:r>
              <a:rPr lang="en-US" dirty="0"/>
              <a:t>ADEPT 101</a:t>
            </a:r>
          </a:p>
        </p:txBody>
      </p:sp>
      <p:sp>
        <p:nvSpPr>
          <p:cNvPr id="3" name="Subtitle 2"/>
          <p:cNvSpPr>
            <a:spLocks noGrp="1"/>
          </p:cNvSpPr>
          <p:nvPr>
            <p:ph type="subTitle" idx="1"/>
          </p:nvPr>
        </p:nvSpPr>
        <p:spPr>
          <a:xfrm>
            <a:off x="7231560" y="3175105"/>
            <a:ext cx="4562400" cy="1991255"/>
          </a:xfrm>
        </p:spPr>
        <p:txBody>
          <a:bodyPr>
            <a:normAutofit/>
          </a:bodyPr>
          <a:lstStyle/>
          <a:p>
            <a:r>
              <a:rPr lang="en-US" b="1" dirty="0">
                <a:solidFill>
                  <a:schemeClr val="bg2">
                    <a:alpha val="60000"/>
                  </a:schemeClr>
                </a:solidFill>
              </a:rPr>
              <a:t>SC Department of Education, </a:t>
            </a:r>
          </a:p>
          <a:p>
            <a:r>
              <a:rPr lang="en-US" b="1" dirty="0">
                <a:solidFill>
                  <a:schemeClr val="bg2">
                    <a:alpha val="60000"/>
                  </a:schemeClr>
                </a:solidFill>
              </a:rPr>
              <a:t>Office of Educator Effectiveness &amp; Leadership Development</a:t>
            </a:r>
          </a:p>
          <a:p>
            <a:r>
              <a:rPr lang="en-US" b="1" dirty="0">
                <a:solidFill>
                  <a:schemeClr val="bg2">
                    <a:alpha val="60000"/>
                  </a:schemeClr>
                </a:solidFill>
              </a:rPr>
              <a:t>August 2020</a:t>
            </a:r>
          </a:p>
        </p:txBody>
      </p:sp>
    </p:spTree>
    <p:extLst>
      <p:ext uri="{BB962C8B-B14F-4D97-AF65-F5344CB8AC3E}">
        <p14:creationId xmlns:p14="http://schemas.microsoft.com/office/powerpoint/2010/main" val="23211531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2160168" y="3060618"/>
            <a:ext cx="6181348" cy="772461"/>
          </a:xfrm>
        </p:spPr>
        <p:txBody>
          <a:bodyPr>
            <a:normAutofit/>
          </a:bodyPr>
          <a:lstStyle/>
          <a:p>
            <a:r>
              <a:rPr lang="en-US" dirty="0"/>
              <a:t>Orientation to SCLead.org</a:t>
            </a:r>
          </a:p>
        </p:txBody>
      </p:sp>
      <p:sp>
        <p:nvSpPr>
          <p:cNvPr id="4" name="Slide Number Placeholder 3"/>
          <p:cNvSpPr>
            <a:spLocks noGrp="1"/>
          </p:cNvSpPr>
          <p:nvPr>
            <p:ph type="sldNum" sz="quarter" idx="4"/>
          </p:nvPr>
        </p:nvSpPr>
        <p:spPr/>
        <p:txBody>
          <a:bodyPr/>
          <a:lstStyle/>
          <a:p>
            <a:fld id="{2638198E-7845-4843-8114-6B9DA8FD3EF6}" type="slidenum">
              <a:rPr lang="en-US" smtClean="0"/>
              <a:t>20</a:t>
            </a:fld>
            <a:endParaRPr lang="en-US"/>
          </a:p>
        </p:txBody>
      </p:sp>
      <p:pic>
        <p:nvPicPr>
          <p:cNvPr id="6" name="Picture 5" descr="Screenshot of District dashboard " title="Screenshot of District dashboard "/>
          <p:cNvPicPr>
            <a:picLocks noChangeAspect="1"/>
          </p:cNvPicPr>
          <p:nvPr/>
        </p:nvPicPr>
        <p:blipFill rotWithShape="1">
          <a:blip r:embed="rId3"/>
          <a:srcRect b="5081"/>
          <a:stretch/>
        </p:blipFill>
        <p:spPr>
          <a:xfrm>
            <a:off x="1773936" y="82936"/>
            <a:ext cx="9958559" cy="6638544"/>
          </a:xfrm>
          <a:prstGeom prst="rect">
            <a:avLst/>
          </a:prstGeom>
        </p:spPr>
      </p:pic>
    </p:spTree>
    <p:extLst>
      <p:ext uri="{BB962C8B-B14F-4D97-AF65-F5344CB8AC3E}">
        <p14:creationId xmlns:p14="http://schemas.microsoft.com/office/powerpoint/2010/main" val="14282455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0688"/>
            <a:ext cx="10972800" cy="1019778"/>
          </a:xfrm>
        </p:spPr>
        <p:txBody>
          <a:bodyPr>
            <a:normAutofit/>
          </a:bodyPr>
          <a:lstStyle/>
          <a:p>
            <a:r>
              <a:rPr lang="en-US" sz="4000" dirty="0"/>
              <a:t>Orientation to Overall Status Page</a:t>
            </a:r>
          </a:p>
        </p:txBody>
      </p:sp>
      <p:sp>
        <p:nvSpPr>
          <p:cNvPr id="4" name="Slide Number Placeholder 3"/>
          <p:cNvSpPr>
            <a:spLocks noGrp="1"/>
          </p:cNvSpPr>
          <p:nvPr>
            <p:ph type="sldNum" sz="quarter" idx="4"/>
          </p:nvPr>
        </p:nvSpPr>
        <p:spPr/>
        <p:txBody>
          <a:bodyPr/>
          <a:lstStyle/>
          <a:p>
            <a:fld id="{2638198E-7845-4843-8114-6B9DA8FD3EF6}" type="slidenum">
              <a:rPr lang="en-US" smtClean="0"/>
              <a:t>21</a:t>
            </a:fld>
            <a:endParaRPr lang="en-US"/>
          </a:p>
        </p:txBody>
      </p:sp>
      <p:pic>
        <p:nvPicPr>
          <p:cNvPr id="6" name="Picture 5" descr="Screenshot of Overall Status page with arrows pointing to Contract level, Evaluation Navigation menu and View/Manage Evaluation team buttons" title="Screenshot of Evaluation Search page "/>
          <p:cNvPicPr>
            <a:picLocks noChangeAspect="1"/>
          </p:cNvPicPr>
          <p:nvPr/>
        </p:nvPicPr>
        <p:blipFill rotWithShape="1">
          <a:blip r:embed="rId3"/>
          <a:srcRect t="7121"/>
          <a:stretch/>
        </p:blipFill>
        <p:spPr>
          <a:xfrm>
            <a:off x="1507321" y="668698"/>
            <a:ext cx="8652679" cy="6052782"/>
          </a:xfrm>
          <a:prstGeom prst="rect">
            <a:avLst/>
          </a:prstGeom>
        </p:spPr>
      </p:pic>
    </p:spTree>
    <p:extLst>
      <p:ext uri="{BB962C8B-B14F-4D97-AF65-F5344CB8AC3E}">
        <p14:creationId xmlns:p14="http://schemas.microsoft.com/office/powerpoint/2010/main" val="9347730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1242" y="168931"/>
            <a:ext cx="7906512" cy="675199"/>
          </a:xfrm>
        </p:spPr>
        <p:txBody>
          <a:bodyPr>
            <a:normAutofit fontScale="90000"/>
          </a:bodyPr>
          <a:lstStyle/>
          <a:p>
            <a:r>
              <a:rPr lang="en-US" dirty="0"/>
              <a:t>Keep your eye on ….</a:t>
            </a:r>
          </a:p>
        </p:txBody>
      </p:sp>
      <p:sp>
        <p:nvSpPr>
          <p:cNvPr id="3" name="Content Placeholder 2"/>
          <p:cNvSpPr>
            <a:spLocks noGrp="1"/>
          </p:cNvSpPr>
          <p:nvPr>
            <p:ph idx="1"/>
          </p:nvPr>
        </p:nvSpPr>
        <p:spPr>
          <a:xfrm>
            <a:off x="1770266" y="844130"/>
            <a:ext cx="8505690" cy="2240275"/>
          </a:xfrm>
        </p:spPr>
        <p:txBody>
          <a:bodyPr>
            <a:normAutofit/>
          </a:bodyPr>
          <a:lstStyle/>
          <a:p>
            <a:r>
              <a:rPr lang="en-US" sz="2500" dirty="0"/>
              <a:t>School Dashboards (completion progress)</a:t>
            </a:r>
          </a:p>
          <a:p>
            <a:r>
              <a:rPr lang="en-US" sz="2500" dirty="0"/>
              <a:t>Progress of Summative Evaluations (completion progress)</a:t>
            </a:r>
          </a:p>
          <a:p>
            <a:pPr lvl="1"/>
            <a:r>
              <a:rPr lang="en-US" sz="2100" dirty="0"/>
              <a:t>Status Bubbles (Evaluations page); Status Bars (Overall Status page)</a:t>
            </a:r>
          </a:p>
          <a:p>
            <a:r>
              <a:rPr lang="en-US" sz="2500" dirty="0"/>
              <a:t>Blank Bubbles</a:t>
            </a:r>
          </a:p>
        </p:txBody>
      </p:sp>
      <p:sp>
        <p:nvSpPr>
          <p:cNvPr id="4" name="Slide Number Placeholder 3"/>
          <p:cNvSpPr>
            <a:spLocks noGrp="1"/>
          </p:cNvSpPr>
          <p:nvPr>
            <p:ph type="sldNum" sz="quarter" idx="4"/>
          </p:nvPr>
        </p:nvSpPr>
        <p:spPr/>
        <p:txBody>
          <a:bodyPr/>
          <a:lstStyle/>
          <a:p>
            <a:fld id="{2638198E-7845-4843-8114-6B9DA8FD3EF6}" type="slidenum">
              <a:rPr lang="en-US" smtClean="0"/>
              <a:t>22</a:t>
            </a:fld>
            <a:endParaRPr lang="en-US"/>
          </a:p>
        </p:txBody>
      </p:sp>
      <p:pic>
        <p:nvPicPr>
          <p:cNvPr id="5" name="Picture 4" descr="Screenshot of Evaluation Search page with status bubbles  " title="Screenshot of Evaluation Search page "/>
          <p:cNvPicPr>
            <a:picLocks noChangeAspect="1"/>
          </p:cNvPicPr>
          <p:nvPr/>
        </p:nvPicPr>
        <p:blipFill>
          <a:blip r:embed="rId3"/>
          <a:stretch>
            <a:fillRect/>
          </a:stretch>
        </p:blipFill>
        <p:spPr>
          <a:xfrm>
            <a:off x="2115456" y="2598698"/>
            <a:ext cx="8568257" cy="3940219"/>
          </a:xfrm>
          <a:prstGeom prst="rect">
            <a:avLst/>
          </a:prstGeom>
          <a:ln w="34925">
            <a:solidFill>
              <a:schemeClr val="accent1"/>
            </a:solidFill>
          </a:ln>
        </p:spPr>
      </p:pic>
    </p:spTree>
    <p:extLst>
      <p:ext uri="{BB962C8B-B14F-4D97-AF65-F5344CB8AC3E}">
        <p14:creationId xmlns:p14="http://schemas.microsoft.com/office/powerpoint/2010/main" val="25036251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u="sng" dirty="0">
                <a:latin typeface="Calibri" panose="020F0502020204030204" pitchFamily="34" charset="0"/>
                <a:cs typeface="Calibri" panose="020F0502020204030204" pitchFamily="34" charset="0"/>
              </a:rPr>
              <a:t>Question 1</a:t>
            </a:r>
            <a:r>
              <a:rPr lang="en-US" u="sng" dirty="0" smtClean="0">
                <a:latin typeface="Calibri" panose="020F0502020204030204" pitchFamily="34" charset="0"/>
                <a:cs typeface="Calibri" panose="020F0502020204030204" pitchFamily="34" charset="0"/>
              </a:rPr>
              <a:t>:</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a:latin typeface="Calibri" panose="020F0502020204030204" pitchFamily="34" charset="0"/>
                <a:cs typeface="Calibri" panose="020F0502020204030204" pitchFamily="34" charset="0"/>
              </a:rPr>
              <a:t>Principals and school-level ADEPT administrators have access to how many years of historical evaluation data for educators assigned to their school. </a:t>
            </a:r>
          </a:p>
          <a:p>
            <a:endParaRPr lang="en-US" dirty="0">
              <a:latin typeface="Calibri" panose="020F0502020204030204" pitchFamily="34" charset="0"/>
              <a:cs typeface="Calibri" panose="020F0502020204030204" pitchFamily="34" charset="0"/>
            </a:endParaRPr>
          </a:p>
          <a:p>
            <a:pPr marL="457189" indent="-457189">
              <a:buAutoNum type="alphaUcPeriod"/>
            </a:pPr>
            <a:r>
              <a:rPr lang="en-US" dirty="0">
                <a:latin typeface="Calibri" panose="020F0502020204030204" pitchFamily="34" charset="0"/>
                <a:cs typeface="Calibri" panose="020F0502020204030204" pitchFamily="34" charset="0"/>
              </a:rPr>
              <a:t>Only the current year’s evaluation data</a:t>
            </a:r>
          </a:p>
          <a:p>
            <a:pPr marL="457189" indent="-457189">
              <a:buAutoNum type="alphaUcPeriod"/>
            </a:pPr>
            <a:r>
              <a:rPr lang="en-US" dirty="0">
                <a:latin typeface="Calibri" panose="020F0502020204030204" pitchFamily="34" charset="0"/>
                <a:cs typeface="Calibri" panose="020F0502020204030204" pitchFamily="34" charset="0"/>
              </a:rPr>
              <a:t>The current year plus last year’s evaluation data </a:t>
            </a:r>
          </a:p>
          <a:p>
            <a:pPr marL="457189" indent="-457189">
              <a:buAutoNum type="alphaUcPeriod"/>
            </a:pPr>
            <a:r>
              <a:rPr lang="en-US" dirty="0">
                <a:latin typeface="Calibri" panose="020F0502020204030204" pitchFamily="34" charset="0"/>
                <a:cs typeface="Calibri" panose="020F0502020204030204" pitchFamily="34" charset="0"/>
              </a:rPr>
              <a:t>The last five years’ of evaluation data</a:t>
            </a:r>
          </a:p>
          <a:p>
            <a:pPr marL="457189" indent="-457189">
              <a:buAutoNum type="alphaUcPeriod"/>
            </a:pPr>
            <a:r>
              <a:rPr lang="en-US" dirty="0">
                <a:latin typeface="Calibri" panose="020F0502020204030204" pitchFamily="34" charset="0"/>
                <a:cs typeface="Calibri" panose="020F0502020204030204" pitchFamily="34" charset="0"/>
              </a:rPr>
              <a:t>All evaluation data, regardless of where they were employed</a:t>
            </a:r>
          </a:p>
          <a:p>
            <a:pPr marL="0" indent="0">
              <a:buNone/>
            </a:pPr>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smtClean="0"/>
              <a:t>23</a:t>
            </a:fld>
            <a:endParaRPr lang="en-US"/>
          </a:p>
        </p:txBody>
      </p:sp>
      <p:sp>
        <p:nvSpPr>
          <p:cNvPr id="5" name="TextBox 4"/>
          <p:cNvSpPr txBox="1"/>
          <p:nvPr/>
        </p:nvSpPr>
        <p:spPr>
          <a:xfrm>
            <a:off x="5258902" y="5746060"/>
            <a:ext cx="2618509" cy="707886"/>
          </a:xfrm>
          <a:prstGeom prst="rect">
            <a:avLst/>
          </a:prstGeom>
          <a:noFill/>
        </p:spPr>
        <p:txBody>
          <a:bodyPr wrap="square" rtlCol="0">
            <a:spAutoFit/>
          </a:bodyPr>
          <a:lstStyle/>
          <a:p>
            <a:r>
              <a:rPr lang="en-US" sz="4000" dirty="0">
                <a:solidFill>
                  <a:srgbClr val="FF0000"/>
                </a:solidFill>
                <a:latin typeface="Calibri" panose="020F0502020204030204" pitchFamily="34" charset="0"/>
                <a:cs typeface="Calibri" panose="020F0502020204030204" pitchFamily="34" charset="0"/>
              </a:rPr>
              <a:t>Answer: C</a:t>
            </a:r>
          </a:p>
        </p:txBody>
      </p:sp>
    </p:spTree>
    <p:extLst>
      <p:ext uri="{BB962C8B-B14F-4D97-AF65-F5344CB8AC3E}">
        <p14:creationId xmlns:p14="http://schemas.microsoft.com/office/powerpoint/2010/main" val="845996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u="sng" dirty="0">
                <a:latin typeface="Calibri" panose="020F0502020204030204" pitchFamily="34" charset="0"/>
                <a:cs typeface="Calibri" panose="020F0502020204030204" pitchFamily="34" charset="0"/>
              </a:rPr>
              <a:t>Question 2</a:t>
            </a:r>
            <a:r>
              <a:rPr lang="en-US" u="sng" dirty="0" smtClean="0">
                <a:latin typeface="Calibri" panose="020F0502020204030204" pitchFamily="34" charset="0"/>
                <a:cs typeface="Calibri" panose="020F0502020204030204" pitchFamily="34" charset="0"/>
              </a:rPr>
              <a:t>:</a:t>
            </a:r>
            <a:endParaRPr lang="en-US" dirty="0"/>
          </a:p>
        </p:txBody>
      </p:sp>
      <p:sp>
        <p:nvSpPr>
          <p:cNvPr id="3" name="Content Placeholder 2"/>
          <p:cNvSpPr>
            <a:spLocks noGrp="1"/>
          </p:cNvSpPr>
          <p:nvPr>
            <p:ph idx="1"/>
          </p:nvPr>
        </p:nvSpPr>
        <p:spPr/>
        <p:txBody>
          <a:bodyPr>
            <a:normAutofit fontScale="92500" lnSpcReduction="20000"/>
          </a:bodyPr>
          <a:lstStyle/>
          <a:p>
            <a:r>
              <a:rPr lang="en-US" dirty="0">
                <a:latin typeface="Calibri" panose="020F0502020204030204" pitchFamily="34" charset="0"/>
                <a:cs typeface="Calibri" panose="020F0502020204030204" pitchFamily="34" charset="0"/>
              </a:rPr>
              <a:t>Select the option below that includes the </a:t>
            </a:r>
          </a:p>
          <a:p>
            <a:r>
              <a:rPr lang="en-US" dirty="0">
                <a:latin typeface="Calibri" panose="020F0502020204030204" pitchFamily="34" charset="0"/>
                <a:cs typeface="Calibri" panose="020F0502020204030204" pitchFamily="34" charset="0"/>
              </a:rPr>
              <a:t>evaluation data </a:t>
            </a:r>
            <a:r>
              <a:rPr lang="en-US" b="1" dirty="0">
                <a:latin typeface="Calibri" panose="020F0502020204030204" pitchFamily="34" charset="0"/>
                <a:cs typeface="Calibri" panose="020F0502020204030204" pitchFamily="34" charset="0"/>
              </a:rPr>
              <a:t>required</a:t>
            </a:r>
            <a:r>
              <a:rPr lang="en-US" dirty="0">
                <a:latin typeface="Calibri" panose="020F0502020204030204" pitchFamily="34" charset="0"/>
                <a:cs typeface="Calibri" panose="020F0502020204030204" pitchFamily="34" charset="0"/>
              </a:rPr>
              <a:t> to be reported to SCDE at the end of the year.</a:t>
            </a:r>
          </a:p>
          <a:p>
            <a:endParaRPr lang="en-US" sz="2000" dirty="0">
              <a:latin typeface="Calibri" panose="020F0502020204030204" pitchFamily="34" charset="0"/>
              <a:cs typeface="Calibri" panose="020F0502020204030204" pitchFamily="34" charset="0"/>
            </a:endParaRPr>
          </a:p>
          <a:p>
            <a:pPr marL="457189" indent="-457189">
              <a:buAutoNum type="alphaUcPeriod"/>
            </a:pPr>
            <a:r>
              <a:rPr lang="en-US" dirty="0">
                <a:latin typeface="Calibri" panose="020F0502020204030204" pitchFamily="34" charset="0"/>
                <a:cs typeface="Calibri" panose="020F0502020204030204" pitchFamily="34" charset="0"/>
              </a:rPr>
              <a:t> SLO score and Overall effectiveness rating</a:t>
            </a:r>
          </a:p>
          <a:p>
            <a:pPr marL="457189" indent="-457189">
              <a:buAutoNum type="alphaUcPeriod"/>
            </a:pPr>
            <a:r>
              <a:rPr lang="en-US" dirty="0">
                <a:latin typeface="Calibri" panose="020F0502020204030204" pitchFamily="34" charset="0"/>
                <a:cs typeface="Calibri" panose="020F0502020204030204" pitchFamily="34" charset="0"/>
              </a:rPr>
              <a:t> SLO score, Overall effectiveness, Next year contract level, and next year hiring status</a:t>
            </a:r>
          </a:p>
          <a:p>
            <a:pPr marL="457189" indent="-457189">
              <a:buFontTx/>
              <a:buAutoNum type="alphaUcPeriod"/>
            </a:pPr>
            <a:r>
              <a:rPr lang="en-US" dirty="0">
                <a:latin typeface="Calibri" panose="020F0502020204030204" pitchFamily="34" charset="0"/>
                <a:cs typeface="Calibri" panose="020F0502020204030204" pitchFamily="34" charset="0"/>
              </a:rPr>
              <a:t> SLO score, Overall effectiveness, Next year contract level, next year hiring status, indicator level scores</a:t>
            </a:r>
          </a:p>
          <a:p>
            <a:pPr marL="457189" indent="-457189">
              <a:buAutoNum type="alphaUcPeriod"/>
            </a:pPr>
            <a:r>
              <a:rPr lang="en-US" dirty="0">
                <a:latin typeface="Calibri" panose="020F0502020204030204" pitchFamily="34" charset="0"/>
                <a:cs typeface="Calibri" panose="020F0502020204030204" pitchFamily="34" charset="0"/>
              </a:rPr>
              <a:t> Indicator level scores only</a:t>
            </a:r>
          </a:p>
          <a:p>
            <a:pPr marL="0" indent="0">
              <a:buNone/>
            </a:pPr>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smtClean="0"/>
              <a:t>24</a:t>
            </a:fld>
            <a:endParaRPr lang="en-US"/>
          </a:p>
        </p:txBody>
      </p:sp>
      <p:sp>
        <p:nvSpPr>
          <p:cNvPr id="5" name="TextBox 4"/>
          <p:cNvSpPr txBox="1"/>
          <p:nvPr/>
        </p:nvSpPr>
        <p:spPr>
          <a:xfrm>
            <a:off x="6096000" y="5831031"/>
            <a:ext cx="2618509" cy="707886"/>
          </a:xfrm>
          <a:prstGeom prst="rect">
            <a:avLst/>
          </a:prstGeom>
          <a:noFill/>
        </p:spPr>
        <p:txBody>
          <a:bodyPr wrap="square" rtlCol="0">
            <a:spAutoFit/>
          </a:bodyPr>
          <a:lstStyle/>
          <a:p>
            <a:r>
              <a:rPr lang="en-US" sz="4000" dirty="0">
                <a:solidFill>
                  <a:srgbClr val="FF0000"/>
                </a:solidFill>
                <a:latin typeface="Calibri" panose="020F0502020204030204" pitchFamily="34" charset="0"/>
                <a:cs typeface="Calibri" panose="020F0502020204030204" pitchFamily="34" charset="0"/>
              </a:rPr>
              <a:t>Answer: C</a:t>
            </a:r>
          </a:p>
        </p:txBody>
      </p:sp>
    </p:spTree>
    <p:extLst>
      <p:ext uri="{BB962C8B-B14F-4D97-AF65-F5344CB8AC3E}">
        <p14:creationId xmlns:p14="http://schemas.microsoft.com/office/powerpoint/2010/main" val="2593593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3498" y="959796"/>
            <a:ext cx="6343622" cy="2516221"/>
          </a:xfrm>
        </p:spPr>
        <p:txBody>
          <a:bodyPr>
            <a:normAutofit/>
          </a:bodyPr>
          <a:lstStyle/>
          <a:p>
            <a:r>
              <a:rPr lang="en-US" dirty="0">
                <a:latin typeface="Times New Roman" panose="02020603050405020304" pitchFamily="18" charset="0"/>
                <a:cs typeface="Times New Roman" panose="02020603050405020304" pitchFamily="18" charset="0"/>
              </a:rPr>
              <a:t>SCLead.org </a:t>
            </a:r>
            <a:r>
              <a:rPr lang="en-US" dirty="0" smtClean="0">
                <a:latin typeface="Times New Roman" panose="02020603050405020304" pitchFamily="18" charset="0"/>
                <a:cs typeface="Times New Roman" panose="02020603050405020304" pitchFamily="18" charset="0"/>
              </a:rPr>
              <a:t>Walkthrough</a:t>
            </a:r>
            <a:br>
              <a:rPr lang="en-US" dirty="0" smtClean="0">
                <a:latin typeface="Times New Roman" panose="02020603050405020304" pitchFamily="18" charset="0"/>
                <a:cs typeface="Times New Roman" panose="02020603050405020304" pitchFamily="18" charset="0"/>
              </a:rPr>
            </a:br>
            <a:r>
              <a:rPr lang="en-US" sz="3200" dirty="0">
                <a:latin typeface="Times New Roman"/>
                <a:cs typeface="Times New Roman"/>
              </a:rPr>
              <a:t>Beginning of the Year:</a:t>
            </a:r>
            <a:endParaRPr lang="en-US" sz="3200" dirty="0">
              <a:solidFill>
                <a:srgbClr val="FFFF00"/>
              </a:solidFill>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1093498" y="4083945"/>
            <a:ext cx="10488902" cy="1500187"/>
          </a:xfrm>
        </p:spPr>
        <p:txBody>
          <a:bodyPr vert="horz" lIns="0" tIns="0" rIns="0" bIns="0" rtlCol="0" anchor="t">
            <a:normAutofit/>
          </a:bodyPr>
          <a:lstStyle/>
          <a:p>
            <a:r>
              <a:rPr lang="en-US" sz="2900" dirty="0" smtClean="0">
                <a:latin typeface="Times New Roman"/>
                <a:cs typeface="Times New Roman"/>
              </a:rPr>
              <a:t>Evaluation </a:t>
            </a:r>
            <a:r>
              <a:rPr lang="en-US" sz="2900" dirty="0">
                <a:latin typeface="Times New Roman"/>
                <a:cs typeface="Times New Roman"/>
              </a:rPr>
              <a:t>Records/Teams/ </a:t>
            </a:r>
            <a:r>
              <a:rPr lang="en-US" sz="2900" dirty="0" smtClean="0">
                <a:latin typeface="Times New Roman"/>
                <a:cs typeface="Times New Roman"/>
              </a:rPr>
              <a:t>Orientations</a:t>
            </a:r>
            <a:endParaRPr lang="en-US" sz="2900" dirty="0">
              <a:latin typeface="Times New Roman"/>
              <a:cs typeface="Times New Roman"/>
            </a:endParaRPr>
          </a:p>
          <a:p>
            <a:r>
              <a:rPr lang="en-US" sz="29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9877205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676338"/>
          </a:xfrm>
        </p:spPr>
        <p:txBody>
          <a:bodyPr>
            <a:normAutofit fontScale="90000"/>
          </a:bodyPr>
          <a:lstStyle/>
          <a:p>
            <a:r>
              <a:rPr lang="en-US" dirty="0" smtClean="0">
                <a:ea typeface="+mj-lt"/>
                <a:cs typeface="+mj-lt"/>
              </a:rPr>
              <a:t>Pre-requisite for Setting-up Evaluation</a:t>
            </a:r>
            <a:r>
              <a:rPr lang="en-US" dirty="0">
                <a:ea typeface="+mj-lt"/>
                <a:cs typeface="+mj-lt"/>
              </a:rPr>
              <a:t/>
            </a:r>
            <a:br>
              <a:rPr lang="en-US" dirty="0">
                <a:ea typeface="+mj-lt"/>
                <a:cs typeface="+mj-lt"/>
              </a:rPr>
            </a:br>
            <a:endParaRPr lang="en-US" dirty="0"/>
          </a:p>
        </p:txBody>
      </p:sp>
      <p:sp>
        <p:nvSpPr>
          <p:cNvPr id="3" name="Content Placeholder 2"/>
          <p:cNvSpPr>
            <a:spLocks noGrp="1"/>
          </p:cNvSpPr>
          <p:nvPr>
            <p:ph sz="half" idx="1"/>
          </p:nvPr>
        </p:nvSpPr>
        <p:spPr>
          <a:xfrm>
            <a:off x="78040" y="835706"/>
            <a:ext cx="5384800" cy="4741623"/>
          </a:xfrm>
        </p:spPr>
        <p:txBody>
          <a:bodyPr vert="horz" lIns="91440" tIns="45720" rIns="91440" bIns="45720" rtlCol="0" anchor="t">
            <a:normAutofit/>
          </a:bodyPr>
          <a:lstStyle/>
          <a:p>
            <a:pPr marL="742950" indent="-742950">
              <a:buAutoNum type="arabicPeriod"/>
            </a:pPr>
            <a:r>
              <a:rPr lang="en-US" sz="3600" b="1" dirty="0">
                <a:ea typeface="+mn-lt"/>
                <a:cs typeface="+mn-lt"/>
              </a:rPr>
              <a:t>Clean-up Staff List</a:t>
            </a:r>
            <a:endParaRPr lang="en-US" sz="3600" dirty="0">
              <a:ea typeface="+mn-lt"/>
              <a:cs typeface="+mn-lt"/>
            </a:endParaRPr>
          </a:p>
          <a:p>
            <a:pPr marL="742950" indent="-742950">
              <a:buAutoNum type="arabicPeriod"/>
            </a:pPr>
            <a:r>
              <a:rPr lang="en-US" sz="3600" dirty="0">
                <a:ea typeface="+mn-lt"/>
                <a:cs typeface="+mn-lt"/>
              </a:rPr>
              <a:t>Create Evaluations</a:t>
            </a:r>
          </a:p>
          <a:p>
            <a:pPr marL="742950" indent="-742950">
              <a:buAutoNum type="arabicPeriod"/>
            </a:pPr>
            <a:r>
              <a:rPr lang="en-US" sz="3600" dirty="0">
                <a:ea typeface="+mn-lt"/>
                <a:cs typeface="+mn-lt"/>
              </a:rPr>
              <a:t>Create Evaluation Teams</a:t>
            </a:r>
          </a:p>
          <a:p>
            <a:pPr marL="742950" indent="-742950">
              <a:buAutoNum type="arabicPeriod"/>
            </a:pPr>
            <a:r>
              <a:rPr lang="en-US" sz="3600" dirty="0">
                <a:ea typeface="+mn-lt"/>
                <a:cs typeface="+mn-lt"/>
              </a:rPr>
              <a:t>Create Orientations</a:t>
            </a:r>
          </a:p>
          <a:p>
            <a:pPr marL="0" indent="0">
              <a:buNone/>
            </a:pPr>
            <a:endParaRPr lang="en-US" sz="3600" dirty="0">
              <a:cs typeface="Times New Roman"/>
            </a:endParaRPr>
          </a:p>
        </p:txBody>
      </p:sp>
      <p:sp>
        <p:nvSpPr>
          <p:cNvPr id="5" name="Content Placeholder 4">
            <a:extLst>
              <a:ext uri="{FF2B5EF4-FFF2-40B4-BE49-F238E27FC236}">
                <a16:creationId xmlns:a16="http://schemas.microsoft.com/office/drawing/2014/main" id="{D6C62968-D744-417B-95ED-FCA0F4E120A3}"/>
              </a:ext>
            </a:extLst>
          </p:cNvPr>
          <p:cNvSpPr>
            <a:spLocks noGrp="1"/>
          </p:cNvSpPr>
          <p:nvPr>
            <p:ph sz="half" idx="2"/>
          </p:nvPr>
        </p:nvSpPr>
        <p:spPr>
          <a:xfrm>
            <a:off x="5462840" y="835706"/>
            <a:ext cx="6549519" cy="5885774"/>
          </a:xfrm>
        </p:spPr>
        <p:txBody>
          <a:bodyPr vert="horz" lIns="91440" tIns="45720" rIns="91440" bIns="45720" rtlCol="0" anchor="t">
            <a:normAutofit/>
          </a:bodyPr>
          <a:lstStyle/>
          <a:p>
            <a:pPr marL="0" indent="0">
              <a:buNone/>
            </a:pPr>
            <a:r>
              <a:rPr lang="en-US" sz="2500" b="1" i="1" dirty="0">
                <a:ea typeface="+mn-lt"/>
                <a:cs typeface="+mn-lt"/>
              </a:rPr>
              <a:t>Do you have…</a:t>
            </a:r>
          </a:p>
          <a:p>
            <a:pPr marL="514350" indent="-514350">
              <a:buAutoNum type="alphaLcParenR"/>
            </a:pPr>
            <a:r>
              <a:rPr lang="en-US" sz="2500" i="1" dirty="0">
                <a:ea typeface="+mn-lt"/>
                <a:cs typeface="+mn-lt"/>
              </a:rPr>
              <a:t>Educator(s) no longer with your district </a:t>
            </a:r>
          </a:p>
          <a:p>
            <a:pPr marL="514350" indent="-514350">
              <a:buAutoNum type="alphaLcParenR"/>
            </a:pPr>
            <a:r>
              <a:rPr lang="en-US" sz="2500" i="1" dirty="0">
                <a:ea typeface="+mn-lt"/>
                <a:cs typeface="+mn-lt"/>
              </a:rPr>
              <a:t>Administrator(s) no longer with your district</a:t>
            </a:r>
          </a:p>
          <a:p>
            <a:pPr marL="457200" indent="-457200">
              <a:buAutoNum type="alphaLcParenR" startAt="3"/>
            </a:pPr>
            <a:r>
              <a:rPr lang="en-US" sz="2500" i="1" dirty="0">
                <a:ea typeface="+mn-lt"/>
                <a:cs typeface="+mn-lt"/>
              </a:rPr>
              <a:t>Newly hired educator(s)</a:t>
            </a:r>
          </a:p>
          <a:p>
            <a:pPr marL="457200" indent="-457200">
              <a:buAutoNum type="alphaLcParenR" startAt="3"/>
            </a:pPr>
            <a:r>
              <a:rPr lang="en-US" sz="2500" i="1" dirty="0">
                <a:ea typeface="+mn-lt"/>
                <a:cs typeface="+mn-lt"/>
              </a:rPr>
              <a:t>Newly hired administrator(s)</a:t>
            </a:r>
          </a:p>
          <a:p>
            <a:pPr marL="457200" indent="-457200">
              <a:buAutoNum type="alphaLcParenR" startAt="3"/>
            </a:pPr>
            <a:r>
              <a:rPr lang="en-US" sz="2500" i="1" dirty="0">
                <a:ea typeface="+mn-lt"/>
                <a:cs typeface="+mn-lt"/>
              </a:rPr>
              <a:t>Educator(s) or administrator(s) who moved positions or schools in your district</a:t>
            </a:r>
          </a:p>
          <a:p>
            <a:pPr marL="0" indent="0">
              <a:buNone/>
            </a:pPr>
            <a:r>
              <a:rPr lang="en-US" sz="2500">
                <a:ea typeface="+mn-lt"/>
                <a:cs typeface="+mn-lt"/>
              </a:rPr>
              <a:t>f)</a:t>
            </a:r>
            <a:r>
              <a:rPr lang="en-US" sz="2500" i="1">
                <a:ea typeface="+mn-lt"/>
                <a:cs typeface="+mn-lt"/>
              </a:rPr>
              <a:t> </a:t>
            </a:r>
            <a:r>
              <a:rPr lang="en-US" sz="2500" i="1" dirty="0">
                <a:ea typeface="+mn-lt"/>
                <a:cs typeface="+mn-lt"/>
              </a:rPr>
              <a:t>All of the above.</a:t>
            </a:r>
          </a:p>
          <a:p>
            <a:pPr marL="0" indent="0">
              <a:buNone/>
            </a:pPr>
            <a:endParaRPr lang="en-US" sz="2500" i="1" dirty="0">
              <a:ea typeface="+mn-lt"/>
              <a:cs typeface="+mn-lt"/>
            </a:endParaRPr>
          </a:p>
          <a:p>
            <a:pPr marL="0" indent="0">
              <a:buNone/>
            </a:pPr>
            <a:r>
              <a:rPr lang="en-US" sz="2500" b="1" i="1" dirty="0">
                <a:ea typeface="+mn-lt"/>
                <a:cs typeface="+mn-lt"/>
              </a:rPr>
              <a:t>Pick One or more letters as they apply to your district.</a:t>
            </a:r>
          </a:p>
          <a:p>
            <a:pPr marL="0" indent="0">
              <a:buNone/>
            </a:pPr>
            <a:endParaRPr lang="en-US" sz="2500" i="1" dirty="0">
              <a:ea typeface="+mn-lt"/>
              <a:cs typeface="+mn-lt"/>
            </a:endParaRPr>
          </a:p>
          <a:p>
            <a:pPr marL="0" indent="0">
              <a:buNone/>
            </a:pPr>
            <a:endParaRPr lang="en-US" sz="2500" i="1" dirty="0">
              <a:ea typeface="+mn-lt"/>
              <a:cs typeface="+mn-lt"/>
            </a:endParaRPr>
          </a:p>
          <a:p>
            <a:pPr marL="0" indent="0">
              <a:buNone/>
            </a:pPr>
            <a:endParaRPr lang="en-US" sz="2500" b="1" i="1" dirty="0">
              <a:ea typeface="+mn-lt"/>
              <a:cs typeface="+mn-lt"/>
            </a:endParaRPr>
          </a:p>
          <a:p>
            <a:pPr marL="0" indent="0">
              <a:buNone/>
            </a:pPr>
            <a:endParaRPr lang="en-US" dirty="0">
              <a:cs typeface="Times New Roman"/>
            </a:endParaRPr>
          </a:p>
          <a:p>
            <a:pPr marL="0" indent="0">
              <a:buNone/>
            </a:pPr>
            <a:endParaRPr lang="en-US" dirty="0">
              <a:cs typeface="Times New Roman"/>
            </a:endParaRPr>
          </a:p>
        </p:txBody>
      </p:sp>
      <p:sp>
        <p:nvSpPr>
          <p:cNvPr id="4" name="Slide Number Placeholder 3"/>
          <p:cNvSpPr>
            <a:spLocks noGrp="1"/>
          </p:cNvSpPr>
          <p:nvPr>
            <p:ph type="sldNum" sz="quarter" idx="4"/>
          </p:nvPr>
        </p:nvSpPr>
        <p:spPr/>
        <p:txBody>
          <a:bodyPr/>
          <a:lstStyle/>
          <a:p>
            <a:fld id="{2638198E-7845-4843-8114-6B9DA8FD3EF6}" type="slidenum">
              <a:rPr lang="en-US" smtClean="0"/>
              <a:t>26</a:t>
            </a:fld>
            <a:endParaRPr lang="en-US"/>
          </a:p>
        </p:txBody>
      </p:sp>
    </p:spTree>
    <p:extLst>
      <p:ext uri="{BB962C8B-B14F-4D97-AF65-F5344CB8AC3E}">
        <p14:creationId xmlns:p14="http://schemas.microsoft.com/office/powerpoint/2010/main" val="25391221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185" y="606273"/>
            <a:ext cx="7119257" cy="832422"/>
          </a:xfrm>
        </p:spPr>
        <p:txBody>
          <a:bodyPr>
            <a:normAutofit fontScale="90000"/>
          </a:bodyPr>
          <a:lstStyle/>
          <a:p>
            <a:r>
              <a:rPr lang="en-US" dirty="0"/>
              <a:t>SCLead.org Staff </a:t>
            </a:r>
            <a:r>
              <a:rPr lang="en-US" dirty="0" smtClean="0"/>
              <a:t>Lists, Staff Details &amp; Removing ADEPT Administrator Rights</a:t>
            </a:r>
            <a:endParaRPr lang="en-US" dirty="0"/>
          </a:p>
        </p:txBody>
      </p:sp>
      <p:sp>
        <p:nvSpPr>
          <p:cNvPr id="4" name="Slide Number Placeholder 3"/>
          <p:cNvSpPr>
            <a:spLocks noGrp="1"/>
          </p:cNvSpPr>
          <p:nvPr>
            <p:ph type="sldNum" sz="quarter" idx="10"/>
          </p:nvPr>
        </p:nvSpPr>
        <p:spPr/>
        <p:txBody>
          <a:bodyPr/>
          <a:lstStyle/>
          <a:p>
            <a:fld id="{2638198E-7845-4843-8114-6B9DA8FD3EF6}" type="slidenum">
              <a:rPr lang="en-US" smtClean="0"/>
              <a:t>27</a:t>
            </a:fld>
            <a:endParaRPr lang="en-US"/>
          </a:p>
        </p:txBody>
      </p:sp>
      <p:pic>
        <p:nvPicPr>
          <p:cNvPr id="21" name="Picture 20" descr="SCLead.org Screenshot Evaluated Tab Staff List"/>
          <p:cNvPicPr>
            <a:picLocks noChangeAspect="1"/>
          </p:cNvPicPr>
          <p:nvPr/>
        </p:nvPicPr>
        <p:blipFill>
          <a:blip r:embed="rId3"/>
          <a:stretch>
            <a:fillRect/>
          </a:stretch>
        </p:blipFill>
        <p:spPr>
          <a:xfrm>
            <a:off x="0" y="1917455"/>
            <a:ext cx="7407629" cy="4575936"/>
          </a:xfrm>
          <a:prstGeom prst="rect">
            <a:avLst/>
          </a:prstGeom>
          <a:ln>
            <a:solidFill>
              <a:schemeClr val="tx1"/>
            </a:solidFill>
          </a:ln>
        </p:spPr>
      </p:pic>
      <p:pic>
        <p:nvPicPr>
          <p:cNvPr id="22" name="Picture 21" descr="SCLead.org Screenshot Edit Staff Details"/>
          <p:cNvPicPr>
            <a:picLocks noChangeAspect="1"/>
          </p:cNvPicPr>
          <p:nvPr/>
        </p:nvPicPr>
        <p:blipFill>
          <a:blip r:embed="rId4"/>
          <a:stretch>
            <a:fillRect/>
          </a:stretch>
        </p:blipFill>
        <p:spPr>
          <a:xfrm>
            <a:off x="7686980" y="113815"/>
            <a:ext cx="4197680" cy="2935864"/>
          </a:xfrm>
          <a:prstGeom prst="rect">
            <a:avLst/>
          </a:prstGeom>
          <a:ln>
            <a:solidFill>
              <a:schemeClr val="tx1"/>
            </a:solidFill>
          </a:ln>
        </p:spPr>
      </p:pic>
      <p:sp>
        <p:nvSpPr>
          <p:cNvPr id="3" name="Oval 2" descr="Circle of Non-evaluated" title="Circle"/>
          <p:cNvSpPr/>
          <p:nvPr/>
        </p:nvSpPr>
        <p:spPr>
          <a:xfrm>
            <a:off x="1078149" y="2629055"/>
            <a:ext cx="1170432" cy="4206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SCLead.org screenshot No Role"/>
          <p:cNvPicPr>
            <a:picLocks noChangeAspect="1"/>
          </p:cNvPicPr>
          <p:nvPr/>
        </p:nvPicPr>
        <p:blipFill>
          <a:blip r:embed="rId5"/>
          <a:stretch>
            <a:fillRect/>
          </a:stretch>
        </p:blipFill>
        <p:spPr>
          <a:xfrm>
            <a:off x="7569152" y="3255486"/>
            <a:ext cx="4433335" cy="3237905"/>
          </a:xfrm>
          <a:prstGeom prst="rect">
            <a:avLst/>
          </a:prstGeom>
          <a:ln>
            <a:solidFill>
              <a:schemeClr val="tx1"/>
            </a:solidFill>
          </a:ln>
        </p:spPr>
      </p:pic>
    </p:spTree>
    <p:extLst>
      <p:ext uri="{BB962C8B-B14F-4D97-AF65-F5344CB8AC3E}">
        <p14:creationId xmlns:p14="http://schemas.microsoft.com/office/powerpoint/2010/main" val="39908238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1143000"/>
          </a:xfrm>
        </p:spPr>
        <p:txBody>
          <a:bodyPr/>
          <a:lstStyle/>
          <a:p>
            <a:r>
              <a:rPr lang="en-US" dirty="0"/>
              <a:t>Clean-up Staff List</a:t>
            </a:r>
          </a:p>
        </p:txBody>
      </p:sp>
      <p:sp>
        <p:nvSpPr>
          <p:cNvPr id="7" name="Text Placeholder 6">
            <a:extLst>
              <a:ext uri="{FF2B5EF4-FFF2-40B4-BE49-F238E27FC236}">
                <a16:creationId xmlns:a16="http://schemas.microsoft.com/office/drawing/2014/main" id="{3D18C758-20E6-4368-920F-1C1B7261103C}"/>
              </a:ext>
            </a:extLst>
          </p:cNvPr>
          <p:cNvSpPr>
            <a:spLocks noGrp="1"/>
          </p:cNvSpPr>
          <p:nvPr>
            <p:ph type="body" sz="quarter" idx="3"/>
          </p:nvPr>
        </p:nvSpPr>
        <p:spPr>
          <a:xfrm>
            <a:off x="123045" y="1079310"/>
            <a:ext cx="5403410" cy="912931"/>
          </a:xfrm>
        </p:spPr>
        <p:txBody>
          <a:bodyPr>
            <a:normAutofit fontScale="92500" lnSpcReduction="20000"/>
          </a:bodyPr>
          <a:lstStyle/>
          <a:p>
            <a:pPr algn="ctr"/>
            <a:r>
              <a:rPr lang="en-US" sz="3200" dirty="0">
                <a:cs typeface="Times New Roman"/>
              </a:rPr>
              <a:t>Adding New Staff and </a:t>
            </a:r>
            <a:endParaRPr lang="en-US" sz="3200" dirty="0"/>
          </a:p>
          <a:p>
            <a:pPr algn="ctr"/>
            <a:r>
              <a:rPr lang="en-US" sz="3200" dirty="0" smtClean="0">
                <a:cs typeface="Times New Roman"/>
              </a:rPr>
              <a:t>Add </a:t>
            </a:r>
            <a:r>
              <a:rPr lang="en-US" sz="3200" dirty="0">
                <a:cs typeface="Times New Roman"/>
              </a:rPr>
              <a:t>ADEPT Administrator Ri</a:t>
            </a:r>
            <a:r>
              <a:rPr lang="en-US" dirty="0">
                <a:cs typeface="Times New Roman"/>
              </a:rPr>
              <a:t>ghts</a:t>
            </a:r>
            <a:endParaRPr lang="en-US" dirty="0"/>
          </a:p>
        </p:txBody>
      </p:sp>
      <p:sp>
        <p:nvSpPr>
          <p:cNvPr id="4" name="Slide Number Placeholder 3"/>
          <p:cNvSpPr>
            <a:spLocks noGrp="1"/>
          </p:cNvSpPr>
          <p:nvPr>
            <p:ph type="sldNum" sz="quarter" idx="10"/>
          </p:nvPr>
        </p:nvSpPr>
        <p:spPr/>
        <p:txBody>
          <a:bodyPr/>
          <a:lstStyle/>
          <a:p>
            <a:fld id="{2638198E-7845-4843-8114-6B9DA8FD3EF6}" type="slidenum">
              <a:rPr lang="en-US" smtClean="0"/>
              <a:t>28</a:t>
            </a:fld>
            <a:endParaRPr lang="en-US"/>
          </a:p>
        </p:txBody>
      </p:sp>
      <p:pic>
        <p:nvPicPr>
          <p:cNvPr id="12" name="Picture 11" descr="SCLead.org Screenshot Add School Staff"/>
          <p:cNvPicPr>
            <a:picLocks noChangeAspect="1"/>
          </p:cNvPicPr>
          <p:nvPr/>
        </p:nvPicPr>
        <p:blipFill>
          <a:blip r:embed="rId3"/>
          <a:stretch>
            <a:fillRect/>
          </a:stretch>
        </p:blipFill>
        <p:spPr>
          <a:xfrm>
            <a:off x="5526455" y="1143000"/>
            <a:ext cx="6665545" cy="5395917"/>
          </a:xfrm>
          <a:prstGeom prst="rect">
            <a:avLst/>
          </a:prstGeom>
          <a:ln>
            <a:solidFill>
              <a:schemeClr val="tx1"/>
            </a:solidFill>
          </a:ln>
        </p:spPr>
      </p:pic>
      <p:sp>
        <p:nvSpPr>
          <p:cNvPr id="9" name="Content Placeholder 3">
            <a:extLst>
              <a:ext uri="{FF2B5EF4-FFF2-40B4-BE49-F238E27FC236}">
                <a16:creationId xmlns:a16="http://schemas.microsoft.com/office/drawing/2014/main" id="{33918995-612D-40BE-9CA3-9D4F33928F91}"/>
              </a:ext>
            </a:extLst>
          </p:cNvPr>
          <p:cNvSpPr>
            <a:spLocks noGrp="1"/>
          </p:cNvSpPr>
          <p:nvPr>
            <p:ph sz="half" idx="2"/>
          </p:nvPr>
        </p:nvSpPr>
        <p:spPr>
          <a:xfrm>
            <a:off x="0" y="2363639"/>
            <a:ext cx="5158596" cy="2714446"/>
          </a:xfrm>
        </p:spPr>
        <p:txBody>
          <a:bodyPr vert="horz" lIns="91440" tIns="45720" rIns="91440" bIns="45720" rtlCol="0" anchor="t">
            <a:noAutofit/>
          </a:bodyPr>
          <a:lstStyle/>
          <a:p>
            <a:pPr marL="0" indent="0">
              <a:lnSpc>
                <a:spcPct val="90000"/>
              </a:lnSpc>
              <a:buNone/>
            </a:pPr>
            <a:r>
              <a:rPr lang="en-US" sz="2500" dirty="0"/>
              <a:t> Steps:</a:t>
            </a:r>
            <a:endParaRPr lang="en-US" sz="2500" dirty="0">
              <a:cs typeface="Times New Roman"/>
            </a:endParaRPr>
          </a:p>
          <a:p>
            <a:pPr marL="742950" indent="-457200">
              <a:lnSpc>
                <a:spcPct val="90000"/>
              </a:lnSpc>
              <a:buAutoNum type="arabicPeriod"/>
            </a:pPr>
            <a:r>
              <a:rPr lang="en-US" sz="2500" dirty="0"/>
              <a:t>Go to school staff list</a:t>
            </a:r>
            <a:endParaRPr lang="en-US" sz="2500" dirty="0">
              <a:cs typeface="Times New Roman"/>
            </a:endParaRPr>
          </a:p>
          <a:p>
            <a:pPr marL="742950" indent="-457200">
              <a:lnSpc>
                <a:spcPct val="90000"/>
              </a:lnSpc>
              <a:buAutoNum type="arabicPeriod"/>
            </a:pPr>
            <a:r>
              <a:rPr lang="en-US" sz="2500" dirty="0"/>
              <a:t>Click “Add School Staff" </a:t>
            </a:r>
          </a:p>
          <a:p>
            <a:pPr marL="742950" indent="-457200">
              <a:lnSpc>
                <a:spcPct val="90000"/>
              </a:lnSpc>
              <a:buAutoNum type="arabicPeriod"/>
            </a:pPr>
            <a:r>
              <a:rPr lang="en-US" sz="2500" dirty="0"/>
              <a:t>Select the person with correct CID</a:t>
            </a:r>
          </a:p>
          <a:p>
            <a:pPr marL="742950" indent="-457200">
              <a:lnSpc>
                <a:spcPct val="90000"/>
              </a:lnSpc>
              <a:buAutoNum type="arabicPeriod"/>
            </a:pPr>
            <a:r>
              <a:rPr lang="en-US" sz="2500" dirty="0"/>
              <a:t>Select correct position code</a:t>
            </a:r>
          </a:p>
          <a:p>
            <a:pPr marL="742950" indent="-457200">
              <a:lnSpc>
                <a:spcPct val="90000"/>
              </a:lnSpc>
              <a:buAutoNum type="arabicPeriod"/>
            </a:pPr>
            <a:r>
              <a:rPr lang="en-US" sz="2500" dirty="0"/>
              <a:t>Enter appropriate role and evaluation type</a:t>
            </a:r>
          </a:p>
          <a:p>
            <a:pPr marL="742950" indent="-457200">
              <a:lnSpc>
                <a:spcPct val="90000"/>
              </a:lnSpc>
              <a:buFont typeface="Arial" panose="020B0604020202020204" pitchFamily="34" charset="0"/>
              <a:buAutoNum type="arabicPeriod"/>
            </a:pPr>
            <a:r>
              <a:rPr lang="en-US" sz="2500" dirty="0"/>
              <a:t>Click “Submit"</a:t>
            </a:r>
            <a:endParaRPr lang="en-US" sz="2500" dirty="0">
              <a:cs typeface="Times New Roman"/>
            </a:endParaRPr>
          </a:p>
          <a:p>
            <a:pPr marL="742950" indent="-457200">
              <a:lnSpc>
                <a:spcPct val="90000"/>
              </a:lnSpc>
              <a:buAutoNum type="arabicPeriod"/>
            </a:pPr>
            <a:endParaRPr lang="en-US" sz="2500" dirty="0">
              <a:cs typeface="Times New Roman"/>
            </a:endParaRPr>
          </a:p>
        </p:txBody>
      </p:sp>
    </p:spTree>
    <p:extLst>
      <p:ext uri="{BB962C8B-B14F-4D97-AF65-F5344CB8AC3E}">
        <p14:creationId xmlns:p14="http://schemas.microsoft.com/office/powerpoint/2010/main" val="18414295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92472"/>
            <a:ext cx="10972800" cy="1143000"/>
          </a:xfrm>
        </p:spPr>
        <p:txBody>
          <a:bodyPr>
            <a:normAutofit fontScale="90000"/>
          </a:bodyPr>
          <a:lstStyle/>
          <a:p>
            <a:r>
              <a:rPr lang="en-US" dirty="0" smtClean="0">
                <a:ea typeface="+mj-lt"/>
                <a:cs typeface="+mj-lt"/>
              </a:rPr>
              <a:t>Creating </a:t>
            </a:r>
            <a:r>
              <a:rPr lang="en-US" dirty="0">
                <a:ea typeface="+mj-lt"/>
                <a:cs typeface="+mj-lt"/>
              </a:rPr>
              <a:t>Evaluations in SCLead.org</a:t>
            </a:r>
            <a:br>
              <a:rPr lang="en-US" dirty="0">
                <a:ea typeface="+mj-lt"/>
                <a:cs typeface="+mj-lt"/>
              </a:rPr>
            </a:br>
            <a:endParaRPr lang="en-US" dirty="0"/>
          </a:p>
        </p:txBody>
      </p:sp>
      <p:sp>
        <p:nvSpPr>
          <p:cNvPr id="3" name="Content Placeholder 2"/>
          <p:cNvSpPr>
            <a:spLocks noGrp="1"/>
          </p:cNvSpPr>
          <p:nvPr>
            <p:ph sz="half" idx="1"/>
          </p:nvPr>
        </p:nvSpPr>
        <p:spPr>
          <a:xfrm>
            <a:off x="63260" y="2218431"/>
            <a:ext cx="5384800" cy="4525963"/>
          </a:xfrm>
        </p:spPr>
        <p:txBody>
          <a:bodyPr vert="horz" lIns="91440" tIns="45720" rIns="91440" bIns="45720" rtlCol="0" anchor="t">
            <a:normAutofit/>
          </a:bodyPr>
          <a:lstStyle/>
          <a:p>
            <a:pPr marL="742950" indent="-742950">
              <a:buAutoNum type="arabicPeriod"/>
            </a:pPr>
            <a:r>
              <a:rPr lang="en-US">
                <a:ea typeface="+mn-lt"/>
                <a:cs typeface="+mn-lt"/>
              </a:rPr>
              <a:t>Clean-up Staff List</a:t>
            </a:r>
          </a:p>
          <a:p>
            <a:pPr marL="742950" indent="-742950">
              <a:buAutoNum type="arabicPeriod"/>
            </a:pPr>
            <a:r>
              <a:rPr lang="en-US" b="1">
                <a:ea typeface="+mn-lt"/>
                <a:cs typeface="+mn-lt"/>
              </a:rPr>
              <a:t>Create Evaluations</a:t>
            </a:r>
          </a:p>
          <a:p>
            <a:pPr marL="742950" indent="-742950">
              <a:buAutoNum type="arabicPeriod"/>
            </a:pPr>
            <a:r>
              <a:rPr lang="en-US">
                <a:ea typeface="+mn-lt"/>
                <a:cs typeface="+mn-lt"/>
              </a:rPr>
              <a:t>Create Evaluation Teams</a:t>
            </a:r>
          </a:p>
          <a:p>
            <a:pPr marL="742950" indent="-742950">
              <a:buAutoNum type="arabicPeriod"/>
            </a:pPr>
            <a:r>
              <a:rPr lang="en-US">
                <a:ea typeface="+mn-lt"/>
                <a:cs typeface="+mn-lt"/>
              </a:rPr>
              <a:t>Create Orientations</a:t>
            </a:r>
            <a:endParaRPr lang="en-US">
              <a:cs typeface="Times New Roman"/>
            </a:endParaRPr>
          </a:p>
        </p:txBody>
      </p:sp>
      <p:sp>
        <p:nvSpPr>
          <p:cNvPr id="5" name="Content Placeholder 4">
            <a:extLst>
              <a:ext uri="{FF2B5EF4-FFF2-40B4-BE49-F238E27FC236}">
                <a16:creationId xmlns:a16="http://schemas.microsoft.com/office/drawing/2014/main" id="{D6C62968-D744-417B-95ED-FCA0F4E120A3}"/>
              </a:ext>
            </a:extLst>
          </p:cNvPr>
          <p:cNvSpPr>
            <a:spLocks noGrp="1"/>
          </p:cNvSpPr>
          <p:nvPr>
            <p:ph sz="half" idx="2"/>
          </p:nvPr>
        </p:nvSpPr>
        <p:spPr>
          <a:xfrm>
            <a:off x="5470106" y="1635472"/>
            <a:ext cx="6534987" cy="4503049"/>
          </a:xfrm>
        </p:spPr>
        <p:txBody>
          <a:bodyPr vert="horz" lIns="91440" tIns="45720" rIns="91440" bIns="45720" rtlCol="0" anchor="ctr">
            <a:normAutofit/>
          </a:bodyPr>
          <a:lstStyle/>
          <a:p>
            <a:pPr marL="0" indent="0">
              <a:buNone/>
            </a:pPr>
            <a:r>
              <a:rPr lang="en-US" sz="2500" b="1" i="1" dirty="0">
                <a:cs typeface="Times New Roman"/>
              </a:rPr>
              <a:t>Raise your hand if you are aware of these resources</a:t>
            </a:r>
          </a:p>
          <a:p>
            <a:r>
              <a:rPr lang="en-US" sz="2500" dirty="0">
                <a:cs typeface="Times New Roman"/>
              </a:rPr>
              <a:t>Yearly Evaluation Results Detail (District, ADEPT</a:t>
            </a:r>
            <a:r>
              <a:rPr lang="en-US" sz="2500" dirty="0" smtClean="0">
                <a:cs typeface="Times New Roman"/>
              </a:rPr>
              <a:t>) Report</a:t>
            </a:r>
            <a:endParaRPr lang="en-US" sz="2500" dirty="0">
              <a:cs typeface="Times New Roman"/>
            </a:endParaRPr>
          </a:p>
          <a:p>
            <a:r>
              <a:rPr lang="en-US" sz="2500" dirty="0">
                <a:cs typeface="Times New Roman"/>
              </a:rPr>
              <a:t>SCDE Contract and Evaluations Flow-chart</a:t>
            </a:r>
          </a:p>
          <a:p>
            <a:r>
              <a:rPr lang="en-US" sz="2500" dirty="0">
                <a:cs typeface="Times New Roman"/>
              </a:rPr>
              <a:t>District ADEPT Staff Certification Renewal Report</a:t>
            </a:r>
          </a:p>
          <a:p>
            <a:pPr marL="0" indent="0">
              <a:buNone/>
            </a:pPr>
            <a:endParaRPr lang="en-US" sz="2400" dirty="0">
              <a:cs typeface="Times New Roman"/>
            </a:endParaRPr>
          </a:p>
        </p:txBody>
      </p:sp>
      <p:sp>
        <p:nvSpPr>
          <p:cNvPr id="4" name="Slide Number Placeholder 3"/>
          <p:cNvSpPr>
            <a:spLocks noGrp="1"/>
          </p:cNvSpPr>
          <p:nvPr>
            <p:ph type="sldNum" sz="quarter" idx="4"/>
          </p:nvPr>
        </p:nvSpPr>
        <p:spPr/>
        <p:txBody>
          <a:bodyPr/>
          <a:lstStyle/>
          <a:p>
            <a:fld id="{2638198E-7845-4843-8114-6B9DA8FD3EF6}" type="slidenum">
              <a:rPr lang="en-US" smtClean="0"/>
              <a:t>29</a:t>
            </a:fld>
            <a:endParaRPr lang="en-US"/>
          </a:p>
        </p:txBody>
      </p:sp>
    </p:spTree>
    <p:extLst>
      <p:ext uri="{BB962C8B-B14F-4D97-AF65-F5344CB8AC3E}">
        <p14:creationId xmlns:p14="http://schemas.microsoft.com/office/powerpoint/2010/main" val="8108270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4294967295"/>
          </p:nvPr>
        </p:nvSpPr>
        <p:spPr>
          <a:xfrm>
            <a:off x="326571" y="902612"/>
            <a:ext cx="11691257" cy="5759449"/>
          </a:xfrm>
          <a:ln>
            <a:solidFill>
              <a:schemeClr val="tx2"/>
            </a:solidFill>
          </a:ln>
        </p:spPr>
        <p:txBody>
          <a:bodyPr>
            <a:normAutofit lnSpcReduction="10000"/>
          </a:bodyPr>
          <a:lstStyle/>
          <a:p>
            <a:pPr marL="457200" indent="-457200">
              <a:buFont typeface="+mj-lt"/>
              <a:buAutoNum type="arabicPeriod"/>
            </a:pPr>
            <a:r>
              <a:rPr lang="en-US" b="1" dirty="0">
                <a:solidFill>
                  <a:schemeClr val="bg1"/>
                </a:solidFill>
              </a:rPr>
              <a:t>Foundations of ADEPT</a:t>
            </a:r>
          </a:p>
          <a:p>
            <a:pPr marL="457200" indent="-457200">
              <a:buFont typeface="+mj-lt"/>
              <a:buAutoNum type="arabicPeriod"/>
            </a:pPr>
            <a:r>
              <a:rPr lang="en-US" b="1" dirty="0">
                <a:solidFill>
                  <a:schemeClr val="bg1"/>
                </a:solidFill>
              </a:rPr>
              <a:t>Reminders-Tips-Targets</a:t>
            </a:r>
          </a:p>
          <a:p>
            <a:pPr marL="857250" lvl="1" indent="-457200">
              <a:buFont typeface="+mj-lt"/>
              <a:buAutoNum type="alphaUcPeriod"/>
            </a:pPr>
            <a:r>
              <a:rPr lang="en-US" sz="2800" b="1" dirty="0">
                <a:solidFill>
                  <a:schemeClr val="bg1"/>
                </a:solidFill>
              </a:rPr>
              <a:t>SCLead.org Overview</a:t>
            </a:r>
          </a:p>
          <a:p>
            <a:pPr marL="857250" lvl="1" indent="-457200">
              <a:buFont typeface="+mj-lt"/>
              <a:buAutoNum type="alphaUcPeriod"/>
            </a:pPr>
            <a:r>
              <a:rPr lang="en-US" sz="2800" b="1" dirty="0">
                <a:solidFill>
                  <a:schemeClr val="bg1"/>
                </a:solidFill>
              </a:rPr>
              <a:t>Start of School Year (</a:t>
            </a:r>
            <a:r>
              <a:rPr lang="en-US" sz="2800" dirty="0">
                <a:solidFill>
                  <a:schemeClr val="bg1"/>
                </a:solidFill>
              </a:rPr>
              <a:t>Bulk Tools, Evaluation records, Teams, Credential</a:t>
            </a:r>
            <a:r>
              <a:rPr lang="en-US" sz="2800" b="1" dirty="0">
                <a:solidFill>
                  <a:schemeClr val="bg1"/>
                </a:solidFill>
              </a:rPr>
              <a:t>s)</a:t>
            </a:r>
          </a:p>
          <a:p>
            <a:pPr marL="857250" lvl="1" indent="-457200">
              <a:buFont typeface="+mj-lt"/>
              <a:buAutoNum type="alphaUcPeriod"/>
            </a:pPr>
            <a:r>
              <a:rPr lang="en-US" sz="2800" b="1" dirty="0">
                <a:solidFill>
                  <a:schemeClr val="bg1"/>
                </a:solidFill>
              </a:rPr>
              <a:t>Managing the Evaluation Process (</a:t>
            </a:r>
            <a:r>
              <a:rPr lang="en-US" sz="2800" dirty="0">
                <a:solidFill>
                  <a:schemeClr val="bg1"/>
                </a:solidFill>
              </a:rPr>
              <a:t>Tracking, Evaluation Cycles</a:t>
            </a:r>
            <a:r>
              <a:rPr lang="en-US" sz="2800" b="1" dirty="0">
                <a:solidFill>
                  <a:schemeClr val="bg1"/>
                </a:solidFill>
              </a:rPr>
              <a:t>)</a:t>
            </a:r>
          </a:p>
          <a:p>
            <a:pPr marL="857250" lvl="1" indent="-457200">
              <a:buFont typeface="+mj-lt"/>
              <a:buAutoNum type="alphaUcPeriod"/>
            </a:pPr>
            <a:r>
              <a:rPr lang="en-US" sz="2800" b="1" dirty="0">
                <a:solidFill>
                  <a:schemeClr val="bg1"/>
                </a:solidFill>
              </a:rPr>
              <a:t>Ending the School Year (</a:t>
            </a:r>
            <a:r>
              <a:rPr lang="en-US" sz="2800" dirty="0">
                <a:solidFill>
                  <a:schemeClr val="bg1"/>
                </a:solidFill>
              </a:rPr>
              <a:t> Auto Complete, Closing, </a:t>
            </a:r>
            <a:r>
              <a:rPr lang="en-US" sz="2800" i="1" dirty="0">
                <a:solidFill>
                  <a:schemeClr val="bg1"/>
                </a:solidFill>
              </a:rPr>
              <a:t>Ending</a:t>
            </a:r>
            <a:r>
              <a:rPr lang="en-US" sz="2800" b="1" dirty="0">
                <a:solidFill>
                  <a:schemeClr val="bg1"/>
                </a:solidFill>
              </a:rPr>
              <a:t>)</a:t>
            </a:r>
          </a:p>
          <a:p>
            <a:pPr marL="457200" indent="-457200">
              <a:buFont typeface="+mj-lt"/>
              <a:buAutoNum type="arabicPeriod"/>
            </a:pPr>
            <a:r>
              <a:rPr lang="en-US" b="1" dirty="0">
                <a:solidFill>
                  <a:schemeClr val="bg1"/>
                </a:solidFill>
              </a:rPr>
              <a:t>Deep Dive: Contract Levels</a:t>
            </a:r>
          </a:p>
          <a:p>
            <a:pPr marL="457200" indent="-457200">
              <a:buFont typeface="+mj-lt"/>
              <a:buAutoNum type="arabicPeriod"/>
            </a:pPr>
            <a:r>
              <a:rPr lang="en-US" b="1" dirty="0">
                <a:solidFill>
                  <a:schemeClr val="bg1"/>
                </a:solidFill>
              </a:rPr>
              <a:t>SCLead Administrative Functions &amp; FAQs</a:t>
            </a:r>
          </a:p>
          <a:p>
            <a:pPr marL="457200" indent="-457200">
              <a:buFont typeface="+mj-lt"/>
              <a:buAutoNum type="arabicPeriod"/>
            </a:pPr>
            <a:r>
              <a:rPr lang="en-US" b="1" dirty="0">
                <a:solidFill>
                  <a:schemeClr val="bg1"/>
                </a:solidFill>
              </a:rPr>
              <a:t>Certification Highlights, </a:t>
            </a:r>
            <a:r>
              <a:rPr lang="en-US" dirty="0">
                <a:solidFill>
                  <a:schemeClr val="bg1"/>
                </a:solidFill>
              </a:rPr>
              <a:t>Office of Educator Services</a:t>
            </a:r>
          </a:p>
          <a:p>
            <a:pPr marL="457200" indent="-457200">
              <a:buFont typeface="+mj-lt"/>
              <a:buAutoNum type="arabicPeriod"/>
            </a:pPr>
            <a:r>
              <a:rPr lang="en-US" b="1" dirty="0">
                <a:solidFill>
                  <a:schemeClr val="bg1"/>
                </a:solidFill>
              </a:rPr>
              <a:t>Q&amp;A</a:t>
            </a:r>
          </a:p>
          <a:p>
            <a:pPr marL="400050" lvl="1" indent="0">
              <a:buNone/>
            </a:pPr>
            <a:endParaRPr lang="en-US" sz="1600" b="1" dirty="0">
              <a:solidFill>
                <a:schemeClr val="bg1"/>
              </a:solidFill>
            </a:endParaRPr>
          </a:p>
          <a:p>
            <a:pPr marL="400050" lvl="1" indent="0">
              <a:buNone/>
            </a:pPr>
            <a:r>
              <a:rPr lang="en-US" sz="2800" b="1" dirty="0">
                <a:solidFill>
                  <a:schemeClr val="bg1"/>
                </a:solidFill>
              </a:rPr>
              <a:t>Work session (</a:t>
            </a:r>
            <a:r>
              <a:rPr lang="en-US" sz="2800" dirty="0">
                <a:solidFill>
                  <a:schemeClr val="bg1"/>
                </a:solidFill>
              </a:rPr>
              <a:t>Optional</a:t>
            </a:r>
            <a:r>
              <a:rPr lang="en-US" sz="2800" b="1" dirty="0">
                <a:solidFill>
                  <a:schemeClr val="bg1"/>
                </a:solidFill>
              </a:rPr>
              <a:t>): (</a:t>
            </a:r>
            <a:r>
              <a:rPr lang="en-US" sz="2800" b="1" dirty="0">
                <a:solidFill>
                  <a:srgbClr val="FFFF00"/>
                </a:solidFill>
              </a:rPr>
              <a:t>A</a:t>
            </a:r>
            <a:r>
              <a:rPr lang="en-US" sz="2800" b="1" dirty="0">
                <a:solidFill>
                  <a:schemeClr val="bg1"/>
                </a:solidFill>
              </a:rPr>
              <a:t>) </a:t>
            </a:r>
            <a:r>
              <a:rPr lang="en-US" sz="2800" dirty="0">
                <a:solidFill>
                  <a:schemeClr val="bg1"/>
                </a:solidFill>
              </a:rPr>
              <a:t>Rosters/Teams/NIET; </a:t>
            </a:r>
            <a:r>
              <a:rPr lang="en-US" sz="2800" b="1" dirty="0">
                <a:solidFill>
                  <a:schemeClr val="bg1"/>
                </a:solidFill>
              </a:rPr>
              <a:t>(</a:t>
            </a:r>
            <a:r>
              <a:rPr lang="en-US" sz="2800" b="1" dirty="0">
                <a:solidFill>
                  <a:srgbClr val="FFFF00"/>
                </a:solidFill>
              </a:rPr>
              <a:t>B</a:t>
            </a:r>
            <a:r>
              <a:rPr lang="en-US" sz="2800" b="1" dirty="0">
                <a:solidFill>
                  <a:schemeClr val="bg1"/>
                </a:solidFill>
              </a:rPr>
              <a:t>) </a:t>
            </a:r>
            <a:r>
              <a:rPr lang="en-US" sz="2800" dirty="0">
                <a:solidFill>
                  <a:schemeClr val="bg1"/>
                </a:solidFill>
              </a:rPr>
              <a:t>Import/Contracts; </a:t>
            </a:r>
            <a:r>
              <a:rPr lang="en-US" sz="2800" b="1" dirty="0">
                <a:solidFill>
                  <a:schemeClr val="bg1"/>
                </a:solidFill>
              </a:rPr>
              <a:t>(</a:t>
            </a:r>
            <a:r>
              <a:rPr lang="en-US" sz="2800" b="1" dirty="0">
                <a:solidFill>
                  <a:srgbClr val="FFFF00"/>
                </a:solidFill>
              </a:rPr>
              <a:t>C</a:t>
            </a:r>
            <a:r>
              <a:rPr lang="en-US" sz="2800" b="1" dirty="0">
                <a:solidFill>
                  <a:schemeClr val="bg1"/>
                </a:solidFill>
              </a:rPr>
              <a:t>) </a:t>
            </a:r>
            <a:r>
              <a:rPr lang="en-US" sz="2800" dirty="0">
                <a:solidFill>
                  <a:schemeClr val="bg1"/>
                </a:solidFill>
              </a:rPr>
              <a:t>Reports; </a:t>
            </a:r>
            <a:r>
              <a:rPr lang="en-US" sz="2800" b="1" dirty="0">
                <a:solidFill>
                  <a:schemeClr val="bg1"/>
                </a:solidFill>
              </a:rPr>
              <a:t>(</a:t>
            </a:r>
            <a:r>
              <a:rPr lang="en-US" sz="2800" b="1" dirty="0">
                <a:solidFill>
                  <a:srgbClr val="FFFF00"/>
                </a:solidFill>
              </a:rPr>
              <a:t>D</a:t>
            </a:r>
            <a:r>
              <a:rPr lang="en-US" sz="2800" b="1" dirty="0">
                <a:solidFill>
                  <a:schemeClr val="bg1"/>
                </a:solidFill>
              </a:rPr>
              <a:t>) </a:t>
            </a:r>
            <a:r>
              <a:rPr lang="en-US" sz="2800" dirty="0">
                <a:solidFill>
                  <a:schemeClr val="bg1"/>
                </a:solidFill>
              </a:rPr>
              <a:t>Corrections/Training; </a:t>
            </a:r>
            <a:r>
              <a:rPr lang="en-US" sz="2800" b="1" dirty="0">
                <a:solidFill>
                  <a:schemeClr val="bg1"/>
                </a:solidFill>
              </a:rPr>
              <a:t>(</a:t>
            </a:r>
            <a:r>
              <a:rPr lang="en-US" sz="2800" b="1" dirty="0">
                <a:solidFill>
                  <a:srgbClr val="FFFF00"/>
                </a:solidFill>
              </a:rPr>
              <a:t>E</a:t>
            </a:r>
            <a:r>
              <a:rPr lang="en-US" sz="2800" b="1" dirty="0">
                <a:solidFill>
                  <a:schemeClr val="bg1"/>
                </a:solidFill>
              </a:rPr>
              <a:t>) </a:t>
            </a:r>
            <a:r>
              <a:rPr lang="en-US" sz="2800" dirty="0">
                <a:solidFill>
                  <a:schemeClr val="bg1"/>
                </a:solidFill>
              </a:rPr>
              <a:t>Administrative Questions </a:t>
            </a:r>
          </a:p>
          <a:p>
            <a:pPr marL="0" indent="0">
              <a:buNone/>
            </a:pPr>
            <a:endParaRPr lang="en-US" sz="3067" b="1" dirty="0">
              <a:solidFill>
                <a:schemeClr val="bg1"/>
              </a:solidFill>
            </a:endParaRPr>
          </a:p>
        </p:txBody>
      </p:sp>
      <p:sp>
        <p:nvSpPr>
          <p:cNvPr id="7" name="Title 1"/>
          <p:cNvSpPr>
            <a:spLocks noGrp="1"/>
          </p:cNvSpPr>
          <p:nvPr>
            <p:ph type="title"/>
          </p:nvPr>
        </p:nvSpPr>
        <p:spPr>
          <a:xfrm>
            <a:off x="4267196" y="70756"/>
            <a:ext cx="10972800" cy="854528"/>
          </a:xfrm>
        </p:spPr>
        <p:txBody>
          <a:bodyPr/>
          <a:lstStyle/>
          <a:p>
            <a:r>
              <a:rPr lang="en-US" dirty="0">
                <a:solidFill>
                  <a:schemeClr val="bg1"/>
                </a:solidFill>
              </a:rPr>
              <a:t>ADEPT 101 Agenda</a:t>
            </a:r>
          </a:p>
        </p:txBody>
      </p:sp>
    </p:spTree>
    <p:extLst>
      <p:ext uri="{BB962C8B-B14F-4D97-AF65-F5344CB8AC3E}">
        <p14:creationId xmlns:p14="http://schemas.microsoft.com/office/powerpoint/2010/main" val="23344592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351293-2F73-436C-890E-7FF558905C5F}"/>
              </a:ext>
            </a:extLst>
          </p:cNvPr>
          <p:cNvSpPr>
            <a:spLocks noGrp="1"/>
          </p:cNvSpPr>
          <p:nvPr>
            <p:ph type="title"/>
          </p:nvPr>
        </p:nvSpPr>
        <p:spPr>
          <a:xfrm>
            <a:off x="648929" y="629266"/>
            <a:ext cx="3651467" cy="1676603"/>
          </a:xfrm>
        </p:spPr>
        <p:txBody>
          <a:bodyPr vert="horz" lIns="91440" tIns="45720" rIns="91440" bIns="45720" rtlCol="0" anchor="ctr">
            <a:normAutofit fontScale="90000"/>
          </a:bodyPr>
          <a:lstStyle/>
          <a:p>
            <a:pPr algn="l">
              <a:lnSpc>
                <a:spcPct val="90000"/>
              </a:lnSpc>
            </a:pPr>
            <a:r>
              <a:rPr lang="en-US" dirty="0"/>
              <a:t>Create Evaluations</a:t>
            </a:r>
            <a:br>
              <a:rPr lang="en-US" dirty="0"/>
            </a:br>
            <a:r>
              <a:rPr lang="en-US" dirty="0">
                <a:cs typeface="Times New Roman"/>
              </a:rPr>
              <a:t>in Bulk</a:t>
            </a:r>
          </a:p>
        </p:txBody>
      </p:sp>
      <p:sp>
        <p:nvSpPr>
          <p:cNvPr id="4" name="Content Placeholder 3">
            <a:extLst>
              <a:ext uri="{FF2B5EF4-FFF2-40B4-BE49-F238E27FC236}">
                <a16:creationId xmlns:a16="http://schemas.microsoft.com/office/drawing/2014/main" id="{33918995-612D-40BE-9CA3-9D4F33928F91}"/>
              </a:ext>
            </a:extLst>
          </p:cNvPr>
          <p:cNvSpPr>
            <a:spLocks noGrp="1"/>
          </p:cNvSpPr>
          <p:nvPr>
            <p:ph sz="half" idx="2"/>
          </p:nvPr>
        </p:nvSpPr>
        <p:spPr>
          <a:xfrm>
            <a:off x="217611" y="1892060"/>
            <a:ext cx="4514106" cy="3411608"/>
          </a:xfrm>
        </p:spPr>
        <p:txBody>
          <a:bodyPr vert="horz" lIns="91440" tIns="45720" rIns="91440" bIns="45720" rtlCol="0" anchor="t">
            <a:noAutofit/>
          </a:bodyPr>
          <a:lstStyle/>
          <a:p>
            <a:pPr marL="0" indent="0">
              <a:lnSpc>
                <a:spcPct val="90000"/>
              </a:lnSpc>
              <a:buNone/>
            </a:pPr>
            <a:endParaRPr lang="en-US" sz="2400" dirty="0">
              <a:cs typeface="Times New Roman"/>
            </a:endParaRPr>
          </a:p>
          <a:p>
            <a:pPr marL="0" indent="0">
              <a:lnSpc>
                <a:spcPct val="90000"/>
              </a:lnSpc>
              <a:buNone/>
            </a:pPr>
            <a:r>
              <a:rPr lang="en-US" sz="2400" dirty="0"/>
              <a:t>Steps:</a:t>
            </a:r>
            <a:endParaRPr lang="en-US" sz="2400" dirty="0">
              <a:cs typeface="Times New Roman"/>
            </a:endParaRPr>
          </a:p>
          <a:p>
            <a:pPr marL="742950" indent="-457200">
              <a:lnSpc>
                <a:spcPct val="90000"/>
              </a:lnSpc>
              <a:buAutoNum type="arabicPeriod"/>
            </a:pPr>
            <a:r>
              <a:rPr lang="en-US" sz="2400" dirty="0"/>
              <a:t>Go to Evaluation Generator</a:t>
            </a:r>
            <a:endParaRPr lang="en-US" sz="2400" dirty="0">
              <a:cs typeface="Times New Roman"/>
            </a:endParaRPr>
          </a:p>
          <a:p>
            <a:pPr marL="742950" indent="-457200">
              <a:lnSpc>
                <a:spcPct val="90000"/>
              </a:lnSpc>
              <a:buAutoNum type="arabicPeriod"/>
            </a:pPr>
            <a:r>
              <a:rPr lang="en-US" sz="2400" dirty="0"/>
              <a:t>Double-check AY 2020-2021</a:t>
            </a:r>
            <a:endParaRPr lang="en-US" sz="2400" dirty="0">
              <a:cs typeface="Times New Roman"/>
            </a:endParaRPr>
          </a:p>
          <a:p>
            <a:pPr marL="742950" indent="-457200">
              <a:lnSpc>
                <a:spcPct val="90000"/>
              </a:lnSpc>
              <a:buAutoNum type="arabicPeriod"/>
            </a:pPr>
            <a:r>
              <a:rPr lang="en-US" sz="2400" dirty="0"/>
              <a:t>Click School(s) creating evaluations for/Highlight if multiple schools</a:t>
            </a:r>
            <a:endParaRPr lang="en-US" sz="2400" dirty="0">
              <a:cs typeface="Times New Roman"/>
            </a:endParaRPr>
          </a:p>
          <a:p>
            <a:pPr marL="742950" indent="-457200">
              <a:lnSpc>
                <a:spcPct val="90000"/>
              </a:lnSpc>
              <a:buAutoNum type="arabicPeriod"/>
            </a:pPr>
            <a:r>
              <a:rPr lang="en-US" sz="2400" dirty="0"/>
              <a:t>Click "Next"</a:t>
            </a:r>
            <a:endParaRPr lang="en-US" sz="2400" dirty="0">
              <a:cs typeface="Times New Roman"/>
            </a:endParaRPr>
          </a:p>
          <a:p>
            <a:pPr marL="742950" indent="-457200">
              <a:lnSpc>
                <a:spcPct val="90000"/>
              </a:lnSpc>
              <a:buAutoNum type="arabicPeriod"/>
            </a:pPr>
            <a:r>
              <a:rPr lang="en-US" sz="2400" dirty="0"/>
              <a:t>Select Educators</a:t>
            </a:r>
            <a:endParaRPr lang="en-US" sz="2400" dirty="0">
              <a:cs typeface="Times New Roman"/>
            </a:endParaRPr>
          </a:p>
          <a:p>
            <a:pPr marL="742950" indent="-457200">
              <a:lnSpc>
                <a:spcPct val="90000"/>
              </a:lnSpc>
              <a:buAutoNum type="arabicPeriod"/>
            </a:pPr>
            <a:r>
              <a:rPr lang="en-US" sz="2400" dirty="0"/>
              <a:t>Click "Submit"</a:t>
            </a:r>
            <a:endParaRPr lang="en-US" sz="2400" dirty="0">
              <a:cs typeface="Times New Roman"/>
            </a:endParaRPr>
          </a:p>
        </p:txBody>
      </p:sp>
      <p:sp>
        <p:nvSpPr>
          <p:cNvPr id="5" name="Slide Number Placeholder 4">
            <a:extLst>
              <a:ext uri="{FF2B5EF4-FFF2-40B4-BE49-F238E27FC236}">
                <a16:creationId xmlns:a16="http://schemas.microsoft.com/office/drawing/2014/main" id="{815DAEC0-E5A0-4E6D-8109-D02B4A46259E}"/>
              </a:ext>
            </a:extLst>
          </p:cNvPr>
          <p:cNvSpPr>
            <a:spLocks noGrp="1"/>
          </p:cNvSpPr>
          <p:nvPr>
            <p:ph type="sldNum" sz="quarter" idx="4"/>
          </p:nvPr>
        </p:nvSpPr>
        <p:spPr>
          <a:xfrm>
            <a:off x="10853928" y="6356350"/>
            <a:ext cx="685800" cy="365125"/>
          </a:xfrm>
        </p:spPr>
        <p:txBody>
          <a:bodyPr vert="horz" lIns="91440" tIns="45720" rIns="91440" bIns="45720" rtlCol="0" anchor="ctr">
            <a:normAutofit/>
          </a:bodyPr>
          <a:lstStyle/>
          <a:p>
            <a:pPr algn="l">
              <a:spcAft>
                <a:spcPts val="600"/>
              </a:spcAft>
              <a:defRPr/>
            </a:pPr>
            <a:fld id="{2638198E-7845-4843-8114-6B9DA8FD3EF6}" type="slidenum">
              <a:rPr lang="en-US">
                <a:solidFill>
                  <a:srgbClr val="FFFFFF"/>
                </a:solidFill>
                <a:latin typeface="Calibri" panose="020F0502020204030204"/>
              </a:rPr>
              <a:pPr algn="l">
                <a:spcAft>
                  <a:spcPts val="600"/>
                </a:spcAft>
                <a:defRPr/>
              </a:pPr>
              <a:t>30</a:t>
            </a:fld>
            <a:endParaRPr lang="en-US">
              <a:solidFill>
                <a:srgbClr val="FFFFFF"/>
              </a:solidFill>
              <a:latin typeface="Calibri" panose="020F0502020204030204"/>
            </a:endParaRPr>
          </a:p>
        </p:txBody>
      </p:sp>
      <p:pic>
        <p:nvPicPr>
          <p:cNvPr id="6" name="Picture 5" descr="SCLead.org Screenshto Evaluation Generator&#10;"/>
          <p:cNvPicPr>
            <a:picLocks noChangeAspect="1"/>
          </p:cNvPicPr>
          <p:nvPr/>
        </p:nvPicPr>
        <p:blipFill>
          <a:blip r:embed="rId3"/>
          <a:stretch>
            <a:fillRect/>
          </a:stretch>
        </p:blipFill>
        <p:spPr>
          <a:xfrm>
            <a:off x="5323307" y="1245168"/>
            <a:ext cx="2440467" cy="4189473"/>
          </a:xfrm>
          <a:prstGeom prst="rect">
            <a:avLst/>
          </a:prstGeom>
          <a:ln>
            <a:solidFill>
              <a:schemeClr val="tx1"/>
            </a:solidFill>
          </a:ln>
        </p:spPr>
      </p:pic>
      <p:pic>
        <p:nvPicPr>
          <p:cNvPr id="7" name="Picture 6" descr="SCLead.org Screenshot Evaluations"/>
          <p:cNvPicPr>
            <a:picLocks noChangeAspect="1"/>
          </p:cNvPicPr>
          <p:nvPr/>
        </p:nvPicPr>
        <p:blipFill>
          <a:blip r:embed="rId4"/>
          <a:stretch>
            <a:fillRect/>
          </a:stretch>
        </p:blipFill>
        <p:spPr>
          <a:xfrm>
            <a:off x="8786685" y="1245168"/>
            <a:ext cx="2811118" cy="4189473"/>
          </a:xfrm>
          <a:prstGeom prst="rect">
            <a:avLst/>
          </a:prstGeom>
          <a:ln>
            <a:solidFill>
              <a:schemeClr val="tx1"/>
            </a:solidFill>
          </a:ln>
        </p:spPr>
      </p:pic>
    </p:spTree>
    <p:extLst>
      <p:ext uri="{BB962C8B-B14F-4D97-AF65-F5344CB8AC3E}">
        <p14:creationId xmlns:p14="http://schemas.microsoft.com/office/powerpoint/2010/main" val="34788710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0A64D-1C07-46FD-A0AF-2AA454ECB7CF}"/>
              </a:ext>
            </a:extLst>
          </p:cNvPr>
          <p:cNvSpPr>
            <a:spLocks noGrp="1"/>
          </p:cNvSpPr>
          <p:nvPr>
            <p:ph type="title"/>
          </p:nvPr>
        </p:nvSpPr>
        <p:spPr/>
        <p:txBody>
          <a:bodyPr>
            <a:normAutofit/>
          </a:bodyPr>
          <a:lstStyle/>
          <a:p>
            <a:r>
              <a:rPr lang="en-US" dirty="0">
                <a:ea typeface="+mj-lt"/>
                <a:cs typeface="+mj-lt"/>
              </a:rPr>
              <a:t>Reviewing Evaluation Records</a:t>
            </a:r>
            <a:br>
              <a:rPr lang="en-US" dirty="0">
                <a:ea typeface="+mj-lt"/>
                <a:cs typeface="+mj-lt"/>
              </a:rPr>
            </a:br>
            <a:r>
              <a:rPr lang="en-US" dirty="0">
                <a:ea typeface="+mj-lt"/>
                <a:cs typeface="+mj-lt"/>
              </a:rPr>
              <a:t>Using Evaluations Search Tab</a:t>
            </a:r>
            <a:endParaRPr lang="en-US" dirty="0"/>
          </a:p>
        </p:txBody>
      </p:sp>
      <p:sp>
        <p:nvSpPr>
          <p:cNvPr id="5" name="Slide Number Placeholder 4">
            <a:extLst>
              <a:ext uri="{FF2B5EF4-FFF2-40B4-BE49-F238E27FC236}">
                <a16:creationId xmlns:a16="http://schemas.microsoft.com/office/drawing/2014/main" id="{0509E050-5787-4C7B-BF91-89A3D53BAE82}"/>
              </a:ext>
            </a:extLst>
          </p:cNvPr>
          <p:cNvSpPr>
            <a:spLocks noGrp="1"/>
          </p:cNvSpPr>
          <p:nvPr>
            <p:ph type="sldNum" sz="quarter" idx="4"/>
          </p:nvPr>
        </p:nvSpPr>
        <p:spPr/>
        <p:txBody>
          <a:bodyPr/>
          <a:lstStyle/>
          <a:p>
            <a:fld id="{2638198E-7845-4843-8114-6B9DA8FD3EF6}" type="slidenum">
              <a:rPr lang="en-US" smtClean="0"/>
              <a:t>31</a:t>
            </a:fld>
            <a:endParaRPr lang="en-US"/>
          </a:p>
        </p:txBody>
      </p:sp>
      <p:sp>
        <p:nvSpPr>
          <p:cNvPr id="7" name="Content Placeholder 3">
            <a:extLst>
              <a:ext uri="{FF2B5EF4-FFF2-40B4-BE49-F238E27FC236}">
                <a16:creationId xmlns:a16="http://schemas.microsoft.com/office/drawing/2014/main" id="{33918995-612D-40BE-9CA3-9D4F33928F91}"/>
              </a:ext>
            </a:extLst>
          </p:cNvPr>
          <p:cNvSpPr>
            <a:spLocks noGrp="1"/>
          </p:cNvSpPr>
          <p:nvPr>
            <p:ph sz="half" idx="1"/>
          </p:nvPr>
        </p:nvSpPr>
        <p:spPr>
          <a:xfrm>
            <a:off x="0" y="1574411"/>
            <a:ext cx="5384800" cy="4525962"/>
          </a:xfrm>
        </p:spPr>
        <p:txBody>
          <a:bodyPr vert="horz" lIns="91440" tIns="45720" rIns="91440" bIns="45720" rtlCol="0" anchor="t">
            <a:noAutofit/>
          </a:bodyPr>
          <a:lstStyle/>
          <a:p>
            <a:pPr marL="0" indent="0">
              <a:lnSpc>
                <a:spcPct val="90000"/>
              </a:lnSpc>
              <a:buNone/>
            </a:pPr>
            <a:endParaRPr lang="en-US" sz="2400" dirty="0">
              <a:cs typeface="Times New Roman"/>
            </a:endParaRPr>
          </a:p>
          <a:p>
            <a:pPr marL="0" indent="0">
              <a:lnSpc>
                <a:spcPct val="90000"/>
              </a:lnSpc>
              <a:buNone/>
            </a:pPr>
            <a:r>
              <a:rPr lang="en-US" sz="2400" dirty="0"/>
              <a:t>Steps:</a:t>
            </a:r>
            <a:endParaRPr lang="en-US" sz="2400" dirty="0">
              <a:cs typeface="Times New Roman"/>
            </a:endParaRPr>
          </a:p>
          <a:p>
            <a:pPr marL="742950" indent="-457200">
              <a:lnSpc>
                <a:spcPct val="90000"/>
              </a:lnSpc>
              <a:buAutoNum type="arabicPeriod"/>
            </a:pPr>
            <a:r>
              <a:rPr lang="en-US" sz="2400" dirty="0"/>
              <a:t>Go to Evaluations Tab</a:t>
            </a:r>
            <a:endParaRPr lang="en-US" sz="2400" dirty="0">
              <a:cs typeface="Times New Roman"/>
            </a:endParaRPr>
          </a:p>
          <a:p>
            <a:pPr marL="742950" indent="-457200">
              <a:lnSpc>
                <a:spcPct val="90000"/>
              </a:lnSpc>
              <a:buAutoNum type="arabicPeriod"/>
            </a:pPr>
            <a:r>
              <a:rPr lang="en-US" sz="2400" dirty="0"/>
              <a:t>Filter AY 2020-2021</a:t>
            </a:r>
            <a:endParaRPr lang="en-US" sz="2400" dirty="0">
              <a:cs typeface="Times New Roman"/>
            </a:endParaRPr>
          </a:p>
          <a:p>
            <a:pPr marL="742950" indent="-457200">
              <a:lnSpc>
                <a:spcPct val="90000"/>
              </a:lnSpc>
              <a:buAutoNum type="arabicPeriod"/>
            </a:pPr>
            <a:r>
              <a:rPr lang="en-US" sz="2400" dirty="0"/>
              <a:t>Click School(s) creating evaluations for/Highlight if multiple schools</a:t>
            </a:r>
            <a:endParaRPr lang="en-US" sz="2400" dirty="0">
              <a:cs typeface="Times New Roman"/>
            </a:endParaRPr>
          </a:p>
          <a:p>
            <a:pPr marL="742950" indent="-457200">
              <a:lnSpc>
                <a:spcPct val="90000"/>
              </a:lnSpc>
              <a:buAutoNum type="arabicPeriod"/>
            </a:pPr>
            <a:r>
              <a:rPr lang="en-US" sz="2400" dirty="0"/>
              <a:t>Click "Next"</a:t>
            </a:r>
            <a:endParaRPr lang="en-US" sz="2400" dirty="0">
              <a:cs typeface="Times New Roman"/>
            </a:endParaRPr>
          </a:p>
          <a:p>
            <a:pPr marL="742950" indent="-457200">
              <a:lnSpc>
                <a:spcPct val="90000"/>
              </a:lnSpc>
              <a:buAutoNum type="arabicPeriod"/>
            </a:pPr>
            <a:r>
              <a:rPr lang="en-US" sz="2400" dirty="0"/>
              <a:t>Select Educators</a:t>
            </a:r>
            <a:endParaRPr lang="en-US" sz="2400" dirty="0">
              <a:cs typeface="Times New Roman"/>
            </a:endParaRPr>
          </a:p>
          <a:p>
            <a:pPr marL="742950" indent="-457200">
              <a:lnSpc>
                <a:spcPct val="90000"/>
              </a:lnSpc>
              <a:buAutoNum type="arabicPeriod"/>
            </a:pPr>
            <a:r>
              <a:rPr lang="en-US" sz="2400" dirty="0"/>
              <a:t>Click "Submit"</a:t>
            </a:r>
            <a:endParaRPr lang="en-US" sz="2400" dirty="0">
              <a:cs typeface="Times New Roman"/>
            </a:endParaRPr>
          </a:p>
        </p:txBody>
      </p:sp>
      <p:pic>
        <p:nvPicPr>
          <p:cNvPr id="8" name="Picture 7" descr="SCLead.org Screenshot Evaluation Search"/>
          <p:cNvPicPr>
            <a:picLocks noChangeAspect="1"/>
          </p:cNvPicPr>
          <p:nvPr/>
        </p:nvPicPr>
        <p:blipFill>
          <a:blip r:embed="rId3"/>
          <a:stretch>
            <a:fillRect/>
          </a:stretch>
        </p:blipFill>
        <p:spPr>
          <a:xfrm>
            <a:off x="5384800" y="1766563"/>
            <a:ext cx="6687766" cy="4589792"/>
          </a:xfrm>
          <a:prstGeom prst="rect">
            <a:avLst/>
          </a:prstGeom>
          <a:ln>
            <a:solidFill>
              <a:schemeClr val="tx1"/>
            </a:solidFill>
          </a:ln>
        </p:spPr>
      </p:pic>
    </p:spTree>
    <p:extLst>
      <p:ext uri="{BB962C8B-B14F-4D97-AF65-F5344CB8AC3E}">
        <p14:creationId xmlns:p14="http://schemas.microsoft.com/office/powerpoint/2010/main" val="15045144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49147"/>
            <a:ext cx="10972800" cy="1143000"/>
          </a:xfrm>
        </p:spPr>
        <p:txBody>
          <a:bodyPr vert="horz" lIns="91440" tIns="45720" rIns="91440" bIns="45720" rtlCol="0" anchor="ctr">
            <a:noAutofit/>
          </a:bodyPr>
          <a:lstStyle/>
          <a:p>
            <a:r>
              <a:rPr lang="en-US" sz="3600" dirty="0" smtClean="0">
                <a:ea typeface="+mj-lt"/>
                <a:cs typeface="+mj-lt"/>
              </a:rPr>
              <a:t>Pre-requisites for Creating </a:t>
            </a:r>
            <a:br>
              <a:rPr lang="en-US" sz="3600" dirty="0" smtClean="0">
                <a:ea typeface="+mj-lt"/>
                <a:cs typeface="+mj-lt"/>
              </a:rPr>
            </a:br>
            <a:r>
              <a:rPr lang="en-US" sz="3600" dirty="0" smtClean="0">
                <a:ea typeface="+mj-lt"/>
                <a:cs typeface="+mj-lt"/>
              </a:rPr>
              <a:t>Evaluation Teams </a:t>
            </a:r>
            <a:r>
              <a:rPr lang="en-US" sz="3600" dirty="0">
                <a:ea typeface="+mj-lt"/>
                <a:cs typeface="+mj-lt"/>
              </a:rPr>
              <a:t>in SCLead.org</a:t>
            </a:r>
            <a:br>
              <a:rPr lang="en-US" sz="3600" dirty="0">
                <a:ea typeface="+mj-lt"/>
                <a:cs typeface="+mj-lt"/>
              </a:rPr>
            </a:br>
            <a:endParaRPr lang="en-US" sz="3600" dirty="0"/>
          </a:p>
        </p:txBody>
      </p:sp>
      <p:sp>
        <p:nvSpPr>
          <p:cNvPr id="3" name="Content Placeholder 2"/>
          <p:cNvSpPr>
            <a:spLocks noGrp="1"/>
          </p:cNvSpPr>
          <p:nvPr>
            <p:ph sz="half" idx="1"/>
          </p:nvPr>
        </p:nvSpPr>
        <p:spPr>
          <a:xfrm>
            <a:off x="178279" y="1715223"/>
            <a:ext cx="5384800" cy="4525963"/>
          </a:xfrm>
        </p:spPr>
        <p:txBody>
          <a:bodyPr vert="horz" lIns="91440" tIns="45720" rIns="91440" bIns="45720" rtlCol="0" anchor="t">
            <a:normAutofit/>
          </a:bodyPr>
          <a:lstStyle/>
          <a:p>
            <a:pPr marL="742950" indent="-742950">
              <a:buAutoNum type="arabicPeriod"/>
            </a:pPr>
            <a:r>
              <a:rPr lang="en-US" dirty="0">
                <a:ea typeface="+mn-lt"/>
                <a:cs typeface="+mn-lt"/>
              </a:rPr>
              <a:t>Clean-up Staff List</a:t>
            </a:r>
          </a:p>
          <a:p>
            <a:pPr marL="742950" indent="-742950">
              <a:buAutoNum type="arabicPeriod"/>
            </a:pPr>
            <a:r>
              <a:rPr lang="en-US" dirty="0">
                <a:ea typeface="+mn-lt"/>
                <a:cs typeface="+mn-lt"/>
              </a:rPr>
              <a:t>Create Evaluations</a:t>
            </a:r>
          </a:p>
          <a:p>
            <a:pPr marL="742950" indent="-742950">
              <a:buAutoNum type="arabicPeriod"/>
            </a:pPr>
            <a:r>
              <a:rPr lang="en-US" b="1" dirty="0">
                <a:ea typeface="+mn-lt"/>
                <a:cs typeface="+mn-lt"/>
              </a:rPr>
              <a:t>Create Evaluation Teams</a:t>
            </a:r>
          </a:p>
          <a:p>
            <a:pPr marL="742950" indent="-742950">
              <a:buAutoNum type="arabicPeriod"/>
            </a:pPr>
            <a:r>
              <a:rPr lang="en-US" dirty="0">
                <a:ea typeface="+mn-lt"/>
                <a:cs typeface="+mn-lt"/>
              </a:rPr>
              <a:t>Create Orientations</a:t>
            </a:r>
            <a:endParaRPr lang="en-US" dirty="0">
              <a:cs typeface="Times New Roman"/>
            </a:endParaRPr>
          </a:p>
        </p:txBody>
      </p:sp>
      <p:sp>
        <p:nvSpPr>
          <p:cNvPr id="5" name="Content Placeholder 4">
            <a:extLst>
              <a:ext uri="{FF2B5EF4-FFF2-40B4-BE49-F238E27FC236}">
                <a16:creationId xmlns:a16="http://schemas.microsoft.com/office/drawing/2014/main" id="{D6C62968-D744-417B-95ED-FCA0F4E120A3}"/>
              </a:ext>
            </a:extLst>
          </p:cNvPr>
          <p:cNvSpPr>
            <a:spLocks noGrp="1"/>
          </p:cNvSpPr>
          <p:nvPr>
            <p:ph sz="half" idx="2"/>
          </p:nvPr>
        </p:nvSpPr>
        <p:spPr>
          <a:xfrm>
            <a:off x="5470106" y="1283902"/>
            <a:ext cx="6534987" cy="5388604"/>
          </a:xfrm>
        </p:spPr>
        <p:txBody>
          <a:bodyPr vert="horz" lIns="91440" tIns="45720" rIns="91440" bIns="45720" rtlCol="0" anchor="ctr">
            <a:normAutofit/>
          </a:bodyPr>
          <a:lstStyle/>
          <a:p>
            <a:pPr marL="0" indent="0">
              <a:buNone/>
            </a:pPr>
            <a:r>
              <a:rPr lang="en-US" sz="2500" b="1" i="1" dirty="0">
                <a:cs typeface="Times New Roman"/>
              </a:rPr>
              <a:t>At this point in the year, which of these have you already completed for your district?</a:t>
            </a:r>
          </a:p>
          <a:p>
            <a:pPr marL="0" indent="0">
              <a:buNone/>
            </a:pPr>
            <a:r>
              <a:rPr lang="en-US" sz="2500" dirty="0">
                <a:cs typeface="Times New Roman"/>
              </a:rPr>
              <a:t>a) Review of Staff Credentials Report</a:t>
            </a:r>
          </a:p>
          <a:p>
            <a:pPr marL="0" indent="0">
              <a:buNone/>
            </a:pPr>
            <a:r>
              <a:rPr lang="en-US" sz="2500" dirty="0">
                <a:cs typeface="Times New Roman"/>
              </a:rPr>
              <a:t>b) Ensuring all your certified Mentors and </a:t>
            </a:r>
          </a:p>
          <a:p>
            <a:pPr marL="0" indent="0">
              <a:buNone/>
            </a:pPr>
            <a:r>
              <a:rPr lang="en-US" sz="2500" dirty="0">
                <a:cs typeface="Times New Roman"/>
              </a:rPr>
              <a:t>    Evaluators are listed in the Staff Credentials      </a:t>
            </a:r>
          </a:p>
          <a:p>
            <a:pPr marL="0" indent="0">
              <a:buNone/>
            </a:pPr>
            <a:r>
              <a:rPr lang="en-US" sz="2500" dirty="0">
                <a:cs typeface="Times New Roman"/>
              </a:rPr>
              <a:t>    Report</a:t>
            </a:r>
          </a:p>
          <a:p>
            <a:pPr marL="0" indent="0">
              <a:buNone/>
            </a:pPr>
            <a:r>
              <a:rPr lang="en-US" sz="2500" dirty="0">
                <a:cs typeface="Times New Roman"/>
              </a:rPr>
              <a:t>c) Reviewing the ADEPT Guidelines for number </a:t>
            </a:r>
          </a:p>
          <a:p>
            <a:pPr marL="0" indent="0">
              <a:buNone/>
            </a:pPr>
            <a:r>
              <a:rPr lang="en-US" sz="2500" dirty="0">
                <a:cs typeface="Times New Roman"/>
              </a:rPr>
              <a:t>    of required evaluators and/or mentors by </a:t>
            </a:r>
          </a:p>
          <a:p>
            <a:pPr marL="0" indent="0">
              <a:buNone/>
            </a:pPr>
            <a:r>
              <a:rPr lang="en-US" sz="2500" dirty="0">
                <a:cs typeface="Times New Roman"/>
              </a:rPr>
              <a:t>    contract level and evaluation</a:t>
            </a:r>
          </a:p>
          <a:p>
            <a:pPr marL="0" indent="0">
              <a:buNone/>
            </a:pPr>
            <a:r>
              <a:rPr lang="en-US" sz="2500" dirty="0">
                <a:cs typeface="Times New Roman"/>
              </a:rPr>
              <a:t>d) Creating a list of evaluation team assignments</a:t>
            </a:r>
          </a:p>
          <a:p>
            <a:pPr marL="0" indent="0">
              <a:buNone/>
            </a:pPr>
            <a:r>
              <a:rPr lang="en-US" sz="2500" dirty="0">
                <a:cs typeface="Times New Roman"/>
              </a:rPr>
              <a:t>    </a:t>
            </a:r>
            <a:endParaRPr lang="en-US" sz="2400" dirty="0">
              <a:cs typeface="Times New Roman"/>
            </a:endParaRPr>
          </a:p>
        </p:txBody>
      </p:sp>
      <p:sp>
        <p:nvSpPr>
          <p:cNvPr id="4" name="Slide Number Placeholder 3"/>
          <p:cNvSpPr>
            <a:spLocks noGrp="1"/>
          </p:cNvSpPr>
          <p:nvPr>
            <p:ph type="sldNum" sz="quarter" idx="4"/>
          </p:nvPr>
        </p:nvSpPr>
        <p:spPr/>
        <p:txBody>
          <a:bodyPr/>
          <a:lstStyle/>
          <a:p>
            <a:fld id="{2638198E-7845-4843-8114-6B9DA8FD3EF6}" type="slidenum">
              <a:rPr lang="en-US" smtClean="0"/>
              <a:t>32</a:t>
            </a:fld>
            <a:endParaRPr lang="en-US" dirty="0"/>
          </a:p>
        </p:txBody>
      </p:sp>
    </p:spTree>
    <p:extLst>
      <p:ext uri="{BB962C8B-B14F-4D97-AF65-F5344CB8AC3E}">
        <p14:creationId xmlns:p14="http://schemas.microsoft.com/office/powerpoint/2010/main" val="42489377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351293-2F73-436C-890E-7FF558905C5F}"/>
              </a:ext>
            </a:extLst>
          </p:cNvPr>
          <p:cNvSpPr>
            <a:spLocks noGrp="1"/>
          </p:cNvSpPr>
          <p:nvPr>
            <p:ph type="title"/>
          </p:nvPr>
        </p:nvSpPr>
        <p:spPr>
          <a:xfrm>
            <a:off x="318250" y="183568"/>
            <a:ext cx="3996523" cy="2294829"/>
          </a:xfrm>
        </p:spPr>
        <p:txBody>
          <a:bodyPr vert="horz" lIns="91440" tIns="45720" rIns="91440" bIns="45720" rtlCol="0" anchor="ctr">
            <a:normAutofit/>
          </a:bodyPr>
          <a:lstStyle/>
          <a:p>
            <a:pPr algn="l">
              <a:lnSpc>
                <a:spcPct val="90000"/>
              </a:lnSpc>
            </a:pPr>
            <a:r>
              <a:rPr lang="en-US" dirty="0"/>
              <a:t>Create </a:t>
            </a:r>
            <a:br>
              <a:rPr lang="en-US" dirty="0"/>
            </a:br>
            <a:r>
              <a:rPr lang="en-US" dirty="0"/>
              <a:t>Evaluation Teams in Bulk</a:t>
            </a:r>
          </a:p>
        </p:txBody>
      </p:sp>
      <p:sp>
        <p:nvSpPr>
          <p:cNvPr id="4" name="Content Placeholder 3">
            <a:extLst>
              <a:ext uri="{FF2B5EF4-FFF2-40B4-BE49-F238E27FC236}">
                <a16:creationId xmlns:a16="http://schemas.microsoft.com/office/drawing/2014/main" id="{33918995-612D-40BE-9CA3-9D4F33928F91}"/>
              </a:ext>
            </a:extLst>
          </p:cNvPr>
          <p:cNvSpPr>
            <a:spLocks noGrp="1"/>
          </p:cNvSpPr>
          <p:nvPr>
            <p:ph sz="half" idx="2"/>
          </p:nvPr>
        </p:nvSpPr>
        <p:spPr>
          <a:xfrm>
            <a:off x="1950" y="2352136"/>
            <a:ext cx="4945427" cy="3957947"/>
          </a:xfrm>
        </p:spPr>
        <p:txBody>
          <a:bodyPr vert="horz" lIns="91440" tIns="45720" rIns="91440" bIns="45720" rtlCol="0" anchor="t">
            <a:noAutofit/>
          </a:bodyPr>
          <a:lstStyle/>
          <a:p>
            <a:pPr marL="0" indent="0">
              <a:lnSpc>
                <a:spcPct val="90000"/>
              </a:lnSpc>
              <a:buNone/>
            </a:pPr>
            <a:r>
              <a:rPr lang="en-US" sz="2400" dirty="0"/>
              <a:t>Steps:</a:t>
            </a:r>
            <a:endParaRPr lang="en-US" sz="2400" dirty="0">
              <a:cs typeface="Times New Roman"/>
            </a:endParaRPr>
          </a:p>
          <a:p>
            <a:pPr marL="971550" indent="-457200">
              <a:lnSpc>
                <a:spcPct val="90000"/>
              </a:lnSpc>
              <a:buAutoNum type="arabicPeriod"/>
            </a:pPr>
            <a:r>
              <a:rPr lang="en-US" sz="2400" dirty="0"/>
              <a:t>Go to Evaluation Teams</a:t>
            </a:r>
            <a:endParaRPr lang="en-US" sz="2400" dirty="0">
              <a:cs typeface="Times New Roman"/>
            </a:endParaRPr>
          </a:p>
          <a:p>
            <a:pPr marL="971550" indent="-457200">
              <a:lnSpc>
                <a:spcPct val="90000"/>
              </a:lnSpc>
              <a:buAutoNum type="arabicPeriod"/>
            </a:pPr>
            <a:r>
              <a:rPr lang="en-US" sz="2400" dirty="0"/>
              <a:t>Double-check AY 2020-2021</a:t>
            </a:r>
            <a:endParaRPr lang="en-US" sz="2400" dirty="0">
              <a:cs typeface="Times New Roman"/>
            </a:endParaRPr>
          </a:p>
          <a:p>
            <a:pPr marL="971550" indent="-457200">
              <a:lnSpc>
                <a:spcPct val="90000"/>
              </a:lnSpc>
              <a:buAutoNum type="arabicPeriod"/>
            </a:pPr>
            <a:r>
              <a:rPr lang="en-US" sz="2400" dirty="0"/>
              <a:t>Click School(s) creating evaluation teams for</a:t>
            </a:r>
            <a:endParaRPr lang="en-US" sz="2400" dirty="0">
              <a:cs typeface="Times New Roman"/>
            </a:endParaRPr>
          </a:p>
          <a:p>
            <a:pPr marL="971550" indent="-457200">
              <a:lnSpc>
                <a:spcPct val="90000"/>
              </a:lnSpc>
              <a:buAutoNum type="arabicPeriod"/>
            </a:pPr>
            <a:r>
              <a:rPr lang="en-US" sz="2400" dirty="0"/>
              <a:t>Select the contract levels </a:t>
            </a:r>
            <a:endParaRPr lang="en-US" sz="2400" dirty="0">
              <a:cs typeface="Times New Roman"/>
            </a:endParaRPr>
          </a:p>
          <a:p>
            <a:pPr marL="971550" indent="-457200">
              <a:lnSpc>
                <a:spcPct val="90000"/>
              </a:lnSpc>
              <a:buAutoNum type="arabicPeriod"/>
            </a:pPr>
            <a:r>
              <a:rPr lang="en-US" sz="2400" dirty="0"/>
              <a:t>Click "Next"</a:t>
            </a:r>
            <a:endParaRPr lang="en-US" sz="2400" dirty="0">
              <a:cs typeface="Times New Roman"/>
            </a:endParaRPr>
          </a:p>
          <a:p>
            <a:pPr marL="971550" indent="-457200">
              <a:lnSpc>
                <a:spcPct val="90000"/>
              </a:lnSpc>
              <a:buAutoNum type="arabicPeriod"/>
            </a:pPr>
            <a:r>
              <a:rPr lang="en-US" sz="2400" dirty="0"/>
              <a:t>Select Educators </a:t>
            </a:r>
            <a:endParaRPr lang="en-US" sz="2400" dirty="0">
              <a:cs typeface="Times New Roman"/>
            </a:endParaRPr>
          </a:p>
          <a:p>
            <a:pPr marL="971550" indent="-457200">
              <a:lnSpc>
                <a:spcPct val="90000"/>
              </a:lnSpc>
              <a:buAutoNum type="arabicPeriod"/>
            </a:pPr>
            <a:r>
              <a:rPr lang="en-US" sz="2400" dirty="0"/>
              <a:t>Click "Select Evaluations"</a:t>
            </a:r>
            <a:endParaRPr lang="en-US" sz="2400" dirty="0">
              <a:cs typeface="Times New Roman"/>
            </a:endParaRPr>
          </a:p>
          <a:p>
            <a:pPr marL="971550" indent="-457200">
              <a:lnSpc>
                <a:spcPct val="90000"/>
              </a:lnSpc>
              <a:buAutoNum type="arabicPeriod"/>
            </a:pPr>
            <a:r>
              <a:rPr lang="en-US" sz="2400" dirty="0">
                <a:cs typeface="Times New Roman"/>
              </a:rPr>
              <a:t>Select Evaluators/Mentors</a:t>
            </a:r>
          </a:p>
          <a:p>
            <a:pPr marL="971550" indent="-457200">
              <a:lnSpc>
                <a:spcPct val="90000"/>
              </a:lnSpc>
              <a:buAutoNum type="arabicPeriod"/>
            </a:pPr>
            <a:r>
              <a:rPr lang="en-US" sz="2400" dirty="0">
                <a:cs typeface="Times New Roman"/>
              </a:rPr>
              <a:t>Confirm Evaluation Team</a:t>
            </a:r>
          </a:p>
          <a:p>
            <a:pPr marL="971550" indent="-457200">
              <a:lnSpc>
                <a:spcPct val="90000"/>
              </a:lnSpc>
              <a:buAutoNum type="arabicPeriod"/>
            </a:pPr>
            <a:endParaRPr lang="en-US" sz="2400" dirty="0">
              <a:cs typeface="Times New Roman"/>
            </a:endParaRPr>
          </a:p>
        </p:txBody>
      </p:sp>
      <p:sp>
        <p:nvSpPr>
          <p:cNvPr id="5" name="Slide Number Placeholder 4">
            <a:extLst>
              <a:ext uri="{FF2B5EF4-FFF2-40B4-BE49-F238E27FC236}">
                <a16:creationId xmlns:a16="http://schemas.microsoft.com/office/drawing/2014/main" id="{815DAEC0-E5A0-4E6D-8109-D02B4A46259E}"/>
              </a:ext>
            </a:extLst>
          </p:cNvPr>
          <p:cNvSpPr>
            <a:spLocks noGrp="1"/>
          </p:cNvSpPr>
          <p:nvPr>
            <p:ph type="sldNum" sz="quarter" idx="4"/>
          </p:nvPr>
        </p:nvSpPr>
        <p:spPr>
          <a:xfrm>
            <a:off x="10853928" y="6356350"/>
            <a:ext cx="685800" cy="365125"/>
          </a:xfrm>
        </p:spPr>
        <p:txBody>
          <a:bodyPr vert="horz" lIns="91440" tIns="45720" rIns="91440" bIns="45720" rtlCol="0" anchor="ctr">
            <a:normAutofit/>
          </a:bodyPr>
          <a:lstStyle/>
          <a:p>
            <a:pPr algn="l">
              <a:spcAft>
                <a:spcPts val="600"/>
              </a:spcAft>
              <a:defRPr/>
            </a:pPr>
            <a:fld id="{2638198E-7845-4843-8114-6B9DA8FD3EF6}" type="slidenum">
              <a:rPr lang="en-US">
                <a:solidFill>
                  <a:srgbClr val="FFFFFF"/>
                </a:solidFill>
                <a:latin typeface="Calibri" panose="020F0502020204030204"/>
              </a:rPr>
              <a:pPr algn="l">
                <a:spcAft>
                  <a:spcPts val="600"/>
                </a:spcAft>
                <a:defRPr/>
              </a:pPr>
              <a:t>33</a:t>
            </a:fld>
            <a:endParaRPr lang="en-US">
              <a:solidFill>
                <a:srgbClr val="FFFFFF"/>
              </a:solidFill>
              <a:latin typeface="Calibri" panose="020F0502020204030204"/>
            </a:endParaRPr>
          </a:p>
        </p:txBody>
      </p:sp>
      <p:pic>
        <p:nvPicPr>
          <p:cNvPr id="6" name="Picture 5" descr="SCLead.org Screenshot Evaluation Teams"/>
          <p:cNvPicPr>
            <a:picLocks noChangeAspect="1"/>
          </p:cNvPicPr>
          <p:nvPr/>
        </p:nvPicPr>
        <p:blipFill>
          <a:blip r:embed="rId3"/>
          <a:stretch>
            <a:fillRect/>
          </a:stretch>
        </p:blipFill>
        <p:spPr>
          <a:xfrm>
            <a:off x="5424487" y="897955"/>
            <a:ext cx="2460056" cy="4658404"/>
          </a:xfrm>
          <a:prstGeom prst="rect">
            <a:avLst/>
          </a:prstGeom>
          <a:ln>
            <a:solidFill>
              <a:schemeClr val="tx1"/>
            </a:solidFill>
          </a:ln>
        </p:spPr>
      </p:pic>
      <p:pic>
        <p:nvPicPr>
          <p:cNvPr id="9" name="Picture 8" descr="SCLead.org Screenshot Evalaution Teams"/>
          <p:cNvPicPr>
            <a:picLocks noChangeAspect="1"/>
          </p:cNvPicPr>
          <p:nvPr/>
        </p:nvPicPr>
        <p:blipFill>
          <a:blip r:embed="rId4"/>
          <a:stretch>
            <a:fillRect/>
          </a:stretch>
        </p:blipFill>
        <p:spPr>
          <a:xfrm>
            <a:off x="8408469" y="897955"/>
            <a:ext cx="1840867" cy="4070860"/>
          </a:xfrm>
          <a:prstGeom prst="rect">
            <a:avLst/>
          </a:prstGeom>
          <a:ln>
            <a:solidFill>
              <a:schemeClr val="tx1"/>
            </a:solidFill>
          </a:ln>
        </p:spPr>
      </p:pic>
    </p:spTree>
    <p:extLst>
      <p:ext uri="{BB962C8B-B14F-4D97-AF65-F5344CB8AC3E}">
        <p14:creationId xmlns:p14="http://schemas.microsoft.com/office/powerpoint/2010/main" val="4655302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72223"/>
            <a:ext cx="10972800" cy="1143000"/>
          </a:xfrm>
        </p:spPr>
        <p:txBody>
          <a:bodyPr>
            <a:normAutofit fontScale="90000"/>
          </a:bodyPr>
          <a:lstStyle/>
          <a:p>
            <a:r>
              <a:rPr lang="en-US" dirty="0">
                <a:ea typeface="+mj-lt"/>
                <a:cs typeface="+mj-lt"/>
              </a:rPr>
              <a:t>Setting-up </a:t>
            </a:r>
            <a:r>
              <a:rPr lang="en-US" dirty="0" smtClean="0">
                <a:ea typeface="+mj-lt"/>
                <a:cs typeface="+mj-lt"/>
              </a:rPr>
              <a:t>Orientations </a:t>
            </a:r>
            <a:r>
              <a:rPr lang="en-US" dirty="0">
                <a:ea typeface="+mj-lt"/>
                <a:cs typeface="+mj-lt"/>
              </a:rPr>
              <a:t>in SCLead.org</a:t>
            </a:r>
            <a:br>
              <a:rPr lang="en-US" dirty="0">
                <a:ea typeface="+mj-lt"/>
                <a:cs typeface="+mj-lt"/>
              </a:rPr>
            </a:br>
            <a:endParaRPr lang="en-US" dirty="0"/>
          </a:p>
        </p:txBody>
      </p:sp>
      <p:sp>
        <p:nvSpPr>
          <p:cNvPr id="3" name="Content Placeholder 2"/>
          <p:cNvSpPr>
            <a:spLocks noGrp="1"/>
          </p:cNvSpPr>
          <p:nvPr>
            <p:ph sz="half" idx="1"/>
          </p:nvPr>
        </p:nvSpPr>
        <p:spPr>
          <a:xfrm>
            <a:off x="178279" y="1715223"/>
            <a:ext cx="5384800" cy="4525963"/>
          </a:xfrm>
        </p:spPr>
        <p:txBody>
          <a:bodyPr vert="horz" lIns="91440" tIns="45720" rIns="91440" bIns="45720" rtlCol="0" anchor="t">
            <a:normAutofit/>
          </a:bodyPr>
          <a:lstStyle/>
          <a:p>
            <a:pPr marL="742950" indent="-742950">
              <a:buAutoNum type="arabicPeriod"/>
            </a:pPr>
            <a:r>
              <a:rPr lang="en-US" dirty="0">
                <a:ea typeface="+mn-lt"/>
                <a:cs typeface="+mn-lt"/>
              </a:rPr>
              <a:t>Clean-up Staff List</a:t>
            </a:r>
          </a:p>
          <a:p>
            <a:pPr marL="742950" indent="-742950">
              <a:buAutoNum type="arabicPeriod"/>
            </a:pPr>
            <a:r>
              <a:rPr lang="en-US" dirty="0">
                <a:ea typeface="+mn-lt"/>
                <a:cs typeface="+mn-lt"/>
              </a:rPr>
              <a:t>Create Evaluations</a:t>
            </a:r>
          </a:p>
          <a:p>
            <a:pPr marL="742950" indent="-742950">
              <a:buAutoNum type="arabicPeriod"/>
            </a:pPr>
            <a:r>
              <a:rPr lang="en-US" dirty="0">
                <a:ea typeface="+mn-lt"/>
                <a:cs typeface="+mn-lt"/>
              </a:rPr>
              <a:t>Create Evaluation Teams</a:t>
            </a:r>
          </a:p>
          <a:p>
            <a:pPr marL="742950" indent="-742950">
              <a:buAutoNum type="arabicPeriod"/>
            </a:pPr>
            <a:r>
              <a:rPr lang="en-US" b="1" dirty="0">
                <a:ea typeface="+mn-lt"/>
                <a:cs typeface="+mn-lt"/>
              </a:rPr>
              <a:t>Create Orientations</a:t>
            </a:r>
            <a:endParaRPr lang="en-US" b="1" dirty="0">
              <a:cs typeface="Times New Roman"/>
            </a:endParaRPr>
          </a:p>
        </p:txBody>
      </p:sp>
      <p:sp>
        <p:nvSpPr>
          <p:cNvPr id="5" name="Content Placeholder 4">
            <a:extLst>
              <a:ext uri="{FF2B5EF4-FFF2-40B4-BE49-F238E27FC236}">
                <a16:creationId xmlns:a16="http://schemas.microsoft.com/office/drawing/2014/main" id="{D6C62968-D744-417B-95ED-FCA0F4E120A3}"/>
              </a:ext>
            </a:extLst>
          </p:cNvPr>
          <p:cNvSpPr>
            <a:spLocks noGrp="1"/>
          </p:cNvSpPr>
          <p:nvPr>
            <p:ph sz="half" idx="2"/>
          </p:nvPr>
        </p:nvSpPr>
        <p:spPr>
          <a:xfrm>
            <a:off x="5470106" y="1491215"/>
            <a:ext cx="6534987" cy="3332642"/>
          </a:xfrm>
        </p:spPr>
        <p:txBody>
          <a:bodyPr vert="horz" lIns="91440" tIns="45720" rIns="91440" bIns="45720" rtlCol="0" anchor="ctr">
            <a:noAutofit/>
          </a:bodyPr>
          <a:lstStyle/>
          <a:p>
            <a:pPr marL="0" indent="0">
              <a:buNone/>
            </a:pPr>
            <a:r>
              <a:rPr lang="en-US" sz="2800" b="1" i="1" dirty="0">
                <a:cs typeface="Times New Roman"/>
              </a:rPr>
              <a:t>Do you have the following?</a:t>
            </a:r>
          </a:p>
          <a:p>
            <a:r>
              <a:rPr lang="en-US" sz="2800" dirty="0">
                <a:cs typeface="Times New Roman"/>
              </a:rPr>
              <a:t>District ADEPT Plan Evaluation Timeline</a:t>
            </a:r>
          </a:p>
          <a:p>
            <a:r>
              <a:rPr lang="en-US" sz="2800" dirty="0">
                <a:cs typeface="Times New Roman"/>
              </a:rPr>
              <a:t>The actual dates the orientations take place for different schools/contract levels</a:t>
            </a:r>
          </a:p>
          <a:p>
            <a:pPr marL="0" indent="0">
              <a:buNone/>
            </a:pPr>
            <a:endParaRPr lang="en-US" sz="2400" dirty="0">
              <a:cs typeface="Times New Roman"/>
            </a:endParaRPr>
          </a:p>
        </p:txBody>
      </p:sp>
      <p:sp>
        <p:nvSpPr>
          <p:cNvPr id="4" name="Slide Number Placeholder 3"/>
          <p:cNvSpPr>
            <a:spLocks noGrp="1"/>
          </p:cNvSpPr>
          <p:nvPr>
            <p:ph type="sldNum" sz="quarter" idx="4"/>
          </p:nvPr>
        </p:nvSpPr>
        <p:spPr/>
        <p:txBody>
          <a:bodyPr/>
          <a:lstStyle/>
          <a:p>
            <a:fld id="{2638198E-7845-4843-8114-6B9DA8FD3EF6}" type="slidenum">
              <a:rPr lang="en-US" smtClean="0"/>
              <a:t>34</a:t>
            </a:fld>
            <a:endParaRPr lang="en-US"/>
          </a:p>
        </p:txBody>
      </p:sp>
    </p:spTree>
    <p:extLst>
      <p:ext uri="{BB962C8B-B14F-4D97-AF65-F5344CB8AC3E}">
        <p14:creationId xmlns:p14="http://schemas.microsoft.com/office/powerpoint/2010/main" val="8426348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0A922-5A02-45A8-A9AE-2E1EB97C17AC}"/>
              </a:ext>
            </a:extLst>
          </p:cNvPr>
          <p:cNvSpPr>
            <a:spLocks noGrp="1"/>
          </p:cNvSpPr>
          <p:nvPr>
            <p:ph type="title"/>
          </p:nvPr>
        </p:nvSpPr>
        <p:spPr>
          <a:xfrm>
            <a:off x="591420" y="183568"/>
            <a:ext cx="3651467" cy="1676603"/>
          </a:xfrm>
        </p:spPr>
        <p:txBody>
          <a:bodyPr vert="horz" lIns="91440" tIns="45720" rIns="91440" bIns="45720" rtlCol="0" anchor="ctr">
            <a:normAutofit fontScale="90000"/>
          </a:bodyPr>
          <a:lstStyle/>
          <a:p>
            <a:pPr algn="l">
              <a:lnSpc>
                <a:spcPct val="90000"/>
              </a:lnSpc>
            </a:pPr>
            <a:r>
              <a:rPr lang="en-US" dirty="0"/>
              <a:t>Create Orientations</a:t>
            </a:r>
            <a:br>
              <a:rPr lang="en-US" dirty="0"/>
            </a:br>
            <a:r>
              <a:rPr lang="en-US" dirty="0">
                <a:cs typeface="Times New Roman"/>
              </a:rPr>
              <a:t>in Bulk</a:t>
            </a:r>
          </a:p>
        </p:txBody>
      </p:sp>
      <p:sp>
        <p:nvSpPr>
          <p:cNvPr id="3" name="Content Placeholder 2" descr="Steps">
            <a:extLst>
              <a:ext uri="{FF2B5EF4-FFF2-40B4-BE49-F238E27FC236}">
                <a16:creationId xmlns:a16="http://schemas.microsoft.com/office/drawing/2014/main" id="{EB08783B-C5C2-42C6-A981-7331C6FDD7BB}"/>
              </a:ext>
            </a:extLst>
          </p:cNvPr>
          <p:cNvSpPr>
            <a:spLocks noGrp="1"/>
          </p:cNvSpPr>
          <p:nvPr>
            <p:ph sz="half" idx="1"/>
          </p:nvPr>
        </p:nvSpPr>
        <p:spPr>
          <a:xfrm>
            <a:off x="59460" y="2050212"/>
            <a:ext cx="4585993" cy="4561795"/>
          </a:xfrm>
        </p:spPr>
        <p:txBody>
          <a:bodyPr vert="horz" lIns="91440" tIns="45720" rIns="91440" bIns="45720" rtlCol="0" anchor="t">
            <a:noAutofit/>
          </a:bodyPr>
          <a:lstStyle/>
          <a:p>
            <a:pPr marL="114300" indent="0">
              <a:lnSpc>
                <a:spcPct val="90000"/>
              </a:lnSpc>
              <a:buNone/>
            </a:pPr>
            <a:r>
              <a:rPr lang="en-US" sz="2400" dirty="0">
                <a:ea typeface="+mn-lt"/>
                <a:cs typeface="+mn-lt"/>
              </a:rPr>
              <a:t>Steps:</a:t>
            </a:r>
            <a:endParaRPr lang="en-US" dirty="0"/>
          </a:p>
          <a:p>
            <a:pPr marL="971550" indent="-457200">
              <a:lnSpc>
                <a:spcPct val="90000"/>
              </a:lnSpc>
              <a:buAutoNum type="arabicPeriod"/>
            </a:pPr>
            <a:r>
              <a:rPr lang="en-US" sz="2400" dirty="0">
                <a:ea typeface="+mn-lt"/>
                <a:cs typeface="+mn-lt"/>
              </a:rPr>
              <a:t>Go to Orientations</a:t>
            </a:r>
          </a:p>
          <a:p>
            <a:pPr marL="971550" indent="-457200">
              <a:lnSpc>
                <a:spcPct val="90000"/>
              </a:lnSpc>
              <a:buAutoNum type="arabicPeriod"/>
            </a:pPr>
            <a:r>
              <a:rPr lang="en-US" sz="2400" dirty="0">
                <a:ea typeface="+mn-lt"/>
                <a:cs typeface="+mn-lt"/>
              </a:rPr>
              <a:t>Double-check AY 2020-2021</a:t>
            </a:r>
          </a:p>
          <a:p>
            <a:pPr marL="971550" indent="-457200">
              <a:lnSpc>
                <a:spcPct val="90000"/>
              </a:lnSpc>
              <a:buAutoNum type="arabicPeriod"/>
            </a:pPr>
            <a:r>
              <a:rPr lang="en-US" sz="2400" dirty="0">
                <a:ea typeface="+mn-lt"/>
                <a:cs typeface="+mn-lt"/>
              </a:rPr>
              <a:t>Click School(s) creating orientations for</a:t>
            </a:r>
          </a:p>
          <a:p>
            <a:pPr marL="971550" indent="-457200">
              <a:lnSpc>
                <a:spcPct val="90000"/>
              </a:lnSpc>
              <a:buAutoNum type="arabicPeriod"/>
            </a:pPr>
            <a:r>
              <a:rPr lang="en-US" sz="2400" dirty="0">
                <a:ea typeface="+mn-lt"/>
                <a:cs typeface="+mn-lt"/>
              </a:rPr>
              <a:t>Select the contract levels </a:t>
            </a:r>
          </a:p>
          <a:p>
            <a:pPr marL="971550" indent="-457200">
              <a:lnSpc>
                <a:spcPct val="90000"/>
              </a:lnSpc>
              <a:buAutoNum type="arabicPeriod"/>
            </a:pPr>
            <a:r>
              <a:rPr lang="en-US" sz="2400" dirty="0">
                <a:ea typeface="+mn-lt"/>
                <a:cs typeface="+mn-lt"/>
              </a:rPr>
              <a:t>Click "Search"</a:t>
            </a:r>
          </a:p>
          <a:p>
            <a:pPr marL="971550" indent="-457200">
              <a:lnSpc>
                <a:spcPct val="90000"/>
              </a:lnSpc>
              <a:buAutoNum type="arabicPeriod"/>
            </a:pPr>
            <a:r>
              <a:rPr lang="en-US" sz="2400" dirty="0">
                <a:ea typeface="+mn-lt"/>
                <a:cs typeface="+mn-lt"/>
              </a:rPr>
              <a:t>Select Educators </a:t>
            </a:r>
          </a:p>
          <a:p>
            <a:pPr marL="971550" indent="-457200">
              <a:lnSpc>
                <a:spcPct val="90000"/>
              </a:lnSpc>
              <a:buAutoNum type="arabicPeriod"/>
            </a:pPr>
            <a:r>
              <a:rPr lang="en-US" sz="2400" dirty="0">
                <a:ea typeface="+mn-lt"/>
                <a:cs typeface="+mn-lt"/>
              </a:rPr>
              <a:t>Select (enter) the Orientation Date</a:t>
            </a:r>
          </a:p>
          <a:p>
            <a:pPr marL="971550" indent="-457200">
              <a:lnSpc>
                <a:spcPct val="90000"/>
              </a:lnSpc>
              <a:buAutoNum type="arabicPeriod"/>
            </a:pPr>
            <a:r>
              <a:rPr lang="en-US" sz="2400" dirty="0">
                <a:cs typeface="Times New Roman"/>
              </a:rPr>
              <a:t>Click "Submit"</a:t>
            </a:r>
          </a:p>
        </p:txBody>
      </p:sp>
      <p:sp>
        <p:nvSpPr>
          <p:cNvPr id="5" name="Slide Number Placeholder 4">
            <a:extLst>
              <a:ext uri="{FF2B5EF4-FFF2-40B4-BE49-F238E27FC236}">
                <a16:creationId xmlns:a16="http://schemas.microsoft.com/office/drawing/2014/main" id="{077AE0BF-17DC-4EF8-BFB5-F5705B7F1FB7}"/>
              </a:ext>
            </a:extLst>
          </p:cNvPr>
          <p:cNvSpPr>
            <a:spLocks noGrp="1"/>
          </p:cNvSpPr>
          <p:nvPr>
            <p:ph type="sldNum" sz="quarter" idx="4"/>
          </p:nvPr>
        </p:nvSpPr>
        <p:spPr>
          <a:xfrm>
            <a:off x="10853928" y="6356350"/>
            <a:ext cx="685800" cy="365125"/>
          </a:xfrm>
        </p:spPr>
        <p:txBody>
          <a:bodyPr vert="horz" lIns="91440" tIns="45720" rIns="91440" bIns="45720" rtlCol="0" anchor="ctr">
            <a:normAutofit/>
          </a:bodyPr>
          <a:lstStyle/>
          <a:p>
            <a:pPr algn="l">
              <a:spcAft>
                <a:spcPts val="600"/>
              </a:spcAft>
              <a:defRPr/>
            </a:pPr>
            <a:fld id="{2638198E-7845-4843-8114-6B9DA8FD3EF6}" type="slidenum">
              <a:rPr lang="en-US">
                <a:solidFill>
                  <a:srgbClr val="FFFFFF"/>
                </a:solidFill>
                <a:latin typeface="Calibri" panose="020F0502020204030204"/>
              </a:rPr>
              <a:pPr algn="l">
                <a:spcAft>
                  <a:spcPts val="600"/>
                </a:spcAft>
                <a:defRPr/>
              </a:pPr>
              <a:t>35</a:t>
            </a:fld>
            <a:endParaRPr lang="en-US">
              <a:solidFill>
                <a:srgbClr val="FFFFFF"/>
              </a:solidFill>
              <a:latin typeface="Calibri" panose="020F0502020204030204"/>
            </a:endParaRPr>
          </a:p>
        </p:txBody>
      </p:sp>
      <p:pic>
        <p:nvPicPr>
          <p:cNvPr id="7" name="Picture 6" descr="SCLead.org Screenshot Orientations"/>
          <p:cNvPicPr>
            <a:picLocks noChangeAspect="1"/>
          </p:cNvPicPr>
          <p:nvPr/>
        </p:nvPicPr>
        <p:blipFill>
          <a:blip r:embed="rId3"/>
          <a:stretch>
            <a:fillRect/>
          </a:stretch>
        </p:blipFill>
        <p:spPr>
          <a:xfrm>
            <a:off x="8123117" y="1443487"/>
            <a:ext cx="2004294" cy="4361344"/>
          </a:xfrm>
          <a:prstGeom prst="rect">
            <a:avLst/>
          </a:prstGeom>
          <a:ln>
            <a:solidFill>
              <a:schemeClr val="tx1"/>
            </a:solidFill>
          </a:ln>
        </p:spPr>
      </p:pic>
      <p:pic>
        <p:nvPicPr>
          <p:cNvPr id="9" name="Picture 8" descr="SCLead.org Screenshot Orentations"/>
          <p:cNvPicPr>
            <a:picLocks noChangeAspect="1"/>
          </p:cNvPicPr>
          <p:nvPr/>
        </p:nvPicPr>
        <p:blipFill>
          <a:blip r:embed="rId4"/>
          <a:stretch>
            <a:fillRect/>
          </a:stretch>
        </p:blipFill>
        <p:spPr>
          <a:xfrm>
            <a:off x="5454223" y="1443487"/>
            <a:ext cx="2266327" cy="4260694"/>
          </a:xfrm>
          <a:prstGeom prst="rect">
            <a:avLst/>
          </a:prstGeom>
          <a:ln>
            <a:solidFill>
              <a:schemeClr val="tx1"/>
            </a:solidFill>
          </a:ln>
        </p:spPr>
      </p:pic>
    </p:spTree>
    <p:extLst>
      <p:ext uri="{BB962C8B-B14F-4D97-AF65-F5344CB8AC3E}">
        <p14:creationId xmlns:p14="http://schemas.microsoft.com/office/powerpoint/2010/main" val="28338894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351293-2F73-436C-890E-7FF558905C5F}"/>
              </a:ext>
            </a:extLst>
          </p:cNvPr>
          <p:cNvSpPr>
            <a:spLocks noGrp="1"/>
          </p:cNvSpPr>
          <p:nvPr>
            <p:ph type="title"/>
          </p:nvPr>
        </p:nvSpPr>
        <p:spPr>
          <a:xfrm>
            <a:off x="0" y="207035"/>
            <a:ext cx="12192000" cy="1121434"/>
          </a:xfrm>
        </p:spPr>
        <p:txBody>
          <a:bodyPr vert="horz" lIns="91440" tIns="45720" rIns="91440" bIns="45720" rtlCol="0" anchor="ctr">
            <a:normAutofit/>
          </a:bodyPr>
          <a:lstStyle/>
          <a:p>
            <a:pPr>
              <a:lnSpc>
                <a:spcPct val="90000"/>
              </a:lnSpc>
            </a:pPr>
            <a:r>
              <a:rPr lang="en-US" dirty="0"/>
              <a:t>SCLead.org Scenarios</a:t>
            </a:r>
            <a:endParaRPr lang="en-US" dirty="0">
              <a:cs typeface="Times New Roman"/>
            </a:endParaRPr>
          </a:p>
        </p:txBody>
      </p:sp>
      <p:sp>
        <p:nvSpPr>
          <p:cNvPr id="4" name="Content Placeholder 3">
            <a:extLst>
              <a:ext uri="{FF2B5EF4-FFF2-40B4-BE49-F238E27FC236}">
                <a16:creationId xmlns:a16="http://schemas.microsoft.com/office/drawing/2014/main" id="{33918995-612D-40BE-9CA3-9D4F33928F91}"/>
              </a:ext>
            </a:extLst>
          </p:cNvPr>
          <p:cNvSpPr>
            <a:spLocks noGrp="1"/>
          </p:cNvSpPr>
          <p:nvPr>
            <p:ph sz="half" idx="2"/>
          </p:nvPr>
        </p:nvSpPr>
        <p:spPr>
          <a:xfrm>
            <a:off x="899304" y="1328469"/>
            <a:ext cx="10297524" cy="4775786"/>
          </a:xfrm>
        </p:spPr>
        <p:txBody>
          <a:bodyPr vert="horz" lIns="91440" tIns="45720" rIns="91440" bIns="45720" rtlCol="0" anchor="t">
            <a:noAutofit/>
          </a:bodyPr>
          <a:lstStyle/>
          <a:p>
            <a:pPr marL="0" indent="0">
              <a:lnSpc>
                <a:spcPct val="90000"/>
              </a:lnSpc>
              <a:buNone/>
            </a:pPr>
            <a:r>
              <a:rPr lang="en-US" sz="2500" b="1" i="1" dirty="0">
                <a:cs typeface="Times New Roman"/>
              </a:rPr>
              <a:t>Which of these are your concerns?</a:t>
            </a:r>
            <a:endParaRPr lang="en-US" sz="2500" dirty="0">
              <a:cs typeface="Times New Roman"/>
            </a:endParaRPr>
          </a:p>
          <a:p>
            <a:pPr marL="457200" indent="-457200">
              <a:lnSpc>
                <a:spcPct val="90000"/>
              </a:lnSpc>
              <a:buAutoNum type="alphaLcParenR"/>
            </a:pPr>
            <a:r>
              <a:rPr lang="en-US" sz="2500" dirty="0">
                <a:cs typeface="Times New Roman"/>
              </a:rPr>
              <a:t>I already created evaluation teams, but several evaluators are no longer in our district.</a:t>
            </a:r>
          </a:p>
          <a:p>
            <a:pPr marL="0" indent="0">
              <a:lnSpc>
                <a:spcPct val="90000"/>
              </a:lnSpc>
              <a:buNone/>
            </a:pPr>
            <a:endParaRPr lang="en-US" sz="2500" dirty="0">
              <a:cs typeface="Times New Roman"/>
            </a:endParaRPr>
          </a:p>
          <a:p>
            <a:pPr marL="0" indent="0">
              <a:lnSpc>
                <a:spcPct val="90000"/>
              </a:lnSpc>
              <a:buNone/>
            </a:pPr>
            <a:r>
              <a:rPr lang="en-US" sz="2500" dirty="0">
                <a:cs typeface="Times New Roman"/>
              </a:rPr>
              <a:t>b) I already created evaluation teams, but my evaluators have the wrong role or permissions.</a:t>
            </a:r>
          </a:p>
          <a:p>
            <a:pPr marL="0" indent="0">
              <a:lnSpc>
                <a:spcPct val="90000"/>
              </a:lnSpc>
              <a:buNone/>
            </a:pPr>
            <a:endParaRPr lang="en-US" sz="2500" dirty="0">
              <a:cs typeface="Times New Roman"/>
            </a:endParaRPr>
          </a:p>
          <a:p>
            <a:pPr marL="0" indent="0">
              <a:lnSpc>
                <a:spcPct val="90000"/>
              </a:lnSpc>
              <a:buNone/>
            </a:pPr>
            <a:r>
              <a:rPr lang="en-US" sz="2500" dirty="0">
                <a:cs typeface="Times New Roman"/>
              </a:rPr>
              <a:t>c) I already created evaluation records, but my district has decided not to participate in the Special Areas pilot. </a:t>
            </a:r>
          </a:p>
          <a:p>
            <a:pPr marL="0" indent="0">
              <a:lnSpc>
                <a:spcPct val="90000"/>
              </a:lnSpc>
              <a:buNone/>
            </a:pPr>
            <a:endParaRPr lang="en-US" sz="2500" dirty="0">
              <a:cs typeface="Times New Roman"/>
            </a:endParaRPr>
          </a:p>
          <a:p>
            <a:pPr marL="0" indent="0">
              <a:lnSpc>
                <a:spcPct val="90000"/>
              </a:lnSpc>
              <a:buNone/>
            </a:pPr>
            <a:r>
              <a:rPr lang="en-US" sz="2500" dirty="0">
                <a:cs typeface="Times New Roman"/>
              </a:rPr>
              <a:t>d) I have several administrators, evaluators and educators that don’t know how to use SCLead.org.</a:t>
            </a:r>
          </a:p>
        </p:txBody>
      </p:sp>
      <p:sp>
        <p:nvSpPr>
          <p:cNvPr id="5" name="Slide Number Placeholder 4">
            <a:extLst>
              <a:ext uri="{FF2B5EF4-FFF2-40B4-BE49-F238E27FC236}">
                <a16:creationId xmlns:a16="http://schemas.microsoft.com/office/drawing/2014/main" id="{815DAEC0-E5A0-4E6D-8109-D02B4A46259E}"/>
              </a:ext>
            </a:extLst>
          </p:cNvPr>
          <p:cNvSpPr>
            <a:spLocks noGrp="1"/>
          </p:cNvSpPr>
          <p:nvPr>
            <p:ph type="sldNum" sz="quarter" idx="4"/>
          </p:nvPr>
        </p:nvSpPr>
        <p:spPr>
          <a:xfrm>
            <a:off x="10853928" y="6356350"/>
            <a:ext cx="685800" cy="365125"/>
          </a:xfrm>
        </p:spPr>
        <p:txBody>
          <a:bodyPr vert="horz" lIns="91440" tIns="45720" rIns="91440" bIns="45720" rtlCol="0" anchor="ctr">
            <a:normAutofit/>
          </a:bodyPr>
          <a:lstStyle/>
          <a:p>
            <a:pPr algn="l">
              <a:spcAft>
                <a:spcPts val="600"/>
              </a:spcAft>
              <a:defRPr/>
            </a:pPr>
            <a:fld id="{2638198E-7845-4843-8114-6B9DA8FD3EF6}" type="slidenum">
              <a:rPr lang="en-US">
                <a:solidFill>
                  <a:srgbClr val="FFFFFF"/>
                </a:solidFill>
                <a:latin typeface="Calibri" panose="020F0502020204030204"/>
              </a:rPr>
              <a:pPr algn="l">
                <a:spcAft>
                  <a:spcPts val="600"/>
                </a:spcAft>
                <a:defRPr/>
              </a:pPr>
              <a:t>36</a:t>
            </a:fld>
            <a:endParaRPr lang="en-US">
              <a:solidFill>
                <a:srgbClr val="FFFFFF"/>
              </a:solidFill>
              <a:latin typeface="Calibri" panose="020F0502020204030204"/>
            </a:endParaRPr>
          </a:p>
        </p:txBody>
      </p:sp>
    </p:spTree>
    <p:extLst>
      <p:ext uri="{BB962C8B-B14F-4D97-AF65-F5344CB8AC3E}">
        <p14:creationId xmlns:p14="http://schemas.microsoft.com/office/powerpoint/2010/main" val="40442176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Removing Evaluation Team Members</a:t>
            </a:r>
          </a:p>
        </p:txBody>
      </p:sp>
      <p:sp>
        <p:nvSpPr>
          <p:cNvPr id="3" name="Content Placeholder 2"/>
          <p:cNvSpPr>
            <a:spLocks noGrp="1"/>
          </p:cNvSpPr>
          <p:nvPr>
            <p:ph sz="half" idx="1"/>
          </p:nvPr>
        </p:nvSpPr>
        <p:spPr/>
        <p:txBody>
          <a:bodyPr>
            <a:normAutofit fontScale="77500" lnSpcReduction="20000"/>
          </a:bodyPr>
          <a:lstStyle/>
          <a:p>
            <a:pPr marL="0" indent="0">
              <a:lnSpc>
                <a:spcPct val="90000"/>
              </a:lnSpc>
              <a:buNone/>
            </a:pPr>
            <a:r>
              <a:rPr lang="en-US" b="1" dirty="0">
                <a:cs typeface="Times New Roman"/>
              </a:rPr>
              <a:t>I already created evaluation teams, but several evaluators are no longer in our district.</a:t>
            </a:r>
          </a:p>
          <a:p>
            <a:pPr marL="0" indent="0">
              <a:lnSpc>
                <a:spcPct val="90000"/>
              </a:lnSpc>
              <a:buNone/>
            </a:pPr>
            <a:endParaRPr lang="en-US" dirty="0">
              <a:cs typeface="Times New Roman"/>
            </a:endParaRPr>
          </a:p>
          <a:p>
            <a:pPr marL="0" indent="0">
              <a:lnSpc>
                <a:spcPct val="90000"/>
              </a:lnSpc>
              <a:buNone/>
            </a:pPr>
            <a:r>
              <a:rPr lang="en-US" dirty="0"/>
              <a:t>Steps:</a:t>
            </a:r>
          </a:p>
          <a:p>
            <a:pPr marL="457200" indent="-457200">
              <a:lnSpc>
                <a:spcPct val="90000"/>
              </a:lnSpc>
              <a:buAutoNum type="arabicParenR"/>
            </a:pPr>
            <a:r>
              <a:rPr lang="en-US" dirty="0">
                <a:cs typeface="Times New Roman"/>
              </a:rPr>
              <a:t>Use Evaluations Search to locate the educator’s evaluation record whose evaluation team member has to be removed</a:t>
            </a:r>
          </a:p>
          <a:p>
            <a:pPr marL="457200" indent="-457200">
              <a:lnSpc>
                <a:spcPct val="90000"/>
              </a:lnSpc>
              <a:buAutoNum type="arabicParenR"/>
            </a:pPr>
            <a:r>
              <a:rPr lang="en-US" dirty="0">
                <a:cs typeface="Times New Roman"/>
              </a:rPr>
              <a:t>Click “Details” to take you to the evaluation record</a:t>
            </a:r>
          </a:p>
          <a:p>
            <a:pPr marL="457200" indent="-457200">
              <a:lnSpc>
                <a:spcPct val="90000"/>
              </a:lnSpc>
              <a:buAutoNum type="arabicParenR"/>
            </a:pPr>
            <a:r>
              <a:rPr lang="en-US" dirty="0">
                <a:cs typeface="Times New Roman"/>
              </a:rPr>
              <a:t>On the Overall Status Page, locate the team member you need to remove and click “Remove” </a:t>
            </a:r>
          </a:p>
          <a:p>
            <a:pPr marL="0" indent="0">
              <a:buNone/>
            </a:pPr>
            <a:endParaRPr lang="en-US" dirty="0"/>
          </a:p>
        </p:txBody>
      </p:sp>
      <p:sp>
        <p:nvSpPr>
          <p:cNvPr id="5" name="Slide Number Placeholder 4"/>
          <p:cNvSpPr>
            <a:spLocks noGrp="1"/>
          </p:cNvSpPr>
          <p:nvPr>
            <p:ph type="sldNum" sz="quarter" idx="4"/>
          </p:nvPr>
        </p:nvSpPr>
        <p:spPr/>
        <p:txBody>
          <a:bodyPr/>
          <a:lstStyle/>
          <a:p>
            <a:fld id="{2638198E-7845-4843-8114-6B9DA8FD3EF6}" type="slidenum">
              <a:rPr lang="en-US" smtClean="0"/>
              <a:t>37</a:t>
            </a:fld>
            <a:endParaRPr lang="en-US"/>
          </a:p>
        </p:txBody>
      </p:sp>
      <p:pic>
        <p:nvPicPr>
          <p:cNvPr id="6" name="Content Placeholder 5" descr="SCLead.org Screenshot Overall Status"/>
          <p:cNvPicPr>
            <a:picLocks noGrp="1" noChangeAspect="1"/>
          </p:cNvPicPr>
          <p:nvPr>
            <p:ph sz="half" idx="2"/>
          </p:nvPr>
        </p:nvPicPr>
        <p:blipFill>
          <a:blip r:embed="rId3"/>
          <a:stretch>
            <a:fillRect/>
          </a:stretch>
        </p:blipFill>
        <p:spPr>
          <a:xfrm>
            <a:off x="6197600" y="2176633"/>
            <a:ext cx="5384800" cy="3373097"/>
          </a:xfrm>
          <a:prstGeom prst="rect">
            <a:avLst/>
          </a:prstGeom>
          <a:ln>
            <a:solidFill>
              <a:schemeClr val="tx1"/>
            </a:solidFill>
          </a:ln>
        </p:spPr>
      </p:pic>
    </p:spTree>
    <p:extLst>
      <p:ext uri="{BB962C8B-B14F-4D97-AF65-F5344CB8AC3E}">
        <p14:creationId xmlns:p14="http://schemas.microsoft.com/office/powerpoint/2010/main" val="18265706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351293-2F73-436C-890E-7FF558905C5F}"/>
              </a:ext>
            </a:extLst>
          </p:cNvPr>
          <p:cNvSpPr>
            <a:spLocks noGrp="1"/>
          </p:cNvSpPr>
          <p:nvPr>
            <p:ph type="title"/>
          </p:nvPr>
        </p:nvSpPr>
        <p:spPr>
          <a:xfrm>
            <a:off x="0" y="1"/>
            <a:ext cx="12192000" cy="1380226"/>
          </a:xfrm>
        </p:spPr>
        <p:txBody>
          <a:bodyPr vert="horz" lIns="91440" tIns="45720" rIns="91440" bIns="45720" rtlCol="0" anchor="ctr">
            <a:normAutofit/>
          </a:bodyPr>
          <a:lstStyle/>
          <a:p>
            <a:pPr>
              <a:lnSpc>
                <a:spcPct val="90000"/>
              </a:lnSpc>
            </a:pPr>
            <a:r>
              <a:rPr lang="en-US" dirty="0"/>
              <a:t>Changing Evaluation Team Member </a:t>
            </a:r>
            <a:br>
              <a:rPr lang="en-US" dirty="0"/>
            </a:br>
            <a:r>
              <a:rPr lang="en-US" dirty="0"/>
              <a:t>Permissions or Roles</a:t>
            </a:r>
            <a:endParaRPr lang="en-US" dirty="0">
              <a:cs typeface="Times New Roman"/>
            </a:endParaRPr>
          </a:p>
        </p:txBody>
      </p:sp>
      <p:sp>
        <p:nvSpPr>
          <p:cNvPr id="4" name="Content Placeholder 3">
            <a:extLst>
              <a:ext uri="{FF2B5EF4-FFF2-40B4-BE49-F238E27FC236}">
                <a16:creationId xmlns:a16="http://schemas.microsoft.com/office/drawing/2014/main" id="{33918995-612D-40BE-9CA3-9D4F33928F91}"/>
              </a:ext>
            </a:extLst>
          </p:cNvPr>
          <p:cNvSpPr>
            <a:spLocks noGrp="1"/>
          </p:cNvSpPr>
          <p:nvPr>
            <p:ph sz="half" idx="2"/>
          </p:nvPr>
        </p:nvSpPr>
        <p:spPr>
          <a:xfrm>
            <a:off x="0" y="690114"/>
            <a:ext cx="4651815" cy="6031361"/>
          </a:xfrm>
        </p:spPr>
        <p:txBody>
          <a:bodyPr vert="horz" lIns="91440" tIns="45720" rIns="91440" bIns="45720" rtlCol="0" anchor="t">
            <a:noAutofit/>
          </a:bodyPr>
          <a:lstStyle/>
          <a:p>
            <a:pPr marL="0" indent="0">
              <a:lnSpc>
                <a:spcPct val="90000"/>
              </a:lnSpc>
              <a:buNone/>
            </a:pPr>
            <a:endParaRPr lang="en-US" sz="2400" dirty="0">
              <a:cs typeface="Times New Roman"/>
            </a:endParaRPr>
          </a:p>
          <a:p>
            <a:pPr marL="0" indent="0">
              <a:lnSpc>
                <a:spcPct val="90000"/>
              </a:lnSpc>
              <a:buNone/>
            </a:pPr>
            <a:r>
              <a:rPr lang="en-US" sz="2400" dirty="0"/>
              <a:t>Steps:</a:t>
            </a:r>
          </a:p>
          <a:p>
            <a:pPr marL="457200" indent="-457200">
              <a:lnSpc>
                <a:spcPct val="90000"/>
              </a:lnSpc>
              <a:buAutoNum type="arabicParenR"/>
            </a:pPr>
            <a:r>
              <a:rPr lang="en-US" sz="2400" dirty="0">
                <a:cs typeface="Times New Roman"/>
              </a:rPr>
              <a:t>Inside</a:t>
            </a:r>
            <a:r>
              <a:rPr lang="en-US" sz="2400">
                <a:cs typeface="Times New Roman"/>
              </a:rPr>
              <a:t> </a:t>
            </a:r>
            <a:r>
              <a:rPr lang="en-US" sz="2400" dirty="0">
                <a:cs typeface="Times New Roman"/>
              </a:rPr>
              <a:t>the educator’s Evaluation Status Page, do the Steps for Removing Evaluation Team </a:t>
            </a:r>
          </a:p>
          <a:p>
            <a:pPr marL="457200" indent="-457200">
              <a:lnSpc>
                <a:spcPct val="90000"/>
              </a:lnSpc>
              <a:buAutoNum type="arabicParenR"/>
            </a:pPr>
            <a:r>
              <a:rPr lang="en-US" sz="2400">
                <a:cs typeface="Times New Roman"/>
              </a:rPr>
              <a:t>Click </a:t>
            </a:r>
            <a:r>
              <a:rPr lang="en-US" sz="2400" dirty="0">
                <a:cs typeface="Times New Roman"/>
              </a:rPr>
              <a:t>“Add Evaluator” or “Add Mentor”</a:t>
            </a:r>
          </a:p>
          <a:p>
            <a:pPr marL="457200" indent="-457200">
              <a:lnSpc>
                <a:spcPct val="90000"/>
              </a:lnSpc>
              <a:buAutoNum type="arabicParenR"/>
            </a:pPr>
            <a:r>
              <a:rPr lang="en-US" sz="2400">
                <a:cs typeface="Times New Roman"/>
              </a:rPr>
              <a:t>When </a:t>
            </a:r>
            <a:r>
              <a:rPr lang="en-US" sz="2400" dirty="0">
                <a:cs typeface="Times New Roman"/>
              </a:rPr>
              <a:t>adding an evaluator, select the permissions to grant then select the evaluator from the list that populates, click “Add”</a:t>
            </a:r>
          </a:p>
          <a:p>
            <a:pPr marL="457200" indent="-457200">
              <a:lnSpc>
                <a:spcPct val="90000"/>
              </a:lnSpc>
              <a:buAutoNum type="arabicParenR"/>
            </a:pPr>
            <a:r>
              <a:rPr lang="en-US" sz="2400">
                <a:cs typeface="Times New Roman"/>
              </a:rPr>
              <a:t>When </a:t>
            </a:r>
            <a:r>
              <a:rPr lang="en-US" sz="2400" dirty="0">
                <a:cs typeface="Times New Roman"/>
              </a:rPr>
              <a:t>adding a mentor, select from the list that is generated then click “Add”</a:t>
            </a:r>
          </a:p>
        </p:txBody>
      </p:sp>
      <p:sp>
        <p:nvSpPr>
          <p:cNvPr id="5" name="Slide Number Placeholder 4">
            <a:extLst>
              <a:ext uri="{FF2B5EF4-FFF2-40B4-BE49-F238E27FC236}">
                <a16:creationId xmlns:a16="http://schemas.microsoft.com/office/drawing/2014/main" id="{815DAEC0-E5A0-4E6D-8109-D02B4A46259E}"/>
              </a:ext>
            </a:extLst>
          </p:cNvPr>
          <p:cNvSpPr>
            <a:spLocks noGrp="1"/>
          </p:cNvSpPr>
          <p:nvPr>
            <p:ph type="sldNum" sz="quarter" idx="4"/>
          </p:nvPr>
        </p:nvSpPr>
        <p:spPr>
          <a:xfrm>
            <a:off x="10853928" y="6356350"/>
            <a:ext cx="685800" cy="365125"/>
          </a:xfrm>
        </p:spPr>
        <p:txBody>
          <a:bodyPr vert="horz" lIns="91440" tIns="45720" rIns="91440" bIns="45720" rtlCol="0" anchor="ctr">
            <a:normAutofit/>
          </a:bodyPr>
          <a:lstStyle/>
          <a:p>
            <a:pPr algn="l">
              <a:spcAft>
                <a:spcPts val="600"/>
              </a:spcAft>
              <a:defRPr/>
            </a:pPr>
            <a:fld id="{2638198E-7845-4843-8114-6B9DA8FD3EF6}" type="slidenum">
              <a:rPr lang="en-US">
                <a:solidFill>
                  <a:srgbClr val="FFFFFF"/>
                </a:solidFill>
                <a:latin typeface="Calibri" panose="020F0502020204030204"/>
              </a:rPr>
              <a:pPr algn="l">
                <a:spcAft>
                  <a:spcPts val="600"/>
                </a:spcAft>
                <a:defRPr/>
              </a:pPr>
              <a:t>38</a:t>
            </a:fld>
            <a:endParaRPr lang="en-US">
              <a:solidFill>
                <a:srgbClr val="FFFFFF"/>
              </a:solidFill>
              <a:latin typeface="Calibri" panose="020F0502020204030204"/>
            </a:endParaRPr>
          </a:p>
        </p:txBody>
      </p:sp>
      <p:pic>
        <p:nvPicPr>
          <p:cNvPr id="6" name="Picture 5" descr="SCLead.org Screenshot Add Evaluator"/>
          <p:cNvPicPr>
            <a:picLocks noChangeAspect="1"/>
          </p:cNvPicPr>
          <p:nvPr/>
        </p:nvPicPr>
        <p:blipFill>
          <a:blip r:embed="rId3"/>
          <a:stretch>
            <a:fillRect/>
          </a:stretch>
        </p:blipFill>
        <p:spPr>
          <a:xfrm>
            <a:off x="4668866" y="3096280"/>
            <a:ext cx="4096470" cy="3625195"/>
          </a:xfrm>
          <a:prstGeom prst="rect">
            <a:avLst/>
          </a:prstGeom>
          <a:ln>
            <a:solidFill>
              <a:schemeClr val="tx1"/>
            </a:solidFill>
          </a:ln>
        </p:spPr>
      </p:pic>
      <p:pic>
        <p:nvPicPr>
          <p:cNvPr id="3" name="Picture 2" descr="SCLead.org Screenshot Add Mentor"/>
          <p:cNvPicPr>
            <a:picLocks noChangeAspect="1"/>
          </p:cNvPicPr>
          <p:nvPr/>
        </p:nvPicPr>
        <p:blipFill>
          <a:blip r:embed="rId4"/>
          <a:stretch>
            <a:fillRect/>
          </a:stretch>
        </p:blipFill>
        <p:spPr>
          <a:xfrm>
            <a:off x="7886700" y="3839058"/>
            <a:ext cx="4305300" cy="1838325"/>
          </a:xfrm>
          <a:prstGeom prst="rect">
            <a:avLst/>
          </a:prstGeom>
          <a:ln>
            <a:solidFill>
              <a:schemeClr val="tx1"/>
            </a:solidFill>
          </a:ln>
        </p:spPr>
      </p:pic>
      <p:pic>
        <p:nvPicPr>
          <p:cNvPr id="7" name="Picture 6" descr="SCLead.org Screenshot Add Evaluator or Add Mentor"/>
          <p:cNvPicPr>
            <a:picLocks noChangeAspect="1"/>
          </p:cNvPicPr>
          <p:nvPr/>
        </p:nvPicPr>
        <p:blipFill>
          <a:blip r:embed="rId5"/>
          <a:stretch>
            <a:fillRect/>
          </a:stretch>
        </p:blipFill>
        <p:spPr>
          <a:xfrm>
            <a:off x="5321520" y="1273381"/>
            <a:ext cx="6200775" cy="1704975"/>
          </a:xfrm>
          <a:prstGeom prst="rect">
            <a:avLst/>
          </a:prstGeom>
          <a:ln>
            <a:solidFill>
              <a:schemeClr val="tx1"/>
            </a:solidFill>
          </a:ln>
        </p:spPr>
      </p:pic>
    </p:spTree>
    <p:extLst>
      <p:ext uri="{BB962C8B-B14F-4D97-AF65-F5344CB8AC3E}">
        <p14:creationId xmlns:p14="http://schemas.microsoft.com/office/powerpoint/2010/main" val="6656940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a:solidFill>
                  <a:schemeClr val="tx1"/>
                </a:solidFill>
              </a:rPr>
              <a:t>Changing Special Areas Evaluation Settings</a:t>
            </a:r>
          </a:p>
        </p:txBody>
      </p:sp>
      <p:sp>
        <p:nvSpPr>
          <p:cNvPr id="3" name="Content Placeholder 2"/>
          <p:cNvSpPr>
            <a:spLocks noGrp="1"/>
          </p:cNvSpPr>
          <p:nvPr>
            <p:ph idx="1"/>
          </p:nvPr>
        </p:nvSpPr>
        <p:spPr>
          <a:xfrm>
            <a:off x="261257" y="1789889"/>
            <a:ext cx="11698514" cy="4271875"/>
          </a:xfrm>
        </p:spPr>
        <p:txBody>
          <a:bodyPr/>
          <a:lstStyle/>
          <a:p>
            <a:pPr marL="0" indent="0" fontAlgn="base">
              <a:buNone/>
            </a:pPr>
            <a:r>
              <a:rPr lang="en-US" dirty="0"/>
              <a:t>Any SCLead.org Administrator at district level or school level can either:</a:t>
            </a:r>
          </a:p>
          <a:p>
            <a:pPr marL="0" indent="0" fontAlgn="base">
              <a:buNone/>
            </a:pPr>
            <a:r>
              <a:rPr lang="en-US" dirty="0"/>
              <a:t>a)      Edit the evaluation record settings</a:t>
            </a:r>
          </a:p>
          <a:p>
            <a:pPr marL="0" indent="0" fontAlgn="base">
              <a:buNone/>
            </a:pPr>
            <a:r>
              <a:rPr lang="en-US" dirty="0"/>
              <a:t>b)      Remove the evaluation records and create a new one</a:t>
            </a:r>
          </a:p>
          <a:p>
            <a:pPr marL="0" indent="0">
              <a:buNone/>
            </a:pPr>
            <a:endParaRPr lang="en-US" dirty="0"/>
          </a:p>
        </p:txBody>
      </p:sp>
      <p:pic>
        <p:nvPicPr>
          <p:cNvPr id="4" name="Picture 3" descr="Screenshot SCLead.org Evaluation Search"/>
          <p:cNvPicPr>
            <a:picLocks noChangeAspect="1"/>
          </p:cNvPicPr>
          <p:nvPr/>
        </p:nvPicPr>
        <p:blipFill>
          <a:blip r:embed="rId2"/>
          <a:stretch>
            <a:fillRect/>
          </a:stretch>
        </p:blipFill>
        <p:spPr>
          <a:xfrm>
            <a:off x="609600" y="3142994"/>
            <a:ext cx="5486400" cy="3715006"/>
          </a:xfrm>
          <a:prstGeom prst="rect">
            <a:avLst/>
          </a:prstGeom>
        </p:spPr>
      </p:pic>
      <p:pic>
        <p:nvPicPr>
          <p:cNvPr id="5" name="Picture 4" descr="Screenshot SCLead.org Evaluation Settings"/>
          <p:cNvPicPr>
            <a:picLocks noChangeAspect="1"/>
          </p:cNvPicPr>
          <p:nvPr/>
        </p:nvPicPr>
        <p:blipFill>
          <a:blip r:embed="rId3"/>
          <a:stretch>
            <a:fillRect/>
          </a:stretch>
        </p:blipFill>
        <p:spPr>
          <a:xfrm>
            <a:off x="6331318" y="3142994"/>
            <a:ext cx="5393135" cy="3559228"/>
          </a:xfrm>
          <a:prstGeom prst="rect">
            <a:avLst/>
          </a:prstGeom>
        </p:spPr>
      </p:pic>
    </p:spTree>
    <p:extLst>
      <p:ext uri="{BB962C8B-B14F-4D97-AF65-F5344CB8AC3E}">
        <p14:creationId xmlns:p14="http://schemas.microsoft.com/office/powerpoint/2010/main" val="40580373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idx="4294967295"/>
          </p:nvPr>
        </p:nvSpPr>
        <p:spPr>
          <a:xfrm>
            <a:off x="629005" y="377835"/>
            <a:ext cx="10160001" cy="659808"/>
          </a:xfrm>
          <a:prstGeom prst="rect">
            <a:avLst/>
          </a:prstGeom>
          <a:solidFill>
            <a:schemeClr val="tx2">
              <a:alpha val="98824"/>
            </a:schemeClr>
          </a:solidFill>
          <a:ln>
            <a:solidFill>
              <a:schemeClr val="accent1"/>
            </a:solidFill>
          </a:ln>
        </p:spPr>
        <p:txBody>
          <a:bodyPr spcFirstLastPara="1" vert="horz" wrap="square" lIns="121900" tIns="60933" rIns="121900" bIns="60933" rtlCol="0" anchor="b" anchorCtr="0">
            <a:noAutofit/>
          </a:bodyPr>
          <a:lstStyle/>
          <a:p>
            <a:pPr algn="ctr">
              <a:lnSpc>
                <a:spcPct val="100000"/>
              </a:lnSpc>
              <a:spcBef>
                <a:spcPts val="0"/>
              </a:spcBef>
              <a:buClr>
                <a:srgbClr val="17365D"/>
              </a:buClr>
            </a:pPr>
            <a:r>
              <a:rPr lang="en-US" sz="4000" dirty="0">
                <a:solidFill>
                  <a:schemeClr val="bg1"/>
                </a:solidFill>
                <a:latin typeface="Calibri" panose="020F0502020204030204" pitchFamily="34" charset="0"/>
                <a:ea typeface="Source Sans Pro"/>
                <a:cs typeface="Calibri" panose="020F0502020204030204" pitchFamily="34" charset="0"/>
                <a:sym typeface="Source Sans Pro"/>
              </a:rPr>
              <a:t>SCLead.org 101 Training Norms</a:t>
            </a:r>
            <a:endParaRPr sz="4000" dirty="0">
              <a:solidFill>
                <a:schemeClr val="bg1"/>
              </a:solidFill>
              <a:latin typeface="Calibri" panose="020F0502020204030204" pitchFamily="34" charset="0"/>
              <a:cs typeface="Calibri" panose="020F0502020204030204" pitchFamily="34" charset="0"/>
            </a:endParaRPr>
          </a:p>
        </p:txBody>
      </p:sp>
      <p:sp>
        <p:nvSpPr>
          <p:cNvPr id="4" name="TextBox 3"/>
          <p:cNvSpPr txBox="1"/>
          <p:nvPr/>
        </p:nvSpPr>
        <p:spPr>
          <a:xfrm>
            <a:off x="432620" y="966413"/>
            <a:ext cx="11582400" cy="5847563"/>
          </a:xfrm>
          <a:prstGeom prst="rect">
            <a:avLst/>
          </a:prstGeom>
          <a:noFill/>
        </p:spPr>
        <p:txBody>
          <a:bodyPr wrap="square" lIns="91440" tIns="45720" rIns="91440" bIns="45720" rtlCol="0" anchor="t">
            <a:spAutoFit/>
          </a:bodyPr>
          <a:lstStyle/>
          <a:p>
            <a:r>
              <a:rPr lang="en-US" sz="3300" b="1" dirty="0">
                <a:latin typeface="Calibri"/>
                <a:cs typeface="Calibri"/>
              </a:rPr>
              <a:t>Don’t </a:t>
            </a:r>
            <a:r>
              <a:rPr lang="en-US" sz="3300" b="1">
                <a:latin typeface="Calibri"/>
                <a:cs typeface="Calibri"/>
              </a:rPr>
              <a:t>multi-task. </a:t>
            </a:r>
            <a:endParaRPr lang="en-US" sz="3333" b="1" dirty="0">
              <a:latin typeface="Calibri" panose="020F0502020204030204" pitchFamily="34" charset="0"/>
              <a:cs typeface="Calibri" panose="020F0502020204030204" pitchFamily="34" charset="0"/>
            </a:endParaRPr>
          </a:p>
          <a:p>
            <a:r>
              <a:rPr lang="en-US" sz="3333" i="1" dirty="0">
                <a:latin typeface="Calibri" panose="020F0502020204030204" pitchFamily="34" charset="0"/>
                <a:cs typeface="Calibri" panose="020F0502020204030204" pitchFamily="34" charset="0"/>
              </a:rPr>
              <a:t>While in the Training Room, please stay engaged.</a:t>
            </a:r>
          </a:p>
          <a:p>
            <a:endParaRPr lang="en-US" sz="1067" i="1" dirty="0">
              <a:latin typeface="Calibri" panose="020F0502020204030204" pitchFamily="34" charset="0"/>
              <a:cs typeface="Calibri" panose="020F0502020204030204" pitchFamily="34" charset="0"/>
            </a:endParaRPr>
          </a:p>
          <a:p>
            <a:r>
              <a:rPr lang="en-US" sz="3333" b="1" dirty="0">
                <a:latin typeface="Calibri" panose="020F0502020204030204" pitchFamily="34" charset="0"/>
                <a:cs typeface="Calibri" panose="020F0502020204030204" pitchFamily="34" charset="0"/>
              </a:rPr>
              <a:t>Be prompt. </a:t>
            </a:r>
          </a:p>
          <a:p>
            <a:r>
              <a:rPr lang="en-US" sz="3300" i="1" dirty="0">
                <a:latin typeface="Calibri"/>
                <a:cs typeface="Calibri"/>
              </a:rPr>
              <a:t>Please return to the Training Room on </a:t>
            </a:r>
            <a:r>
              <a:rPr lang="en-US" sz="3300" i="1">
                <a:latin typeface="Calibri"/>
                <a:cs typeface="Calibri"/>
              </a:rPr>
              <a:t>time </a:t>
            </a:r>
            <a:r>
              <a:rPr lang="en-US" sz="3300" i="1" dirty="0">
                <a:latin typeface="Calibri"/>
                <a:cs typeface="Calibri"/>
              </a:rPr>
              <a:t>for</a:t>
            </a:r>
            <a:r>
              <a:rPr lang="en-US" sz="3300" i="1">
                <a:latin typeface="Calibri"/>
                <a:cs typeface="Calibri"/>
              </a:rPr>
              <a:t> </a:t>
            </a:r>
            <a:r>
              <a:rPr lang="en-US" sz="3300" i="1" dirty="0">
                <a:latin typeface="Calibri"/>
                <a:cs typeface="Calibri"/>
              </a:rPr>
              <a:t>the afternoon work </a:t>
            </a:r>
            <a:r>
              <a:rPr lang="en-US" sz="3300" i="1">
                <a:latin typeface="Calibri"/>
                <a:cs typeface="Calibri"/>
              </a:rPr>
              <a:t>sessions and </a:t>
            </a:r>
            <a:r>
              <a:rPr lang="en-US" sz="3300" i="1" dirty="0">
                <a:latin typeface="Calibri"/>
                <a:cs typeface="Calibri"/>
              </a:rPr>
              <a:t>enter your name in the </a:t>
            </a:r>
            <a:r>
              <a:rPr lang="en-US" sz="3300" i="1">
                <a:latin typeface="Calibri"/>
                <a:cs typeface="Calibri"/>
              </a:rPr>
              <a:t>chat. </a:t>
            </a:r>
            <a:endParaRPr lang="en-US" sz="3300" i="1" dirty="0">
              <a:latin typeface="Calibri" panose="020F0502020204030204" pitchFamily="34" charset="0"/>
              <a:cs typeface="Calibri" panose="020F0502020204030204" pitchFamily="34" charset="0"/>
            </a:endParaRPr>
          </a:p>
          <a:p>
            <a:endParaRPr lang="en-US" sz="1000" i="1" dirty="0">
              <a:latin typeface="Calibri"/>
              <a:cs typeface="Calibri"/>
            </a:endParaRPr>
          </a:p>
          <a:p>
            <a:r>
              <a:rPr lang="en-US" sz="3333" b="1" dirty="0">
                <a:latin typeface="Calibri" panose="020F0502020204030204" pitchFamily="34" charset="0"/>
                <a:cs typeface="Calibri" panose="020F0502020204030204" pitchFamily="34" charset="0"/>
              </a:rPr>
              <a:t>Please work along with the training team and enter questions or requested responses in the chat box. </a:t>
            </a:r>
          </a:p>
          <a:p>
            <a:endParaRPr lang="en-US" sz="1067" b="1" i="1" dirty="0">
              <a:latin typeface="Calibri" panose="020F0502020204030204" pitchFamily="34" charset="0"/>
              <a:cs typeface="Calibri" panose="020F0502020204030204" pitchFamily="34" charset="0"/>
            </a:endParaRPr>
          </a:p>
          <a:p>
            <a:endParaRPr lang="en-US" sz="1067" b="1" i="1" dirty="0">
              <a:latin typeface="Calibri" panose="020F0502020204030204" pitchFamily="34" charset="0"/>
              <a:cs typeface="Calibri" panose="020F0502020204030204" pitchFamily="34" charset="0"/>
            </a:endParaRPr>
          </a:p>
          <a:p>
            <a:r>
              <a:rPr lang="en-US" sz="3300" b="1" dirty="0">
                <a:latin typeface="Calibri"/>
                <a:cs typeface="Calibri"/>
              </a:rPr>
              <a:t>We’re in this </a:t>
            </a:r>
            <a:r>
              <a:rPr lang="en-US" sz="3300" b="1">
                <a:latin typeface="Calibri"/>
                <a:cs typeface="Calibri"/>
              </a:rPr>
              <a:t>together. </a:t>
            </a:r>
            <a:endParaRPr lang="en-US" sz="3300" b="1" dirty="0">
              <a:latin typeface="Calibri" panose="020F0502020204030204" pitchFamily="34" charset="0"/>
              <a:cs typeface="Calibri" panose="020F0502020204030204" pitchFamily="34" charset="0"/>
            </a:endParaRPr>
          </a:p>
          <a:p>
            <a:r>
              <a:rPr lang="en-US" sz="3333" i="1" dirty="0">
                <a:latin typeface="Calibri" panose="020F0502020204030204" pitchFamily="34" charset="0"/>
                <a:cs typeface="Calibri" panose="020F0502020204030204" pitchFamily="34" charset="0"/>
              </a:rPr>
              <a:t>Have your camera on when in the Training Room and unmute your mic to speak.</a:t>
            </a:r>
          </a:p>
        </p:txBody>
      </p:sp>
    </p:spTree>
    <p:extLst>
      <p:ext uri="{BB962C8B-B14F-4D97-AF65-F5344CB8AC3E}">
        <p14:creationId xmlns:p14="http://schemas.microsoft.com/office/powerpoint/2010/main" val="167442773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351293-2F73-436C-890E-7FF558905C5F}"/>
              </a:ext>
            </a:extLst>
          </p:cNvPr>
          <p:cNvSpPr>
            <a:spLocks noGrp="1"/>
          </p:cNvSpPr>
          <p:nvPr>
            <p:ph type="title"/>
          </p:nvPr>
        </p:nvSpPr>
        <p:spPr>
          <a:xfrm>
            <a:off x="0" y="0"/>
            <a:ext cx="6315462" cy="2294829"/>
          </a:xfrm>
        </p:spPr>
        <p:txBody>
          <a:bodyPr vert="horz" lIns="91440" tIns="45720" rIns="91440" bIns="45720" rtlCol="0" anchor="ctr">
            <a:normAutofit/>
          </a:bodyPr>
          <a:lstStyle/>
          <a:p>
            <a:pPr algn="l">
              <a:lnSpc>
                <a:spcPct val="90000"/>
              </a:lnSpc>
            </a:pPr>
            <a:r>
              <a:rPr lang="en-US" dirty="0"/>
              <a:t>SCLead.org Resources</a:t>
            </a:r>
            <a:endParaRPr lang="en-US" dirty="0">
              <a:cs typeface="Times New Roman"/>
            </a:endParaRPr>
          </a:p>
        </p:txBody>
      </p:sp>
      <p:sp>
        <p:nvSpPr>
          <p:cNvPr id="4" name="Content Placeholder 3">
            <a:extLst>
              <a:ext uri="{FF2B5EF4-FFF2-40B4-BE49-F238E27FC236}">
                <a16:creationId xmlns:a16="http://schemas.microsoft.com/office/drawing/2014/main" id="{33918995-612D-40BE-9CA3-9D4F33928F91}"/>
              </a:ext>
            </a:extLst>
          </p:cNvPr>
          <p:cNvSpPr>
            <a:spLocks noGrp="1"/>
          </p:cNvSpPr>
          <p:nvPr>
            <p:ph sz="half" idx="2"/>
          </p:nvPr>
        </p:nvSpPr>
        <p:spPr>
          <a:xfrm>
            <a:off x="0" y="1742536"/>
            <a:ext cx="5538158" cy="3963901"/>
          </a:xfrm>
        </p:spPr>
        <p:txBody>
          <a:bodyPr vert="horz" lIns="91440" tIns="45720" rIns="91440" bIns="45720" rtlCol="0" anchor="t">
            <a:noAutofit/>
          </a:bodyPr>
          <a:lstStyle/>
          <a:p>
            <a:pPr marL="0" indent="0">
              <a:lnSpc>
                <a:spcPct val="90000"/>
              </a:lnSpc>
              <a:buNone/>
            </a:pPr>
            <a:endParaRPr lang="en-US" sz="2400" dirty="0">
              <a:cs typeface="Times New Roman"/>
            </a:endParaRPr>
          </a:p>
          <a:p>
            <a:pPr marL="742950" indent="-457200">
              <a:lnSpc>
                <a:spcPct val="90000"/>
              </a:lnSpc>
              <a:buAutoNum type="arabicPeriod"/>
            </a:pPr>
            <a:r>
              <a:rPr lang="en-US" sz="2400" dirty="0"/>
              <a:t>SCLead.org </a:t>
            </a:r>
            <a:r>
              <a:rPr lang="en-US" sz="2400" dirty="0">
                <a:hlinkClick r:id="rId3"/>
              </a:rPr>
              <a:t>User Guides on our website </a:t>
            </a:r>
            <a:r>
              <a:rPr lang="en-US" sz="2400" dirty="0"/>
              <a:t>and Help Resources inside SCLead.org Home Page</a:t>
            </a:r>
          </a:p>
          <a:p>
            <a:pPr marL="742950" indent="-457200">
              <a:lnSpc>
                <a:spcPct val="90000"/>
              </a:lnSpc>
              <a:buAutoNum type="arabicPeriod"/>
            </a:pPr>
            <a:r>
              <a:rPr lang="en-US" sz="2400" dirty="0"/>
              <a:t>SCLead.org </a:t>
            </a:r>
            <a:r>
              <a:rPr lang="en-US" sz="2400" dirty="0">
                <a:hlinkClick r:id="rId4"/>
              </a:rPr>
              <a:t>Registration Video</a:t>
            </a:r>
            <a:endParaRPr lang="en-US" sz="2400" dirty="0"/>
          </a:p>
          <a:p>
            <a:pPr marL="742950" indent="-457200">
              <a:lnSpc>
                <a:spcPct val="90000"/>
              </a:lnSpc>
              <a:buAutoNum type="arabicPeriod"/>
            </a:pPr>
            <a:r>
              <a:rPr lang="en-US" sz="2400" dirty="0">
                <a:cs typeface="Times New Roman"/>
              </a:rPr>
              <a:t>SCLead.org 101 Training </a:t>
            </a:r>
            <a:r>
              <a:rPr lang="en-US" sz="2400" dirty="0">
                <a:cs typeface="Times New Roman"/>
                <a:hlinkClick r:id="rId5"/>
              </a:rPr>
              <a:t>Bulk Tools Video</a:t>
            </a:r>
            <a:endParaRPr lang="en-US" sz="2400" dirty="0">
              <a:cs typeface="Times New Roman"/>
            </a:endParaRPr>
          </a:p>
          <a:p>
            <a:pPr marL="742950" indent="-457200">
              <a:lnSpc>
                <a:spcPct val="90000"/>
              </a:lnSpc>
              <a:buAutoNum type="arabicPeriod"/>
            </a:pPr>
            <a:r>
              <a:rPr lang="en-US" sz="2400" dirty="0">
                <a:cs typeface="Times New Roman"/>
              </a:rPr>
              <a:t>SCLead.org 101 Training </a:t>
            </a:r>
            <a:r>
              <a:rPr lang="en-US" sz="2400" dirty="0">
                <a:cs typeface="Times New Roman"/>
                <a:hlinkClick r:id="rId6"/>
              </a:rPr>
              <a:t>Add Staff Video</a:t>
            </a:r>
            <a:endParaRPr lang="en-US" sz="2400" dirty="0">
              <a:cs typeface="Times New Roman"/>
            </a:endParaRPr>
          </a:p>
          <a:p>
            <a:pPr marL="742950" indent="-457200">
              <a:lnSpc>
                <a:spcPct val="90000"/>
              </a:lnSpc>
              <a:buAutoNum type="arabicPeriod"/>
            </a:pPr>
            <a:r>
              <a:rPr lang="en-US" sz="2400" dirty="0">
                <a:cs typeface="Times New Roman"/>
              </a:rPr>
              <a:t>SCLead.org 101 Training </a:t>
            </a:r>
            <a:r>
              <a:rPr lang="en-US" sz="2400" dirty="0">
                <a:cs typeface="Times New Roman"/>
                <a:hlinkClick r:id="rId7"/>
              </a:rPr>
              <a:t>Classroom-based Teacher Evaluator Overview Video</a:t>
            </a:r>
            <a:endParaRPr lang="en-US" sz="2400" dirty="0">
              <a:cs typeface="Times New Roman"/>
            </a:endParaRPr>
          </a:p>
          <a:p>
            <a:pPr marL="742950" indent="-457200">
              <a:lnSpc>
                <a:spcPct val="90000"/>
              </a:lnSpc>
              <a:buAutoNum type="arabicPeriod"/>
            </a:pPr>
            <a:endParaRPr lang="en-US" sz="2400" dirty="0">
              <a:cs typeface="Times New Roman"/>
            </a:endParaRPr>
          </a:p>
        </p:txBody>
      </p:sp>
      <p:sp>
        <p:nvSpPr>
          <p:cNvPr id="5" name="Slide Number Placeholder 4">
            <a:extLst>
              <a:ext uri="{FF2B5EF4-FFF2-40B4-BE49-F238E27FC236}">
                <a16:creationId xmlns:a16="http://schemas.microsoft.com/office/drawing/2014/main" id="{815DAEC0-E5A0-4E6D-8109-D02B4A46259E}"/>
              </a:ext>
            </a:extLst>
          </p:cNvPr>
          <p:cNvSpPr>
            <a:spLocks noGrp="1"/>
          </p:cNvSpPr>
          <p:nvPr>
            <p:ph type="sldNum" sz="quarter" idx="4"/>
          </p:nvPr>
        </p:nvSpPr>
        <p:spPr>
          <a:xfrm>
            <a:off x="10853928" y="6356350"/>
            <a:ext cx="685800" cy="365125"/>
          </a:xfrm>
        </p:spPr>
        <p:txBody>
          <a:bodyPr vert="horz" lIns="91440" tIns="45720" rIns="91440" bIns="45720" rtlCol="0" anchor="ctr">
            <a:normAutofit/>
          </a:bodyPr>
          <a:lstStyle/>
          <a:p>
            <a:pPr algn="l">
              <a:spcAft>
                <a:spcPts val="600"/>
              </a:spcAft>
              <a:defRPr/>
            </a:pPr>
            <a:fld id="{2638198E-7845-4843-8114-6B9DA8FD3EF6}" type="slidenum">
              <a:rPr lang="en-US">
                <a:solidFill>
                  <a:srgbClr val="FFFFFF"/>
                </a:solidFill>
                <a:latin typeface="Calibri" panose="020F0502020204030204"/>
              </a:rPr>
              <a:pPr algn="l">
                <a:spcAft>
                  <a:spcPts val="600"/>
                </a:spcAft>
                <a:defRPr/>
              </a:pPr>
              <a:t>40</a:t>
            </a:fld>
            <a:endParaRPr lang="en-US">
              <a:solidFill>
                <a:srgbClr val="FFFFFF"/>
              </a:solidFill>
              <a:latin typeface="Calibri" panose="020F0502020204030204"/>
            </a:endParaRPr>
          </a:p>
        </p:txBody>
      </p:sp>
      <p:pic>
        <p:nvPicPr>
          <p:cNvPr id="3" name="Picture 2" descr="Effectiveness Website SCLead.org  Resources Screenshot"/>
          <p:cNvPicPr>
            <a:picLocks noChangeAspect="1"/>
          </p:cNvPicPr>
          <p:nvPr/>
        </p:nvPicPr>
        <p:blipFill>
          <a:blip r:embed="rId8"/>
          <a:stretch>
            <a:fillRect/>
          </a:stretch>
        </p:blipFill>
        <p:spPr>
          <a:xfrm>
            <a:off x="5538158" y="47341"/>
            <a:ext cx="4393248" cy="5181780"/>
          </a:xfrm>
          <a:prstGeom prst="rect">
            <a:avLst/>
          </a:prstGeom>
        </p:spPr>
      </p:pic>
      <p:pic>
        <p:nvPicPr>
          <p:cNvPr id="1026" name="Picture 1" descr="SCLead.org Help Resources Screenshot"/>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717059" y="3914027"/>
            <a:ext cx="3307906" cy="2807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57671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US" b="1" dirty="0">
                <a:solidFill>
                  <a:schemeClr val="bg1"/>
                </a:solidFill>
              </a:rPr>
              <a:t>Questions?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2638198E-7845-4843-8114-6B9DA8FD3EF6}" type="slidenum">
              <a:rPr lang="en-US" smtClean="0"/>
              <a:t>41</a:t>
            </a:fld>
            <a:endParaRPr lang="en-US"/>
          </a:p>
        </p:txBody>
      </p:sp>
      <p:sp>
        <p:nvSpPr>
          <p:cNvPr id="5" name="Content Placeholder 2"/>
          <p:cNvSpPr txBox="1">
            <a:spLocks/>
          </p:cNvSpPr>
          <p:nvPr/>
        </p:nvSpPr>
        <p:spPr>
          <a:xfrm>
            <a:off x="420914" y="468091"/>
            <a:ext cx="11350172" cy="5888264"/>
          </a:xfrm>
          <a:prstGeom prst="rect">
            <a:avLst/>
          </a:prstGeom>
          <a:solidFill>
            <a:srgbClr val="009999"/>
          </a:solidFill>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3200" b="0" i="0" u="none"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r>
              <a:rPr lang="en-US" sz="4800" b="1" dirty="0" smtClean="0">
                <a:solidFill>
                  <a:schemeClr val="bg1"/>
                </a:solidFill>
              </a:rPr>
              <a:t>Questions?</a:t>
            </a:r>
            <a:endParaRPr lang="en-US" sz="4800" b="1" dirty="0">
              <a:solidFill>
                <a:schemeClr val="bg1"/>
              </a:solidFill>
            </a:endParaRPr>
          </a:p>
        </p:txBody>
      </p:sp>
      <p:pic>
        <p:nvPicPr>
          <p:cNvPr id="6" name="Picture 5" descr="Multi-colored question marks. This section opens the dissussion for questions" title="Question graphic"/>
          <p:cNvPicPr>
            <a:picLocks noChangeAspect="1"/>
          </p:cNvPicPr>
          <p:nvPr/>
        </p:nvPicPr>
        <p:blipFill>
          <a:blip r:embed="rId2"/>
          <a:stretch>
            <a:fillRect/>
          </a:stretch>
        </p:blipFill>
        <p:spPr>
          <a:xfrm>
            <a:off x="3614057" y="1326851"/>
            <a:ext cx="5080000" cy="3035300"/>
          </a:xfrm>
          <a:prstGeom prst="rect">
            <a:avLst/>
          </a:prstGeom>
        </p:spPr>
      </p:pic>
    </p:spTree>
    <p:extLst>
      <p:ext uri="{BB962C8B-B14F-4D97-AF65-F5344CB8AC3E}">
        <p14:creationId xmlns:p14="http://schemas.microsoft.com/office/powerpoint/2010/main" val="51405530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3498" y="959796"/>
            <a:ext cx="6343622" cy="2516221"/>
          </a:xfrm>
        </p:spPr>
        <p:txBody>
          <a:bodyPr>
            <a:normAutofit/>
          </a:bodyPr>
          <a:lstStyle/>
          <a:p>
            <a:r>
              <a:rPr lang="en-US" sz="5300" dirty="0">
                <a:latin typeface="Times New Roman"/>
                <a:cs typeface="Times New Roman"/>
              </a:rPr>
              <a:t>SCLead.org </a:t>
            </a:r>
            <a:r>
              <a:rPr lang="en-US" sz="5300" dirty="0" smtClean="0">
                <a:latin typeface="Times New Roman"/>
                <a:cs typeface="Times New Roman"/>
              </a:rPr>
              <a:t>Walkthrough</a:t>
            </a:r>
            <a:br>
              <a:rPr lang="en-US" sz="5300" dirty="0" smtClean="0">
                <a:latin typeface="Times New Roman"/>
                <a:cs typeface="Times New Roman"/>
              </a:rPr>
            </a:br>
            <a:r>
              <a:rPr lang="en-US" sz="3200" dirty="0">
                <a:latin typeface="Times New Roman"/>
                <a:cs typeface="Times New Roman"/>
              </a:rPr>
              <a:t>Evaluation </a:t>
            </a:r>
            <a:r>
              <a:rPr lang="en-US" sz="3200" dirty="0" smtClean="0">
                <a:latin typeface="Times New Roman"/>
                <a:cs typeface="Times New Roman"/>
              </a:rPr>
              <a:t>Workflow</a:t>
            </a:r>
            <a:endParaRPr lang="en-US"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6566591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The What: SC Teaching Standards Process</a:t>
            </a:r>
          </a:p>
        </p:txBody>
      </p:sp>
      <p:pic>
        <p:nvPicPr>
          <p:cNvPr id="2050" name="Picture 2" title="Teacher Conference"/>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100837" y="1528995"/>
            <a:ext cx="6620928" cy="3696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9" name="Diagram 8" title="Process Figure"/>
          <p:cNvGraphicFramePr/>
          <p:nvPr/>
        </p:nvGraphicFramePr>
        <p:xfrm>
          <a:off x="6590805" y="1528995"/>
          <a:ext cx="5106390" cy="42542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19712108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idx="4294967295"/>
          </p:nvPr>
        </p:nvSpPr>
        <p:spPr>
          <a:xfrm>
            <a:off x="251581" y="38692"/>
            <a:ext cx="10160001" cy="851517"/>
          </a:xfrm>
          <a:prstGeom prst="rect">
            <a:avLst/>
          </a:prstGeom>
          <a:solidFill>
            <a:schemeClr val="tx2">
              <a:alpha val="98824"/>
            </a:schemeClr>
          </a:solidFill>
          <a:ln>
            <a:solidFill>
              <a:schemeClr val="accent1"/>
            </a:solidFill>
          </a:ln>
        </p:spPr>
        <p:txBody>
          <a:bodyPr spcFirstLastPara="1" vert="horz" wrap="square" lIns="121900" tIns="60933" rIns="121900" bIns="60933" rtlCol="0" anchor="b" anchorCtr="0">
            <a:noAutofit/>
          </a:bodyPr>
          <a:lstStyle/>
          <a:p>
            <a:pPr algn="ctr">
              <a:spcBef>
                <a:spcPts val="0"/>
              </a:spcBef>
              <a:buClr>
                <a:srgbClr val="17365D"/>
              </a:buClr>
            </a:pPr>
            <a:r>
              <a:rPr lang="en-US" sz="4000" dirty="0">
                <a:solidFill>
                  <a:schemeClr val="bg1"/>
                </a:solidFill>
                <a:latin typeface="Calibri" panose="020F0502020204030204" pitchFamily="34" charset="0"/>
                <a:cs typeface="Calibri" panose="020F0502020204030204" pitchFamily="34" charset="0"/>
                <a:sym typeface="Source Sans Pro"/>
              </a:rPr>
              <a:t>Steps in the Observation Process </a:t>
            </a:r>
            <a:endParaRPr sz="4000" dirty="0">
              <a:solidFill>
                <a:schemeClr val="bg1"/>
              </a:solidFill>
              <a:latin typeface="Calibri" panose="020F0502020204030204" pitchFamily="34" charset="0"/>
              <a:cs typeface="Calibri" panose="020F0502020204030204" pitchFamily="34" charset="0"/>
            </a:endParaRPr>
          </a:p>
        </p:txBody>
      </p:sp>
      <p:pic>
        <p:nvPicPr>
          <p:cNvPr id="2" name="Picture 1" descr="Average Scoring Approach"/>
          <p:cNvPicPr>
            <a:picLocks noChangeAspect="1"/>
          </p:cNvPicPr>
          <p:nvPr/>
        </p:nvPicPr>
        <p:blipFill>
          <a:blip r:embed="rId3"/>
          <a:stretch>
            <a:fillRect/>
          </a:stretch>
        </p:blipFill>
        <p:spPr>
          <a:xfrm>
            <a:off x="140745" y="996552"/>
            <a:ext cx="5771324" cy="5717885"/>
          </a:xfrm>
          <a:prstGeom prst="rect">
            <a:avLst/>
          </a:prstGeom>
          <a:ln w="44450">
            <a:solidFill>
              <a:srgbClr val="002060"/>
            </a:solidFill>
          </a:ln>
        </p:spPr>
      </p:pic>
      <p:pic>
        <p:nvPicPr>
          <p:cNvPr id="4" name="Picture 3" descr="Consensus Scoring Approach"/>
          <p:cNvPicPr>
            <a:picLocks noChangeAspect="1"/>
          </p:cNvPicPr>
          <p:nvPr/>
        </p:nvPicPr>
        <p:blipFill>
          <a:blip r:embed="rId4"/>
          <a:stretch>
            <a:fillRect/>
          </a:stretch>
        </p:blipFill>
        <p:spPr>
          <a:xfrm>
            <a:off x="6227502" y="996551"/>
            <a:ext cx="5640289" cy="5809399"/>
          </a:xfrm>
          <a:prstGeom prst="rect">
            <a:avLst/>
          </a:prstGeom>
          <a:ln w="53975">
            <a:solidFill>
              <a:srgbClr val="002060"/>
            </a:solidFill>
          </a:ln>
        </p:spPr>
      </p:pic>
    </p:spTree>
    <p:extLst>
      <p:ext uri="{BB962C8B-B14F-4D97-AF65-F5344CB8AC3E}">
        <p14:creationId xmlns:p14="http://schemas.microsoft.com/office/powerpoint/2010/main" val="161264154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3763" y="1143000"/>
            <a:ext cx="11564471" cy="5940088"/>
          </a:xfrm>
          <a:prstGeom prst="rect">
            <a:avLst/>
          </a:prstGeom>
          <a:noFill/>
        </p:spPr>
        <p:txBody>
          <a:bodyPr wrap="square" lIns="91440" tIns="45720" rIns="91440" bIns="45720" rtlCol="0" anchor="t">
            <a:spAutoFit/>
          </a:bodyPr>
          <a:lstStyle/>
          <a:p>
            <a:pPr marL="380365" indent="-380365" defTabSz="914377">
              <a:buFont typeface="Wingdings" panose="05000000000000000000" pitchFamily="2" charset="2"/>
              <a:buChar char="q"/>
              <a:defRPr/>
            </a:pPr>
            <a:r>
              <a:rPr lang="en-US" sz="2200" dirty="0">
                <a:solidFill>
                  <a:prstClr val="black"/>
                </a:solidFill>
                <a:latin typeface="Calibri" panose="020F0502020204030204"/>
              </a:rPr>
              <a:t>Induction </a:t>
            </a:r>
            <a:endParaRPr lang="en-US"/>
          </a:p>
          <a:p>
            <a:pPr defTabSz="914377">
              <a:defRPr/>
            </a:pPr>
            <a:r>
              <a:rPr lang="en-US" sz="2200">
                <a:latin typeface="Calibri" panose="020F0502020204030204"/>
              </a:rPr>
              <a:t>	≥1 </a:t>
            </a:r>
            <a:r>
              <a:rPr lang="en-US" sz="2200" dirty="0">
                <a:latin typeface="Calibri" panose="020F0502020204030204"/>
              </a:rPr>
              <a:t>– Full Classroom Observation per semester with conferences. 	</a:t>
            </a:r>
            <a:endParaRPr lang="en-US" sz="2200" dirty="0">
              <a:latin typeface="Calibri" panose="020F0502020204030204"/>
              <a:cs typeface="Calibri"/>
            </a:endParaRPr>
          </a:p>
          <a:p>
            <a:pPr marL="380365" indent="-380365" defTabSz="914377">
              <a:buFont typeface="Wingdings" panose="05000000000000000000" pitchFamily="2" charset="2"/>
              <a:buChar char="q"/>
              <a:defRPr/>
            </a:pPr>
            <a:r>
              <a:rPr lang="en-US" sz="2200" dirty="0">
                <a:solidFill>
                  <a:prstClr val="black"/>
                </a:solidFill>
                <a:latin typeface="Calibri" panose="020F0502020204030204"/>
              </a:rPr>
              <a:t>Annual and Continuing Summative</a:t>
            </a:r>
            <a:endParaRPr lang="en-US" sz="2200" dirty="0">
              <a:solidFill>
                <a:prstClr val="black"/>
              </a:solidFill>
              <a:latin typeface="Calibri" panose="020F0502020204030204"/>
              <a:cs typeface="Calibri" panose="020F0502020204030204"/>
            </a:endParaRPr>
          </a:p>
          <a:p>
            <a:pPr defTabSz="914377">
              <a:defRPr/>
            </a:pPr>
            <a:r>
              <a:rPr lang="en-US" sz="2200">
                <a:latin typeface="Calibri" panose="020F0502020204030204"/>
              </a:rPr>
              <a:t>	≥2 </a:t>
            </a:r>
            <a:r>
              <a:rPr lang="en-US" sz="2200" dirty="0">
                <a:latin typeface="Calibri" panose="020F0502020204030204"/>
              </a:rPr>
              <a:t>– Full Classroom Observations per semester, conducted separately by at least two 	observers (4 observations total)</a:t>
            </a:r>
            <a:endParaRPr lang="en-US" sz="2200" dirty="0">
              <a:latin typeface="Calibri" panose="020F0502020204030204"/>
              <a:cs typeface="Calibri"/>
            </a:endParaRPr>
          </a:p>
          <a:p>
            <a:pPr marL="380365" indent="-380365" defTabSz="914377">
              <a:buFont typeface="Wingdings" panose="05000000000000000000" pitchFamily="2" charset="2"/>
              <a:buChar char="q"/>
              <a:defRPr/>
            </a:pPr>
            <a:r>
              <a:rPr lang="en-US" sz="2200" dirty="0">
                <a:latin typeface="Calibri" panose="020F0502020204030204"/>
              </a:rPr>
              <a:t>Annual Diagnostic </a:t>
            </a:r>
            <a:r>
              <a:rPr lang="en-US" sz="2200">
                <a:latin typeface="Calibri" panose="020F0502020204030204"/>
              </a:rPr>
              <a:t>(Formative</a:t>
            </a:r>
            <a:r>
              <a:rPr lang="en-US" sz="2200" dirty="0">
                <a:latin typeface="Calibri" panose="020F0502020204030204"/>
              </a:rPr>
              <a:t>)</a:t>
            </a:r>
            <a:endParaRPr lang="en-US" sz="2200" dirty="0">
              <a:latin typeface="Calibri" panose="020F0502020204030204"/>
              <a:cs typeface="Calibri"/>
            </a:endParaRPr>
          </a:p>
          <a:p>
            <a:pPr algn="ctr" defTabSz="914377">
              <a:defRPr/>
            </a:pPr>
            <a:r>
              <a:rPr lang="en-US" sz="2200">
                <a:latin typeface="Calibri" panose="020F0502020204030204"/>
              </a:rPr>
              <a:t>	≥2 </a:t>
            </a:r>
            <a:r>
              <a:rPr lang="en-US" sz="2200" dirty="0">
                <a:latin typeface="Calibri" panose="020F0502020204030204"/>
              </a:rPr>
              <a:t>– Full Classroom Observations per semester, conducted separately by at least two 	observers (4 observations total)</a:t>
            </a:r>
            <a:endParaRPr lang="en-US" sz="2200" dirty="0">
              <a:latin typeface="Calibri" panose="020F0502020204030204"/>
              <a:cs typeface="Calibri"/>
            </a:endParaRPr>
          </a:p>
          <a:p>
            <a:pPr marL="380365" indent="-380365" defTabSz="914377">
              <a:buFont typeface="Wingdings" panose="05000000000000000000" pitchFamily="2" charset="2"/>
              <a:buChar char="q"/>
              <a:defRPr/>
            </a:pPr>
            <a:r>
              <a:rPr lang="en-US" sz="2200" dirty="0">
                <a:solidFill>
                  <a:prstClr val="black"/>
                </a:solidFill>
                <a:latin typeface="Calibri" panose="020F0502020204030204"/>
              </a:rPr>
              <a:t>Continuing Comprehensive (Continuing Formative, 5</a:t>
            </a:r>
            <a:r>
              <a:rPr lang="en-US" sz="2200" baseline="30000" dirty="0">
                <a:solidFill>
                  <a:prstClr val="black"/>
                </a:solidFill>
                <a:latin typeface="Calibri" panose="020F0502020204030204"/>
              </a:rPr>
              <a:t>th</a:t>
            </a:r>
            <a:r>
              <a:rPr lang="en-US" sz="2200" dirty="0">
                <a:solidFill>
                  <a:prstClr val="black"/>
                </a:solidFill>
                <a:latin typeface="Calibri" panose="020F0502020204030204"/>
              </a:rPr>
              <a:t> year recertification)</a:t>
            </a:r>
            <a:endParaRPr lang="en-US" sz="2200" dirty="0">
              <a:solidFill>
                <a:prstClr val="black"/>
              </a:solidFill>
              <a:latin typeface="Calibri" panose="020F0502020204030204"/>
              <a:cs typeface="Calibri" panose="020F0502020204030204"/>
            </a:endParaRPr>
          </a:p>
          <a:p>
            <a:pPr defTabSz="914377">
              <a:defRPr/>
            </a:pPr>
            <a:r>
              <a:rPr lang="en-US" sz="2200" dirty="0">
                <a:solidFill>
                  <a:prstClr val="black"/>
                </a:solidFill>
                <a:latin typeface="Calibri" panose="020F0502020204030204"/>
              </a:rPr>
              <a:t>	&gt;1 – Full Comprehensive Classroom Observation per semester with conferences. </a:t>
            </a:r>
            <a:r>
              <a:rPr lang="en-US" sz="2200">
                <a:solidFill>
                  <a:prstClr val="black"/>
                </a:solidFill>
                <a:latin typeface="Calibri" panose="020F0502020204030204"/>
              </a:rPr>
              <a:t>	</a:t>
            </a:r>
            <a:endParaRPr lang="en-US" sz="2200" dirty="0">
              <a:solidFill>
                <a:prstClr val="black"/>
              </a:solidFill>
              <a:latin typeface="Calibri" panose="020F0502020204030204"/>
            </a:endParaRPr>
          </a:p>
          <a:p>
            <a:pPr marL="380365" indent="-380365" defTabSz="914377">
              <a:buFont typeface="Wingdings" panose="05000000000000000000" pitchFamily="2" charset="2"/>
              <a:buChar char="q"/>
              <a:defRPr/>
            </a:pPr>
            <a:r>
              <a:rPr lang="en-US" sz="2200" dirty="0">
                <a:solidFill>
                  <a:prstClr val="black"/>
                </a:solidFill>
                <a:latin typeface="Calibri" panose="020F0502020204030204"/>
              </a:rPr>
              <a:t>Continuing GBE (Continuing GBE Years 1-4)</a:t>
            </a:r>
            <a:endParaRPr lang="en-US" sz="2200" dirty="0">
              <a:solidFill>
                <a:prstClr val="black"/>
              </a:solidFill>
              <a:latin typeface="Calibri" panose="020F0502020204030204"/>
              <a:cs typeface="Calibri" panose="020F0502020204030204"/>
            </a:endParaRPr>
          </a:p>
          <a:p>
            <a:pPr defTabSz="914377">
              <a:defRPr/>
            </a:pPr>
            <a:r>
              <a:rPr lang="en-US" sz="2200" dirty="0">
                <a:solidFill>
                  <a:prstClr val="black"/>
                </a:solidFill>
                <a:latin typeface="Calibri" panose="020F0502020204030204"/>
              </a:rPr>
              <a:t>	PDGP (SLO + Professional Goal if required)</a:t>
            </a:r>
          </a:p>
          <a:p>
            <a:pPr marL="380365" indent="-380365" defTabSz="914377">
              <a:buFont typeface="Wingdings" panose="05000000000000000000" pitchFamily="2" charset="2"/>
              <a:buChar char="q"/>
              <a:defRPr/>
            </a:pPr>
            <a:endParaRPr lang="en-US" sz="2200" dirty="0">
              <a:solidFill>
                <a:prstClr val="black"/>
              </a:solidFill>
              <a:latin typeface="Calibri" panose="020F0502020204030204"/>
              <a:cs typeface="Calibri" panose="020F0502020204030204"/>
            </a:endParaRPr>
          </a:p>
          <a:p>
            <a:pPr defTabSz="914377">
              <a:defRPr/>
            </a:pPr>
            <a:r>
              <a:rPr lang="en-US" sz="2200" dirty="0">
                <a:solidFill>
                  <a:srgbClr val="FF0000"/>
                </a:solidFill>
                <a:latin typeface="Calibri" panose="020F0502020204030204"/>
              </a:rPr>
              <a:t>Preliminary/Fall </a:t>
            </a:r>
            <a:r>
              <a:rPr lang="en-US" sz="2200" dirty="0">
                <a:solidFill>
                  <a:prstClr val="black"/>
                </a:solidFill>
                <a:latin typeface="Calibri" panose="020F0502020204030204"/>
              </a:rPr>
              <a:t>Cycle -(Announced observations)   </a:t>
            </a:r>
            <a:r>
              <a:rPr lang="en-US" sz="2200" dirty="0">
                <a:solidFill>
                  <a:srgbClr val="FF0000"/>
                </a:solidFill>
                <a:latin typeface="Calibri" panose="020F0502020204030204"/>
              </a:rPr>
              <a:t>Final/Spring </a:t>
            </a:r>
            <a:r>
              <a:rPr lang="en-US" sz="2200" dirty="0">
                <a:solidFill>
                  <a:prstClr val="black"/>
                </a:solidFill>
                <a:latin typeface="Calibri" panose="020F0502020204030204"/>
              </a:rPr>
              <a:t>Cycle - (Unannounced observations)</a:t>
            </a:r>
          </a:p>
          <a:p>
            <a:pPr defTabSz="914377">
              <a:defRPr/>
            </a:pPr>
            <a:endParaRPr lang="en-US" sz="2400" dirty="0">
              <a:solidFill>
                <a:prstClr val="black"/>
              </a:solidFill>
              <a:latin typeface="Calibri" panose="020F0502020204030204"/>
            </a:endParaRPr>
          </a:p>
          <a:p>
            <a:pPr defTabSz="914377">
              <a:defRPr/>
            </a:pPr>
            <a:endParaRPr lang="en-US" sz="2400" dirty="0">
              <a:solidFill>
                <a:prstClr val="black"/>
              </a:solidFill>
              <a:latin typeface="Calibri" panose="020F0502020204030204"/>
            </a:endParaRPr>
          </a:p>
          <a:p>
            <a:pPr defTabSz="914377">
              <a:defRPr/>
            </a:pPr>
            <a:endParaRPr lang="en-US" sz="2400" dirty="0">
              <a:solidFill>
                <a:prstClr val="black"/>
              </a:solidFill>
              <a:latin typeface="Calibri" panose="020F0502020204030204"/>
            </a:endParaRPr>
          </a:p>
        </p:txBody>
      </p:sp>
      <p:sp>
        <p:nvSpPr>
          <p:cNvPr id="6" name="Title 4"/>
          <p:cNvSpPr>
            <a:spLocks noGrp="1"/>
          </p:cNvSpPr>
          <p:nvPr>
            <p:ph type="title"/>
          </p:nvPr>
        </p:nvSpPr>
        <p:spPr>
          <a:xfrm>
            <a:off x="609599" y="0"/>
            <a:ext cx="10972800" cy="1143000"/>
          </a:xfrm>
          <a:solidFill>
            <a:schemeClr val="accent1">
              <a:lumMod val="50000"/>
            </a:schemeClr>
          </a:solidFill>
        </p:spPr>
        <p:txBody>
          <a:bodyPr>
            <a:normAutofit/>
          </a:bodyPr>
          <a:lstStyle/>
          <a:p>
            <a:pPr algn="ctr"/>
            <a:r>
              <a:rPr lang="en-US" b="1" dirty="0">
                <a:solidFill>
                  <a:schemeClr val="bg1"/>
                </a:solidFill>
                <a:latin typeface="+mn-lt"/>
              </a:rPr>
              <a:t>Required Observations</a:t>
            </a:r>
          </a:p>
        </p:txBody>
      </p:sp>
    </p:spTree>
    <p:extLst>
      <p:ext uri="{BB962C8B-B14F-4D97-AF65-F5344CB8AC3E}">
        <p14:creationId xmlns:p14="http://schemas.microsoft.com/office/powerpoint/2010/main" val="29306211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2638198E-7845-4843-8114-6B9DA8FD3EF6}" type="slidenum">
              <a:rPr lang="en-US" smtClean="0"/>
              <a:t>46</a:t>
            </a:fld>
            <a:endParaRPr lang="en-US"/>
          </a:p>
        </p:txBody>
      </p:sp>
      <p:sp>
        <p:nvSpPr>
          <p:cNvPr id="4" name="Rectangle 3"/>
          <p:cNvSpPr/>
          <p:nvPr/>
        </p:nvSpPr>
        <p:spPr>
          <a:xfrm>
            <a:off x="744747" y="1522159"/>
            <a:ext cx="10702506" cy="4678204"/>
          </a:xfrm>
          <a:prstGeom prst="rect">
            <a:avLst/>
          </a:prstGeom>
        </p:spPr>
        <p:txBody>
          <a:bodyPr wrap="square" lIns="91440" tIns="45720" rIns="91440" bIns="45720" anchor="t">
            <a:spAutoFit/>
          </a:bodyPr>
          <a:lstStyle/>
          <a:p>
            <a:pPr marL="380365" indent="-380365" defTabSz="914377">
              <a:buFont typeface="Wingdings" panose="05000000000000000000" pitchFamily="2" charset="2"/>
              <a:buChar char="q"/>
              <a:defRPr/>
            </a:pPr>
            <a:r>
              <a:rPr lang="en-US" sz="2000" dirty="0">
                <a:latin typeface="Calibri" panose="020F0502020204030204"/>
              </a:rPr>
              <a:t>Induction </a:t>
            </a:r>
            <a:endParaRPr lang="en-US" sz="2000" dirty="0">
              <a:latin typeface="Calibri" panose="020F0502020204030204"/>
              <a:cs typeface="Calibri"/>
            </a:endParaRPr>
          </a:p>
          <a:p>
            <a:pPr defTabSz="914377">
              <a:defRPr/>
            </a:pPr>
            <a:r>
              <a:rPr lang="en-US" sz="2000" dirty="0">
                <a:latin typeface="Calibri" panose="020F0502020204030204"/>
              </a:rPr>
              <a:t>	≥1 – Walkthrough OR Full Classroom Observation (PRELIMINARY CYCLE), ≥1 – Full Classroom Observation (FINAL CYCLE) </a:t>
            </a:r>
            <a:endParaRPr lang="en-US" sz="2000" dirty="0">
              <a:latin typeface="Calibri" panose="020F0502020204030204"/>
              <a:cs typeface="Calibri"/>
            </a:endParaRPr>
          </a:p>
          <a:p>
            <a:pPr marL="380365" indent="-380365" defTabSz="914377">
              <a:buFont typeface="Wingdings" panose="05000000000000000000" pitchFamily="2" charset="2"/>
              <a:buChar char="q"/>
              <a:defRPr/>
            </a:pPr>
            <a:r>
              <a:rPr lang="en-US" sz="2000" dirty="0">
                <a:latin typeface="Calibri" panose="020F0502020204030204"/>
              </a:rPr>
              <a:t>Annual and Continuing Summative</a:t>
            </a:r>
            <a:endParaRPr lang="en-US" sz="2000" dirty="0">
              <a:latin typeface="Calibri" panose="020F0502020204030204"/>
              <a:cs typeface="Calibri"/>
            </a:endParaRPr>
          </a:p>
          <a:p>
            <a:pPr defTabSz="914377">
              <a:defRPr/>
            </a:pPr>
            <a:r>
              <a:rPr lang="en-US" sz="2000" dirty="0">
                <a:latin typeface="Calibri" panose="020F0502020204030204"/>
              </a:rPr>
              <a:t>	≥2 – Full Classroom Observations (PRELIMINARY CYCLE), ≥1- Full Classroom Observation  </a:t>
            </a:r>
            <a:endParaRPr lang="en-US" sz="2000" dirty="0">
              <a:latin typeface="Calibri" panose="020F0502020204030204"/>
              <a:cs typeface="Calibri"/>
            </a:endParaRPr>
          </a:p>
          <a:p>
            <a:pPr defTabSz="914377">
              <a:defRPr/>
            </a:pPr>
            <a:r>
              <a:rPr lang="en-US" sz="2000" dirty="0">
                <a:latin typeface="Calibri" panose="020F0502020204030204"/>
              </a:rPr>
              <a:t>                 (FINAL CYCLE) (Min of 3 observations total by 2 observers)</a:t>
            </a:r>
            <a:endParaRPr lang="en-US" sz="2000" dirty="0">
              <a:latin typeface="Calibri" panose="020F0502020204030204"/>
              <a:cs typeface="Calibri"/>
            </a:endParaRPr>
          </a:p>
          <a:p>
            <a:pPr marL="380365" indent="-380365" defTabSz="914377">
              <a:buFont typeface="Wingdings" panose="05000000000000000000" pitchFamily="2" charset="2"/>
              <a:buChar char="q"/>
              <a:defRPr/>
            </a:pPr>
            <a:r>
              <a:rPr lang="en-US" sz="2000" dirty="0">
                <a:latin typeface="Calibri" panose="020F0502020204030204"/>
              </a:rPr>
              <a:t>Annual Diagnostic (Formative</a:t>
            </a:r>
            <a:endParaRPr lang="en-US" sz="2000" dirty="0">
              <a:latin typeface="Calibri" panose="020F0502020204030204"/>
              <a:cs typeface="Calibri"/>
            </a:endParaRPr>
          </a:p>
          <a:p>
            <a:pPr defTabSz="914377">
              <a:defRPr/>
            </a:pPr>
            <a:r>
              <a:rPr lang="en-US" sz="2000" dirty="0">
                <a:latin typeface="Calibri" panose="020F0502020204030204"/>
              </a:rPr>
              <a:t>	≥2 – Full Classroom Observations (PRELIMINARY CYLCE), ≥1- Full Classroom Observation  </a:t>
            </a:r>
            <a:endParaRPr lang="en-US" sz="2000" dirty="0">
              <a:latin typeface="Calibri" panose="020F0502020204030204"/>
              <a:cs typeface="Calibri"/>
            </a:endParaRPr>
          </a:p>
          <a:p>
            <a:pPr defTabSz="914377">
              <a:defRPr/>
            </a:pPr>
            <a:r>
              <a:rPr lang="en-US" sz="2000" dirty="0">
                <a:latin typeface="Calibri" panose="020F0502020204030204"/>
              </a:rPr>
              <a:t>                 (FINAL CYCLE) (Min of 3 observations total by 2 observers)</a:t>
            </a:r>
            <a:endParaRPr lang="en-US" sz="2000" dirty="0">
              <a:latin typeface="Calibri" panose="020F0502020204030204"/>
              <a:cs typeface="Calibri"/>
            </a:endParaRPr>
          </a:p>
          <a:p>
            <a:pPr marL="380365" indent="-380365" defTabSz="914377">
              <a:buFont typeface="Wingdings" panose="05000000000000000000" pitchFamily="2" charset="2"/>
              <a:buChar char="q"/>
              <a:defRPr/>
            </a:pPr>
            <a:r>
              <a:rPr lang="en-US" sz="2000" dirty="0">
                <a:latin typeface="Calibri" panose="020F0502020204030204"/>
              </a:rPr>
              <a:t>Continuing Comprehensive (Continuing Formative, 5</a:t>
            </a:r>
            <a:r>
              <a:rPr lang="en-US" sz="2000" baseline="30000" dirty="0">
                <a:latin typeface="Calibri" panose="020F0502020204030204"/>
              </a:rPr>
              <a:t>th</a:t>
            </a:r>
            <a:r>
              <a:rPr lang="en-US" sz="2000" dirty="0">
                <a:latin typeface="Calibri" panose="020F0502020204030204"/>
              </a:rPr>
              <a:t> year recertification)</a:t>
            </a:r>
            <a:endParaRPr lang="en-US" sz="2000" dirty="0">
              <a:latin typeface="Calibri" panose="020F0502020204030204"/>
              <a:cs typeface="Calibri"/>
            </a:endParaRPr>
          </a:p>
          <a:p>
            <a:pPr defTabSz="914377">
              <a:defRPr/>
            </a:pPr>
            <a:r>
              <a:rPr lang="en-US" sz="2000" dirty="0">
                <a:latin typeface="Calibri" panose="020F0502020204030204"/>
              </a:rPr>
              <a:t>	≥1 – Full Comprehensive Classroom Observation per semester*</a:t>
            </a:r>
            <a:endParaRPr lang="en-US" sz="2000" dirty="0">
              <a:latin typeface="Calibri" panose="020F0502020204030204"/>
              <a:cs typeface="Calibri"/>
            </a:endParaRPr>
          </a:p>
          <a:p>
            <a:pPr algn="ctr" defTabSz="914377">
              <a:defRPr/>
            </a:pPr>
            <a:r>
              <a:rPr lang="en-US" sz="2000" dirty="0">
                <a:latin typeface="Calibri" panose="020F0502020204030204"/>
              </a:rPr>
              <a:t>(*Districts</a:t>
            </a:r>
            <a:r>
              <a:rPr lang="en-US" sz="2000" dirty="0">
                <a:latin typeface="Calibri"/>
                <a:cs typeface="Calibri"/>
              </a:rPr>
              <a:t> have the flexibility to waive the final evaluation cycle observation for all teachers regardless of performance in the preliminary cycle.)</a:t>
            </a:r>
            <a:endParaRPr lang="en-US" sz="2000" i="1" dirty="0">
              <a:latin typeface="Calibri" panose="020F0502020204030204"/>
              <a:cs typeface="Calibri"/>
            </a:endParaRPr>
          </a:p>
          <a:p>
            <a:pPr defTabSz="914377">
              <a:defRPr/>
            </a:pPr>
            <a:endParaRPr lang="en-US" sz="2000" dirty="0">
              <a:solidFill>
                <a:prstClr val="black"/>
              </a:solidFill>
              <a:latin typeface="Calibri" panose="020F0502020204030204"/>
            </a:endParaRPr>
          </a:p>
          <a:p>
            <a:pPr defTabSz="914377">
              <a:defRPr/>
            </a:pPr>
            <a:r>
              <a:rPr lang="en-US" dirty="0">
                <a:solidFill>
                  <a:srgbClr val="FF0000"/>
                </a:solidFill>
                <a:latin typeface="Calibri" panose="020F0502020204030204"/>
              </a:rPr>
              <a:t>Preliminary/Fall </a:t>
            </a:r>
            <a:r>
              <a:rPr lang="en-US" dirty="0">
                <a:latin typeface="Calibri" panose="020F0502020204030204"/>
              </a:rPr>
              <a:t>Cycle -(Announced observations)   </a:t>
            </a:r>
            <a:r>
              <a:rPr lang="en-US" dirty="0">
                <a:solidFill>
                  <a:srgbClr val="FF0000"/>
                </a:solidFill>
                <a:latin typeface="Calibri" panose="020F0502020204030204"/>
              </a:rPr>
              <a:t>Final/Spring </a:t>
            </a:r>
            <a:r>
              <a:rPr lang="en-US" dirty="0">
                <a:latin typeface="Calibri" panose="020F0502020204030204"/>
              </a:rPr>
              <a:t>Cycle - (Recommend Unannounced observations)</a:t>
            </a:r>
            <a:endParaRPr lang="en-US" dirty="0">
              <a:latin typeface="Calibri" panose="020F0502020204030204"/>
              <a:cs typeface="Calibri"/>
            </a:endParaRPr>
          </a:p>
        </p:txBody>
      </p:sp>
      <p:sp>
        <p:nvSpPr>
          <p:cNvPr id="5" name="Title 4"/>
          <p:cNvSpPr>
            <a:spLocks noGrp="1"/>
          </p:cNvSpPr>
          <p:nvPr>
            <p:ph type="title"/>
          </p:nvPr>
        </p:nvSpPr>
        <p:spPr>
          <a:xfrm>
            <a:off x="609600" y="186512"/>
            <a:ext cx="10972800" cy="1143000"/>
          </a:xfrm>
          <a:solidFill>
            <a:schemeClr val="accent1">
              <a:lumMod val="50000"/>
            </a:schemeClr>
          </a:solidFill>
        </p:spPr>
        <p:txBody>
          <a:bodyPr>
            <a:normAutofit/>
          </a:bodyPr>
          <a:lstStyle/>
          <a:p>
            <a:r>
              <a:rPr lang="en-US" sz="2000" b="1" dirty="0">
                <a:solidFill>
                  <a:schemeClr val="bg1"/>
                </a:solidFill>
              </a:rPr>
              <a:t>COVID-19 Educator Evaluation Flexibility 2020–21</a:t>
            </a:r>
            <a:r>
              <a:rPr lang="en-US" sz="2000" dirty="0">
                <a:solidFill>
                  <a:schemeClr val="bg1"/>
                </a:solidFill>
              </a:rPr>
              <a:t/>
            </a:r>
            <a:br>
              <a:rPr lang="en-US" sz="2000" dirty="0">
                <a:solidFill>
                  <a:schemeClr val="bg1"/>
                </a:solidFill>
              </a:rPr>
            </a:br>
            <a:r>
              <a:rPr lang="en-US" sz="4000" b="1" dirty="0" smtClean="0">
                <a:solidFill>
                  <a:schemeClr val="bg1"/>
                </a:solidFill>
                <a:latin typeface="+mn-lt"/>
              </a:rPr>
              <a:t>Required </a:t>
            </a:r>
            <a:r>
              <a:rPr lang="en-US" sz="4000" b="1" dirty="0">
                <a:solidFill>
                  <a:schemeClr val="bg1"/>
                </a:solidFill>
                <a:latin typeface="+mn-lt"/>
              </a:rPr>
              <a:t>Observations</a:t>
            </a:r>
          </a:p>
        </p:txBody>
      </p:sp>
    </p:spTree>
    <p:extLst>
      <p:ext uri="{BB962C8B-B14F-4D97-AF65-F5344CB8AC3E}">
        <p14:creationId xmlns:p14="http://schemas.microsoft.com/office/powerpoint/2010/main" val="5265268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chemeClr val="bg1"/>
                </a:solidFill>
              </a:rPr>
              <a:t>SLOs &amp; GBEs</a:t>
            </a:r>
            <a:br>
              <a:rPr lang="en-US" b="1" dirty="0">
                <a:solidFill>
                  <a:schemeClr val="bg1"/>
                </a:solidFill>
              </a:rPr>
            </a:br>
            <a:endParaRPr lang="en-US" dirty="0"/>
          </a:p>
        </p:txBody>
      </p:sp>
      <p:sp>
        <p:nvSpPr>
          <p:cNvPr id="3" name="Slide Number Placeholder 2"/>
          <p:cNvSpPr>
            <a:spLocks noGrp="1"/>
          </p:cNvSpPr>
          <p:nvPr>
            <p:ph type="sldNum" sz="quarter" idx="4"/>
          </p:nvPr>
        </p:nvSpPr>
        <p:spPr/>
        <p:txBody>
          <a:bodyPr/>
          <a:lstStyle/>
          <a:p>
            <a:fld id="{2638198E-7845-4843-8114-6B9DA8FD3EF6}" type="slidenum">
              <a:rPr lang="en-US" smtClean="0"/>
              <a:t>47</a:t>
            </a:fld>
            <a:endParaRPr lang="en-US"/>
          </a:p>
        </p:txBody>
      </p:sp>
      <p:sp>
        <p:nvSpPr>
          <p:cNvPr id="4" name="Title 4"/>
          <p:cNvSpPr txBox="1">
            <a:spLocks/>
          </p:cNvSpPr>
          <p:nvPr/>
        </p:nvSpPr>
        <p:spPr>
          <a:xfrm>
            <a:off x="568779" y="138566"/>
            <a:ext cx="10972800" cy="1143000"/>
          </a:xfrm>
          <a:prstGeom prst="rect">
            <a:avLst/>
          </a:prstGeom>
          <a:solidFill>
            <a:schemeClr val="accent1">
              <a:lumMod val="50000"/>
            </a:schemeClr>
          </a:solidFill>
        </p:spPr>
        <p:txBody>
          <a:bodyPr vert="horz" lIns="91440" tIns="45720" rIns="91440" bIns="45720" rtlCol="0" anchor="ctr">
            <a:normAutofit/>
          </a:bodyPr>
          <a:lstStyle>
            <a:lvl1pPr algn="ctr" defTabSz="914400" rtl="0" eaLnBrk="1" latinLnBrk="0" hangingPunct="1">
              <a:spcBef>
                <a:spcPct val="0"/>
              </a:spcBef>
              <a:buNone/>
              <a:defRPr sz="4400" b="0" i="0" u="none" kern="1200">
                <a:solidFill>
                  <a:schemeClr val="tx1"/>
                </a:solidFill>
                <a:latin typeface="+mj-lt"/>
                <a:ea typeface="+mj-ea"/>
                <a:cs typeface="+mj-cs"/>
              </a:defRPr>
            </a:lvl1pPr>
          </a:lstStyle>
          <a:p>
            <a:r>
              <a:rPr lang="en-US" sz="4000" b="1" dirty="0">
                <a:solidFill>
                  <a:schemeClr val="bg1"/>
                </a:solidFill>
                <a:latin typeface="+mn-lt"/>
              </a:rPr>
              <a:t>SLOs &amp; GBEs</a:t>
            </a:r>
          </a:p>
        </p:txBody>
      </p:sp>
      <p:sp>
        <p:nvSpPr>
          <p:cNvPr id="5" name="Rectangle 4"/>
          <p:cNvSpPr/>
          <p:nvPr/>
        </p:nvSpPr>
        <p:spPr>
          <a:xfrm>
            <a:off x="3447358" y="138566"/>
            <a:ext cx="5297284" cy="369332"/>
          </a:xfrm>
          <a:prstGeom prst="rect">
            <a:avLst/>
          </a:prstGeom>
        </p:spPr>
        <p:txBody>
          <a:bodyPr wrap="none">
            <a:spAutoFit/>
          </a:bodyPr>
          <a:lstStyle/>
          <a:p>
            <a:r>
              <a:rPr lang="en-US" b="1" dirty="0">
                <a:solidFill>
                  <a:schemeClr val="bg1"/>
                </a:solidFill>
              </a:rPr>
              <a:t>COVID-19 Educator Evaluation Flexibility 2020–21</a:t>
            </a:r>
            <a:endParaRPr lang="en-US" dirty="0">
              <a:solidFill>
                <a:schemeClr val="bg1"/>
              </a:solidFill>
            </a:endParaRPr>
          </a:p>
        </p:txBody>
      </p:sp>
      <p:sp>
        <p:nvSpPr>
          <p:cNvPr id="6" name="Rectangle 5"/>
          <p:cNvSpPr/>
          <p:nvPr/>
        </p:nvSpPr>
        <p:spPr>
          <a:xfrm>
            <a:off x="0" y="1281566"/>
            <a:ext cx="12192000" cy="5016758"/>
          </a:xfrm>
          <a:prstGeom prst="rect">
            <a:avLst/>
          </a:prstGeom>
        </p:spPr>
        <p:txBody>
          <a:bodyPr wrap="square">
            <a:spAutoFit/>
          </a:bodyPr>
          <a:lstStyle/>
          <a:p>
            <a:pPr marL="285750" indent="-285750">
              <a:buFont typeface="Arial" panose="020B0604020202020204" pitchFamily="34" charset="0"/>
              <a:buChar char="•"/>
            </a:pPr>
            <a:r>
              <a:rPr lang="en-US" sz="2000" dirty="0"/>
              <a:t>The goal of this Student Learning Objective (SLO) flexibility is to refocus the SLO on its original purpose, to facilitate job-embedded reflection on how students are growing and how teaching practice is connected to that growth. </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The SLO functions as the individual professional growth plan for all classroom-based teachers. For 2020–21, all classroom-based teachers are required to complete the simplified SLO that focuses on a teacher-created goal, 1-2 high priority standards, and 1 instructional strategy related to the SCTS 4.0 indicators. </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Beginning-of-year and end-of-year conferences with the SLO approver are still required, but the mid-course conference may be folded into existing data team, professional learning community, department, grade-level, or other collaborative meetings. </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The SLO rubric has been updated to align with the simplified SLO.</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Simplified SLO resources are posted on our SLO Webpage for support (SLO template, Rubric, Quality Review Tool, SLO examples, SLO PPT) </a:t>
            </a:r>
          </a:p>
        </p:txBody>
      </p:sp>
      <p:sp>
        <p:nvSpPr>
          <p:cNvPr id="7" name="TextBox 6">
            <a:extLst>
              <a:ext uri="{FF2B5EF4-FFF2-40B4-BE49-F238E27FC236}">
                <a16:creationId xmlns:a16="http://schemas.microsoft.com/office/drawing/2014/main" id="{E3FACB5B-E775-4E91-A02F-4FAF77ED9E95}"/>
              </a:ext>
            </a:extLst>
          </p:cNvPr>
          <p:cNvSpPr txBox="1"/>
          <p:nvPr/>
        </p:nvSpPr>
        <p:spPr>
          <a:xfrm>
            <a:off x="206830" y="6112329"/>
            <a:ext cx="12431484"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buChar char="•"/>
            </a:pPr>
            <a:endParaRPr lang="en-US" dirty="0">
              <a:cs typeface="Arial"/>
            </a:endParaRPr>
          </a:p>
          <a:p>
            <a:r>
              <a:rPr lang="en-US" b="1" dirty="0">
                <a:cs typeface="Arial"/>
              </a:rPr>
              <a:t>Link to </a:t>
            </a:r>
            <a:r>
              <a:rPr lang="en-US" b="1" dirty="0">
                <a:cs typeface="Arial"/>
                <a:hlinkClick r:id="rId2"/>
              </a:rPr>
              <a:t>SLO Crosswalk</a:t>
            </a:r>
            <a:r>
              <a:rPr lang="en-US" dirty="0">
                <a:cs typeface="Arial"/>
              </a:rPr>
              <a:t>  </a:t>
            </a:r>
            <a:endParaRPr lang="en-US" dirty="0">
              <a:solidFill>
                <a:srgbClr val="0000FF"/>
              </a:solidFill>
              <a:cs typeface="Arial"/>
              <a:hlinkClick r:id="rId2"/>
            </a:endParaRPr>
          </a:p>
        </p:txBody>
      </p:sp>
    </p:spTree>
    <p:extLst>
      <p:ext uri="{BB962C8B-B14F-4D97-AF65-F5344CB8AC3E}">
        <p14:creationId xmlns:p14="http://schemas.microsoft.com/office/powerpoint/2010/main" val="33655587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cs typeface="Times New Roman"/>
              </a:rPr>
              <a:t>Track Evaluation Progress</a:t>
            </a:r>
          </a:p>
        </p:txBody>
      </p:sp>
      <p:sp>
        <p:nvSpPr>
          <p:cNvPr id="7" name="Content Placeholder 6">
            <a:extLst>
              <a:ext uri="{FF2B5EF4-FFF2-40B4-BE49-F238E27FC236}">
                <a16:creationId xmlns:a16="http://schemas.microsoft.com/office/drawing/2014/main" id="{0DB6E302-0149-4A58-BB77-75BEAAF4F0BE}"/>
              </a:ext>
            </a:extLst>
          </p:cNvPr>
          <p:cNvSpPr>
            <a:spLocks noGrp="1"/>
          </p:cNvSpPr>
          <p:nvPr>
            <p:ph idx="1"/>
          </p:nvPr>
        </p:nvSpPr>
        <p:spPr/>
        <p:txBody>
          <a:bodyPr vert="horz" lIns="91440" tIns="45720" rIns="91440" bIns="45720" rtlCol="0" anchor="t">
            <a:normAutofit/>
          </a:bodyPr>
          <a:lstStyle/>
          <a:p>
            <a:pPr marL="742950" indent="-742950">
              <a:buAutoNum type="arabicPeriod"/>
            </a:pPr>
            <a:r>
              <a:rPr lang="en-US">
                <a:ea typeface="+mn-lt"/>
                <a:cs typeface="+mn-lt"/>
              </a:rPr>
              <a:t>Orientation </a:t>
            </a:r>
          </a:p>
          <a:p>
            <a:pPr marL="742950" indent="-742950">
              <a:buAutoNum type="arabicPeriod"/>
            </a:pPr>
            <a:r>
              <a:rPr lang="en-US">
                <a:ea typeface="+mn-lt"/>
                <a:cs typeface="+mn-lt"/>
              </a:rPr>
              <a:t>Student Growth and Professional Goals (SLOs)</a:t>
            </a:r>
          </a:p>
          <a:p>
            <a:pPr marL="742950" indent="-742950">
              <a:buAutoNum type="arabicPeriod"/>
            </a:pPr>
            <a:r>
              <a:rPr lang="en-US">
                <a:ea typeface="+mn-lt"/>
                <a:cs typeface="+mn-lt"/>
              </a:rPr>
              <a:t>Observations </a:t>
            </a:r>
            <a:endParaRPr lang="en-US">
              <a:cs typeface="Times New Roman"/>
            </a:endParaRPr>
          </a:p>
          <a:p>
            <a:pPr marL="0" indent="0">
              <a:buNone/>
            </a:pPr>
            <a:endParaRPr lang="en-US">
              <a:cs typeface="Times New Roman"/>
            </a:endParaRPr>
          </a:p>
        </p:txBody>
      </p:sp>
      <p:sp>
        <p:nvSpPr>
          <p:cNvPr id="4" name="Slide Number Placeholder 3"/>
          <p:cNvSpPr>
            <a:spLocks noGrp="1"/>
          </p:cNvSpPr>
          <p:nvPr>
            <p:ph type="sldNum" sz="quarter" idx="4"/>
          </p:nvPr>
        </p:nvSpPr>
        <p:spPr/>
        <p:txBody>
          <a:bodyPr/>
          <a:lstStyle/>
          <a:p>
            <a:fld id="{2638198E-7845-4843-8114-6B9DA8FD3EF6}" type="slidenum">
              <a:rPr lang="en-US" smtClean="0"/>
              <a:t>48</a:t>
            </a:fld>
            <a:endParaRPr lang="en-US"/>
          </a:p>
        </p:txBody>
      </p:sp>
    </p:spTree>
    <p:extLst>
      <p:ext uri="{BB962C8B-B14F-4D97-AF65-F5344CB8AC3E}">
        <p14:creationId xmlns:p14="http://schemas.microsoft.com/office/powerpoint/2010/main" val="31407609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0A64D-1C07-46FD-A0AF-2AA454ECB7CF}"/>
              </a:ext>
            </a:extLst>
          </p:cNvPr>
          <p:cNvSpPr>
            <a:spLocks noGrp="1"/>
          </p:cNvSpPr>
          <p:nvPr>
            <p:ph type="title"/>
          </p:nvPr>
        </p:nvSpPr>
        <p:spPr>
          <a:xfrm>
            <a:off x="724619" y="87733"/>
            <a:ext cx="10972800" cy="1143000"/>
          </a:xfrm>
        </p:spPr>
        <p:txBody>
          <a:bodyPr>
            <a:normAutofit fontScale="90000"/>
          </a:bodyPr>
          <a:lstStyle/>
          <a:p>
            <a:r>
              <a:rPr lang="en-US" dirty="0">
                <a:ea typeface="+mj-lt"/>
                <a:cs typeface="+mj-lt"/>
              </a:rPr>
              <a:t>Track Orientation</a:t>
            </a:r>
            <a:br>
              <a:rPr lang="en-US" dirty="0">
                <a:ea typeface="+mj-lt"/>
                <a:cs typeface="+mj-lt"/>
              </a:rPr>
            </a:br>
            <a:r>
              <a:rPr lang="en-US" dirty="0">
                <a:ea typeface="+mj-lt"/>
                <a:cs typeface="+mj-lt"/>
              </a:rPr>
              <a:t>Staff Evaluation Status (ADEPT) Report</a:t>
            </a:r>
            <a:endParaRPr lang="en-US" dirty="0"/>
          </a:p>
        </p:txBody>
      </p:sp>
      <p:sp>
        <p:nvSpPr>
          <p:cNvPr id="3" name="Content Placeholder 2">
            <a:extLst>
              <a:ext uri="{FF2B5EF4-FFF2-40B4-BE49-F238E27FC236}">
                <a16:creationId xmlns:a16="http://schemas.microsoft.com/office/drawing/2014/main" id="{1F5561B7-B3B7-470D-990A-9669518E7BB8}"/>
              </a:ext>
            </a:extLst>
          </p:cNvPr>
          <p:cNvSpPr>
            <a:spLocks noGrp="1"/>
          </p:cNvSpPr>
          <p:nvPr>
            <p:ph idx="1"/>
          </p:nvPr>
        </p:nvSpPr>
        <p:spPr>
          <a:xfrm>
            <a:off x="221982" y="1637904"/>
            <a:ext cx="11360418" cy="2570642"/>
          </a:xfrm>
        </p:spPr>
        <p:txBody>
          <a:bodyPr vert="horz" lIns="91440" tIns="45720" rIns="91440" bIns="45720" rtlCol="0" anchor="t">
            <a:noAutofit/>
          </a:bodyPr>
          <a:lstStyle/>
          <a:p>
            <a:r>
              <a:rPr lang="en-US" sz="2400" dirty="0">
                <a:cs typeface="Calibri"/>
              </a:rPr>
              <a:t>Refer to Column O, "Orientation Complete" if it is false the educator has not signed the orientation, if it is true, they have signed the orientation. </a:t>
            </a:r>
          </a:p>
          <a:p>
            <a:r>
              <a:rPr lang="en-US" sz="2400" dirty="0">
                <a:cs typeface="Calibri"/>
              </a:rPr>
              <a:t>For those that are false, you may want to check that you created orientations for them.</a:t>
            </a:r>
          </a:p>
          <a:p>
            <a:r>
              <a:rPr lang="en-US" sz="2400" dirty="0">
                <a:cs typeface="Calibri"/>
              </a:rPr>
              <a:t>Remember we don't have report that pulls specific orientation dates entered, but again an educator can't sign an orientation if it was not created.</a:t>
            </a:r>
          </a:p>
          <a:p>
            <a:pPr marL="0" indent="0">
              <a:buNone/>
            </a:pPr>
            <a:endParaRPr lang="en-US" sz="3200" b="1" i="1" dirty="0">
              <a:cs typeface="Times New Roman"/>
            </a:endParaRPr>
          </a:p>
        </p:txBody>
      </p:sp>
      <p:sp>
        <p:nvSpPr>
          <p:cNvPr id="5" name="Slide Number Placeholder 4">
            <a:extLst>
              <a:ext uri="{FF2B5EF4-FFF2-40B4-BE49-F238E27FC236}">
                <a16:creationId xmlns:a16="http://schemas.microsoft.com/office/drawing/2014/main" id="{0509E050-5787-4C7B-BF91-89A3D53BAE82}"/>
              </a:ext>
            </a:extLst>
          </p:cNvPr>
          <p:cNvSpPr>
            <a:spLocks noGrp="1"/>
          </p:cNvSpPr>
          <p:nvPr>
            <p:ph type="sldNum" sz="quarter" idx="4"/>
          </p:nvPr>
        </p:nvSpPr>
        <p:spPr/>
        <p:txBody>
          <a:bodyPr/>
          <a:lstStyle/>
          <a:p>
            <a:fld id="{2638198E-7845-4843-8114-6B9DA8FD3EF6}" type="slidenum">
              <a:rPr lang="en-US" smtClean="0"/>
              <a:t>49</a:t>
            </a:fld>
            <a:endParaRPr lang="en-US"/>
          </a:p>
        </p:txBody>
      </p:sp>
      <p:pic>
        <p:nvPicPr>
          <p:cNvPr id="6" name="Picture 6" descr="A screenshot Staff Evaluation Status (ADEPT) Report">
            <a:extLst>
              <a:ext uri="{FF2B5EF4-FFF2-40B4-BE49-F238E27FC236}">
                <a16:creationId xmlns:a16="http://schemas.microsoft.com/office/drawing/2014/main" id="{4937D19B-B247-4B48-905E-3CFB0817FB5D}"/>
              </a:ext>
            </a:extLst>
          </p:cNvPr>
          <p:cNvPicPr>
            <a:picLocks noGrp="1" noChangeAspect="1"/>
          </p:cNvPicPr>
          <p:nvPr>
            <p:ph sz="half" idx="4294967295"/>
          </p:nvPr>
        </p:nvPicPr>
        <p:blipFill>
          <a:blip r:embed="rId3"/>
          <a:stretch>
            <a:fillRect/>
          </a:stretch>
        </p:blipFill>
        <p:spPr>
          <a:xfrm>
            <a:off x="221982" y="4145077"/>
            <a:ext cx="11624960" cy="1721429"/>
          </a:xfrm>
          <a:prstGeom prst="rect">
            <a:avLst/>
          </a:prstGeom>
        </p:spPr>
      </p:pic>
    </p:spTree>
    <p:extLst>
      <p:ext uri="{BB962C8B-B14F-4D97-AF65-F5344CB8AC3E}">
        <p14:creationId xmlns:p14="http://schemas.microsoft.com/office/powerpoint/2010/main" val="156549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idx="4294967295"/>
          </p:nvPr>
        </p:nvSpPr>
        <p:spPr>
          <a:xfrm>
            <a:off x="478890" y="368596"/>
            <a:ext cx="10160001" cy="659808"/>
          </a:xfrm>
          <a:prstGeom prst="rect">
            <a:avLst/>
          </a:prstGeom>
          <a:solidFill>
            <a:schemeClr val="tx2">
              <a:alpha val="98824"/>
            </a:schemeClr>
          </a:solidFill>
          <a:ln>
            <a:solidFill>
              <a:schemeClr val="accent1"/>
            </a:solidFill>
          </a:ln>
        </p:spPr>
        <p:txBody>
          <a:bodyPr spcFirstLastPara="1" vert="horz" wrap="square" lIns="121900" tIns="60933" rIns="121900" bIns="60933" rtlCol="0" anchor="b" anchorCtr="0">
            <a:noAutofit/>
          </a:bodyPr>
          <a:lstStyle/>
          <a:p>
            <a:pPr algn="ctr">
              <a:lnSpc>
                <a:spcPct val="100000"/>
              </a:lnSpc>
              <a:spcBef>
                <a:spcPts val="0"/>
              </a:spcBef>
              <a:buClr>
                <a:srgbClr val="17365D"/>
              </a:buClr>
            </a:pPr>
            <a:r>
              <a:rPr lang="en-US" sz="3733" dirty="0">
                <a:solidFill>
                  <a:schemeClr val="bg1"/>
                </a:solidFill>
                <a:latin typeface="Calibri" panose="020F0502020204030204" pitchFamily="34" charset="0"/>
                <a:ea typeface="Source Sans Pro"/>
                <a:cs typeface="Calibri" panose="020F0502020204030204" pitchFamily="34" charset="0"/>
                <a:sym typeface="Source Sans Pro"/>
              </a:rPr>
              <a:t>Using the Virtual Platform </a:t>
            </a:r>
            <a:endParaRPr sz="3733" dirty="0">
              <a:solidFill>
                <a:schemeClr val="bg1"/>
              </a:solidFill>
              <a:latin typeface="Calibri" panose="020F0502020204030204" pitchFamily="34" charset="0"/>
              <a:cs typeface="Calibri" panose="020F0502020204030204" pitchFamily="34" charset="0"/>
            </a:endParaRPr>
          </a:p>
        </p:txBody>
      </p:sp>
      <p:pic>
        <p:nvPicPr>
          <p:cNvPr id="4" name="Picture 3" descr="Virtual platform tools with camera, microphone, hands-raised and chat feature highlighted with colored arrows" title="Screenshot of TEAMS virtual platform tools"/>
          <p:cNvPicPr>
            <a:picLocks noChangeAspect="1"/>
          </p:cNvPicPr>
          <p:nvPr/>
        </p:nvPicPr>
        <p:blipFill rotWithShape="1">
          <a:blip r:embed="rId3"/>
          <a:srcRect b="9934"/>
          <a:stretch/>
        </p:blipFill>
        <p:spPr>
          <a:xfrm>
            <a:off x="147969" y="1942898"/>
            <a:ext cx="11168925" cy="3427961"/>
          </a:xfrm>
          <a:prstGeom prst="rect">
            <a:avLst/>
          </a:prstGeom>
        </p:spPr>
      </p:pic>
    </p:spTree>
    <p:extLst>
      <p:ext uri="{BB962C8B-B14F-4D97-AF65-F5344CB8AC3E}">
        <p14:creationId xmlns:p14="http://schemas.microsoft.com/office/powerpoint/2010/main" val="149139201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0A64D-1C07-46FD-A0AF-2AA454ECB7CF}"/>
              </a:ext>
            </a:extLst>
          </p:cNvPr>
          <p:cNvSpPr>
            <a:spLocks noGrp="1"/>
          </p:cNvSpPr>
          <p:nvPr>
            <p:ph type="title"/>
          </p:nvPr>
        </p:nvSpPr>
        <p:spPr>
          <a:xfrm>
            <a:off x="799890" y="0"/>
            <a:ext cx="10972800" cy="1143000"/>
          </a:xfrm>
        </p:spPr>
        <p:txBody>
          <a:bodyPr>
            <a:noAutofit/>
          </a:bodyPr>
          <a:lstStyle/>
          <a:p>
            <a:r>
              <a:rPr lang="en-US" sz="3600" dirty="0">
                <a:ea typeface="+mj-lt"/>
                <a:cs typeface="+mj-lt"/>
              </a:rPr>
              <a:t>Track SLOs</a:t>
            </a:r>
            <a:br>
              <a:rPr lang="en-US" sz="3600" dirty="0">
                <a:ea typeface="+mj-lt"/>
                <a:cs typeface="+mj-lt"/>
              </a:rPr>
            </a:br>
            <a:r>
              <a:rPr lang="en-US" sz="3600" dirty="0">
                <a:ea typeface="+mj-lt"/>
                <a:cs typeface="+mj-lt"/>
              </a:rPr>
              <a:t>Evaluation SLOs (ADEPT) Report</a:t>
            </a:r>
            <a:endParaRPr lang="en-US" sz="3600" dirty="0"/>
          </a:p>
        </p:txBody>
      </p:sp>
      <p:sp>
        <p:nvSpPr>
          <p:cNvPr id="3" name="Content Placeholder 2">
            <a:extLst>
              <a:ext uri="{FF2B5EF4-FFF2-40B4-BE49-F238E27FC236}">
                <a16:creationId xmlns:a16="http://schemas.microsoft.com/office/drawing/2014/main" id="{1F5561B7-B3B7-470D-990A-9669518E7BB8}"/>
              </a:ext>
            </a:extLst>
          </p:cNvPr>
          <p:cNvSpPr>
            <a:spLocks noGrp="1"/>
          </p:cNvSpPr>
          <p:nvPr>
            <p:ph idx="1"/>
          </p:nvPr>
        </p:nvSpPr>
        <p:spPr>
          <a:xfrm>
            <a:off x="149077" y="1000695"/>
            <a:ext cx="11433323" cy="2570642"/>
          </a:xfrm>
        </p:spPr>
        <p:txBody>
          <a:bodyPr vert="horz" lIns="91440" tIns="45720" rIns="91440" bIns="45720" rtlCol="0" anchor="t">
            <a:noAutofit/>
          </a:bodyPr>
          <a:lstStyle/>
          <a:p>
            <a:r>
              <a:rPr lang="en-US" sz="2400" dirty="0">
                <a:cs typeface="Calibri"/>
              </a:rPr>
              <a:t>Refer to Columns N &amp; O, SLO ID and SLO Nam to note if an SLO was entered in SCLead.org</a:t>
            </a:r>
          </a:p>
          <a:p>
            <a:r>
              <a:rPr lang="en-US" sz="2400" dirty="0">
                <a:cs typeface="Calibri"/>
              </a:rPr>
              <a:t>Refer to Columns P to U, to check if the conferences have taken place as affirmed by both the educator and evaluator with their signatures</a:t>
            </a:r>
          </a:p>
          <a:p>
            <a:r>
              <a:rPr lang="en-US" sz="2400" dirty="0">
                <a:cs typeface="Calibri"/>
              </a:rPr>
              <a:t>To use this report easily, filter Column J "Evaluation Model" to show only Expanded ADEPT (SCTS)</a:t>
            </a:r>
          </a:p>
          <a:p>
            <a:endParaRPr lang="en-US" sz="3200" dirty="0">
              <a:cs typeface="Calibri"/>
            </a:endParaRPr>
          </a:p>
          <a:p>
            <a:pPr marL="0" indent="0">
              <a:buNone/>
            </a:pPr>
            <a:endParaRPr lang="en-US" sz="3200" b="1" i="1" dirty="0">
              <a:cs typeface="Times New Roman"/>
            </a:endParaRPr>
          </a:p>
        </p:txBody>
      </p:sp>
      <p:sp>
        <p:nvSpPr>
          <p:cNvPr id="5" name="Slide Number Placeholder 4">
            <a:extLst>
              <a:ext uri="{FF2B5EF4-FFF2-40B4-BE49-F238E27FC236}">
                <a16:creationId xmlns:a16="http://schemas.microsoft.com/office/drawing/2014/main" id="{0509E050-5787-4C7B-BF91-89A3D53BAE82}"/>
              </a:ext>
            </a:extLst>
          </p:cNvPr>
          <p:cNvSpPr>
            <a:spLocks noGrp="1"/>
          </p:cNvSpPr>
          <p:nvPr>
            <p:ph type="sldNum" sz="quarter" idx="4"/>
          </p:nvPr>
        </p:nvSpPr>
        <p:spPr/>
        <p:txBody>
          <a:bodyPr/>
          <a:lstStyle/>
          <a:p>
            <a:fld id="{2638198E-7845-4843-8114-6B9DA8FD3EF6}" type="slidenum">
              <a:rPr lang="en-US" smtClean="0"/>
              <a:t>50</a:t>
            </a:fld>
            <a:endParaRPr lang="en-US"/>
          </a:p>
        </p:txBody>
      </p:sp>
      <p:pic>
        <p:nvPicPr>
          <p:cNvPr id="6" name="Picture 6" descr="A screenshot of a cell phone&#10;&#10;Description generated with very high confidence">
            <a:extLst>
              <a:ext uri="{FF2B5EF4-FFF2-40B4-BE49-F238E27FC236}">
                <a16:creationId xmlns:a16="http://schemas.microsoft.com/office/drawing/2014/main" id="{4937D19B-B247-4B48-905E-3CFB0817FB5D}"/>
              </a:ext>
            </a:extLst>
          </p:cNvPr>
          <p:cNvPicPr>
            <a:picLocks noGrp="1" noChangeAspect="1"/>
          </p:cNvPicPr>
          <p:nvPr>
            <p:ph sz="half" idx="4294967295"/>
          </p:nvPr>
        </p:nvPicPr>
        <p:blipFill>
          <a:blip r:embed="rId3"/>
          <a:stretch>
            <a:fillRect/>
          </a:stretch>
        </p:blipFill>
        <p:spPr>
          <a:xfrm>
            <a:off x="149077" y="3422180"/>
            <a:ext cx="11813903" cy="3267865"/>
          </a:xfrm>
          <a:prstGeom prst="rect">
            <a:avLst/>
          </a:prstGeom>
        </p:spPr>
      </p:pic>
    </p:spTree>
    <p:extLst>
      <p:ext uri="{BB962C8B-B14F-4D97-AF65-F5344CB8AC3E}">
        <p14:creationId xmlns:p14="http://schemas.microsoft.com/office/powerpoint/2010/main" val="95040770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0A64D-1C07-46FD-A0AF-2AA454ECB7CF}"/>
              </a:ext>
            </a:extLst>
          </p:cNvPr>
          <p:cNvSpPr>
            <a:spLocks noGrp="1"/>
          </p:cNvSpPr>
          <p:nvPr>
            <p:ph type="title"/>
          </p:nvPr>
        </p:nvSpPr>
        <p:spPr>
          <a:xfrm>
            <a:off x="724619" y="87733"/>
            <a:ext cx="10972800" cy="1143000"/>
          </a:xfrm>
        </p:spPr>
        <p:txBody>
          <a:bodyPr>
            <a:normAutofit fontScale="90000"/>
          </a:bodyPr>
          <a:lstStyle/>
          <a:p>
            <a:r>
              <a:rPr lang="en-US" dirty="0">
                <a:ea typeface="+mj-lt"/>
                <a:cs typeface="+mj-lt"/>
              </a:rPr>
              <a:t>Track Observations</a:t>
            </a:r>
            <a:br>
              <a:rPr lang="en-US" dirty="0">
                <a:ea typeface="+mj-lt"/>
                <a:cs typeface="+mj-lt"/>
              </a:rPr>
            </a:br>
            <a:r>
              <a:rPr lang="en-US" dirty="0">
                <a:ea typeface="+mj-lt"/>
                <a:cs typeface="+mj-lt"/>
              </a:rPr>
              <a:t>Staff Evaluation Observations (ADEPT)</a:t>
            </a:r>
            <a:endParaRPr lang="en-US" dirty="0"/>
          </a:p>
        </p:txBody>
      </p:sp>
      <p:sp>
        <p:nvSpPr>
          <p:cNvPr id="3" name="Content Placeholder 2">
            <a:extLst>
              <a:ext uri="{FF2B5EF4-FFF2-40B4-BE49-F238E27FC236}">
                <a16:creationId xmlns:a16="http://schemas.microsoft.com/office/drawing/2014/main" id="{1F5561B7-B3B7-470D-990A-9669518E7BB8}"/>
              </a:ext>
            </a:extLst>
          </p:cNvPr>
          <p:cNvSpPr>
            <a:spLocks noGrp="1"/>
          </p:cNvSpPr>
          <p:nvPr>
            <p:ph idx="1"/>
          </p:nvPr>
        </p:nvSpPr>
        <p:spPr>
          <a:xfrm>
            <a:off x="609600" y="1341412"/>
            <a:ext cx="10972800" cy="2570642"/>
          </a:xfrm>
        </p:spPr>
        <p:txBody>
          <a:bodyPr vert="horz" lIns="91440" tIns="45720" rIns="91440" bIns="45720" rtlCol="0" anchor="t">
            <a:noAutofit/>
          </a:bodyPr>
          <a:lstStyle/>
          <a:p>
            <a:r>
              <a:rPr lang="en-US" sz="2400" dirty="0">
                <a:cs typeface="Calibri"/>
              </a:rPr>
              <a:t>Refer to Columns N-AA for details of the observation</a:t>
            </a:r>
          </a:p>
          <a:p>
            <a:r>
              <a:rPr lang="en-US" sz="2400" dirty="0">
                <a:cs typeface="Calibri"/>
              </a:rPr>
              <a:t>Columns Z and AA are automatically defaulted to No when the observation entered in SCLead.org is not signed by either observer or educator.</a:t>
            </a:r>
          </a:p>
          <a:p>
            <a:r>
              <a:rPr lang="en-US" sz="2400" dirty="0">
                <a:cs typeface="Calibri"/>
              </a:rPr>
              <a:t>When pulling this report, it will pull non-evaluated staff.</a:t>
            </a:r>
          </a:p>
          <a:p>
            <a:r>
              <a:rPr lang="en-US" sz="2400" dirty="0">
                <a:cs typeface="Calibri"/>
              </a:rPr>
              <a:t>Make sure to filter Column P "Evaluation Model" only to show Expanded ADEPT SCTS</a:t>
            </a:r>
          </a:p>
          <a:p>
            <a:r>
              <a:rPr lang="en-US" sz="2400" dirty="0">
                <a:cs typeface="Calibri"/>
              </a:rPr>
              <a:t>Filter Column R "Evaluation Level" and uncheck the GBE, only show/check Summative and Formative</a:t>
            </a:r>
          </a:p>
          <a:p>
            <a:pPr marL="0" indent="0">
              <a:buNone/>
            </a:pPr>
            <a:endParaRPr lang="en-US" sz="3200" b="1" i="1" dirty="0">
              <a:cs typeface="Times New Roman"/>
            </a:endParaRPr>
          </a:p>
        </p:txBody>
      </p:sp>
      <p:sp>
        <p:nvSpPr>
          <p:cNvPr id="5" name="Slide Number Placeholder 4">
            <a:extLst>
              <a:ext uri="{FF2B5EF4-FFF2-40B4-BE49-F238E27FC236}">
                <a16:creationId xmlns:a16="http://schemas.microsoft.com/office/drawing/2014/main" id="{0509E050-5787-4C7B-BF91-89A3D53BAE82}"/>
              </a:ext>
            </a:extLst>
          </p:cNvPr>
          <p:cNvSpPr>
            <a:spLocks noGrp="1"/>
          </p:cNvSpPr>
          <p:nvPr>
            <p:ph type="sldNum" sz="quarter" idx="4"/>
          </p:nvPr>
        </p:nvSpPr>
        <p:spPr/>
        <p:txBody>
          <a:bodyPr/>
          <a:lstStyle/>
          <a:p>
            <a:fld id="{2638198E-7845-4843-8114-6B9DA8FD3EF6}" type="slidenum">
              <a:rPr lang="en-US" smtClean="0"/>
              <a:t>51</a:t>
            </a:fld>
            <a:endParaRPr lang="en-US"/>
          </a:p>
        </p:txBody>
      </p:sp>
      <p:pic>
        <p:nvPicPr>
          <p:cNvPr id="6" name="Picture 6" descr="A screenshot of SCLead.org Staff Evaluation Observations (ADEPT) Report">
            <a:extLst>
              <a:ext uri="{FF2B5EF4-FFF2-40B4-BE49-F238E27FC236}">
                <a16:creationId xmlns:a16="http://schemas.microsoft.com/office/drawing/2014/main" id="{4937D19B-B247-4B48-905E-3CFB0817FB5D}"/>
              </a:ext>
            </a:extLst>
          </p:cNvPr>
          <p:cNvPicPr>
            <a:picLocks noGrp="1" noChangeAspect="1"/>
          </p:cNvPicPr>
          <p:nvPr>
            <p:ph sz="half" idx="4294967295"/>
          </p:nvPr>
        </p:nvPicPr>
        <p:blipFill>
          <a:blip r:embed="rId3"/>
          <a:stretch>
            <a:fillRect/>
          </a:stretch>
        </p:blipFill>
        <p:spPr>
          <a:xfrm>
            <a:off x="283520" y="4567794"/>
            <a:ext cx="11624960" cy="2290206"/>
          </a:xfrm>
          <a:prstGeom prst="rect">
            <a:avLst/>
          </a:prstGeom>
        </p:spPr>
      </p:pic>
    </p:spTree>
    <p:extLst>
      <p:ext uri="{BB962C8B-B14F-4D97-AF65-F5344CB8AC3E}">
        <p14:creationId xmlns:p14="http://schemas.microsoft.com/office/powerpoint/2010/main" val="126333990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84797"/>
            <a:ext cx="10972800" cy="1143000"/>
          </a:xfrm>
        </p:spPr>
        <p:txBody>
          <a:bodyPr>
            <a:normAutofit/>
          </a:bodyPr>
          <a:lstStyle/>
          <a:p>
            <a:r>
              <a:rPr lang="en-US" sz="3600" dirty="0"/>
              <a:t>Understanding</a:t>
            </a:r>
            <a:r>
              <a:rPr lang="en-US" sz="3600"/>
              <a:t> </a:t>
            </a:r>
            <a:r>
              <a:rPr lang="en-US" sz="3600" dirty="0"/>
              <a:t>the "Bubbles" using </a:t>
            </a:r>
            <a:r>
              <a:rPr lang="en-US" sz="3600"/>
              <a:t>the Evaluations Tab</a:t>
            </a:r>
            <a:endParaRPr lang="en-US" sz="3600" dirty="0"/>
          </a:p>
        </p:txBody>
      </p:sp>
      <p:sp>
        <p:nvSpPr>
          <p:cNvPr id="4" name="Slide Number Placeholder 3"/>
          <p:cNvSpPr>
            <a:spLocks noGrp="1"/>
          </p:cNvSpPr>
          <p:nvPr>
            <p:ph type="sldNum" sz="quarter" idx="4"/>
          </p:nvPr>
        </p:nvSpPr>
        <p:spPr/>
        <p:txBody>
          <a:bodyPr/>
          <a:lstStyle/>
          <a:p>
            <a:fld id="{2638198E-7845-4843-8114-6B9DA8FD3EF6}" type="slidenum">
              <a:rPr lang="en-US" smtClean="0"/>
              <a:t>52</a:t>
            </a:fld>
            <a:endParaRPr lang="en-US"/>
          </a:p>
        </p:txBody>
      </p:sp>
      <p:pic>
        <p:nvPicPr>
          <p:cNvPr id="5" name="Picture 5" descr="A screenshot of a cell phone&#10;&#10;Description automatically generated">
            <a:extLst>
              <a:ext uri="{FF2B5EF4-FFF2-40B4-BE49-F238E27FC236}">
                <a16:creationId xmlns:a16="http://schemas.microsoft.com/office/drawing/2014/main" id="{8A65FC3E-7B83-49A2-8653-C6AFEC41C55A}"/>
              </a:ext>
            </a:extLst>
          </p:cNvPr>
          <p:cNvPicPr>
            <a:picLocks noGrp="1" noChangeAspect="1"/>
          </p:cNvPicPr>
          <p:nvPr>
            <p:ph idx="1"/>
          </p:nvPr>
        </p:nvPicPr>
        <p:blipFill>
          <a:blip r:embed="rId3">
            <a:extLst/>
          </a:blip>
          <a:stretch>
            <a:fillRect/>
          </a:stretch>
        </p:blipFill>
        <p:spPr>
          <a:xfrm>
            <a:off x="1965600" y="909643"/>
            <a:ext cx="7820269" cy="5621337"/>
          </a:xfrm>
        </p:spPr>
      </p:pic>
    </p:spTree>
    <p:extLst>
      <p:ext uri="{BB962C8B-B14F-4D97-AF65-F5344CB8AC3E}">
        <p14:creationId xmlns:p14="http://schemas.microsoft.com/office/powerpoint/2010/main" val="18173756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EA46F5-B20E-4582-A06D-D6670E1389F2}"/>
              </a:ext>
            </a:extLst>
          </p:cNvPr>
          <p:cNvSpPr>
            <a:spLocks noGrp="1"/>
          </p:cNvSpPr>
          <p:nvPr>
            <p:ph type="title"/>
          </p:nvPr>
        </p:nvSpPr>
        <p:spPr>
          <a:xfrm>
            <a:off x="609600" y="0"/>
            <a:ext cx="10972800" cy="1143000"/>
          </a:xfrm>
        </p:spPr>
        <p:txBody>
          <a:bodyPr/>
          <a:lstStyle/>
          <a:p>
            <a:r>
              <a:rPr lang="en-US" dirty="0">
                <a:cs typeface="Times New Roman"/>
              </a:rPr>
              <a:t>Manage Evaluations in a Nutshell</a:t>
            </a:r>
          </a:p>
        </p:txBody>
      </p:sp>
      <p:sp>
        <p:nvSpPr>
          <p:cNvPr id="4" name="Content Placeholder 3">
            <a:extLst>
              <a:ext uri="{FF2B5EF4-FFF2-40B4-BE49-F238E27FC236}">
                <a16:creationId xmlns:a16="http://schemas.microsoft.com/office/drawing/2014/main" id="{7E2E3324-C098-494C-B249-A1AD481E5E32}"/>
              </a:ext>
            </a:extLst>
          </p:cNvPr>
          <p:cNvSpPr>
            <a:spLocks noGrp="1"/>
          </p:cNvSpPr>
          <p:nvPr>
            <p:ph sz="half" idx="2"/>
          </p:nvPr>
        </p:nvSpPr>
        <p:spPr>
          <a:xfrm>
            <a:off x="937711" y="1201133"/>
            <a:ext cx="10248541" cy="7300792"/>
          </a:xfrm>
        </p:spPr>
        <p:txBody>
          <a:bodyPr vert="horz" lIns="91440" tIns="45720" rIns="91440" bIns="45720" rtlCol="0" anchor="t">
            <a:normAutofit/>
          </a:bodyPr>
          <a:lstStyle/>
          <a:p>
            <a:pPr marL="0" indent="0" algn="ctr">
              <a:buNone/>
            </a:pPr>
            <a:r>
              <a:rPr lang="en-US" b="1" u="sng" dirty="0">
                <a:ea typeface="+mn-lt"/>
                <a:cs typeface="+mn-lt"/>
              </a:rPr>
              <a:t>Notes for Full Evaluation Cycle</a:t>
            </a:r>
            <a:endParaRPr lang="en-US" b="1" u="sng" dirty="0"/>
          </a:p>
          <a:p>
            <a:pPr marL="457200" indent="-457200"/>
            <a:r>
              <a:rPr lang="en-US" sz="2400" dirty="0">
                <a:ea typeface="+mn-lt"/>
                <a:cs typeface="+mn-lt"/>
              </a:rPr>
              <a:t>SCDE sets the floor for number of evaluators and observation requirements, districts can go above and beyond</a:t>
            </a:r>
          </a:p>
          <a:p>
            <a:pPr marL="457200" indent="-457200"/>
            <a:r>
              <a:rPr lang="en-US" sz="2400" dirty="0">
                <a:ea typeface="+mn-lt"/>
                <a:cs typeface="+mn-lt"/>
              </a:rPr>
              <a:t>Support teacher growth by utilizing Professional Learning</a:t>
            </a:r>
            <a:endParaRPr lang="en-US" sz="2400" dirty="0">
              <a:cs typeface="Times New Roman"/>
            </a:endParaRPr>
          </a:p>
          <a:p>
            <a:pPr marL="457200" indent="-457200"/>
            <a:r>
              <a:rPr lang="en-US" sz="2400" dirty="0">
                <a:ea typeface="+mn-lt"/>
                <a:cs typeface="+mn-lt"/>
              </a:rPr>
              <a:t>Utilize reports</a:t>
            </a:r>
          </a:p>
          <a:p>
            <a:pPr marL="457200" indent="-457200"/>
            <a:r>
              <a:rPr lang="en-US" sz="2400" dirty="0">
                <a:cs typeface="Times New Roman"/>
              </a:rPr>
              <a:t>Utilize the Evaluation Tab</a:t>
            </a:r>
          </a:p>
          <a:p>
            <a:pPr marL="457200" indent="-457200"/>
            <a:r>
              <a:rPr lang="en-US" sz="2400" dirty="0">
                <a:cs typeface="Times New Roman"/>
              </a:rPr>
              <a:t>Setting –up your evaluations in SCLead.org produces the Induction Count for your district</a:t>
            </a:r>
          </a:p>
          <a:p>
            <a:pPr marL="457200" indent="-457200"/>
            <a:r>
              <a:rPr lang="en-US" sz="2400" dirty="0">
                <a:cs typeface="Times New Roman"/>
              </a:rPr>
              <a:t>Refer to the SCLead.org Workflow for either Average or Consensus Approach</a:t>
            </a:r>
          </a:p>
          <a:p>
            <a:pPr marL="457200" indent="-457200"/>
            <a:endParaRPr lang="en-US" sz="1800" dirty="0">
              <a:cs typeface="Times New Roman"/>
            </a:endParaRPr>
          </a:p>
          <a:p>
            <a:pPr marL="457200" indent="-457200"/>
            <a:endParaRPr lang="en-US" sz="1800" dirty="0">
              <a:cs typeface="Times New Roman"/>
            </a:endParaRPr>
          </a:p>
          <a:p>
            <a:pPr marL="0" indent="0">
              <a:buNone/>
            </a:pPr>
            <a:endParaRPr lang="en-US" sz="2000" dirty="0">
              <a:cs typeface="Times New Roman"/>
            </a:endParaRPr>
          </a:p>
          <a:p>
            <a:pPr marL="0" indent="0">
              <a:buNone/>
            </a:pPr>
            <a:endParaRPr lang="en-US" dirty="0">
              <a:cs typeface="Times New Roman"/>
            </a:endParaRPr>
          </a:p>
        </p:txBody>
      </p:sp>
      <p:sp>
        <p:nvSpPr>
          <p:cNvPr id="5" name="Slide Number Placeholder 4">
            <a:extLst>
              <a:ext uri="{FF2B5EF4-FFF2-40B4-BE49-F238E27FC236}">
                <a16:creationId xmlns:a16="http://schemas.microsoft.com/office/drawing/2014/main" id="{3EF21A78-5167-4866-AE8F-A2BC41988699}"/>
              </a:ext>
            </a:extLst>
          </p:cNvPr>
          <p:cNvSpPr>
            <a:spLocks noGrp="1"/>
          </p:cNvSpPr>
          <p:nvPr>
            <p:ph type="sldNum" sz="quarter" idx="4"/>
          </p:nvPr>
        </p:nvSpPr>
        <p:spPr/>
        <p:txBody>
          <a:bodyPr/>
          <a:lstStyle/>
          <a:p>
            <a:fld id="{2638198E-7845-4843-8114-6B9DA8FD3EF6}" type="slidenum">
              <a:rPr lang="en-US" smtClean="0"/>
              <a:t>53</a:t>
            </a:fld>
            <a:endParaRPr lang="en-US"/>
          </a:p>
        </p:txBody>
      </p:sp>
    </p:spTree>
    <p:extLst>
      <p:ext uri="{BB962C8B-B14F-4D97-AF65-F5344CB8AC3E}">
        <p14:creationId xmlns:p14="http://schemas.microsoft.com/office/powerpoint/2010/main" val="199475856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US" b="1" dirty="0">
                <a:solidFill>
                  <a:schemeClr val="bg1"/>
                </a:solidFill>
              </a:rPr>
              <a:t>Questions</a:t>
            </a:r>
            <a:r>
              <a:rPr lang="en-US" b="1" dirty="0" smtClean="0">
                <a:solidFill>
                  <a:schemeClr val="bg1"/>
                </a:solidFill>
              </a:rPr>
              <a:t>? 2</a:t>
            </a:r>
            <a:endParaRPr lang="en-US" b="1" dirty="0">
              <a:solidFill>
                <a:schemeClr val="bg1"/>
              </a:solidFill>
            </a:endParaRP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2638198E-7845-4843-8114-6B9DA8FD3EF6}" type="slidenum">
              <a:rPr lang="en-US" smtClean="0"/>
              <a:t>54</a:t>
            </a:fld>
            <a:endParaRPr lang="en-US"/>
          </a:p>
        </p:txBody>
      </p:sp>
      <p:sp>
        <p:nvSpPr>
          <p:cNvPr id="5" name="Content Placeholder 2"/>
          <p:cNvSpPr txBox="1">
            <a:spLocks/>
          </p:cNvSpPr>
          <p:nvPr/>
        </p:nvSpPr>
        <p:spPr>
          <a:xfrm>
            <a:off x="420914" y="352998"/>
            <a:ext cx="11350172" cy="5888264"/>
          </a:xfrm>
          <a:prstGeom prst="rect">
            <a:avLst/>
          </a:prstGeom>
          <a:solidFill>
            <a:srgbClr val="009999"/>
          </a:solidFill>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3200" b="0" i="0" u="none"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r>
              <a:rPr lang="en-US" sz="4800" b="1" dirty="0" smtClean="0">
                <a:solidFill>
                  <a:schemeClr val="bg1"/>
                </a:solidFill>
              </a:rPr>
              <a:t>Questions?</a:t>
            </a:r>
            <a:endParaRPr lang="en-US" sz="4800" b="1" dirty="0">
              <a:solidFill>
                <a:schemeClr val="bg1"/>
              </a:solidFill>
            </a:endParaRPr>
          </a:p>
        </p:txBody>
      </p:sp>
      <p:pic>
        <p:nvPicPr>
          <p:cNvPr id="6" name="Picture 5" descr="Multi-colored question marks. This section opens the dissussion for questions" title="Question graphic"/>
          <p:cNvPicPr>
            <a:picLocks noChangeAspect="1"/>
          </p:cNvPicPr>
          <p:nvPr/>
        </p:nvPicPr>
        <p:blipFill>
          <a:blip r:embed="rId2"/>
          <a:stretch>
            <a:fillRect/>
          </a:stretch>
        </p:blipFill>
        <p:spPr>
          <a:xfrm>
            <a:off x="3657600" y="1370018"/>
            <a:ext cx="5080000" cy="3035300"/>
          </a:xfrm>
          <a:prstGeom prst="rect">
            <a:avLst/>
          </a:prstGeom>
        </p:spPr>
      </p:pic>
    </p:spTree>
    <p:extLst>
      <p:ext uri="{BB962C8B-B14F-4D97-AF65-F5344CB8AC3E}">
        <p14:creationId xmlns:p14="http://schemas.microsoft.com/office/powerpoint/2010/main" val="394785560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3497" y="959796"/>
            <a:ext cx="7673131" cy="2516221"/>
          </a:xfrm>
        </p:spPr>
        <p:txBody>
          <a:bodyPr>
            <a:normAutofit/>
          </a:bodyPr>
          <a:lstStyle/>
          <a:p>
            <a:r>
              <a:rPr lang="en-US" dirty="0">
                <a:latin typeface="Times New Roman" panose="02020603050405020304" pitchFamily="18" charset="0"/>
                <a:cs typeface="Times New Roman" panose="02020603050405020304" pitchFamily="18" charset="0"/>
              </a:rPr>
              <a:t>Stretch Break: 5 minutes </a:t>
            </a:r>
          </a:p>
        </p:txBody>
      </p:sp>
    </p:spTree>
    <p:extLst>
      <p:ext uri="{BB962C8B-B14F-4D97-AF65-F5344CB8AC3E}">
        <p14:creationId xmlns:p14="http://schemas.microsoft.com/office/powerpoint/2010/main" val="414556339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Times New Roman" panose="02020603050405020304" pitchFamily="18" charset="0"/>
                <a:cs typeface="Times New Roman" panose="02020603050405020304" pitchFamily="18" charset="0"/>
              </a:rPr>
              <a:t>SCLead.org </a:t>
            </a:r>
            <a:r>
              <a:rPr lang="en-US" dirty="0" smtClean="0">
                <a:latin typeface="Times New Roman" panose="02020603050405020304" pitchFamily="18" charset="0"/>
                <a:cs typeface="Times New Roman" panose="02020603050405020304" pitchFamily="18" charset="0"/>
              </a:rPr>
              <a:t>Walkthrough</a:t>
            </a:r>
            <a:br>
              <a:rPr lang="en-US" dirty="0" smtClean="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End of the Year Reminders</a:t>
            </a:r>
          </a:p>
        </p:txBody>
      </p:sp>
      <p:sp>
        <p:nvSpPr>
          <p:cNvPr id="3" name="Text Placeholder 2"/>
          <p:cNvSpPr>
            <a:spLocks noGrp="1"/>
          </p:cNvSpPr>
          <p:nvPr>
            <p:ph type="body" idx="1"/>
          </p:nvPr>
        </p:nvSpPr>
        <p:spPr>
          <a:xfrm>
            <a:off x="1093498" y="4083945"/>
            <a:ext cx="10488902" cy="1500187"/>
          </a:xfrm>
        </p:spPr>
        <p:txBody>
          <a:bodyPr>
            <a:normAutofit/>
          </a:bodyPr>
          <a:lstStyle/>
          <a:p>
            <a:r>
              <a:rPr lang="en-US" sz="2900" dirty="0">
                <a:latin typeface="Times New Roman" panose="02020603050405020304" pitchFamily="18" charset="0"/>
                <a:cs typeface="Times New Roman" panose="02020603050405020304" pitchFamily="18" charset="0"/>
              </a:rPr>
              <a:t>			</a:t>
            </a:r>
          </a:p>
          <a:p>
            <a:endParaRPr lang="en-US" sz="29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7031428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How Does the Year End in </a:t>
            </a:r>
            <a:r>
              <a:rPr lang="en-US" err="1"/>
              <a:t>SCLead</a:t>
            </a:r>
            <a:r>
              <a:rPr lang="en-US"/>
              <a:t>? </a:t>
            </a:r>
          </a:p>
        </p:txBody>
      </p:sp>
      <p:pic>
        <p:nvPicPr>
          <p:cNvPr id="6" name="Content Placeholder 5" descr="A close up of a sign&#10;&#10;Description generated with very high confidence&#10;"/>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346798" y="1427097"/>
            <a:ext cx="5143500" cy="4286251"/>
          </a:xfrm>
        </p:spPr>
      </p:pic>
    </p:spTree>
    <p:extLst>
      <p:ext uri="{BB962C8B-B14F-4D97-AF65-F5344CB8AC3E}">
        <p14:creationId xmlns:p14="http://schemas.microsoft.com/office/powerpoint/2010/main" val="386820312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Professionalism Domain in </a:t>
            </a:r>
            <a:r>
              <a:rPr lang="en-US" err="1"/>
              <a:t>SCLead</a:t>
            </a:r>
            <a:endParaRPr lang="en-US"/>
          </a:p>
        </p:txBody>
      </p:sp>
      <p:pic>
        <p:nvPicPr>
          <p:cNvPr id="4" name="Content Placeholder 3" descr="A screenshot of a cell phone&#10;&#10;Description automatically generated"/>
          <p:cNvPicPr>
            <a:picLocks noGrp="1" noChangeAspect="1"/>
          </p:cNvPicPr>
          <p:nvPr>
            <p:ph idx="1"/>
          </p:nvPr>
        </p:nvPicPr>
        <p:blipFill>
          <a:blip r:embed="rId3"/>
          <a:stretch>
            <a:fillRect/>
          </a:stretch>
        </p:blipFill>
        <p:spPr>
          <a:xfrm>
            <a:off x="1513462" y="1600205"/>
            <a:ext cx="9165075" cy="4525963"/>
          </a:xfrm>
        </p:spPr>
      </p:pic>
    </p:spTree>
    <p:extLst>
      <p:ext uri="{BB962C8B-B14F-4D97-AF65-F5344CB8AC3E}">
        <p14:creationId xmlns:p14="http://schemas.microsoft.com/office/powerpoint/2010/main" val="106213655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Overall Status, SLO, Recommendations, and Signatures in </a:t>
            </a:r>
            <a:r>
              <a:rPr lang="en-US" err="1"/>
              <a:t>SCLead</a:t>
            </a:r>
            <a:endParaRPr lang="en-US"/>
          </a:p>
        </p:txBody>
      </p:sp>
      <p:pic>
        <p:nvPicPr>
          <p:cNvPr id="8" name="Content Placeholder 7" descr="A screenshot of a cell phone&#10;&#10;Description generated with very high confidence"/>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358062" y="1790701"/>
            <a:ext cx="4954929" cy="4745567"/>
          </a:xfrm>
        </p:spPr>
      </p:pic>
    </p:spTree>
    <p:extLst>
      <p:ext uri="{BB962C8B-B14F-4D97-AF65-F5344CB8AC3E}">
        <p14:creationId xmlns:p14="http://schemas.microsoft.com/office/powerpoint/2010/main" val="17717236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300" dirty="0">
                <a:latin typeface="Times New Roman"/>
                <a:cs typeface="Times New Roman"/>
              </a:rPr>
              <a:t>Foundations of ADEPT </a:t>
            </a:r>
            <a:endParaRPr lang="en-US" sz="5300" dirty="0">
              <a:solidFill>
                <a:srgbClr val="FFFF00"/>
              </a:solidFill>
              <a:latin typeface="Times New Roman"/>
              <a:cs typeface="Times New Roman"/>
            </a:endParaRPr>
          </a:p>
        </p:txBody>
      </p:sp>
      <p:sp>
        <p:nvSpPr>
          <p:cNvPr id="3" name="Text Placeholder 2"/>
          <p:cNvSpPr>
            <a:spLocks noGrp="1"/>
          </p:cNvSpPr>
          <p:nvPr>
            <p:ph type="body" idx="1"/>
          </p:nvPr>
        </p:nvSpPr>
        <p:spPr>
          <a:xfrm>
            <a:off x="1093497" y="4083945"/>
            <a:ext cx="6570045" cy="1500187"/>
          </a:xfrm>
        </p:spPr>
        <p:txBody>
          <a:bodyPr/>
          <a:lstStyle/>
          <a:p>
            <a:r>
              <a:rPr lang="en-US" dirty="0">
                <a:latin typeface="Times New Roman" panose="02020603050405020304" pitchFamily="18" charset="0"/>
                <a:cs typeface="Times New Roman" panose="02020603050405020304" pitchFamily="18" charset="0"/>
              </a:rPr>
              <a:t>The Why, the What, </a:t>
            </a:r>
            <a:r>
              <a:rPr lang="en-US">
                <a:latin typeface="Times New Roman" panose="02020603050405020304" pitchFamily="18" charset="0"/>
                <a:cs typeface="Times New Roman" panose="02020603050405020304" pitchFamily="18" charset="0"/>
              </a:rPr>
              <a:t>the Who</a:t>
            </a:r>
            <a:r>
              <a:rPr lang="en-US" dirty="0">
                <a:latin typeface="Times New Roman" panose="02020603050405020304" pitchFamily="18" charset="0"/>
                <a:cs typeface="Times New Roman" panose="02020603050405020304" pitchFamily="18" charset="0"/>
              </a:rPr>
              <a:t>,</a:t>
            </a:r>
            <a:r>
              <a:rPr lang="en-US">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and the When </a:t>
            </a:r>
          </a:p>
        </p:txBody>
      </p:sp>
    </p:spTree>
    <p:extLst>
      <p:ext uri="{BB962C8B-B14F-4D97-AF65-F5344CB8AC3E}">
        <p14:creationId xmlns:p14="http://schemas.microsoft.com/office/powerpoint/2010/main" val="186319870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Completing Evaluation Records in </a:t>
            </a:r>
            <a:r>
              <a:rPr lang="en-US" err="1"/>
              <a:t>SCLead</a:t>
            </a:r>
            <a:endParaRPr lang="en-US"/>
          </a:p>
        </p:txBody>
      </p:sp>
      <p:pic>
        <p:nvPicPr>
          <p:cNvPr id="5" name="Picture 6" descr="A screenshot &#10;&#10;Description generated with very high confidence">
            <a:extLst>
              <a:ext uri="{FF2B5EF4-FFF2-40B4-BE49-F238E27FC236}">
                <a16:creationId xmlns:a16="http://schemas.microsoft.com/office/drawing/2014/main" id="{65B1886F-27DF-4DF2-A8C3-B92D9C295D28}"/>
              </a:ext>
            </a:extLst>
          </p:cNvPr>
          <p:cNvPicPr>
            <a:picLocks noGrp="1" noChangeAspect="1"/>
          </p:cNvPicPr>
          <p:nvPr>
            <p:ph idx="1"/>
          </p:nvPr>
        </p:nvPicPr>
        <p:blipFill>
          <a:blip r:embed="rId3"/>
          <a:stretch>
            <a:fillRect/>
          </a:stretch>
        </p:blipFill>
        <p:spPr>
          <a:xfrm>
            <a:off x="798776" y="1600205"/>
            <a:ext cx="10594448" cy="4525963"/>
          </a:xfrm>
          <a:prstGeom prst="rect">
            <a:avLst/>
          </a:prstGeom>
        </p:spPr>
      </p:pic>
    </p:spTree>
    <p:extLst>
      <p:ext uri="{BB962C8B-B14F-4D97-AF65-F5344CB8AC3E}">
        <p14:creationId xmlns:p14="http://schemas.microsoft.com/office/powerpoint/2010/main" val="14528469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Auto Completion in SCLead.org</a:t>
            </a:r>
          </a:p>
        </p:txBody>
      </p:sp>
      <p:pic>
        <p:nvPicPr>
          <p:cNvPr id="4" name="Content Placeholder 3" descr="A screenshot of a cell phone&#10;&#10;Description generated with high confidence"/>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07507" y="1790701"/>
            <a:ext cx="4890053" cy="4271433"/>
          </a:xfrm>
        </p:spPr>
      </p:pic>
    </p:spTree>
    <p:extLst>
      <p:ext uri="{BB962C8B-B14F-4D97-AF65-F5344CB8AC3E}">
        <p14:creationId xmlns:p14="http://schemas.microsoft.com/office/powerpoint/2010/main" val="43183281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3498" y="959796"/>
            <a:ext cx="8111462" cy="2516221"/>
          </a:xfrm>
        </p:spPr>
        <p:txBody>
          <a:bodyPr>
            <a:normAutofit/>
          </a:bodyPr>
          <a:lstStyle/>
          <a:p>
            <a:r>
              <a:rPr lang="en-US" dirty="0">
                <a:latin typeface="Times New Roman" panose="02020603050405020304" pitchFamily="18" charset="0"/>
                <a:cs typeface="Times New Roman" panose="02020603050405020304" pitchFamily="18" charset="0"/>
              </a:rPr>
              <a:t>Handling Special Cases: </a:t>
            </a:r>
            <a:br>
              <a:rPr lang="en-US" dirty="0">
                <a:latin typeface="Times New Roman" panose="02020603050405020304" pitchFamily="18" charset="0"/>
                <a:cs typeface="Times New Roman" panose="02020603050405020304" pitchFamily="18" charset="0"/>
              </a:rPr>
            </a:br>
            <a:r>
              <a:rPr lang="en-US" sz="3600" b="0" dirty="0">
                <a:latin typeface="Times New Roman" panose="02020603050405020304" pitchFamily="18" charset="0"/>
                <a:cs typeface="Times New Roman" panose="02020603050405020304" pitchFamily="18" charset="0"/>
              </a:rPr>
              <a:t>Closing an evaluation record</a:t>
            </a:r>
            <a:r>
              <a:rPr lang="en-US" sz="3600" b="0">
                <a:latin typeface="Times New Roman" panose="02020603050405020304" pitchFamily="18" charset="0"/>
                <a:cs typeface="Times New Roman" panose="02020603050405020304" pitchFamily="18" charset="0"/>
              </a:rPr>
              <a:t/>
            </a:r>
            <a:br>
              <a:rPr lang="en-US" sz="3600" b="0">
                <a:latin typeface="Times New Roman" panose="02020603050405020304" pitchFamily="18" charset="0"/>
                <a:cs typeface="Times New Roman" panose="02020603050405020304" pitchFamily="18" charset="0"/>
              </a:rPr>
            </a:br>
            <a:endParaRPr lang="en-US" sz="3600"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5403082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How to Handle Special Cases: Process Errors</a:t>
            </a:r>
          </a:p>
        </p:txBody>
      </p:sp>
      <p:sp>
        <p:nvSpPr>
          <p:cNvPr id="6" name="Content Placeholder 5"/>
          <p:cNvSpPr>
            <a:spLocks noGrp="1"/>
          </p:cNvSpPr>
          <p:nvPr>
            <p:ph sz="half" idx="1"/>
          </p:nvPr>
        </p:nvSpPr>
        <p:spPr>
          <a:xfrm>
            <a:off x="212993" y="1210150"/>
            <a:ext cx="11766014" cy="2533980"/>
          </a:xfrm>
        </p:spPr>
        <p:txBody>
          <a:bodyPr vert="horz" lIns="91440" tIns="45720" rIns="91440" bIns="45720" rtlCol="0" anchor="t">
            <a:normAutofit fontScale="85000" lnSpcReduction="10000"/>
          </a:bodyPr>
          <a:lstStyle/>
          <a:p>
            <a:r>
              <a:rPr lang="en-US"/>
              <a:t>Potential reasons you might not be able to “complete” an evaluation in </a:t>
            </a:r>
            <a:r>
              <a:rPr lang="en-US" err="1"/>
              <a:t>SCLead</a:t>
            </a:r>
            <a:endParaRPr lang="en-US"/>
          </a:p>
          <a:p>
            <a:pPr lvl="1"/>
            <a:r>
              <a:rPr lang="en-US"/>
              <a:t>Team did not have minimum number of required observers</a:t>
            </a:r>
            <a:endParaRPr lang="en-US" dirty="0">
              <a:cs typeface="Times New Roman"/>
            </a:endParaRPr>
          </a:p>
          <a:p>
            <a:pPr lvl="1"/>
            <a:r>
              <a:rPr lang="en-US"/>
              <a:t>Observer(s) did not complete minimum number of observations</a:t>
            </a:r>
          </a:p>
          <a:p>
            <a:pPr lvl="1"/>
            <a:r>
              <a:rPr lang="en-US"/>
              <a:t>Consensus meeting(s) did not occur</a:t>
            </a:r>
            <a:endParaRPr lang="en-US" dirty="0">
              <a:cs typeface="Times New Roman"/>
            </a:endParaRPr>
          </a:p>
          <a:p>
            <a:pPr lvl="1"/>
            <a:r>
              <a:rPr lang="en-US"/>
              <a:t>A mentor was required, but not assigned </a:t>
            </a:r>
            <a:endParaRPr lang="en-US" dirty="0">
              <a:cs typeface="Times New Roman"/>
            </a:endParaRPr>
          </a:p>
          <a:p>
            <a:endParaRPr lang="en-US"/>
          </a:p>
        </p:txBody>
      </p:sp>
      <p:pic>
        <p:nvPicPr>
          <p:cNvPr id="8" name="Content Placeholder 7" descr="Screenshots of error messages SCLead will display when SCTS rules not followed, including number of evaluators or number of observations not entered." title="Incomplete Evaluations"/>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1668705" y="3568319"/>
            <a:ext cx="9166604" cy="2222646"/>
          </a:xfrm>
        </p:spPr>
      </p:pic>
      <p:sp>
        <p:nvSpPr>
          <p:cNvPr id="4" name="Slide Number Placeholder 3"/>
          <p:cNvSpPr>
            <a:spLocks noGrp="1"/>
          </p:cNvSpPr>
          <p:nvPr>
            <p:ph type="sldNum" sz="quarter" idx="4"/>
          </p:nvPr>
        </p:nvSpPr>
        <p:spPr/>
        <p:txBody>
          <a:bodyPr/>
          <a:lstStyle/>
          <a:p>
            <a:fld id="{2638198E-7845-4843-8114-6B9DA8FD3EF6}" type="slidenum">
              <a:rPr lang="en-US" smtClean="0"/>
              <a:t>63</a:t>
            </a:fld>
            <a:endParaRPr lang="en-US"/>
          </a:p>
        </p:txBody>
      </p:sp>
    </p:spTree>
    <p:extLst>
      <p:ext uri="{BB962C8B-B14F-4D97-AF65-F5344CB8AC3E}">
        <p14:creationId xmlns:p14="http://schemas.microsoft.com/office/powerpoint/2010/main" val="391944179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Screenshot of closure page in SCLead.org. Closure reasons in the dropdown menu are displayed." title="Closure page"/>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408713" y="2063876"/>
            <a:ext cx="7633472" cy="4657604"/>
          </a:xfrm>
        </p:spPr>
      </p:pic>
      <p:sp>
        <p:nvSpPr>
          <p:cNvPr id="2" name="Title 1"/>
          <p:cNvSpPr>
            <a:spLocks noGrp="1"/>
          </p:cNvSpPr>
          <p:nvPr>
            <p:ph type="title"/>
          </p:nvPr>
        </p:nvSpPr>
        <p:spPr>
          <a:xfrm>
            <a:off x="609600" y="97357"/>
            <a:ext cx="10972800" cy="677084"/>
          </a:xfrm>
        </p:spPr>
        <p:txBody>
          <a:bodyPr>
            <a:normAutofit fontScale="90000"/>
          </a:bodyPr>
          <a:lstStyle/>
          <a:p>
            <a:r>
              <a:rPr lang="en-US"/>
              <a:t>Incomplete Evaluation Record</a:t>
            </a:r>
          </a:p>
        </p:txBody>
      </p:sp>
      <p:sp>
        <p:nvSpPr>
          <p:cNvPr id="3" name="Content Placeholder 2"/>
          <p:cNvSpPr>
            <a:spLocks noGrp="1"/>
          </p:cNvSpPr>
          <p:nvPr>
            <p:ph sz="half" idx="1"/>
          </p:nvPr>
        </p:nvSpPr>
        <p:spPr>
          <a:xfrm>
            <a:off x="335901" y="885447"/>
            <a:ext cx="8145625" cy="2482904"/>
          </a:xfrm>
        </p:spPr>
        <p:txBody>
          <a:bodyPr vert="horz" lIns="91440" tIns="45720" rIns="91440" bIns="45720" rtlCol="0" anchor="t">
            <a:normAutofit fontScale="92500" lnSpcReduction="20000"/>
          </a:bodyPr>
          <a:lstStyle/>
          <a:p>
            <a:r>
              <a:rPr lang="en-US"/>
              <a:t>Evaluations that are “Incomplete” must be closed</a:t>
            </a:r>
          </a:p>
          <a:p>
            <a:r>
              <a:rPr lang="en-US"/>
              <a:t>Select 2020-21 evaluation record</a:t>
            </a:r>
          </a:p>
          <a:p>
            <a:r>
              <a:rPr lang="en-US"/>
              <a:t>Click on Evaluation Settings</a:t>
            </a:r>
          </a:p>
          <a:p>
            <a:r>
              <a:rPr lang="en-US"/>
              <a:t>Select Close Evaluation</a:t>
            </a:r>
          </a:p>
          <a:p>
            <a:r>
              <a:rPr lang="en-US"/>
              <a:t>Complete all fields</a:t>
            </a:r>
          </a:p>
        </p:txBody>
      </p:sp>
      <p:sp>
        <p:nvSpPr>
          <p:cNvPr id="5" name="Slide Number Placeholder 4"/>
          <p:cNvSpPr>
            <a:spLocks noGrp="1"/>
          </p:cNvSpPr>
          <p:nvPr>
            <p:ph type="sldNum" sz="quarter" idx="4"/>
          </p:nvPr>
        </p:nvSpPr>
        <p:spPr/>
        <p:txBody>
          <a:bodyPr/>
          <a:lstStyle/>
          <a:p>
            <a:fld id="{2638198E-7845-4843-8114-6B9DA8FD3EF6}" type="slidenum">
              <a:rPr lang="en-US" smtClean="0"/>
              <a:t>64</a:t>
            </a:fld>
            <a:endParaRPr lang="en-US"/>
          </a:p>
        </p:txBody>
      </p:sp>
    </p:spTree>
    <p:extLst>
      <p:ext uri="{BB962C8B-B14F-4D97-AF65-F5344CB8AC3E}">
        <p14:creationId xmlns:p14="http://schemas.microsoft.com/office/powerpoint/2010/main" val="281732726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Screenshot of remove evaluation page in SCLead that displays " title="Special Case-Created in Erro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452110" y="1674850"/>
            <a:ext cx="6627302" cy="4128791"/>
          </a:xfrm>
          <a:ln w="28575">
            <a:solidFill>
              <a:schemeClr val="tx1"/>
            </a:solidFill>
          </a:ln>
        </p:spPr>
      </p:pic>
      <p:sp>
        <p:nvSpPr>
          <p:cNvPr id="2" name="Title 1"/>
          <p:cNvSpPr>
            <a:spLocks noGrp="1"/>
          </p:cNvSpPr>
          <p:nvPr>
            <p:ph type="title"/>
          </p:nvPr>
        </p:nvSpPr>
        <p:spPr/>
        <p:txBody>
          <a:bodyPr/>
          <a:lstStyle/>
          <a:p>
            <a:r>
              <a:rPr lang="en-US"/>
              <a:t>How to Handle Special Cases-Created in Error</a:t>
            </a:r>
          </a:p>
        </p:txBody>
      </p:sp>
      <p:sp>
        <p:nvSpPr>
          <p:cNvPr id="5" name="Content Placeholder 4"/>
          <p:cNvSpPr>
            <a:spLocks noGrp="1"/>
          </p:cNvSpPr>
          <p:nvPr>
            <p:ph sz="half" idx="1"/>
          </p:nvPr>
        </p:nvSpPr>
        <p:spPr>
          <a:xfrm>
            <a:off x="302603" y="1674850"/>
            <a:ext cx="5384800" cy="4525963"/>
          </a:xfrm>
        </p:spPr>
        <p:txBody>
          <a:bodyPr vert="horz" lIns="91440" tIns="45720" rIns="91440" bIns="45720" rtlCol="0" anchor="t">
            <a:normAutofit/>
          </a:bodyPr>
          <a:lstStyle/>
          <a:p>
            <a:r>
              <a:rPr lang="en-US"/>
              <a:t>Select 2020-21 evaluation record</a:t>
            </a:r>
          </a:p>
          <a:p>
            <a:r>
              <a:rPr lang="en-US"/>
              <a:t>Click on Evaluation Settings</a:t>
            </a:r>
          </a:p>
          <a:p>
            <a:r>
              <a:rPr lang="en-US"/>
              <a:t>Select Remove Evaluation</a:t>
            </a:r>
          </a:p>
          <a:p>
            <a:r>
              <a:rPr lang="en-US"/>
              <a:t>Confirm</a:t>
            </a:r>
          </a:p>
        </p:txBody>
      </p:sp>
      <p:sp>
        <p:nvSpPr>
          <p:cNvPr id="4" name="Slide Number Placeholder 3"/>
          <p:cNvSpPr>
            <a:spLocks noGrp="1"/>
          </p:cNvSpPr>
          <p:nvPr>
            <p:ph type="sldNum" sz="quarter" idx="4"/>
          </p:nvPr>
        </p:nvSpPr>
        <p:spPr/>
        <p:txBody>
          <a:bodyPr/>
          <a:lstStyle/>
          <a:p>
            <a:fld id="{2638198E-7845-4843-8114-6B9DA8FD3EF6}" type="slidenum">
              <a:rPr lang="en-US" smtClean="0"/>
              <a:t>65</a:t>
            </a:fld>
            <a:endParaRPr lang="en-US"/>
          </a:p>
        </p:txBody>
      </p:sp>
    </p:spTree>
    <p:extLst>
      <p:ext uri="{BB962C8B-B14F-4D97-AF65-F5344CB8AC3E}">
        <p14:creationId xmlns:p14="http://schemas.microsoft.com/office/powerpoint/2010/main" val="319062290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US" b="1" dirty="0">
                <a:solidFill>
                  <a:schemeClr val="bg1"/>
                </a:solidFill>
              </a:rPr>
              <a:t>Questions</a:t>
            </a:r>
            <a:r>
              <a:rPr lang="en-US" b="1" dirty="0" smtClean="0">
                <a:solidFill>
                  <a:schemeClr val="bg1"/>
                </a:solidFill>
              </a:rPr>
              <a:t>? 3</a:t>
            </a:r>
            <a:endParaRPr lang="en-US" b="1" dirty="0">
              <a:solidFill>
                <a:schemeClr val="bg1"/>
              </a:solidFill>
            </a:endParaRP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2638198E-7845-4843-8114-6B9DA8FD3EF6}" type="slidenum">
              <a:rPr lang="en-US" smtClean="0"/>
              <a:t>66</a:t>
            </a:fld>
            <a:endParaRPr lang="en-US"/>
          </a:p>
        </p:txBody>
      </p:sp>
      <p:sp>
        <p:nvSpPr>
          <p:cNvPr id="5" name="Content Placeholder 2"/>
          <p:cNvSpPr txBox="1">
            <a:spLocks/>
          </p:cNvSpPr>
          <p:nvPr/>
        </p:nvSpPr>
        <p:spPr>
          <a:xfrm>
            <a:off x="478971" y="468091"/>
            <a:ext cx="11350172" cy="5888264"/>
          </a:xfrm>
          <a:prstGeom prst="rect">
            <a:avLst/>
          </a:prstGeom>
          <a:solidFill>
            <a:srgbClr val="009999"/>
          </a:solidFill>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3200" b="0" i="0" u="none"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r>
              <a:rPr lang="en-US" sz="4800" b="1" dirty="0" smtClean="0">
                <a:solidFill>
                  <a:schemeClr val="bg1"/>
                </a:solidFill>
              </a:rPr>
              <a:t>Questions?</a:t>
            </a:r>
            <a:endParaRPr lang="en-US" sz="4800" b="1" dirty="0">
              <a:solidFill>
                <a:schemeClr val="bg1"/>
              </a:solidFill>
            </a:endParaRPr>
          </a:p>
        </p:txBody>
      </p:sp>
      <p:pic>
        <p:nvPicPr>
          <p:cNvPr id="6" name="Picture 5" descr="Multi-colored question marks. This section opens the dissussion for questions" title="Question graphic"/>
          <p:cNvPicPr>
            <a:picLocks noChangeAspect="1"/>
          </p:cNvPicPr>
          <p:nvPr/>
        </p:nvPicPr>
        <p:blipFill>
          <a:blip r:embed="rId2"/>
          <a:stretch>
            <a:fillRect/>
          </a:stretch>
        </p:blipFill>
        <p:spPr>
          <a:xfrm>
            <a:off x="3614057" y="1326851"/>
            <a:ext cx="5080000" cy="3035300"/>
          </a:xfrm>
          <a:prstGeom prst="rect">
            <a:avLst/>
          </a:prstGeom>
        </p:spPr>
      </p:pic>
    </p:spTree>
    <p:extLst>
      <p:ext uri="{BB962C8B-B14F-4D97-AF65-F5344CB8AC3E}">
        <p14:creationId xmlns:p14="http://schemas.microsoft.com/office/powerpoint/2010/main" val="181946933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300" dirty="0">
                <a:latin typeface="Times New Roman"/>
                <a:cs typeface="Times New Roman"/>
              </a:rPr>
              <a:t>Deep Dive: Contract Levels and Evaluation Types  </a:t>
            </a:r>
            <a:endParaRPr lang="en-US" sz="5300"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985259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a:cs typeface="Calibri"/>
              </a:rPr>
              <a:t>The What: Expanded ADEPT Process</a:t>
            </a:r>
          </a:p>
        </p:txBody>
      </p:sp>
      <p:graphicFrame>
        <p:nvGraphicFramePr>
          <p:cNvPr id="3" name="Table 2" title="The What: Expanded ADEPT process"/>
          <p:cNvGraphicFramePr>
            <a:graphicFrameLocks noGrp="1"/>
          </p:cNvGraphicFramePr>
          <p:nvPr>
            <p:extLst>
              <p:ext uri="{D42A27DB-BD31-4B8C-83A1-F6EECF244321}">
                <p14:modId xmlns:p14="http://schemas.microsoft.com/office/powerpoint/2010/main" val="4240037103"/>
              </p:ext>
            </p:extLst>
          </p:nvPr>
        </p:nvGraphicFramePr>
        <p:xfrm>
          <a:off x="277090" y="1413163"/>
          <a:ext cx="11646091" cy="4555392"/>
        </p:xfrm>
        <a:graphic>
          <a:graphicData uri="http://schemas.openxmlformats.org/drawingml/2006/table">
            <a:tbl>
              <a:tblPr firstRow="1" bandRow="1">
                <a:tableStyleId>{5C22544A-7EE6-4342-B048-85BDC9FD1C3A}</a:tableStyleId>
              </a:tblPr>
              <a:tblGrid>
                <a:gridCol w="3462351">
                  <a:extLst>
                    <a:ext uri="{9D8B030D-6E8A-4147-A177-3AD203B41FA5}">
                      <a16:colId xmlns:a16="http://schemas.microsoft.com/office/drawing/2014/main" val="20000"/>
                    </a:ext>
                  </a:extLst>
                </a:gridCol>
                <a:gridCol w="5769107">
                  <a:extLst>
                    <a:ext uri="{9D8B030D-6E8A-4147-A177-3AD203B41FA5}">
                      <a16:colId xmlns:a16="http://schemas.microsoft.com/office/drawing/2014/main" val="20001"/>
                    </a:ext>
                  </a:extLst>
                </a:gridCol>
                <a:gridCol w="2414633">
                  <a:extLst>
                    <a:ext uri="{9D8B030D-6E8A-4147-A177-3AD203B41FA5}">
                      <a16:colId xmlns:a16="http://schemas.microsoft.com/office/drawing/2014/main" val="20002"/>
                    </a:ext>
                  </a:extLst>
                </a:gridCol>
              </a:tblGrid>
              <a:tr h="491392">
                <a:tc>
                  <a:txBody>
                    <a:bodyPr/>
                    <a:lstStyle/>
                    <a:p>
                      <a:r>
                        <a:rPr lang="en-US" sz="2400" dirty="0">
                          <a:latin typeface="Times New Roman"/>
                        </a:rPr>
                        <a:t>Contract Level</a:t>
                      </a:r>
                    </a:p>
                  </a:txBody>
                  <a:tcPr marT="60960" marB="60960">
                    <a:solidFill>
                      <a:srgbClr val="008080"/>
                    </a:solidFill>
                  </a:tcPr>
                </a:tc>
                <a:tc>
                  <a:txBody>
                    <a:bodyPr/>
                    <a:lstStyle/>
                    <a:p>
                      <a:r>
                        <a:rPr lang="en-US" sz="2400" dirty="0">
                          <a:latin typeface="Times New Roman"/>
                        </a:rPr>
                        <a:t>Observations</a:t>
                      </a:r>
                    </a:p>
                  </a:txBody>
                  <a:tcPr marT="60960" marB="60960">
                    <a:solidFill>
                      <a:srgbClr val="008080"/>
                    </a:solidFill>
                  </a:tcPr>
                </a:tc>
                <a:tc>
                  <a:txBody>
                    <a:bodyPr/>
                    <a:lstStyle/>
                    <a:p>
                      <a:r>
                        <a:rPr lang="en-US" sz="2400" dirty="0">
                          <a:latin typeface="Times New Roman"/>
                        </a:rPr>
                        <a:t>Student</a:t>
                      </a:r>
                      <a:r>
                        <a:rPr lang="en-US" sz="2400" baseline="0" dirty="0">
                          <a:latin typeface="Times New Roman"/>
                        </a:rPr>
                        <a:t> Growth </a:t>
                      </a:r>
                      <a:endParaRPr lang="en-US" sz="2400">
                        <a:latin typeface="Times New Roman"/>
                      </a:endParaRPr>
                    </a:p>
                  </a:txBody>
                  <a:tcPr marT="60960" marB="60960">
                    <a:solidFill>
                      <a:srgbClr val="008080"/>
                    </a:solidFill>
                  </a:tcPr>
                </a:tc>
                <a:extLst>
                  <a:ext uri="{0D108BD9-81ED-4DB2-BD59-A6C34878D82A}">
                    <a16:rowId xmlns:a16="http://schemas.microsoft.com/office/drawing/2014/main" val="10000"/>
                  </a:ext>
                </a:extLst>
              </a:tr>
              <a:tr h="843148">
                <a:tc>
                  <a:txBody>
                    <a:bodyPr/>
                    <a:lstStyle/>
                    <a:p>
                      <a:r>
                        <a:rPr lang="en-US" sz="2400" b="1" dirty="0">
                          <a:solidFill>
                            <a:schemeClr val="tx1"/>
                          </a:solidFill>
                          <a:latin typeface="Times New Roman"/>
                        </a:rPr>
                        <a:t>Induction (Formative)</a:t>
                      </a:r>
                    </a:p>
                  </a:txBody>
                  <a:tcPr marT="60960" marB="60960">
                    <a:solidFill>
                      <a:schemeClr val="bg1">
                        <a:lumMod val="95000"/>
                      </a:schemeClr>
                    </a:solidFill>
                  </a:tcPr>
                </a:tc>
                <a:tc>
                  <a:txBody>
                    <a:bodyPr/>
                    <a:lstStyle/>
                    <a:p>
                      <a:r>
                        <a:rPr lang="en-US" sz="2400" u="sng" kern="1200" dirty="0">
                          <a:solidFill>
                            <a:schemeClr val="tx1"/>
                          </a:solidFill>
                          <a:effectLst/>
                          <a:latin typeface="Times New Roman"/>
                          <a:ea typeface="+mn-ea"/>
                          <a:cs typeface="+mn-cs"/>
                        </a:rPr>
                        <a:t>&gt;</a:t>
                      </a:r>
                      <a:r>
                        <a:rPr lang="en-US" sz="2400" kern="1200" dirty="0">
                          <a:solidFill>
                            <a:schemeClr val="tx1"/>
                          </a:solidFill>
                          <a:effectLst/>
                          <a:latin typeface="Times New Roman"/>
                          <a:ea typeface="+mn-ea"/>
                          <a:cs typeface="+mn-cs"/>
                        </a:rPr>
                        <a:t>1 – Full Classroom Observation per semester, with conferences</a:t>
                      </a:r>
                    </a:p>
                  </a:txBody>
                  <a:tcPr marT="60960" marB="60960">
                    <a:solidFill>
                      <a:schemeClr val="bg1">
                        <a:lumMod val="95000"/>
                      </a:schemeClr>
                    </a:solidFill>
                  </a:tcPr>
                </a:tc>
                <a:tc>
                  <a:txBody>
                    <a:bodyPr/>
                    <a:lstStyle/>
                    <a:p>
                      <a:r>
                        <a:rPr lang="en-US" sz="2400" dirty="0">
                          <a:solidFill>
                            <a:schemeClr val="tx1"/>
                          </a:solidFill>
                          <a:latin typeface="Times New Roman"/>
                        </a:rPr>
                        <a:t>Complete</a:t>
                      </a:r>
                      <a:r>
                        <a:rPr lang="en-US" sz="2400" baseline="0" dirty="0">
                          <a:solidFill>
                            <a:schemeClr val="tx1"/>
                          </a:solidFill>
                          <a:latin typeface="Times New Roman"/>
                        </a:rPr>
                        <a:t> 1 </a:t>
                      </a:r>
                      <a:r>
                        <a:rPr lang="en-US" sz="2400" dirty="0">
                          <a:solidFill>
                            <a:schemeClr val="tx1"/>
                          </a:solidFill>
                          <a:latin typeface="Times New Roman"/>
                        </a:rPr>
                        <a:t>SLO</a:t>
                      </a:r>
                    </a:p>
                  </a:txBody>
                  <a:tcPr marT="60960" marB="60960">
                    <a:solidFill>
                      <a:schemeClr val="bg1">
                        <a:lumMod val="95000"/>
                      </a:schemeClr>
                    </a:solidFill>
                  </a:tcPr>
                </a:tc>
                <a:extLst>
                  <a:ext uri="{0D108BD9-81ED-4DB2-BD59-A6C34878D82A}">
                    <a16:rowId xmlns:a16="http://schemas.microsoft.com/office/drawing/2014/main" val="10001"/>
                  </a:ext>
                </a:extLst>
              </a:tr>
              <a:tr h="934720">
                <a:tc>
                  <a:txBody>
                    <a:bodyPr/>
                    <a:lstStyle/>
                    <a:p>
                      <a:r>
                        <a:rPr lang="en-US" sz="2400" b="1" dirty="0">
                          <a:solidFill>
                            <a:schemeClr val="tx1"/>
                          </a:solidFill>
                          <a:latin typeface="Times New Roman"/>
                        </a:rPr>
                        <a:t>Annual and Continuing (Summative)</a:t>
                      </a:r>
                    </a:p>
                  </a:txBody>
                  <a:tcPr marT="60960" marB="60960">
                    <a:solidFill>
                      <a:schemeClr val="bg1">
                        <a:lumMod val="75000"/>
                      </a:schemeClr>
                    </a:solidFill>
                  </a:tcPr>
                </a:tc>
                <a:tc>
                  <a:txBody>
                    <a:bodyPr/>
                    <a:lstStyle/>
                    <a:p>
                      <a:pPr marL="0" marR="0" algn="l">
                        <a:lnSpc>
                          <a:spcPct val="115000"/>
                        </a:lnSpc>
                        <a:spcBef>
                          <a:spcPts val="0"/>
                        </a:spcBef>
                        <a:spcAft>
                          <a:spcPts val="1000"/>
                        </a:spcAft>
                      </a:pPr>
                      <a:r>
                        <a:rPr lang="en-US" sz="2400" u="sng" dirty="0">
                          <a:solidFill>
                            <a:schemeClr val="tx1"/>
                          </a:solidFill>
                          <a:effectLst/>
                          <a:latin typeface="Times New Roman"/>
                          <a:ea typeface="Calibri"/>
                          <a:cs typeface="Times New Roman"/>
                        </a:rPr>
                        <a:t>&gt;</a:t>
                      </a:r>
                      <a:r>
                        <a:rPr lang="en-US" sz="2400" dirty="0">
                          <a:solidFill>
                            <a:schemeClr val="tx1"/>
                          </a:solidFill>
                          <a:effectLst/>
                          <a:latin typeface="Times New Roman"/>
                          <a:ea typeface="Calibri"/>
                          <a:cs typeface="Times New Roman"/>
                        </a:rPr>
                        <a:t>2 – Full Classroom Observations per semester,</a:t>
                      </a:r>
                      <a:r>
                        <a:rPr lang="en-US" sz="2400" baseline="0" dirty="0">
                          <a:solidFill>
                            <a:schemeClr val="tx1"/>
                          </a:solidFill>
                          <a:effectLst/>
                          <a:latin typeface="Times New Roman"/>
                          <a:ea typeface="Calibri"/>
                          <a:cs typeface="Times New Roman"/>
                        </a:rPr>
                        <a:t> </a:t>
                      </a:r>
                      <a:r>
                        <a:rPr lang="en-US" sz="2400" dirty="0">
                          <a:solidFill>
                            <a:schemeClr val="tx1"/>
                          </a:solidFill>
                          <a:effectLst/>
                          <a:latin typeface="Times New Roman"/>
                          <a:ea typeface="Calibri"/>
                          <a:cs typeface="Times New Roman"/>
                        </a:rPr>
                        <a:t>with conferences</a:t>
                      </a:r>
                    </a:p>
                  </a:txBody>
                  <a:tcPr marL="114300" marR="114300" marT="0" marB="0">
                    <a:solidFill>
                      <a:schemeClr val="bg1">
                        <a:lumMod val="75000"/>
                      </a:schemeClr>
                    </a:solidFill>
                  </a:tcPr>
                </a:tc>
                <a:tc>
                  <a:txBody>
                    <a:bodyPr/>
                    <a:lstStyle/>
                    <a:p>
                      <a:r>
                        <a:rPr lang="en-US" sz="2400" dirty="0">
                          <a:solidFill>
                            <a:schemeClr val="tx1"/>
                          </a:solidFill>
                          <a:latin typeface="Times New Roman"/>
                        </a:rPr>
                        <a:t>Complete 1 SLO</a:t>
                      </a:r>
                    </a:p>
                  </a:txBody>
                  <a:tcPr marT="60960" marB="60960">
                    <a:solidFill>
                      <a:schemeClr val="bg1">
                        <a:lumMod val="75000"/>
                      </a:schemeClr>
                    </a:solidFill>
                  </a:tcPr>
                </a:tc>
                <a:extLst>
                  <a:ext uri="{0D108BD9-81ED-4DB2-BD59-A6C34878D82A}">
                    <a16:rowId xmlns:a16="http://schemas.microsoft.com/office/drawing/2014/main" val="10002"/>
                  </a:ext>
                </a:extLst>
              </a:tr>
              <a:tr h="1341120">
                <a:tc>
                  <a:txBody>
                    <a:bodyPr/>
                    <a:lstStyle/>
                    <a:p>
                      <a:r>
                        <a:rPr lang="en-US" sz="2400" b="1" dirty="0">
                          <a:solidFill>
                            <a:schemeClr val="tx1"/>
                          </a:solidFill>
                          <a:latin typeface="Times New Roman"/>
                        </a:rPr>
                        <a:t>Continuing (Formative)</a:t>
                      </a:r>
                    </a:p>
                    <a:p>
                      <a:r>
                        <a:rPr lang="en-US" sz="2400" b="1" dirty="0">
                          <a:solidFill>
                            <a:schemeClr val="tx1"/>
                          </a:solidFill>
                          <a:latin typeface="Times New Roman"/>
                        </a:rPr>
                        <a:t>Comprehensive</a:t>
                      </a:r>
                      <a:r>
                        <a:rPr lang="en-US" sz="2400" b="1" baseline="0" dirty="0">
                          <a:solidFill>
                            <a:schemeClr val="tx1"/>
                          </a:solidFill>
                          <a:latin typeface="Times New Roman"/>
                        </a:rPr>
                        <a:t> </a:t>
                      </a:r>
                    </a:p>
                    <a:p>
                      <a:r>
                        <a:rPr lang="en-US" sz="2400" b="1" dirty="0">
                          <a:solidFill>
                            <a:schemeClr val="tx1"/>
                          </a:solidFill>
                          <a:latin typeface="Times New Roman"/>
                        </a:rPr>
                        <a:t>5</a:t>
                      </a:r>
                      <a:r>
                        <a:rPr lang="en-US" sz="2400" b="1" baseline="30000" dirty="0">
                          <a:solidFill>
                            <a:schemeClr val="tx1"/>
                          </a:solidFill>
                          <a:latin typeface="Times New Roman"/>
                        </a:rPr>
                        <a:t>th</a:t>
                      </a:r>
                      <a:r>
                        <a:rPr lang="en-US" sz="2400" b="1" dirty="0">
                          <a:solidFill>
                            <a:schemeClr val="tx1"/>
                          </a:solidFill>
                          <a:latin typeface="Times New Roman"/>
                        </a:rPr>
                        <a:t> year recertification</a:t>
                      </a:r>
                      <a:r>
                        <a:rPr lang="en-US" sz="2400" b="1" baseline="0" dirty="0">
                          <a:solidFill>
                            <a:schemeClr val="tx1"/>
                          </a:solidFill>
                          <a:latin typeface="Times New Roman"/>
                        </a:rPr>
                        <a:t> </a:t>
                      </a:r>
                      <a:endParaRPr lang="en-US" sz="2400" b="1">
                        <a:solidFill>
                          <a:schemeClr val="tx1"/>
                        </a:solidFill>
                        <a:latin typeface="Times New Roman"/>
                      </a:endParaRPr>
                    </a:p>
                  </a:txBody>
                  <a:tcPr marT="60960" marB="60960">
                    <a:solidFill>
                      <a:schemeClr val="bg1">
                        <a:lumMod val="95000"/>
                      </a:schemeClr>
                    </a:solidFill>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2400" u="sng" kern="1200" dirty="0">
                          <a:solidFill>
                            <a:schemeClr val="tx1"/>
                          </a:solidFill>
                          <a:effectLst/>
                          <a:latin typeface="Times New Roman"/>
                          <a:ea typeface="+mn-ea"/>
                          <a:cs typeface="+mn-cs"/>
                        </a:rPr>
                        <a:t>&gt;</a:t>
                      </a:r>
                      <a:r>
                        <a:rPr lang="en-US" sz="2400" kern="1200" dirty="0">
                          <a:solidFill>
                            <a:schemeClr val="tx1"/>
                          </a:solidFill>
                          <a:effectLst/>
                          <a:latin typeface="Times New Roman"/>
                          <a:ea typeface="+mn-ea"/>
                          <a:cs typeface="+mn-cs"/>
                        </a:rPr>
                        <a:t>1 – Full Classroom Observation per semester, with conferences</a:t>
                      </a:r>
                    </a:p>
                  </a:txBody>
                  <a:tcPr marT="60960" marB="60960">
                    <a:solidFill>
                      <a:schemeClr val="bg1">
                        <a:lumMod val="95000"/>
                      </a:schemeClr>
                    </a:solidFill>
                  </a:tcPr>
                </a:tc>
                <a:tc>
                  <a:txBody>
                    <a:bodyPr/>
                    <a:lstStyle/>
                    <a:p>
                      <a:r>
                        <a:rPr lang="en-US" sz="2400" dirty="0">
                          <a:solidFill>
                            <a:schemeClr val="tx1"/>
                          </a:solidFill>
                          <a:latin typeface="Times New Roman"/>
                        </a:rPr>
                        <a:t>Complete 1 SLO</a:t>
                      </a:r>
                    </a:p>
                  </a:txBody>
                  <a:tcPr marT="60960" marB="60960">
                    <a:solidFill>
                      <a:schemeClr val="bg1">
                        <a:lumMod val="95000"/>
                      </a:schemeClr>
                    </a:solidFill>
                  </a:tcPr>
                </a:tc>
                <a:extLst>
                  <a:ext uri="{0D108BD9-81ED-4DB2-BD59-A6C34878D82A}">
                    <a16:rowId xmlns:a16="http://schemas.microsoft.com/office/drawing/2014/main" val="10003"/>
                  </a:ext>
                </a:extLst>
              </a:tr>
              <a:tr h="934720">
                <a:tc>
                  <a:txBody>
                    <a:bodyPr/>
                    <a:lstStyle/>
                    <a:p>
                      <a:r>
                        <a:rPr lang="en-US" sz="2400" b="1" dirty="0">
                          <a:solidFill>
                            <a:schemeClr val="tx1"/>
                          </a:solidFill>
                          <a:latin typeface="Times New Roman"/>
                        </a:rPr>
                        <a:t>Continuing</a:t>
                      </a:r>
                      <a:r>
                        <a:rPr lang="en-US" sz="2400" b="1" baseline="0" dirty="0">
                          <a:solidFill>
                            <a:schemeClr val="tx1"/>
                          </a:solidFill>
                          <a:latin typeface="Times New Roman"/>
                        </a:rPr>
                        <a:t> and Annual (GBE)</a:t>
                      </a:r>
                      <a:endParaRPr lang="en-US" sz="2400" b="1" dirty="0">
                        <a:solidFill>
                          <a:schemeClr val="tx1"/>
                        </a:solidFill>
                        <a:latin typeface="Times New Roman"/>
                      </a:endParaRPr>
                    </a:p>
                  </a:txBody>
                  <a:tcPr marT="60960" marB="60960">
                    <a:solidFill>
                      <a:schemeClr val="bg1">
                        <a:lumMod val="85000"/>
                      </a:schemeClr>
                    </a:solidFill>
                  </a:tcPr>
                </a:tc>
                <a:tc>
                  <a:txBody>
                    <a:bodyPr/>
                    <a:lstStyle/>
                    <a:p>
                      <a:r>
                        <a:rPr lang="en-US" sz="2400" dirty="0">
                          <a:solidFill>
                            <a:schemeClr val="tx1"/>
                          </a:solidFill>
                          <a:latin typeface="Times New Roman"/>
                        </a:rPr>
                        <a:t>Informal </a:t>
                      </a:r>
                    </a:p>
                  </a:txBody>
                  <a:tcPr marT="60960" marB="60960">
                    <a:solidFill>
                      <a:schemeClr val="bg1">
                        <a:lumMod val="85000"/>
                      </a:schemeClr>
                    </a:solidFill>
                  </a:tcPr>
                </a:tc>
                <a:tc>
                  <a:txBody>
                    <a:bodyPr/>
                    <a:lstStyle/>
                    <a:p>
                      <a:r>
                        <a:rPr lang="en-US" sz="2400" dirty="0">
                          <a:solidFill>
                            <a:schemeClr val="tx1"/>
                          </a:solidFill>
                          <a:latin typeface="Times New Roman"/>
                        </a:rPr>
                        <a:t>Complete 1 SLO</a:t>
                      </a:r>
                    </a:p>
                  </a:txBody>
                  <a:tcPr marT="60960" marB="60960">
                    <a:solidFill>
                      <a:schemeClr val="bg1">
                        <a:lumMod val="85000"/>
                      </a:schemeClr>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6533976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title="Contract Level Flowchart"/>
          <p:cNvPicPr>
            <a:picLocks noGrp="1" noChangeAspect="1"/>
          </p:cNvPicPr>
          <p:nvPr>
            <p:ph idx="1"/>
          </p:nvPr>
        </p:nvPicPr>
        <p:blipFill>
          <a:blip r:embed="rId3"/>
          <a:stretch>
            <a:fillRect/>
          </a:stretch>
        </p:blipFill>
        <p:spPr>
          <a:xfrm>
            <a:off x="207515" y="274638"/>
            <a:ext cx="11572807" cy="6527380"/>
          </a:xfrm>
          <a:prstGeom prst="rect">
            <a:avLst/>
          </a:prstGeom>
        </p:spPr>
      </p:pic>
      <p:sp>
        <p:nvSpPr>
          <p:cNvPr id="3" name="Title 1"/>
          <p:cNvSpPr>
            <a:spLocks noGrp="1"/>
          </p:cNvSpPr>
          <p:nvPr>
            <p:ph type="title"/>
          </p:nvPr>
        </p:nvSpPr>
        <p:spPr>
          <a:xfrm>
            <a:off x="6103916" y="274638"/>
            <a:ext cx="5478483" cy="1143000"/>
          </a:xfrm>
        </p:spPr>
        <p:txBody>
          <a:bodyPr>
            <a:normAutofit/>
          </a:bodyPr>
          <a:lstStyle/>
          <a:p>
            <a:r>
              <a:rPr lang="en-US" dirty="0">
                <a:latin typeface="Times New Roman"/>
                <a:cs typeface="Calibri"/>
              </a:rPr>
              <a:t>The Who: Teacher Contract Levels</a:t>
            </a:r>
          </a:p>
        </p:txBody>
      </p:sp>
    </p:spTree>
    <p:extLst>
      <p:ext uri="{BB962C8B-B14F-4D97-AF65-F5344CB8AC3E}">
        <p14:creationId xmlns:p14="http://schemas.microsoft.com/office/powerpoint/2010/main" val="551613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Title" hidden="1"/>
          <p:cNvSpPr txBox="1">
            <a:spLocks noGrp="1"/>
          </p:cNvSpPr>
          <p:nvPr>
            <p:ph type="title"/>
          </p:nvPr>
        </p:nvSpPr>
        <p:spPr>
          <a:prstGeom prst="rect">
            <a:avLst/>
          </a:prstGeom>
          <a:noFill/>
          <a:ln>
            <a:noFill/>
          </a:ln>
        </p:spPr>
        <p:txBody>
          <a:bodyPr spcFirstLastPara="1" vert="horz" wrap="square" lIns="0" tIns="0" rIns="0" bIns="0" rtlCol="0" anchor="b" anchorCtr="0">
            <a:noAutofit/>
          </a:bodyPr>
          <a:lstStyle/>
          <a:p>
            <a:pPr>
              <a:lnSpc>
                <a:spcPct val="85000"/>
              </a:lnSpc>
              <a:spcBef>
                <a:spcPts val="0"/>
              </a:spcBef>
              <a:buClr>
                <a:schemeClr val="accent1"/>
              </a:buClr>
              <a:buSzPts val="3300"/>
            </a:pPr>
            <a:r>
              <a:rPr lang="en" sz="3000" dirty="0"/>
              <a:t>Effectiveness and Leadership Development  Framework </a:t>
            </a:r>
            <a:endParaRPr sz="3000" dirty="0"/>
          </a:p>
        </p:txBody>
      </p:sp>
      <p:pic>
        <p:nvPicPr>
          <p:cNvPr id="2" name="Content Placeholder 1" descr="The Office of Educator Effectiveness works on Growth, Support, and Capacity Building" title="EELD Framework "/>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91441" y="0"/>
            <a:ext cx="12100559" cy="7080115"/>
          </a:xfrm>
        </p:spPr>
      </p:pic>
      <p:pic>
        <p:nvPicPr>
          <p:cNvPr id="7" name="Picture 6" title="Twitter logo"/>
          <p:cNvPicPr>
            <a:picLocks noChangeAspect="1"/>
          </p:cNvPicPr>
          <p:nvPr/>
        </p:nvPicPr>
        <p:blipFill>
          <a:blip r:embed="rId4"/>
          <a:stretch>
            <a:fillRect/>
          </a:stretch>
        </p:blipFill>
        <p:spPr>
          <a:xfrm>
            <a:off x="1748982" y="4572001"/>
            <a:ext cx="506641" cy="506641"/>
          </a:xfrm>
          <a:prstGeom prst="rect">
            <a:avLst/>
          </a:prstGeom>
        </p:spPr>
      </p:pic>
      <p:sp>
        <p:nvSpPr>
          <p:cNvPr id="5" name="TextBox 4"/>
          <p:cNvSpPr txBox="1"/>
          <p:nvPr/>
        </p:nvSpPr>
        <p:spPr>
          <a:xfrm>
            <a:off x="2255623" y="4033127"/>
            <a:ext cx="4572000" cy="3046988"/>
          </a:xfrm>
          <a:prstGeom prst="rect">
            <a:avLst/>
          </a:prstGeom>
          <a:noFill/>
        </p:spPr>
        <p:txBody>
          <a:bodyPr wrap="square" rtlCol="0">
            <a:spAutoFit/>
          </a:bodyPr>
          <a:lstStyle/>
          <a:p>
            <a:r>
              <a:rPr lang="en-US" sz="2400" b="1" dirty="0">
                <a:solidFill>
                  <a:srgbClr val="FFFFFF"/>
                </a:solidFill>
              </a:rPr>
              <a:t>Follow the work: </a:t>
            </a:r>
          </a:p>
          <a:p>
            <a:pPr marL="214308" indent="-214308">
              <a:buFont typeface="Arial" panose="020B0604020202020204" pitchFamily="34" charset="0"/>
              <a:buChar char="•"/>
            </a:pPr>
            <a:r>
              <a:rPr lang="en-US" sz="2400" b="1" dirty="0">
                <a:solidFill>
                  <a:srgbClr val="FFFFFF"/>
                </a:solidFill>
              </a:rPr>
              <a:t>#</a:t>
            </a:r>
            <a:r>
              <a:rPr lang="en-US" sz="2400" b="1" dirty="0" err="1">
                <a:solidFill>
                  <a:srgbClr val="FFFFFF"/>
                </a:solidFill>
              </a:rPr>
              <a:t>SCTSRubric</a:t>
            </a:r>
            <a:endParaRPr lang="en-US" sz="2400" b="1" dirty="0">
              <a:solidFill>
                <a:srgbClr val="FFFFFF"/>
              </a:solidFill>
            </a:endParaRPr>
          </a:p>
          <a:p>
            <a:pPr marL="214308" indent="-214308">
              <a:buFont typeface="Arial" panose="020B0604020202020204" pitchFamily="34" charset="0"/>
              <a:buChar char="•"/>
            </a:pPr>
            <a:r>
              <a:rPr lang="en-US" sz="2400" b="1" dirty="0">
                <a:solidFill>
                  <a:srgbClr val="FFFFFF"/>
                </a:solidFill>
              </a:rPr>
              <a:t>#</a:t>
            </a:r>
            <a:r>
              <a:rPr lang="en-US" sz="2400" b="1" dirty="0" err="1">
                <a:solidFill>
                  <a:srgbClr val="FFFFFF"/>
                </a:solidFill>
              </a:rPr>
              <a:t>CollectiveLeadership</a:t>
            </a:r>
            <a:endParaRPr lang="en-US" sz="2400" b="1" dirty="0">
              <a:solidFill>
                <a:srgbClr val="FFFFFF"/>
              </a:solidFill>
            </a:endParaRPr>
          </a:p>
          <a:p>
            <a:pPr marL="214308" indent="-214308">
              <a:buFont typeface="Arial" panose="020B0604020202020204" pitchFamily="34" charset="0"/>
              <a:buChar char="•"/>
            </a:pPr>
            <a:r>
              <a:rPr lang="en-US" sz="2400" b="1" dirty="0">
                <a:solidFill>
                  <a:srgbClr val="FFFFFF"/>
                </a:solidFill>
              </a:rPr>
              <a:t>@</a:t>
            </a:r>
            <a:r>
              <a:rPr lang="en-US" sz="2400" b="1" dirty="0" err="1">
                <a:solidFill>
                  <a:srgbClr val="FFFFFF"/>
                </a:solidFill>
              </a:rPr>
              <a:t>PIPLeaders</a:t>
            </a:r>
            <a:endParaRPr lang="en-US" sz="2400" b="1" dirty="0">
              <a:solidFill>
                <a:srgbClr val="FFFFFF"/>
              </a:solidFill>
            </a:endParaRPr>
          </a:p>
          <a:p>
            <a:pPr marL="214308" indent="-214308">
              <a:buFont typeface="Arial" panose="020B0604020202020204" pitchFamily="34" charset="0"/>
              <a:buChar char="•"/>
            </a:pPr>
            <a:r>
              <a:rPr lang="en-US" sz="2400" b="1" dirty="0">
                <a:solidFill>
                  <a:srgbClr val="FFFFFF"/>
                </a:solidFill>
              </a:rPr>
              <a:t>ed.sc.gov/educators/</a:t>
            </a:r>
          </a:p>
          <a:p>
            <a:pPr marL="671497" lvl="1" indent="-214308">
              <a:buFont typeface="Arial" panose="020B0604020202020204" pitchFamily="34" charset="0"/>
              <a:buChar char="•"/>
            </a:pPr>
            <a:r>
              <a:rPr lang="en-US" sz="2400" b="1" dirty="0">
                <a:solidFill>
                  <a:srgbClr val="FFFFFF"/>
                </a:solidFill>
              </a:rPr>
              <a:t>effectiveness</a:t>
            </a:r>
          </a:p>
          <a:p>
            <a:pPr marL="671497" lvl="1" indent="-214308">
              <a:buFont typeface="Arial" panose="020B0604020202020204" pitchFamily="34" charset="0"/>
              <a:buChar char="•"/>
            </a:pPr>
            <a:r>
              <a:rPr lang="en-US" sz="2400" b="1" dirty="0">
                <a:solidFill>
                  <a:srgbClr val="FFFFFF"/>
                </a:solidFill>
              </a:rPr>
              <a:t>school-and-district-administrators</a:t>
            </a:r>
          </a:p>
        </p:txBody>
      </p:sp>
    </p:spTree>
    <p:extLst>
      <p:ext uri="{BB962C8B-B14F-4D97-AF65-F5344CB8AC3E}">
        <p14:creationId xmlns:p14="http://schemas.microsoft.com/office/powerpoint/2010/main" val="358212914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Induction</a:t>
            </a:r>
          </a:p>
        </p:txBody>
      </p:sp>
      <p:sp>
        <p:nvSpPr>
          <p:cNvPr id="3" name="Content Placeholder 2"/>
          <p:cNvSpPr>
            <a:spLocks noGrp="1"/>
          </p:cNvSpPr>
          <p:nvPr>
            <p:ph idx="1"/>
          </p:nvPr>
        </p:nvSpPr>
        <p:spPr>
          <a:xfrm>
            <a:off x="614723" y="1789890"/>
            <a:ext cx="10409304" cy="4500773"/>
          </a:xfrm>
        </p:spPr>
        <p:txBody>
          <a:bodyPr>
            <a:normAutofit fontScale="92500" lnSpcReduction="20000"/>
          </a:bodyPr>
          <a:lstStyle/>
          <a:p>
            <a:pPr lvl="1"/>
            <a:r>
              <a:rPr lang="en-US" sz="3733"/>
              <a:t>Formative</a:t>
            </a:r>
          </a:p>
          <a:p>
            <a:pPr lvl="1"/>
            <a:endParaRPr lang="en-US" sz="3733"/>
          </a:p>
          <a:p>
            <a:pPr lvl="1"/>
            <a:r>
              <a:rPr lang="en-US" sz="3733"/>
              <a:t>Differentiated Support</a:t>
            </a:r>
          </a:p>
          <a:p>
            <a:pPr lvl="2"/>
            <a:r>
              <a:rPr lang="en-US" sz="3333"/>
              <a:t>Induction 1 (certified mentor required)</a:t>
            </a:r>
          </a:p>
          <a:p>
            <a:pPr lvl="2"/>
            <a:r>
              <a:rPr lang="en-US" sz="3333"/>
              <a:t>Induction 2 (mentor suggested)</a:t>
            </a:r>
          </a:p>
          <a:p>
            <a:pPr lvl="2"/>
            <a:r>
              <a:rPr lang="en-US" sz="3333"/>
              <a:t>Induction 3 (mentor suggested)</a:t>
            </a:r>
          </a:p>
          <a:p>
            <a:pPr lvl="2"/>
            <a:endParaRPr lang="en-US" sz="2933"/>
          </a:p>
          <a:p>
            <a:pPr marL="914377" lvl="2" indent="0">
              <a:buNone/>
            </a:pPr>
            <a:r>
              <a:rPr lang="en-US" sz="2933"/>
              <a:t>*If a district will have Induction 2 and 3 teachers this must be indicated in the district’s ADEPT plan, which must include a description of how these educators will be supported. </a:t>
            </a:r>
          </a:p>
          <a:p>
            <a:pPr marL="914377" lvl="2" indent="0">
              <a:buNone/>
            </a:pPr>
            <a:endParaRPr lang="en-US" sz="3333"/>
          </a:p>
        </p:txBody>
      </p:sp>
    </p:spTree>
    <p:extLst>
      <p:ext uri="{BB962C8B-B14F-4D97-AF65-F5344CB8AC3E}">
        <p14:creationId xmlns:p14="http://schemas.microsoft.com/office/powerpoint/2010/main" val="7070938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AD2BF-CCEF-4730-B8F2-06EDC1C3641D}"/>
              </a:ext>
            </a:extLst>
          </p:cNvPr>
          <p:cNvSpPr>
            <a:spLocks noGrp="1"/>
          </p:cNvSpPr>
          <p:nvPr>
            <p:ph type="title"/>
          </p:nvPr>
        </p:nvSpPr>
        <p:spPr/>
        <p:txBody>
          <a:bodyPr/>
          <a:lstStyle/>
          <a:p>
            <a:r>
              <a:rPr lang="en-US" dirty="0">
                <a:ea typeface="+mj-lt"/>
                <a:cs typeface="+mj-lt"/>
              </a:rPr>
              <a:t>Induction Count</a:t>
            </a:r>
            <a:endParaRPr lang="en-US" dirty="0"/>
          </a:p>
        </p:txBody>
      </p:sp>
      <p:sp>
        <p:nvSpPr>
          <p:cNvPr id="3" name="Content Placeholder 2">
            <a:extLst>
              <a:ext uri="{FF2B5EF4-FFF2-40B4-BE49-F238E27FC236}">
                <a16:creationId xmlns:a16="http://schemas.microsoft.com/office/drawing/2014/main" id="{B8988B7E-177B-4346-AE9B-58B6AD7E9AA6}"/>
              </a:ext>
            </a:extLst>
          </p:cNvPr>
          <p:cNvSpPr>
            <a:spLocks noGrp="1"/>
          </p:cNvSpPr>
          <p:nvPr>
            <p:ph idx="1"/>
          </p:nvPr>
        </p:nvSpPr>
        <p:spPr/>
        <p:txBody>
          <a:bodyPr vert="horz" lIns="91440" tIns="45720" rIns="91440" bIns="45720" rtlCol="0" anchor="t">
            <a:normAutofit/>
          </a:bodyPr>
          <a:lstStyle/>
          <a:p>
            <a:r>
              <a:rPr lang="en-US" dirty="0">
                <a:ea typeface="+mn-lt"/>
                <a:cs typeface="+mn-lt"/>
              </a:rPr>
              <a:t>Induction Count is due February 1, 2021. </a:t>
            </a:r>
            <a:endParaRPr lang="en-US" dirty="0">
              <a:cs typeface="Times New Roman"/>
            </a:endParaRPr>
          </a:p>
          <a:p>
            <a:pPr marL="0" indent="0">
              <a:buNone/>
            </a:pPr>
            <a:r>
              <a:rPr lang="en-US" dirty="0">
                <a:ea typeface="+mn-lt"/>
                <a:cs typeface="+mn-lt"/>
              </a:rPr>
              <a:t>•ADEPT funding will be issued to districts based on the number of Induction 1 teachers reported. </a:t>
            </a:r>
            <a:endParaRPr lang="en-US">
              <a:cs typeface="Times New Roman"/>
            </a:endParaRPr>
          </a:p>
          <a:p>
            <a:pPr marL="0" indent="0">
              <a:buNone/>
            </a:pPr>
            <a:r>
              <a:rPr lang="en-US" dirty="0">
                <a:ea typeface="+mn-lt"/>
                <a:cs typeface="+mn-lt"/>
              </a:rPr>
              <a:t>•Evaluation records will be reviewed prior to February 1 to determine induction count.</a:t>
            </a:r>
            <a:endParaRPr lang="en-US" dirty="0">
              <a:cs typeface="Times New Roman"/>
            </a:endParaRPr>
          </a:p>
          <a:p>
            <a:pPr marL="0" indent="0">
              <a:buNone/>
            </a:pPr>
            <a:r>
              <a:rPr lang="en-US" dirty="0">
                <a:ea typeface="+mn-lt"/>
                <a:cs typeface="+mn-lt"/>
              </a:rPr>
              <a:t>•We will reach out to you via email to verify the accuracy of the numbers reported prior to the deadline. </a:t>
            </a:r>
            <a:endParaRPr lang="en-US">
              <a:cs typeface="Times New Roman"/>
            </a:endParaRPr>
          </a:p>
          <a:p>
            <a:endParaRPr lang="en-US" dirty="0">
              <a:cs typeface="Times New Roman"/>
            </a:endParaRPr>
          </a:p>
        </p:txBody>
      </p:sp>
      <p:sp>
        <p:nvSpPr>
          <p:cNvPr id="4" name="Slide Number Placeholder 3">
            <a:extLst>
              <a:ext uri="{FF2B5EF4-FFF2-40B4-BE49-F238E27FC236}">
                <a16:creationId xmlns:a16="http://schemas.microsoft.com/office/drawing/2014/main" id="{BF7E0336-353C-4D3C-ADBE-B4CDC6741BEF}"/>
              </a:ext>
            </a:extLst>
          </p:cNvPr>
          <p:cNvSpPr>
            <a:spLocks noGrp="1"/>
          </p:cNvSpPr>
          <p:nvPr>
            <p:ph type="sldNum" sz="quarter" idx="4"/>
          </p:nvPr>
        </p:nvSpPr>
        <p:spPr/>
        <p:txBody>
          <a:bodyPr/>
          <a:lstStyle/>
          <a:p>
            <a:fld id="{2638198E-7845-4843-8114-6B9DA8FD3EF6}" type="slidenum">
              <a:rPr lang="en-US" dirty="0" smtClean="0"/>
              <a:t>71</a:t>
            </a:fld>
            <a:endParaRPr lang="en-US" dirty="0"/>
          </a:p>
        </p:txBody>
      </p:sp>
    </p:spTree>
    <p:extLst>
      <p:ext uri="{BB962C8B-B14F-4D97-AF65-F5344CB8AC3E}">
        <p14:creationId xmlns:p14="http://schemas.microsoft.com/office/powerpoint/2010/main" val="13181339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Annual</a:t>
            </a:r>
          </a:p>
        </p:txBody>
      </p:sp>
      <p:sp>
        <p:nvSpPr>
          <p:cNvPr id="3" name="Content Placeholder 2"/>
          <p:cNvSpPr>
            <a:spLocks noGrp="1"/>
          </p:cNvSpPr>
          <p:nvPr>
            <p:ph idx="1"/>
          </p:nvPr>
        </p:nvSpPr>
        <p:spPr>
          <a:xfrm>
            <a:off x="212642" y="1278409"/>
            <a:ext cx="11795283" cy="4982800"/>
          </a:xfrm>
        </p:spPr>
        <p:txBody>
          <a:bodyPr vert="horz" lIns="91440" tIns="45720" rIns="91440" bIns="45720" rtlCol="0" anchor="t">
            <a:noAutofit/>
          </a:bodyPr>
          <a:lstStyle/>
          <a:p>
            <a:r>
              <a:rPr lang="en-US" sz="2500" dirty="0"/>
              <a:t>Maximum of 4 years</a:t>
            </a:r>
            <a:endParaRPr lang="en-US" sz="2500" dirty="0">
              <a:cs typeface="Times New Roman"/>
            </a:endParaRPr>
          </a:p>
          <a:p>
            <a:pPr marL="0" indent="0">
              <a:buNone/>
            </a:pPr>
            <a:r>
              <a:rPr lang="en-US" sz="2500" dirty="0"/>
              <a:t>Types of ADEPT Processes</a:t>
            </a:r>
            <a:endParaRPr lang="en-US" sz="2500" dirty="0">
              <a:cs typeface="Times New Roman"/>
            </a:endParaRPr>
          </a:p>
          <a:p>
            <a:pPr lvl="1"/>
            <a:r>
              <a:rPr lang="en-US" sz="2500" dirty="0"/>
              <a:t>Formal evaluation (summative)</a:t>
            </a:r>
            <a:endParaRPr lang="en-US" sz="2500" dirty="0">
              <a:cs typeface="Times New Roman"/>
            </a:endParaRPr>
          </a:p>
          <a:p>
            <a:pPr lvl="1"/>
            <a:r>
              <a:rPr lang="en-US" sz="2500" dirty="0"/>
              <a:t>Diagnostic Assistance (formative)</a:t>
            </a:r>
            <a:endParaRPr lang="en-US" sz="2500" dirty="0">
              <a:cs typeface="Times New Roman"/>
            </a:endParaRPr>
          </a:p>
          <a:p>
            <a:pPr lvl="1"/>
            <a:r>
              <a:rPr lang="en-US" sz="2500" dirty="0"/>
              <a:t>Goals-Based Evaluation (GBE)</a:t>
            </a:r>
            <a:endParaRPr lang="en-US" sz="2500" dirty="0">
              <a:cs typeface="Times New Roman"/>
            </a:endParaRPr>
          </a:p>
          <a:p>
            <a:pPr marL="456565" lvl="1" indent="0">
              <a:buNone/>
            </a:pPr>
            <a:r>
              <a:rPr lang="en-US" sz="2500" dirty="0"/>
              <a:t>*An annual contract teacher who has unsuccessfully completed the formal evaluation process for a second time, may not teach in a SC public school district for a period of at least two years and must complete a state-approved remediation plan in the area(s) of identified challenge. </a:t>
            </a:r>
            <a:endParaRPr lang="en-US" sz="2500" dirty="0">
              <a:cs typeface="Times New Roman"/>
            </a:endParaRPr>
          </a:p>
          <a:p>
            <a:pPr marL="456565" lvl="1" indent="0">
              <a:buNone/>
            </a:pPr>
            <a:r>
              <a:rPr lang="en-US" sz="2500" dirty="0"/>
              <a:t>*After a minimum two-year period and successful completion of the state-approved remediation plan, the teacher is eligible for employment, at the annual contract level, for one additional year in order to attempt successful completion of the formal evaluation.</a:t>
            </a:r>
            <a:endParaRPr lang="en-US" sz="2500" dirty="0">
              <a:cs typeface="Times New Roman"/>
            </a:endParaRPr>
          </a:p>
        </p:txBody>
      </p:sp>
    </p:spTree>
    <p:extLst>
      <p:ext uri="{BB962C8B-B14F-4D97-AF65-F5344CB8AC3E}">
        <p14:creationId xmlns:p14="http://schemas.microsoft.com/office/powerpoint/2010/main" val="240834445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Continuing</a:t>
            </a:r>
          </a:p>
        </p:txBody>
      </p:sp>
      <p:sp>
        <p:nvSpPr>
          <p:cNvPr id="3" name="Content Placeholder 2"/>
          <p:cNvSpPr>
            <a:spLocks noGrp="1"/>
          </p:cNvSpPr>
          <p:nvPr>
            <p:ph idx="1"/>
          </p:nvPr>
        </p:nvSpPr>
        <p:spPr/>
        <p:txBody>
          <a:bodyPr/>
          <a:lstStyle/>
          <a:p>
            <a:r>
              <a:rPr lang="en-US" sz="3733"/>
              <a:t>Educator must have satisfied all requirements for a professional teaching certificate</a:t>
            </a:r>
          </a:p>
          <a:p>
            <a:pPr marL="0" indent="0">
              <a:buNone/>
            </a:pPr>
            <a:r>
              <a:rPr lang="en-US" sz="3733"/>
              <a:t>Types of ADEPT Processes</a:t>
            </a:r>
          </a:p>
          <a:p>
            <a:pPr lvl="1"/>
            <a:r>
              <a:rPr lang="en-US"/>
              <a:t>GBE (or SLO)</a:t>
            </a:r>
          </a:p>
          <a:p>
            <a:pPr lvl="1"/>
            <a:r>
              <a:rPr lang="en-US"/>
              <a:t>Summative (must be notified in writing by contract date)</a:t>
            </a:r>
          </a:p>
          <a:p>
            <a:pPr lvl="1"/>
            <a:r>
              <a:rPr lang="en-US"/>
              <a:t>Formative (5</a:t>
            </a:r>
            <a:r>
              <a:rPr lang="en-US" baseline="30000"/>
              <a:t>th</a:t>
            </a:r>
            <a:r>
              <a:rPr lang="en-US"/>
              <a:t> year Comprehensive Evaluation)</a:t>
            </a:r>
          </a:p>
          <a:p>
            <a:endParaRPr lang="en-US"/>
          </a:p>
          <a:p>
            <a:endParaRPr lang="en-US"/>
          </a:p>
        </p:txBody>
      </p:sp>
    </p:spTree>
    <p:extLst>
      <p:ext uri="{BB962C8B-B14F-4D97-AF65-F5344CB8AC3E}">
        <p14:creationId xmlns:p14="http://schemas.microsoft.com/office/powerpoint/2010/main" val="360920164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Letter of Agreement</a:t>
            </a:r>
          </a:p>
        </p:txBody>
      </p:sp>
      <p:sp>
        <p:nvSpPr>
          <p:cNvPr id="3" name="Content Placeholder 2"/>
          <p:cNvSpPr>
            <a:spLocks noGrp="1"/>
          </p:cNvSpPr>
          <p:nvPr>
            <p:ph idx="1"/>
          </p:nvPr>
        </p:nvSpPr>
        <p:spPr/>
        <p:txBody>
          <a:bodyPr/>
          <a:lstStyle/>
          <a:p>
            <a:r>
              <a:rPr lang="en-US"/>
              <a:t>Teachers who are eligible for a teaching contract but are hired on a date that would result in an employment period of less than 152 days may receive a LOA.</a:t>
            </a:r>
          </a:p>
          <a:p>
            <a:pPr lvl="1"/>
            <a:r>
              <a:rPr lang="en-US"/>
              <a:t>No standard evaluation process is required</a:t>
            </a:r>
          </a:p>
          <a:p>
            <a:pPr lvl="1"/>
            <a:r>
              <a:rPr lang="en-US"/>
              <a:t>ADEPT does not apply, but district must assist and “evaluate”, as appropriate</a:t>
            </a:r>
          </a:p>
          <a:p>
            <a:pPr lvl="1"/>
            <a:r>
              <a:rPr lang="en-US"/>
              <a:t>Provisions of Employment and Dismissal Act do not apply</a:t>
            </a:r>
          </a:p>
        </p:txBody>
      </p:sp>
    </p:spTree>
    <p:extLst>
      <p:ext uri="{BB962C8B-B14F-4D97-AF65-F5344CB8AC3E}">
        <p14:creationId xmlns:p14="http://schemas.microsoft.com/office/powerpoint/2010/main" val="111076823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300">
                <a:latin typeface="Calibri"/>
                <a:cs typeface="Calibri"/>
              </a:rPr>
              <a:t>Educator Contract Levels and Evaluation Types</a:t>
            </a:r>
            <a:endParaRPr lang="en-US"/>
          </a:p>
        </p:txBody>
      </p:sp>
      <p:sp>
        <p:nvSpPr>
          <p:cNvPr id="3" name="Text Placeholder 2"/>
          <p:cNvSpPr>
            <a:spLocks noGrp="1"/>
          </p:cNvSpPr>
          <p:nvPr>
            <p:ph type="body" idx="1"/>
          </p:nvPr>
        </p:nvSpPr>
        <p:spPr/>
        <p:txBody>
          <a:bodyPr/>
          <a:lstStyle/>
          <a:p>
            <a:r>
              <a:rPr lang="en-US">
                <a:latin typeface="Times New Roman" panose="02020603050405020304" pitchFamily="18" charset="0"/>
                <a:cs typeface="Times New Roman" panose="02020603050405020304" pitchFamily="18" charset="0"/>
              </a:rPr>
              <a:t>Check for Understanding</a:t>
            </a:r>
          </a:p>
        </p:txBody>
      </p:sp>
    </p:spTree>
    <p:extLst>
      <p:ext uri="{BB962C8B-B14F-4D97-AF65-F5344CB8AC3E}">
        <p14:creationId xmlns:p14="http://schemas.microsoft.com/office/powerpoint/2010/main" val="317997665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What Contract?</a:t>
            </a:r>
          </a:p>
        </p:txBody>
      </p:sp>
      <p:sp>
        <p:nvSpPr>
          <p:cNvPr id="3" name="Content Placeholder 2"/>
          <p:cNvSpPr>
            <a:spLocks noGrp="1"/>
          </p:cNvSpPr>
          <p:nvPr>
            <p:ph idx="1"/>
          </p:nvPr>
        </p:nvSpPr>
        <p:spPr/>
        <p:txBody>
          <a:bodyPr>
            <a:normAutofit/>
          </a:bodyPr>
          <a:lstStyle/>
          <a:p>
            <a:pPr marL="0" indent="0">
              <a:buNone/>
            </a:pPr>
            <a:r>
              <a:rPr lang="en-US" sz="3733"/>
              <a:t>Your district is in the process of hiring a teacher with a National Board for Professional Teaching Standards certificate from out of state. She has been teaching for 11 years.</a:t>
            </a:r>
          </a:p>
          <a:p>
            <a:pPr marL="0" indent="0">
              <a:buNone/>
            </a:pPr>
            <a:endParaRPr lang="en-US" sz="3733"/>
          </a:p>
          <a:p>
            <a:pPr marL="0" indent="0">
              <a:buNone/>
            </a:pPr>
            <a:r>
              <a:rPr lang="en-US" sz="3733"/>
              <a:t>What contract do you offer?</a:t>
            </a:r>
          </a:p>
          <a:p>
            <a:pPr marL="0" indent="0">
              <a:buNone/>
            </a:pPr>
            <a:r>
              <a:rPr lang="en-US" sz="3733"/>
              <a:t> </a:t>
            </a:r>
          </a:p>
        </p:txBody>
      </p:sp>
    </p:spTree>
    <p:extLst>
      <p:ext uri="{BB962C8B-B14F-4D97-AF65-F5344CB8AC3E}">
        <p14:creationId xmlns:p14="http://schemas.microsoft.com/office/powerpoint/2010/main" val="17253833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What Contract? </a:t>
            </a:r>
            <a:r>
              <a:rPr lang="en-US" dirty="0" smtClean="0">
                <a:solidFill>
                  <a:schemeClr val="bg1"/>
                </a:solidFill>
              </a:rPr>
              <a:t>Question 1</a:t>
            </a:r>
            <a:endParaRPr lang="en-US" dirty="0">
              <a:solidFill>
                <a:schemeClr val="bg1"/>
              </a:solidFill>
            </a:endParaRPr>
          </a:p>
        </p:txBody>
      </p:sp>
      <p:sp>
        <p:nvSpPr>
          <p:cNvPr id="3" name="Content Placeholder 2"/>
          <p:cNvSpPr>
            <a:spLocks noGrp="1"/>
          </p:cNvSpPr>
          <p:nvPr>
            <p:ph idx="1"/>
          </p:nvPr>
        </p:nvSpPr>
        <p:spPr/>
        <p:txBody>
          <a:bodyPr>
            <a:normAutofit fontScale="92500" lnSpcReduction="10000"/>
          </a:bodyPr>
          <a:lstStyle/>
          <a:p>
            <a:pPr marL="0" indent="0">
              <a:buNone/>
            </a:pPr>
            <a:r>
              <a:rPr lang="en-US" sz="3733" dirty="0"/>
              <a:t>Your district is in the process of rehiring a teacher on an international teaching certificate. She’s been with the district previously and returned to Spain after completing an Annual 4 contract. She is now back in the United States on a new visa for a period of five years. </a:t>
            </a:r>
          </a:p>
          <a:p>
            <a:pPr marL="0" indent="0">
              <a:buNone/>
            </a:pPr>
            <a:endParaRPr lang="en-US" sz="3733" dirty="0"/>
          </a:p>
          <a:p>
            <a:pPr marL="0" indent="0">
              <a:buNone/>
            </a:pPr>
            <a:r>
              <a:rPr lang="en-US" sz="3733" dirty="0"/>
              <a:t>What contract do you offer?</a:t>
            </a:r>
          </a:p>
          <a:p>
            <a:pPr marL="0" indent="0">
              <a:buNone/>
            </a:pPr>
            <a:r>
              <a:rPr lang="en-US" sz="3733" dirty="0"/>
              <a:t> </a:t>
            </a:r>
          </a:p>
        </p:txBody>
      </p:sp>
    </p:spTree>
    <p:extLst>
      <p:ext uri="{BB962C8B-B14F-4D97-AF65-F5344CB8AC3E}">
        <p14:creationId xmlns:p14="http://schemas.microsoft.com/office/powerpoint/2010/main" val="388245297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What Evaluation Level?</a:t>
            </a:r>
          </a:p>
        </p:txBody>
      </p:sp>
      <p:sp>
        <p:nvSpPr>
          <p:cNvPr id="3" name="Content Placeholder 2"/>
          <p:cNvSpPr>
            <a:spLocks noGrp="1"/>
          </p:cNvSpPr>
          <p:nvPr>
            <p:ph idx="1"/>
          </p:nvPr>
        </p:nvSpPr>
        <p:spPr/>
        <p:txBody>
          <a:bodyPr vert="horz" lIns="91440" tIns="45720" rIns="91440" bIns="45720" rtlCol="0" anchor="t">
            <a:normAutofit/>
          </a:bodyPr>
          <a:lstStyle/>
          <a:p>
            <a:pPr marL="0" indent="0">
              <a:buNone/>
            </a:pPr>
            <a:r>
              <a:rPr lang="en-US" sz="3700" dirty="0"/>
              <a:t>You have a reading coach who has been with the district for several years. Next year will </a:t>
            </a:r>
            <a:r>
              <a:rPr lang="en-US" sz="3700"/>
              <a:t>be his tenth </a:t>
            </a:r>
            <a:r>
              <a:rPr lang="en-US" sz="3700" dirty="0"/>
              <a:t>year at the Continuing level, which </a:t>
            </a:r>
            <a:r>
              <a:rPr lang="en-US" sz="3700"/>
              <a:t>means he’s up </a:t>
            </a:r>
            <a:r>
              <a:rPr lang="en-US" sz="3700" dirty="0"/>
              <a:t>for certificate renewal</a:t>
            </a:r>
            <a:r>
              <a:rPr lang="en-US" sz="3700"/>
              <a:t>. He doesn’t have his own </a:t>
            </a:r>
            <a:r>
              <a:rPr lang="en-US" sz="3700" dirty="0"/>
              <a:t>classroom, but instead supports teachers in supporting </a:t>
            </a:r>
            <a:r>
              <a:rPr lang="en-US" sz="3700"/>
              <a:t>students. </a:t>
            </a:r>
            <a:endParaRPr lang="en-US" sz="3733"/>
          </a:p>
          <a:p>
            <a:pPr marL="0" indent="0">
              <a:buNone/>
            </a:pPr>
            <a:endParaRPr lang="en-US" sz="3733"/>
          </a:p>
          <a:p>
            <a:pPr marL="0" indent="0">
              <a:buNone/>
            </a:pPr>
            <a:r>
              <a:rPr lang="en-US" sz="3700" dirty="0"/>
              <a:t>What type of evaluation should this educator receive?</a:t>
            </a:r>
            <a:endParaRPr lang="en-US" sz="3700" dirty="0">
              <a:cs typeface="Times New Roman"/>
            </a:endParaRPr>
          </a:p>
          <a:p>
            <a:pPr marL="0" indent="0">
              <a:buNone/>
            </a:pPr>
            <a:endParaRPr lang="en-US" sz="3700" dirty="0">
              <a:cs typeface="Times New Roman"/>
            </a:endParaRPr>
          </a:p>
        </p:txBody>
      </p:sp>
    </p:spTree>
    <p:extLst>
      <p:ext uri="{BB962C8B-B14F-4D97-AF65-F5344CB8AC3E}">
        <p14:creationId xmlns:p14="http://schemas.microsoft.com/office/powerpoint/2010/main" val="375763020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What </a:t>
            </a:r>
            <a:r>
              <a:rPr lang="en-US" dirty="0"/>
              <a:t>Contract</a:t>
            </a:r>
            <a:r>
              <a:rPr lang="en-US" dirty="0" smtClean="0"/>
              <a:t>? </a:t>
            </a:r>
            <a:r>
              <a:rPr lang="en-US" dirty="0" smtClean="0">
                <a:solidFill>
                  <a:schemeClr val="bg1"/>
                </a:solidFill>
              </a:rPr>
              <a:t>Question 2</a:t>
            </a:r>
            <a:endParaRPr lang="en-US" dirty="0">
              <a:solidFill>
                <a:schemeClr val="bg1"/>
              </a:solidFill>
            </a:endParaRPr>
          </a:p>
        </p:txBody>
      </p:sp>
      <p:sp>
        <p:nvSpPr>
          <p:cNvPr id="3" name="Content Placeholder 2"/>
          <p:cNvSpPr>
            <a:spLocks noGrp="1"/>
          </p:cNvSpPr>
          <p:nvPr>
            <p:ph idx="1"/>
          </p:nvPr>
        </p:nvSpPr>
        <p:spPr/>
        <p:txBody>
          <a:bodyPr>
            <a:normAutofit/>
          </a:bodyPr>
          <a:lstStyle/>
          <a:p>
            <a:pPr marL="0" indent="0">
              <a:buNone/>
            </a:pPr>
            <a:r>
              <a:rPr lang="en-US" sz="3733"/>
              <a:t>Your district is hiring a school counselor that will join the district in early October. He has already completed two years as a school counselor in Georgia.</a:t>
            </a:r>
          </a:p>
          <a:p>
            <a:pPr marL="0" indent="0">
              <a:buNone/>
            </a:pPr>
            <a:endParaRPr lang="en-US" sz="3733"/>
          </a:p>
          <a:p>
            <a:pPr marL="0" indent="0">
              <a:buNone/>
            </a:pPr>
            <a:r>
              <a:rPr lang="en-US" sz="3733"/>
              <a:t>What contract do you offer?</a:t>
            </a:r>
          </a:p>
          <a:p>
            <a:pPr marL="0" indent="0">
              <a:buNone/>
            </a:pPr>
            <a:r>
              <a:rPr lang="en-US" sz="3733"/>
              <a:t> </a:t>
            </a:r>
          </a:p>
        </p:txBody>
      </p:sp>
    </p:spTree>
    <p:extLst>
      <p:ext uri="{BB962C8B-B14F-4D97-AF65-F5344CB8AC3E}">
        <p14:creationId xmlns:p14="http://schemas.microsoft.com/office/powerpoint/2010/main" val="2624271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p:nvPr>
        </p:nvSpPr>
        <p:spPr>
          <a:prstGeom prst="rect">
            <a:avLst/>
          </a:prstGeom>
          <a:noFill/>
          <a:ln>
            <a:noFill/>
          </a:ln>
        </p:spPr>
        <p:txBody>
          <a:bodyPr spcFirstLastPara="1" vert="horz" wrap="square" lIns="121900" tIns="60933" rIns="121900" bIns="60933" rtlCol="0" anchor="b" anchorCtr="0">
            <a:noAutofit/>
          </a:bodyPr>
          <a:lstStyle/>
          <a:p>
            <a:pPr>
              <a:lnSpc>
                <a:spcPct val="100000"/>
              </a:lnSpc>
              <a:spcBef>
                <a:spcPts val="0"/>
              </a:spcBef>
              <a:buClr>
                <a:srgbClr val="17365D"/>
              </a:buClr>
            </a:pPr>
            <a:r>
              <a:rPr lang="en-US" sz="4000">
                <a:latin typeface="+mn-lt"/>
                <a:ea typeface="Source Sans Pro"/>
                <a:sym typeface="Source Sans Pro"/>
              </a:rPr>
              <a:t>The Why? </a:t>
            </a:r>
            <a:r>
              <a:rPr lang="en-US" sz="4000" dirty="0">
                <a:latin typeface="+mn-lt"/>
                <a:ea typeface="Source Sans Pro"/>
                <a:sym typeface="Source Sans Pro"/>
              </a:rPr>
              <a:t>Retaining Effective Educators </a:t>
            </a:r>
            <a:endParaRPr sz="4000" dirty="0">
              <a:latin typeface="+mn-lt"/>
            </a:endParaRPr>
          </a:p>
        </p:txBody>
      </p:sp>
      <p:grpSp>
        <p:nvGrpSpPr>
          <p:cNvPr id="4" name="Group 3" title="Decorative Figure"/>
          <p:cNvGrpSpPr/>
          <p:nvPr/>
        </p:nvGrpSpPr>
        <p:grpSpPr>
          <a:xfrm>
            <a:off x="636894" y="1783315"/>
            <a:ext cx="4367287" cy="3066683"/>
            <a:chOff x="477670" y="1337486"/>
            <a:chExt cx="3275465" cy="2300012"/>
          </a:xfrm>
        </p:grpSpPr>
        <p:sp>
          <p:nvSpPr>
            <p:cNvPr id="3" name="Rounded Rectangular Callout 2" title="Rounded rectangle text box"/>
            <p:cNvSpPr/>
            <p:nvPr/>
          </p:nvSpPr>
          <p:spPr>
            <a:xfrm>
              <a:off x="477670" y="1337486"/>
              <a:ext cx="3275465" cy="2300012"/>
            </a:xfrm>
            <a:prstGeom prst="wedgeRoundRectCallout">
              <a:avLst/>
            </a:prstGeom>
            <a:noFill/>
            <a:ln w="28575">
              <a:solidFill>
                <a:srgbClr val="0099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srgbClr val="FFFFFF"/>
                </a:solidFill>
                <a:latin typeface="Calibri" panose="020F0502020204030204"/>
              </a:endParaRPr>
            </a:p>
          </p:txBody>
        </p:sp>
        <p:sp>
          <p:nvSpPr>
            <p:cNvPr id="6" name="TextBox 5"/>
            <p:cNvSpPr txBox="1"/>
            <p:nvPr/>
          </p:nvSpPr>
          <p:spPr>
            <a:xfrm>
              <a:off x="634618" y="1390729"/>
              <a:ext cx="3118517" cy="1916198"/>
            </a:xfrm>
            <a:prstGeom prst="rect">
              <a:avLst/>
            </a:prstGeom>
            <a:noFill/>
          </p:spPr>
          <p:txBody>
            <a:bodyPr wrap="square" rtlCol="0">
              <a:spAutoFit/>
            </a:bodyPr>
            <a:lstStyle/>
            <a:p>
              <a:pPr defTabSz="914377"/>
              <a:r>
                <a:rPr lang="en-US" sz="2667">
                  <a:solidFill>
                    <a:srgbClr val="000000"/>
                  </a:solidFill>
                </a:rPr>
                <a:t>“…shortages of teachers of color are generally caused less by recruitment shortfalls than by retention problems” </a:t>
              </a:r>
            </a:p>
            <a:p>
              <a:pPr defTabSz="914377"/>
              <a:r>
                <a:rPr lang="en-US" sz="2667">
                  <a:solidFill>
                    <a:srgbClr val="000000"/>
                  </a:solidFill>
                </a:rPr>
                <a:t>(Ingersoll &amp; May cited in Carver-Thomas , 2017).</a:t>
              </a:r>
            </a:p>
          </p:txBody>
        </p:sp>
      </p:grpSp>
      <p:grpSp>
        <p:nvGrpSpPr>
          <p:cNvPr id="2" name="Group 1" title="Decorative Figure"/>
          <p:cNvGrpSpPr/>
          <p:nvPr/>
        </p:nvGrpSpPr>
        <p:grpSpPr>
          <a:xfrm>
            <a:off x="5677469" y="1711275"/>
            <a:ext cx="6277972" cy="3465131"/>
            <a:chOff x="4258101" y="1283456"/>
            <a:chExt cx="4708479" cy="2598848"/>
          </a:xfrm>
        </p:grpSpPr>
        <p:sp>
          <p:nvSpPr>
            <p:cNvPr id="12" name="Rounded Rectangular Callout 11"/>
            <p:cNvSpPr/>
            <p:nvPr/>
          </p:nvSpPr>
          <p:spPr>
            <a:xfrm>
              <a:off x="4258101" y="1283456"/>
              <a:ext cx="4708479" cy="2524269"/>
            </a:xfrm>
            <a:prstGeom prst="wedgeRoundRectCallout">
              <a:avLst/>
            </a:prstGeom>
            <a:noFill/>
            <a:ln w="28575">
              <a:solidFill>
                <a:srgbClr val="0099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srgbClr val="FFFFFF"/>
                </a:solidFill>
                <a:latin typeface="Calibri" panose="020F0502020204030204"/>
              </a:endParaRPr>
            </a:p>
          </p:txBody>
        </p:sp>
        <p:sp>
          <p:nvSpPr>
            <p:cNvPr id="13" name="TextBox 12" title="Rounded rectangle text box"/>
            <p:cNvSpPr txBox="1"/>
            <p:nvPr/>
          </p:nvSpPr>
          <p:spPr>
            <a:xfrm>
              <a:off x="4531057" y="1350457"/>
              <a:ext cx="4435523" cy="2531847"/>
            </a:xfrm>
            <a:prstGeom prst="rect">
              <a:avLst/>
            </a:prstGeom>
            <a:noFill/>
          </p:spPr>
          <p:txBody>
            <a:bodyPr wrap="square" rtlCol="0">
              <a:spAutoFit/>
            </a:bodyPr>
            <a:lstStyle/>
            <a:p>
              <a:pPr defTabSz="914377"/>
              <a:r>
                <a:rPr lang="en-US" sz="2667">
                  <a:solidFill>
                    <a:srgbClr val="000000"/>
                  </a:solidFill>
                  <a:latin typeface="+mj-lt"/>
                </a:rPr>
                <a:t>“…teacher turnover has a significant and negative effect on student achievement in both math and ELA…. turnover is particularly harmful to the achievement of students in schools with large populations of low-performing and black students.”(</a:t>
              </a:r>
              <a:r>
                <a:rPr lang="en-US" sz="2667" err="1">
                  <a:solidFill>
                    <a:srgbClr val="000000"/>
                  </a:solidFill>
                  <a:latin typeface="+mj-lt"/>
                </a:rPr>
                <a:t>Ronfeldt</a:t>
              </a:r>
              <a:r>
                <a:rPr lang="en-US" sz="2667">
                  <a:solidFill>
                    <a:srgbClr val="000000"/>
                  </a:solidFill>
                  <a:latin typeface="+mj-lt"/>
                </a:rPr>
                <a:t>, Loeb, &amp; </a:t>
              </a:r>
              <a:r>
                <a:rPr lang="en-US" sz="2667" err="1">
                  <a:solidFill>
                    <a:srgbClr val="000000"/>
                  </a:solidFill>
                  <a:latin typeface="+mj-lt"/>
                </a:rPr>
                <a:t>Wycoff</a:t>
              </a:r>
              <a:r>
                <a:rPr lang="en-US" sz="2667">
                  <a:solidFill>
                    <a:srgbClr val="000000"/>
                  </a:solidFill>
                  <a:latin typeface="+mj-lt"/>
                </a:rPr>
                <a:t>, 2012).</a:t>
              </a:r>
            </a:p>
          </p:txBody>
        </p:sp>
      </p:grpSp>
    </p:spTree>
    <p:extLst>
      <p:ext uri="{BB962C8B-B14F-4D97-AF65-F5344CB8AC3E}">
        <p14:creationId xmlns:p14="http://schemas.microsoft.com/office/powerpoint/2010/main" val="214241141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What Contract and Evaluation Level?</a:t>
            </a:r>
          </a:p>
        </p:txBody>
      </p:sp>
      <p:sp>
        <p:nvSpPr>
          <p:cNvPr id="3" name="Content Placeholder 2"/>
          <p:cNvSpPr>
            <a:spLocks noGrp="1"/>
          </p:cNvSpPr>
          <p:nvPr>
            <p:ph idx="1"/>
          </p:nvPr>
        </p:nvSpPr>
        <p:spPr/>
        <p:txBody>
          <a:bodyPr vert="horz" lIns="91440" tIns="45720" rIns="91440" bIns="45720" rtlCol="0" anchor="t">
            <a:normAutofit fontScale="92500" lnSpcReduction="10000"/>
          </a:bodyPr>
          <a:lstStyle/>
          <a:p>
            <a:pPr marL="0" indent="0">
              <a:buNone/>
            </a:pPr>
            <a:r>
              <a:rPr lang="en-US" sz="3700"/>
              <a:t>Your district is hiring a teacher that successfully completed an Annual 1 Summative evaluation in a previous district. The district suggested the teacher receive a Continuing GBE contract next year, but your district has not been able to assess the teacher’s performance. </a:t>
            </a:r>
            <a:endParaRPr lang="en-US" sz="3733"/>
          </a:p>
          <a:p>
            <a:pPr marL="0" indent="0">
              <a:buNone/>
            </a:pPr>
            <a:endParaRPr lang="en-US" sz="3733"/>
          </a:p>
          <a:p>
            <a:pPr marL="0" indent="0">
              <a:buNone/>
            </a:pPr>
            <a:r>
              <a:rPr lang="en-US" sz="3733"/>
              <a:t>What contract and evaluation level do you offer?</a:t>
            </a:r>
          </a:p>
          <a:p>
            <a:pPr marL="0" indent="0">
              <a:buNone/>
            </a:pPr>
            <a:r>
              <a:rPr lang="en-US" sz="3733"/>
              <a:t> </a:t>
            </a:r>
          </a:p>
        </p:txBody>
      </p:sp>
    </p:spTree>
    <p:extLst>
      <p:ext uri="{BB962C8B-B14F-4D97-AF65-F5344CB8AC3E}">
        <p14:creationId xmlns:p14="http://schemas.microsoft.com/office/powerpoint/2010/main" val="109932160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US" b="1" dirty="0">
                <a:solidFill>
                  <a:schemeClr val="bg1"/>
                </a:solidFill>
              </a:rPr>
              <a:t>Questions</a:t>
            </a:r>
            <a:r>
              <a:rPr lang="en-US" b="1" dirty="0" smtClean="0">
                <a:solidFill>
                  <a:schemeClr val="bg1"/>
                </a:solidFill>
              </a:rPr>
              <a:t>? 4</a:t>
            </a:r>
            <a:endParaRPr lang="en-US" b="1" dirty="0">
              <a:solidFill>
                <a:schemeClr val="bg1"/>
              </a:solidFill>
            </a:endParaRP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2638198E-7845-4843-8114-6B9DA8FD3EF6}" type="slidenum">
              <a:rPr lang="en-US" smtClean="0"/>
              <a:t>81</a:t>
            </a:fld>
            <a:endParaRPr lang="en-US"/>
          </a:p>
        </p:txBody>
      </p:sp>
      <p:sp>
        <p:nvSpPr>
          <p:cNvPr id="5" name="Content Placeholder 2"/>
          <p:cNvSpPr txBox="1">
            <a:spLocks/>
          </p:cNvSpPr>
          <p:nvPr/>
        </p:nvSpPr>
        <p:spPr>
          <a:xfrm>
            <a:off x="420914" y="468091"/>
            <a:ext cx="11350172" cy="5888264"/>
          </a:xfrm>
          <a:prstGeom prst="rect">
            <a:avLst/>
          </a:prstGeom>
          <a:solidFill>
            <a:srgbClr val="009999"/>
          </a:solidFill>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3200" b="0" i="0" u="none"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r>
              <a:rPr lang="en-US" sz="4800" b="1" dirty="0" smtClean="0">
                <a:solidFill>
                  <a:schemeClr val="bg1"/>
                </a:solidFill>
              </a:rPr>
              <a:t>Questions?</a:t>
            </a:r>
            <a:endParaRPr lang="en-US" sz="4800" b="1" dirty="0">
              <a:solidFill>
                <a:schemeClr val="bg1"/>
              </a:solidFill>
            </a:endParaRPr>
          </a:p>
        </p:txBody>
      </p:sp>
      <p:pic>
        <p:nvPicPr>
          <p:cNvPr id="6" name="Picture 5" descr="Multi-colored question marks. This section opens the dissussion for questions" title="Question graphic"/>
          <p:cNvPicPr>
            <a:picLocks noChangeAspect="1"/>
          </p:cNvPicPr>
          <p:nvPr/>
        </p:nvPicPr>
        <p:blipFill>
          <a:blip r:embed="rId2"/>
          <a:stretch>
            <a:fillRect/>
          </a:stretch>
        </p:blipFill>
        <p:spPr>
          <a:xfrm>
            <a:off x="3614057" y="1326851"/>
            <a:ext cx="5080000" cy="3035300"/>
          </a:xfrm>
          <a:prstGeom prst="rect">
            <a:avLst/>
          </a:prstGeom>
        </p:spPr>
      </p:pic>
    </p:spTree>
    <p:extLst>
      <p:ext uri="{BB962C8B-B14F-4D97-AF65-F5344CB8AC3E}">
        <p14:creationId xmlns:p14="http://schemas.microsoft.com/office/powerpoint/2010/main" val="239338020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3498" y="959796"/>
            <a:ext cx="7954762" cy="2487467"/>
          </a:xfrm>
        </p:spPr>
        <p:txBody>
          <a:bodyPr>
            <a:normAutofit/>
          </a:bodyPr>
          <a:lstStyle/>
          <a:p>
            <a:r>
              <a:rPr lang="en-US" sz="5300" dirty="0">
                <a:latin typeface="Times New Roman"/>
                <a:cs typeface="Times New Roman"/>
              </a:rPr>
              <a:t>Administrative Functions</a:t>
            </a:r>
            <a:r>
              <a:rPr lang="en-US" sz="5300">
                <a:latin typeface="Times New Roman"/>
                <a:cs typeface="Times New Roman"/>
              </a:rPr>
              <a:t>: </a:t>
            </a:r>
            <a:r>
              <a:rPr lang="en-US" sz="4400" b="0" dirty="0">
                <a:latin typeface="Times New Roman"/>
                <a:cs typeface="Times New Roman"/>
              </a:rPr>
              <a:t>Import</a:t>
            </a:r>
            <a:r>
              <a:rPr lang="en-US" sz="4400" b="0">
                <a:latin typeface="Times New Roman"/>
                <a:cs typeface="Times New Roman"/>
              </a:rPr>
              <a:t>, Training</a:t>
            </a:r>
            <a:r>
              <a:rPr lang="en-US" sz="4400" b="0" dirty="0">
                <a:latin typeface="Times New Roman"/>
                <a:cs typeface="Times New Roman"/>
              </a:rPr>
              <a:t>, Credentials, Corrections</a:t>
            </a:r>
            <a:endParaRPr lang="en-US" sz="4400"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0531693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35512-B3EC-40D2-9F1D-65414B7B3B78}"/>
              </a:ext>
            </a:extLst>
          </p:cNvPr>
          <p:cNvSpPr>
            <a:spLocks noGrp="1"/>
          </p:cNvSpPr>
          <p:nvPr>
            <p:ph type="title"/>
          </p:nvPr>
        </p:nvSpPr>
        <p:spPr/>
        <p:txBody>
          <a:bodyPr/>
          <a:lstStyle/>
          <a:p>
            <a:r>
              <a:rPr lang="en-US" dirty="0">
                <a:cs typeface="Times New Roman"/>
              </a:rPr>
              <a:t>Import Records Setup &amp; Reporting</a:t>
            </a:r>
            <a:endParaRPr lang="en-US" dirty="0"/>
          </a:p>
        </p:txBody>
      </p:sp>
      <p:sp>
        <p:nvSpPr>
          <p:cNvPr id="3" name="Content Placeholder 2">
            <a:extLst>
              <a:ext uri="{FF2B5EF4-FFF2-40B4-BE49-F238E27FC236}">
                <a16:creationId xmlns:a16="http://schemas.microsoft.com/office/drawing/2014/main" id="{B1363096-0B17-4930-93A7-3FC090A01DD8}"/>
              </a:ext>
            </a:extLst>
          </p:cNvPr>
          <p:cNvSpPr>
            <a:spLocks noGrp="1"/>
          </p:cNvSpPr>
          <p:nvPr>
            <p:ph idx="1"/>
          </p:nvPr>
        </p:nvSpPr>
        <p:spPr/>
        <p:txBody>
          <a:bodyPr vert="horz" lIns="91440" tIns="45720" rIns="91440" bIns="45720" rtlCol="0" anchor="t">
            <a:normAutofit fontScale="85000" lnSpcReduction="20000"/>
          </a:bodyPr>
          <a:lstStyle/>
          <a:p>
            <a:r>
              <a:rPr lang="en-US" dirty="0">
                <a:cs typeface="Times New Roman"/>
              </a:rPr>
              <a:t>Districts using the import feature in </a:t>
            </a:r>
            <a:r>
              <a:rPr lang="en-US" dirty="0" err="1">
                <a:cs typeface="Times New Roman"/>
              </a:rPr>
              <a:t>SCLead</a:t>
            </a:r>
            <a:r>
              <a:rPr lang="en-US" dirty="0">
                <a:cs typeface="Times New Roman"/>
              </a:rPr>
              <a:t> agree to manage evaluations (fidelity, transparency, scores) outside of this system.</a:t>
            </a:r>
          </a:p>
          <a:p>
            <a:r>
              <a:rPr lang="en-US" dirty="0">
                <a:cs typeface="Times New Roman"/>
              </a:rPr>
              <a:t>Import Timing</a:t>
            </a:r>
          </a:p>
          <a:p>
            <a:pPr lvl="1"/>
            <a:r>
              <a:rPr lang="en-US" dirty="0">
                <a:cs typeface="Times New Roman"/>
              </a:rPr>
              <a:t>Option A - import all contract/evaluation levels at the beginning of the school year (first two columns of spreadsheet) and import evaluation completion data/recommendations by June 20 (remainder of spreadsheet)</a:t>
            </a:r>
          </a:p>
          <a:p>
            <a:pPr lvl="1"/>
            <a:endParaRPr lang="en-US" dirty="0">
              <a:cs typeface="Times New Roman"/>
            </a:endParaRPr>
          </a:p>
          <a:p>
            <a:pPr lvl="1"/>
            <a:r>
              <a:rPr lang="en-US" dirty="0">
                <a:cs typeface="Times New Roman"/>
              </a:rPr>
              <a:t>Option B – import Induction 1 contract/evaluation levels by January and import all remaining data by June 20 (contract/evaluation levels and completion data/recommendations for all educators)</a:t>
            </a:r>
          </a:p>
          <a:p>
            <a:pPr marL="457200" lvl="1" indent="0">
              <a:buNone/>
            </a:pPr>
            <a:endParaRPr lang="en-US" dirty="0">
              <a:cs typeface="Times New Roman"/>
            </a:endParaRPr>
          </a:p>
        </p:txBody>
      </p:sp>
      <p:sp>
        <p:nvSpPr>
          <p:cNvPr id="4" name="Slide Number Placeholder 3">
            <a:extLst>
              <a:ext uri="{FF2B5EF4-FFF2-40B4-BE49-F238E27FC236}">
                <a16:creationId xmlns:a16="http://schemas.microsoft.com/office/drawing/2014/main" id="{1CBB42C0-0C85-46C7-BC7F-04CB44846733}"/>
              </a:ext>
            </a:extLst>
          </p:cNvPr>
          <p:cNvSpPr>
            <a:spLocks noGrp="1"/>
          </p:cNvSpPr>
          <p:nvPr>
            <p:ph type="sldNum" sz="quarter" idx="4"/>
          </p:nvPr>
        </p:nvSpPr>
        <p:spPr/>
        <p:txBody>
          <a:bodyPr/>
          <a:lstStyle/>
          <a:p>
            <a:fld id="{2638198E-7845-4843-8114-6B9DA8FD3EF6}" type="slidenum">
              <a:rPr lang="en-US" dirty="0" smtClean="0"/>
              <a:t>83</a:t>
            </a:fld>
            <a:endParaRPr lang="en-US" dirty="0"/>
          </a:p>
        </p:txBody>
      </p:sp>
    </p:spTree>
    <p:extLst>
      <p:ext uri="{BB962C8B-B14F-4D97-AF65-F5344CB8AC3E}">
        <p14:creationId xmlns:p14="http://schemas.microsoft.com/office/powerpoint/2010/main" val="189519989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2238375"/>
          </a:xfrm>
        </p:spPr>
        <p:txBody>
          <a:bodyPr>
            <a:normAutofit/>
          </a:bodyPr>
          <a:lstStyle/>
          <a:p>
            <a:r>
              <a:rPr lang="en-US"/>
              <a:t>Import Reminders</a:t>
            </a:r>
            <a:endParaRPr lang="en-US" dirty="0">
              <a:cs typeface="Times New Roman"/>
            </a:endParaRPr>
          </a:p>
        </p:txBody>
      </p:sp>
      <p:sp>
        <p:nvSpPr>
          <p:cNvPr id="3" name="Content Placeholder 2"/>
          <p:cNvSpPr>
            <a:spLocks noGrp="1"/>
          </p:cNvSpPr>
          <p:nvPr>
            <p:ph idx="1"/>
          </p:nvPr>
        </p:nvSpPr>
        <p:spPr>
          <a:xfrm>
            <a:off x="437072" y="1981200"/>
            <a:ext cx="11145328" cy="4144968"/>
          </a:xfrm>
        </p:spPr>
        <p:txBody>
          <a:bodyPr vert="horz" lIns="91440" tIns="45720" rIns="91440" bIns="45720" rtlCol="0" anchor="t">
            <a:normAutofit fontScale="85000" lnSpcReduction="20000"/>
          </a:bodyPr>
          <a:lstStyle/>
          <a:p>
            <a:r>
              <a:rPr lang="en-US" dirty="0" err="1">
                <a:cs typeface="Times New Roman"/>
              </a:rPr>
              <a:t>SCLead</a:t>
            </a:r>
            <a:r>
              <a:rPr lang="en-US">
                <a:cs typeface="Times New Roman"/>
              </a:rPr>
              <a:t> </a:t>
            </a:r>
            <a:r>
              <a:rPr lang="en-US" dirty="0">
                <a:cs typeface="Times New Roman"/>
              </a:rPr>
              <a:t>will not allow past year data to </a:t>
            </a:r>
            <a:r>
              <a:rPr lang="en-US">
                <a:cs typeface="Times New Roman"/>
              </a:rPr>
              <a:t>be imported.</a:t>
            </a:r>
            <a:endParaRPr lang="en-US" dirty="0">
              <a:cs typeface="Times New Roman"/>
            </a:endParaRPr>
          </a:p>
          <a:p>
            <a:r>
              <a:rPr lang="en-US">
                <a:cs typeface="Times New Roman"/>
              </a:rPr>
              <a:t>Districts </a:t>
            </a:r>
            <a:r>
              <a:rPr lang="en-US" dirty="0">
                <a:cs typeface="Times New Roman"/>
              </a:rPr>
              <a:t>using locally-developed evaluation models must take an additional step after </a:t>
            </a:r>
            <a:r>
              <a:rPr lang="en-US">
                <a:cs typeface="Times New Roman"/>
              </a:rPr>
              <a:t>import </a:t>
            </a:r>
            <a:r>
              <a:rPr lang="en-US" dirty="0">
                <a:cs typeface="Times New Roman"/>
              </a:rPr>
              <a:t>to</a:t>
            </a:r>
            <a:r>
              <a:rPr lang="en-US">
                <a:cs typeface="Times New Roman"/>
              </a:rPr>
              <a:t> </a:t>
            </a:r>
            <a:r>
              <a:rPr lang="en-US" dirty="0">
                <a:cs typeface="Times New Roman"/>
              </a:rPr>
              <a:t>edit the Overall evaluation </a:t>
            </a:r>
            <a:r>
              <a:rPr lang="en-US">
                <a:cs typeface="Times New Roman"/>
              </a:rPr>
              <a:t>status (Met/Not Met</a:t>
            </a:r>
            <a:r>
              <a:rPr lang="en-US" dirty="0">
                <a:cs typeface="Times New Roman"/>
              </a:rPr>
              <a:t>)</a:t>
            </a:r>
            <a:r>
              <a:rPr lang="en-US">
                <a:cs typeface="Times New Roman"/>
              </a:rPr>
              <a:t> </a:t>
            </a:r>
            <a:r>
              <a:rPr lang="en-US" dirty="0">
                <a:cs typeface="Times New Roman"/>
              </a:rPr>
              <a:t>if it is not correctly displayed </a:t>
            </a:r>
            <a:r>
              <a:rPr lang="en-US">
                <a:cs typeface="Times New Roman"/>
              </a:rPr>
              <a:t>in SCLead.org.  </a:t>
            </a:r>
            <a:r>
              <a:rPr lang="en-US" dirty="0">
                <a:cs typeface="Times New Roman"/>
              </a:rPr>
              <a:t>(Evaluation Override feature</a:t>
            </a:r>
            <a:r>
              <a:rPr lang="en-US">
                <a:cs typeface="Times New Roman"/>
              </a:rPr>
              <a:t>).</a:t>
            </a:r>
            <a:endParaRPr lang="en-US" dirty="0">
              <a:cs typeface="Times New Roman"/>
            </a:endParaRPr>
          </a:p>
          <a:p>
            <a:r>
              <a:rPr lang="en-US">
                <a:cs typeface="Times New Roman"/>
              </a:rPr>
              <a:t>Spreadsheet </a:t>
            </a:r>
            <a:r>
              <a:rPr lang="en-US" dirty="0">
                <a:cs typeface="Times New Roman"/>
              </a:rPr>
              <a:t>cannot </a:t>
            </a:r>
            <a:r>
              <a:rPr lang="en-US">
                <a:cs typeface="Times New Roman"/>
              </a:rPr>
              <a:t>be altered</a:t>
            </a:r>
            <a:r>
              <a:rPr lang="en-US" dirty="0">
                <a:cs typeface="Times New Roman"/>
              </a:rPr>
              <a:t>.</a:t>
            </a:r>
          </a:p>
          <a:p>
            <a:r>
              <a:rPr lang="en-US">
                <a:cs typeface="Times New Roman"/>
              </a:rPr>
              <a:t>All </a:t>
            </a:r>
            <a:r>
              <a:rPr lang="en-US" dirty="0">
                <a:cs typeface="Times New Roman"/>
              </a:rPr>
              <a:t>columns should </a:t>
            </a:r>
            <a:r>
              <a:rPr lang="en-US">
                <a:cs typeface="Times New Roman"/>
              </a:rPr>
              <a:t>be completed</a:t>
            </a:r>
            <a:r>
              <a:rPr lang="en-US" dirty="0">
                <a:cs typeface="Times New Roman"/>
              </a:rPr>
              <a:t>.</a:t>
            </a:r>
          </a:p>
          <a:p>
            <a:r>
              <a:rPr lang="en-US">
                <a:cs typeface="Times New Roman"/>
              </a:rPr>
              <a:t>If </a:t>
            </a:r>
            <a:r>
              <a:rPr lang="en-US" dirty="0">
                <a:cs typeface="Times New Roman"/>
              </a:rPr>
              <a:t>not providing information for a specific educator, the entire row for the educator should </a:t>
            </a:r>
            <a:r>
              <a:rPr lang="en-US">
                <a:cs typeface="Times New Roman"/>
              </a:rPr>
              <a:t>be deleted</a:t>
            </a:r>
            <a:r>
              <a:rPr lang="en-US" dirty="0">
                <a:cs typeface="Times New Roman"/>
              </a:rPr>
              <a:t>.</a:t>
            </a:r>
          </a:p>
          <a:p>
            <a:endParaRPr lang="en-US" dirty="0">
              <a:cs typeface="Times New Roman"/>
            </a:endParaRPr>
          </a:p>
          <a:p>
            <a:pPr marL="0" indent="0">
              <a:buNone/>
            </a:pPr>
            <a:endParaRPr lang="en-US" dirty="0">
              <a:cs typeface="Times New Roman"/>
            </a:endParaRPr>
          </a:p>
        </p:txBody>
      </p:sp>
      <p:sp>
        <p:nvSpPr>
          <p:cNvPr id="4" name="Slide Number Placeholder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638198E-7845-4843-8114-6B9DA8FD3EF6}" type="slidenum">
              <a:rPr kumimoji="0" lang="en-US" sz="1200" b="0" i="0" u="none" strike="noStrike" kern="1200" cap="none" spc="0" normalizeH="0" baseline="0" noProof="0" smtClean="0">
                <a:ln>
                  <a:noFill/>
                </a:ln>
                <a:solidFill>
                  <a:prstClr val="black">
                    <a:tint val="75000"/>
                  </a:prstClr>
                </a:solidFill>
                <a:effectLst/>
                <a:uLnTx/>
                <a:uFillTx/>
                <a:latin typeface="Times New Roma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84</a:t>
            </a:fld>
            <a:endParaRPr kumimoji="0" lang="en-US" sz="1200" b="0" i="0" u="none" strike="noStrike" kern="1200" cap="none" spc="0" normalizeH="0" baseline="0" noProof="0">
              <a:ln>
                <a:noFill/>
              </a:ln>
              <a:solidFill>
                <a:prstClr val="black">
                  <a:tint val="75000"/>
                </a:prstClr>
              </a:solidFill>
              <a:effectLst/>
              <a:uLnTx/>
              <a:uFillTx/>
              <a:latin typeface="Times New Roman"/>
              <a:ea typeface="+mn-ea"/>
              <a:cs typeface="+mn-cs"/>
            </a:endParaRPr>
          </a:p>
        </p:txBody>
      </p:sp>
    </p:spTree>
    <p:extLst>
      <p:ext uri="{BB962C8B-B14F-4D97-AF65-F5344CB8AC3E}">
        <p14:creationId xmlns:p14="http://schemas.microsoft.com/office/powerpoint/2010/main" val="134467629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468"/>
            <a:ext cx="10972800" cy="1143000"/>
          </a:xfrm>
        </p:spPr>
        <p:txBody>
          <a:bodyPr/>
          <a:lstStyle/>
          <a:p>
            <a:r>
              <a:rPr lang="en-US" dirty="0"/>
              <a:t>Training</a:t>
            </a:r>
          </a:p>
        </p:txBody>
      </p:sp>
      <p:sp>
        <p:nvSpPr>
          <p:cNvPr id="3" name="Content Placeholder 2"/>
          <p:cNvSpPr>
            <a:spLocks noGrp="1"/>
          </p:cNvSpPr>
          <p:nvPr>
            <p:ph idx="1"/>
          </p:nvPr>
        </p:nvSpPr>
        <p:spPr>
          <a:xfrm>
            <a:off x="609600" y="1053865"/>
            <a:ext cx="10972800" cy="1866152"/>
          </a:xfrm>
        </p:spPr>
        <p:txBody>
          <a:bodyPr vert="horz" lIns="91440" tIns="45720" rIns="91440" bIns="45720" rtlCol="0" anchor="t">
            <a:normAutofit lnSpcReduction="10000"/>
          </a:bodyPr>
          <a:lstStyle/>
          <a:p>
            <a:pPr marL="0" indent="0">
              <a:buNone/>
            </a:pPr>
            <a:r>
              <a:rPr lang="en-US" i="1" dirty="0">
                <a:cs typeface="Times New Roman"/>
              </a:rPr>
              <a:t>Reasons to use this feature</a:t>
            </a:r>
            <a:r>
              <a:rPr lang="en-US" dirty="0">
                <a:cs typeface="Times New Roman"/>
              </a:rPr>
              <a:t>:</a:t>
            </a:r>
            <a:endParaRPr lang="en-US" dirty="0"/>
          </a:p>
          <a:p>
            <a:pPr marL="0" indent="0">
              <a:buNone/>
            </a:pPr>
            <a:r>
              <a:rPr lang="en-US" dirty="0">
                <a:cs typeface="Times New Roman"/>
              </a:rPr>
              <a:t>1) Help another district</a:t>
            </a:r>
          </a:p>
          <a:p>
            <a:pPr marL="0" indent="0">
              <a:buNone/>
            </a:pPr>
            <a:r>
              <a:rPr lang="en-US" dirty="0">
                <a:cs typeface="Times New Roman"/>
              </a:rPr>
              <a:t>2) Get Mentor Credentials added in SCLead.org</a:t>
            </a:r>
          </a:p>
          <a:p>
            <a:pPr marL="0" indent="0">
              <a:buNone/>
            </a:pPr>
            <a:endParaRPr lang="en-US" dirty="0">
              <a:cs typeface="Times New Roman"/>
            </a:endParaRPr>
          </a:p>
        </p:txBody>
      </p:sp>
      <p:sp>
        <p:nvSpPr>
          <p:cNvPr id="4" name="Slide Number Placeholder 3"/>
          <p:cNvSpPr>
            <a:spLocks noGrp="1"/>
          </p:cNvSpPr>
          <p:nvPr>
            <p:ph type="sldNum" sz="quarter" idx="4"/>
          </p:nvPr>
        </p:nvSpPr>
        <p:spPr/>
        <p:txBody>
          <a:bodyPr/>
          <a:lstStyle/>
          <a:p>
            <a:fld id="{2638198E-7845-4843-8114-6B9DA8FD3EF6}" type="slidenum">
              <a:rPr lang="en-US" smtClean="0"/>
              <a:t>85</a:t>
            </a:fld>
            <a:endParaRPr lang="en-US"/>
          </a:p>
        </p:txBody>
      </p:sp>
      <p:pic>
        <p:nvPicPr>
          <p:cNvPr id="6" name="Picture 6" descr="A screenshot SCLead.org Training Tab">
            <a:extLst>
              <a:ext uri="{FF2B5EF4-FFF2-40B4-BE49-F238E27FC236}">
                <a16:creationId xmlns:a16="http://schemas.microsoft.com/office/drawing/2014/main" id="{62CE1A42-5F34-4BD0-9ED1-DE6F87F0D859}"/>
              </a:ext>
            </a:extLst>
          </p:cNvPr>
          <p:cNvPicPr>
            <a:picLocks noGrp="1" noChangeAspect="1"/>
          </p:cNvPicPr>
          <p:nvPr>
            <p:ph sz="half" idx="4294967295"/>
          </p:nvPr>
        </p:nvPicPr>
        <p:blipFill>
          <a:blip r:embed="rId3"/>
          <a:stretch>
            <a:fillRect/>
          </a:stretch>
        </p:blipFill>
        <p:spPr>
          <a:xfrm>
            <a:off x="740884" y="3104911"/>
            <a:ext cx="10861644" cy="3658948"/>
          </a:xfrm>
          <a:prstGeom prst="rect">
            <a:avLst/>
          </a:prstGeom>
        </p:spPr>
      </p:pic>
    </p:spTree>
    <p:extLst>
      <p:ext uri="{BB962C8B-B14F-4D97-AF65-F5344CB8AC3E}">
        <p14:creationId xmlns:p14="http://schemas.microsoft.com/office/powerpoint/2010/main" val="164390875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Mentor Training</a:t>
            </a:r>
            <a:endParaRPr lang="en-US" dirty="0">
              <a:cs typeface="Times New Roman"/>
            </a:endParaRPr>
          </a:p>
        </p:txBody>
      </p:sp>
      <p:sp>
        <p:nvSpPr>
          <p:cNvPr id="3" name="Content Placeholder 2"/>
          <p:cNvSpPr>
            <a:spLocks noGrp="1"/>
          </p:cNvSpPr>
          <p:nvPr>
            <p:ph idx="1"/>
          </p:nvPr>
        </p:nvSpPr>
        <p:spPr/>
        <p:txBody>
          <a:bodyPr vert="horz" lIns="91440" tIns="45720" rIns="91440" bIns="45720" rtlCol="0" anchor="t">
            <a:normAutofit/>
          </a:bodyPr>
          <a:lstStyle/>
          <a:p>
            <a:r>
              <a:rPr lang="en-US" dirty="0">
                <a:cs typeface="Times New Roman"/>
              </a:rPr>
              <a:t>Anyone planning to attend the SC Mentor Training offered by CERRA must receive a registration code from the district's Induction &amp; Mentoring coordinator.</a:t>
            </a:r>
            <a:endParaRPr lang="en-US" dirty="0"/>
          </a:p>
          <a:p>
            <a:endParaRPr lang="en-US" dirty="0">
              <a:cs typeface="Times New Roman"/>
            </a:endParaRPr>
          </a:p>
          <a:p>
            <a:r>
              <a:rPr lang="en-US" dirty="0">
                <a:cs typeface="Times New Roman"/>
              </a:rPr>
              <a:t>To register for training, potential participants must </a:t>
            </a:r>
            <a:r>
              <a:rPr lang="en-US" dirty="0" smtClean="0">
                <a:cs typeface="Times New Roman"/>
              </a:rPr>
              <a:t>visit</a:t>
            </a:r>
          </a:p>
          <a:p>
            <a:pPr marL="0" indent="0">
              <a:buNone/>
            </a:pPr>
            <a:r>
              <a:rPr lang="en-US" dirty="0" smtClean="0">
                <a:cs typeface="Times New Roman"/>
                <a:hlinkClick r:id="rId3"/>
              </a:rPr>
              <a:t>CERRA Website</a:t>
            </a:r>
            <a:endParaRPr lang="en-US" dirty="0">
              <a:cs typeface="Times New Roman"/>
            </a:endParaRPr>
          </a:p>
        </p:txBody>
      </p:sp>
      <p:sp>
        <p:nvSpPr>
          <p:cNvPr id="4" name="Slide Number Placeholder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638198E-7845-4843-8114-6B9DA8FD3EF6}" type="slidenum">
              <a:rPr kumimoji="0" lang="en-US" sz="1200" b="0" i="0" u="none" strike="noStrike" kern="1200" cap="none" spc="0" normalizeH="0" baseline="0" noProof="0" smtClean="0">
                <a:ln>
                  <a:noFill/>
                </a:ln>
                <a:solidFill>
                  <a:prstClr val="black">
                    <a:tint val="75000"/>
                  </a:prstClr>
                </a:solidFill>
                <a:effectLst/>
                <a:uLnTx/>
                <a:uFillTx/>
                <a:latin typeface="Times New Roma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86</a:t>
            </a:fld>
            <a:endParaRPr kumimoji="0" lang="en-US" sz="1200" b="0" i="0" u="none" strike="noStrike" kern="1200" cap="none" spc="0" normalizeH="0" baseline="0" noProof="0">
              <a:ln>
                <a:noFill/>
              </a:ln>
              <a:solidFill>
                <a:prstClr val="black">
                  <a:tint val="75000"/>
                </a:prstClr>
              </a:solidFill>
              <a:effectLst/>
              <a:uLnTx/>
              <a:uFillTx/>
              <a:latin typeface="Times New Roman"/>
              <a:ea typeface="+mn-ea"/>
              <a:cs typeface="+mn-cs"/>
            </a:endParaRPr>
          </a:p>
        </p:txBody>
      </p:sp>
    </p:spTree>
    <p:extLst>
      <p:ext uri="{BB962C8B-B14F-4D97-AF65-F5344CB8AC3E}">
        <p14:creationId xmlns:p14="http://schemas.microsoft.com/office/powerpoint/2010/main" val="205520208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816FD-E744-4B9C-9FE3-F416D8583579}"/>
              </a:ext>
            </a:extLst>
          </p:cNvPr>
          <p:cNvSpPr>
            <a:spLocks noGrp="1"/>
          </p:cNvSpPr>
          <p:nvPr>
            <p:ph type="title"/>
          </p:nvPr>
        </p:nvSpPr>
        <p:spPr/>
        <p:txBody>
          <a:bodyPr/>
          <a:lstStyle/>
          <a:p>
            <a:r>
              <a:rPr lang="en-US" dirty="0">
                <a:ea typeface="+mj-lt"/>
                <a:cs typeface="+mj-lt"/>
              </a:rPr>
              <a:t>Evaluation Corrections</a:t>
            </a:r>
            <a:endParaRPr lang="en-US" dirty="0"/>
          </a:p>
        </p:txBody>
      </p:sp>
      <p:pic>
        <p:nvPicPr>
          <p:cNvPr id="8" name="Picture 8" descr="A screenshot of a social media post&#10;&#10;Description automatically generated">
            <a:extLst>
              <a:ext uri="{FF2B5EF4-FFF2-40B4-BE49-F238E27FC236}">
                <a16:creationId xmlns:a16="http://schemas.microsoft.com/office/drawing/2014/main" id="{0E869491-28CF-4C9F-A4F0-DB9AD634B1FF}"/>
              </a:ext>
            </a:extLst>
          </p:cNvPr>
          <p:cNvPicPr>
            <a:picLocks noGrp="1" noChangeAspect="1"/>
          </p:cNvPicPr>
          <p:nvPr>
            <p:ph sz="half" idx="2"/>
          </p:nvPr>
        </p:nvPicPr>
        <p:blipFill>
          <a:blip r:embed="rId3"/>
          <a:stretch>
            <a:fillRect/>
          </a:stretch>
        </p:blipFill>
        <p:spPr>
          <a:xfrm>
            <a:off x="307675" y="1607439"/>
            <a:ext cx="6522728" cy="3130839"/>
          </a:xfrm>
        </p:spPr>
      </p:pic>
      <p:pic>
        <p:nvPicPr>
          <p:cNvPr id="11" name="Picture 11" descr="A screenshot of a cell phone&#10;&#10;Description automatically generated">
            <a:extLst>
              <a:ext uri="{FF2B5EF4-FFF2-40B4-BE49-F238E27FC236}">
                <a16:creationId xmlns:a16="http://schemas.microsoft.com/office/drawing/2014/main" id="{5274B656-4626-4A01-8FC9-AE40E7A87AAE}"/>
              </a:ext>
            </a:extLst>
          </p:cNvPr>
          <p:cNvPicPr>
            <a:picLocks noGrp="1" noChangeAspect="1"/>
          </p:cNvPicPr>
          <p:nvPr>
            <p:ph sz="quarter" idx="4"/>
          </p:nvPr>
        </p:nvPicPr>
        <p:blipFill>
          <a:blip r:embed="rId4"/>
          <a:stretch>
            <a:fillRect/>
          </a:stretch>
        </p:blipFill>
        <p:spPr>
          <a:xfrm>
            <a:off x="7142475" y="2064934"/>
            <a:ext cx="4957312" cy="4401208"/>
          </a:xfrm>
        </p:spPr>
      </p:pic>
      <p:sp>
        <p:nvSpPr>
          <p:cNvPr id="7" name="Slide Number Placeholder 6">
            <a:extLst>
              <a:ext uri="{FF2B5EF4-FFF2-40B4-BE49-F238E27FC236}">
                <a16:creationId xmlns:a16="http://schemas.microsoft.com/office/drawing/2014/main" id="{5471ED9D-8651-4BCE-A161-5934101651BF}"/>
              </a:ext>
            </a:extLst>
          </p:cNvPr>
          <p:cNvSpPr>
            <a:spLocks noGrp="1"/>
          </p:cNvSpPr>
          <p:nvPr>
            <p:ph type="sldNum" sz="quarter" idx="10"/>
          </p:nvPr>
        </p:nvSpPr>
        <p:spPr/>
        <p:txBody>
          <a:bodyPr/>
          <a:lstStyle/>
          <a:p>
            <a:fld id="{2638198E-7845-4843-8114-6B9DA8FD3EF6}" type="slidenum">
              <a:rPr lang="en-US" smtClean="0"/>
              <a:t>87</a:t>
            </a:fld>
            <a:endParaRPr lang="en-US"/>
          </a:p>
        </p:txBody>
      </p:sp>
    </p:spTree>
    <p:extLst>
      <p:ext uri="{BB962C8B-B14F-4D97-AF65-F5344CB8AC3E}">
        <p14:creationId xmlns:p14="http://schemas.microsoft.com/office/powerpoint/2010/main" val="77207123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US" b="1" dirty="0">
                <a:solidFill>
                  <a:schemeClr val="bg1"/>
                </a:solidFill>
              </a:rPr>
              <a:t>Questions</a:t>
            </a:r>
            <a:r>
              <a:rPr lang="en-US" b="1" dirty="0" smtClean="0">
                <a:solidFill>
                  <a:schemeClr val="bg1"/>
                </a:solidFill>
              </a:rPr>
              <a:t>? 5</a:t>
            </a:r>
            <a:endParaRPr lang="en-US" b="1" dirty="0">
              <a:solidFill>
                <a:schemeClr val="bg1"/>
              </a:solidFill>
            </a:endParaRP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2638198E-7845-4843-8114-6B9DA8FD3EF6}" type="slidenum">
              <a:rPr lang="en-US" smtClean="0"/>
              <a:t>88</a:t>
            </a:fld>
            <a:endParaRPr lang="en-US"/>
          </a:p>
        </p:txBody>
      </p:sp>
      <p:sp>
        <p:nvSpPr>
          <p:cNvPr id="5" name="Content Placeholder 2"/>
          <p:cNvSpPr txBox="1">
            <a:spLocks/>
          </p:cNvSpPr>
          <p:nvPr/>
        </p:nvSpPr>
        <p:spPr>
          <a:xfrm>
            <a:off x="420914" y="352998"/>
            <a:ext cx="11350172" cy="5888264"/>
          </a:xfrm>
          <a:prstGeom prst="rect">
            <a:avLst/>
          </a:prstGeom>
          <a:solidFill>
            <a:srgbClr val="009999"/>
          </a:solidFill>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3200" b="0" i="0" u="none"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endParaRPr lang="en-US" dirty="0" smtClean="0"/>
          </a:p>
          <a:p>
            <a:pPr marL="0" indent="0" algn="ctr">
              <a:buFont typeface="Arial" panose="020B0604020202020204" pitchFamily="34" charset="0"/>
              <a:buNone/>
            </a:pPr>
            <a:r>
              <a:rPr lang="en-US" sz="4800" b="1" dirty="0" smtClean="0">
                <a:solidFill>
                  <a:schemeClr val="bg1"/>
                </a:solidFill>
              </a:rPr>
              <a:t>Questions?</a:t>
            </a:r>
            <a:endParaRPr lang="en-US" sz="4800" b="1" dirty="0">
              <a:solidFill>
                <a:schemeClr val="bg1"/>
              </a:solidFill>
            </a:endParaRPr>
          </a:p>
        </p:txBody>
      </p:sp>
      <p:pic>
        <p:nvPicPr>
          <p:cNvPr id="6" name="Picture 5" descr="Multi-colored question marks. This section opens the dissussion for questions" title="Question graphic"/>
          <p:cNvPicPr>
            <a:picLocks noChangeAspect="1"/>
          </p:cNvPicPr>
          <p:nvPr/>
        </p:nvPicPr>
        <p:blipFill>
          <a:blip r:embed="rId2"/>
          <a:stretch>
            <a:fillRect/>
          </a:stretch>
        </p:blipFill>
        <p:spPr>
          <a:xfrm>
            <a:off x="3614057" y="1326851"/>
            <a:ext cx="5080000" cy="3035300"/>
          </a:xfrm>
          <a:prstGeom prst="rect">
            <a:avLst/>
          </a:prstGeom>
        </p:spPr>
      </p:pic>
    </p:spTree>
    <p:extLst>
      <p:ext uri="{BB962C8B-B14F-4D97-AF65-F5344CB8AC3E}">
        <p14:creationId xmlns:p14="http://schemas.microsoft.com/office/powerpoint/2010/main" val="290701934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3498" y="959796"/>
            <a:ext cx="8239188" cy="2487467"/>
          </a:xfrm>
        </p:spPr>
        <p:txBody>
          <a:bodyPr>
            <a:normAutofit/>
          </a:bodyPr>
          <a:lstStyle/>
          <a:p>
            <a:r>
              <a:rPr lang="en-US" sz="5300" dirty="0">
                <a:latin typeface="Times New Roman"/>
                <a:cs typeface="Times New Roman"/>
              </a:rPr>
              <a:t>Office of Educator Services: Updates</a:t>
            </a:r>
            <a:endParaRPr lang="en-US" sz="53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80380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do highly effective teachers want?</a:t>
            </a:r>
          </a:p>
        </p:txBody>
      </p:sp>
      <p:sp>
        <p:nvSpPr>
          <p:cNvPr id="3" name="Content Placeholder 2"/>
          <p:cNvSpPr>
            <a:spLocks noGrp="1"/>
          </p:cNvSpPr>
          <p:nvPr>
            <p:ph idx="1"/>
          </p:nvPr>
        </p:nvSpPr>
        <p:spPr/>
        <p:txBody>
          <a:bodyPr>
            <a:normAutofit/>
          </a:bodyPr>
          <a:lstStyle/>
          <a:p>
            <a:pPr marL="0" indent="0">
              <a:buNone/>
            </a:pPr>
            <a:r>
              <a:rPr lang="en-US" sz="3200" b="1">
                <a:solidFill>
                  <a:srgbClr val="008080"/>
                </a:solidFill>
              </a:rPr>
              <a:t>Feedback, Recognition, and Opportunities to Lead</a:t>
            </a:r>
          </a:p>
          <a:p>
            <a:pPr marL="0" indent="0">
              <a:buNone/>
            </a:pPr>
            <a:endParaRPr lang="en-US" sz="3200" b="1"/>
          </a:p>
        </p:txBody>
      </p:sp>
      <p:sp>
        <p:nvSpPr>
          <p:cNvPr id="7" name="Rounded Rectangular Callout 6" title="Rounded rectangle textbox, blue background"/>
          <p:cNvSpPr/>
          <p:nvPr/>
        </p:nvSpPr>
        <p:spPr>
          <a:xfrm>
            <a:off x="2638567" y="2602171"/>
            <a:ext cx="7642747" cy="3459591"/>
          </a:xfrm>
          <a:prstGeom prst="wedgeRoundRectCallou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srgbClr val="FFFFFF"/>
              </a:solidFill>
              <a:latin typeface="Calibri" panose="020F0502020204030204"/>
            </a:endParaRPr>
          </a:p>
        </p:txBody>
      </p:sp>
      <p:sp>
        <p:nvSpPr>
          <p:cNvPr id="8" name="TextBox 7"/>
          <p:cNvSpPr txBox="1"/>
          <p:nvPr/>
        </p:nvSpPr>
        <p:spPr>
          <a:xfrm>
            <a:off x="3038902" y="2602172"/>
            <a:ext cx="6405349" cy="3242362"/>
          </a:xfrm>
          <a:prstGeom prst="rect">
            <a:avLst/>
          </a:prstGeom>
          <a:noFill/>
        </p:spPr>
        <p:txBody>
          <a:bodyPr wrap="square" rtlCol="0">
            <a:spAutoFit/>
          </a:bodyPr>
          <a:lstStyle/>
          <a:p>
            <a:pPr defTabSz="914377"/>
            <a:r>
              <a:rPr lang="en-US" sz="2667">
                <a:solidFill>
                  <a:srgbClr val="FFFFFF"/>
                </a:solidFill>
                <a:latin typeface="+mj-lt"/>
              </a:rPr>
              <a:t>“Positive, </a:t>
            </a:r>
            <a:r>
              <a:rPr lang="en-US" sz="2667" b="1">
                <a:solidFill>
                  <a:srgbClr val="FFFFFF"/>
                </a:solidFill>
                <a:latin typeface="+mj-lt"/>
              </a:rPr>
              <a:t>effective communication </a:t>
            </a:r>
            <a:r>
              <a:rPr lang="en-US" sz="2667">
                <a:solidFill>
                  <a:srgbClr val="FFFFFF"/>
                </a:solidFill>
                <a:latin typeface="+mj-lt"/>
              </a:rPr>
              <a:t>between teachers and administration is lacking. Performance </a:t>
            </a:r>
            <a:r>
              <a:rPr lang="en-US" sz="2667" b="1">
                <a:solidFill>
                  <a:srgbClr val="FFFFFF"/>
                </a:solidFill>
                <a:latin typeface="+mj-lt"/>
              </a:rPr>
              <a:t>feedback</a:t>
            </a:r>
            <a:r>
              <a:rPr lang="en-US" sz="2667">
                <a:solidFill>
                  <a:srgbClr val="FFFFFF"/>
                </a:solidFill>
                <a:latin typeface="+mj-lt"/>
              </a:rPr>
              <a:t> is missing. For example, my principal never once visited my classroom during the entire school year to see how effective I really am with my students.”</a:t>
            </a:r>
          </a:p>
          <a:p>
            <a:pPr defTabSz="914377"/>
            <a:r>
              <a:rPr lang="en-US" sz="2667">
                <a:solidFill>
                  <a:srgbClr val="FFFFFF"/>
                </a:solidFill>
                <a:latin typeface="+mj-lt"/>
              </a:rPr>
              <a:t>(The New Teacher Project, 2012). </a:t>
            </a:r>
          </a:p>
          <a:p>
            <a:pPr defTabSz="914377"/>
            <a:endParaRPr lang="en-US">
              <a:solidFill>
                <a:srgbClr val="000000"/>
              </a:solidFill>
              <a:latin typeface="Calibri" panose="020F0502020204030204"/>
            </a:endParaRPr>
          </a:p>
        </p:txBody>
      </p:sp>
    </p:spTree>
    <p:extLst>
      <p:ext uri="{BB962C8B-B14F-4D97-AF65-F5344CB8AC3E}">
        <p14:creationId xmlns:p14="http://schemas.microsoft.com/office/powerpoint/2010/main" val="116980200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Office of Educator Services</a:t>
            </a:r>
          </a:p>
        </p:txBody>
      </p:sp>
      <p:sp>
        <p:nvSpPr>
          <p:cNvPr id="3" name="Content Placeholder 2"/>
          <p:cNvSpPr>
            <a:spLocks noGrp="1"/>
          </p:cNvSpPr>
          <p:nvPr>
            <p:ph idx="1"/>
          </p:nvPr>
        </p:nvSpPr>
        <p:spPr>
          <a:xfrm>
            <a:off x="1981200" y="1905000"/>
            <a:ext cx="8229600" cy="4572000"/>
          </a:xfrm>
        </p:spPr>
        <p:txBody>
          <a:bodyPr>
            <a:normAutofit/>
          </a:bodyPr>
          <a:lstStyle/>
          <a:p>
            <a:r>
              <a:rPr lang="en-US" dirty="0">
                <a:latin typeface="Times New Roman" panose="02020603050405020304" pitchFamily="18" charset="0"/>
                <a:cs typeface="Times New Roman" panose="02020603050405020304" pitchFamily="18" charset="0"/>
              </a:rPr>
              <a:t>Mary Hipp | Director </a:t>
            </a:r>
          </a:p>
          <a:p>
            <a:pPr marL="457200" lvl="1" indent="0">
              <a:buNone/>
            </a:pPr>
            <a:r>
              <a:rPr lang="en-US" dirty="0">
                <a:latin typeface="Times New Roman" panose="02020603050405020304" pitchFamily="18" charset="0"/>
                <a:cs typeface="Times New Roman" panose="02020603050405020304" pitchFamily="18" charset="0"/>
                <a:hlinkClick r:id="rId2"/>
              </a:rPr>
              <a:t>mhipp@ed.sc.gov</a:t>
            </a:r>
            <a:r>
              <a:rPr lang="en-US" dirty="0">
                <a:latin typeface="Times New Roman" panose="02020603050405020304" pitchFamily="18" charset="0"/>
                <a:cs typeface="Times New Roman" panose="02020603050405020304" pitchFamily="18" charset="0"/>
              </a:rPr>
              <a:t> | 803-896-0352</a:t>
            </a:r>
          </a:p>
          <a:p>
            <a:r>
              <a:rPr lang="en-US" dirty="0">
                <a:latin typeface="Times New Roman" panose="02020603050405020304" pitchFamily="18" charset="0"/>
                <a:cs typeface="Times New Roman" panose="02020603050405020304" pitchFamily="18" charset="0"/>
              </a:rPr>
              <a:t>Kathy McCoy | Administrative Assistant</a:t>
            </a:r>
          </a:p>
          <a:p>
            <a:pPr marL="457200" lvl="1" indent="0">
              <a:buNone/>
            </a:pPr>
            <a:r>
              <a:rPr lang="en-US" dirty="0">
                <a:latin typeface="Times New Roman" panose="02020603050405020304" pitchFamily="18" charset="0"/>
                <a:cs typeface="Times New Roman" panose="02020603050405020304" pitchFamily="18" charset="0"/>
                <a:hlinkClick r:id="rId3"/>
              </a:rPr>
              <a:t>kmccoy@ed.sc.gov</a:t>
            </a:r>
            <a:r>
              <a:rPr lang="en-US" dirty="0">
                <a:latin typeface="Times New Roman" panose="02020603050405020304" pitchFamily="18" charset="0"/>
                <a:cs typeface="Times New Roman" panose="02020603050405020304" pitchFamily="18" charset="0"/>
              </a:rPr>
              <a:t> | 803-896-0401</a:t>
            </a:r>
            <a:br>
              <a:rPr lang="en-US" dirty="0">
                <a:latin typeface="Times New Roman" panose="02020603050405020304" pitchFamily="18" charset="0"/>
                <a:cs typeface="Times New Roman" panose="02020603050405020304" pitchFamily="18" charset="0"/>
              </a:rPr>
            </a:br>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90</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363235212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pc="-150" dirty="0">
                <a:latin typeface="Times New Roman" panose="02020603050405020304" pitchFamily="18" charset="0"/>
                <a:cs typeface="Times New Roman" panose="02020603050405020304" pitchFamily="18" charset="0"/>
              </a:rPr>
              <a:t>Educator Services</a:t>
            </a:r>
            <a:br>
              <a:rPr lang="en-US" spc="-150" dirty="0">
                <a:latin typeface="Times New Roman" panose="02020603050405020304" pitchFamily="18" charset="0"/>
                <a:cs typeface="Times New Roman" panose="02020603050405020304" pitchFamily="18" charset="0"/>
              </a:rPr>
            </a:br>
            <a:r>
              <a:rPr lang="en-US" spc="-150" dirty="0">
                <a:latin typeface="Times New Roman" panose="02020603050405020304" pitchFamily="18" charset="0"/>
                <a:cs typeface="Times New Roman" panose="02020603050405020304" pitchFamily="18" charset="0"/>
              </a:rPr>
              <a:t>Alternative Certification</a:t>
            </a:r>
            <a:endParaRPr lang="en-US" dirty="0"/>
          </a:p>
        </p:txBody>
      </p:sp>
      <p:sp>
        <p:nvSpPr>
          <p:cNvPr id="3" name="Content Placeholder 2"/>
          <p:cNvSpPr>
            <a:spLocks noGrp="1"/>
          </p:cNvSpPr>
          <p:nvPr>
            <p:ph idx="1"/>
          </p:nvPr>
        </p:nvSpPr>
        <p:spPr/>
        <p:txBody>
          <a:bodyPr>
            <a:normAutofit fontScale="77500" lnSpcReduction="20000"/>
          </a:bodyPr>
          <a:lstStyle/>
          <a:p>
            <a:r>
              <a:rPr lang="en-US" dirty="0"/>
              <a:t>Alicia Gaither| Team Lead</a:t>
            </a:r>
          </a:p>
          <a:p>
            <a:pPr marL="0" indent="0">
              <a:buNone/>
            </a:pPr>
            <a:r>
              <a:rPr lang="en-US" dirty="0"/>
              <a:t>    </a:t>
            </a:r>
            <a:r>
              <a:rPr lang="en-US" dirty="0">
                <a:latin typeface="Times New Roman" panose="02020603050405020304" pitchFamily="18" charset="0"/>
                <a:cs typeface="Times New Roman" panose="02020603050405020304" pitchFamily="18" charset="0"/>
                <a:hlinkClick r:id="rId2"/>
              </a:rPr>
              <a:t>agaither@ed.sc.gov</a:t>
            </a:r>
            <a:r>
              <a:rPr lang="en-US" dirty="0">
                <a:latin typeface="Times New Roman" panose="02020603050405020304" pitchFamily="18" charset="0"/>
                <a:cs typeface="Times New Roman" panose="02020603050405020304" pitchFamily="18" charset="0"/>
              </a:rPr>
              <a:t> | 803-896-0384</a:t>
            </a:r>
          </a:p>
          <a:p>
            <a:pPr marL="0" indent="0">
              <a:buNone/>
            </a:pPr>
            <a:endParaRPr lang="en-US" dirty="0"/>
          </a:p>
          <a:p>
            <a:pPr marL="0" indent="0">
              <a:buNone/>
            </a:pPr>
            <a:endParaRPr lang="en-US" dirty="0"/>
          </a:p>
          <a:p>
            <a:r>
              <a:rPr lang="en-US" dirty="0"/>
              <a:t>Angela </a:t>
            </a:r>
            <a:r>
              <a:rPr lang="en-US" dirty="0" err="1"/>
              <a:t>Faile</a:t>
            </a:r>
            <a:r>
              <a:rPr lang="en-US" dirty="0"/>
              <a:t>| PACE Program Coordinator </a:t>
            </a:r>
          </a:p>
          <a:p>
            <a:pPr marL="0" indent="0">
              <a:buNone/>
            </a:pPr>
            <a:r>
              <a:rPr lang="en-US" dirty="0"/>
              <a:t>     </a:t>
            </a:r>
            <a:r>
              <a:rPr lang="en-US" dirty="0">
                <a:latin typeface="Times New Roman" panose="02020603050405020304" pitchFamily="18" charset="0"/>
                <a:cs typeface="Times New Roman" panose="02020603050405020304" pitchFamily="18" charset="0"/>
                <a:hlinkClick r:id="rId3"/>
              </a:rPr>
              <a:t>afaile@ed.sc.gov</a:t>
            </a:r>
            <a:r>
              <a:rPr lang="en-US" dirty="0">
                <a:latin typeface="Times New Roman" panose="02020603050405020304" pitchFamily="18" charset="0"/>
                <a:cs typeface="Times New Roman" panose="02020603050405020304" pitchFamily="18" charset="0"/>
              </a:rPr>
              <a:t> | 803-896-0384</a:t>
            </a:r>
          </a:p>
          <a:p>
            <a:pPr marL="0" indent="0">
              <a:buNone/>
            </a:pPr>
            <a:endParaRPr lang="en-US" dirty="0"/>
          </a:p>
          <a:p>
            <a:pPr marL="0" indent="0">
              <a:buNone/>
            </a:pPr>
            <a:endParaRPr lang="en-US" sz="3200" dirty="0"/>
          </a:p>
          <a:p>
            <a:r>
              <a:rPr lang="en-US" dirty="0"/>
              <a:t>Kimberly Kelso| Program Coordinator </a:t>
            </a:r>
          </a:p>
          <a:p>
            <a:pPr marL="0" indent="0">
              <a:buNone/>
            </a:pPr>
            <a:r>
              <a:rPr lang="en-US" sz="2400" dirty="0"/>
              <a:t>      (</a:t>
            </a:r>
            <a:r>
              <a:rPr lang="en-US" sz="2400" b="1" dirty="0"/>
              <a:t>all other alternative route programs</a:t>
            </a:r>
            <a:r>
              <a:rPr lang="en-US" sz="2400" dirty="0"/>
              <a:t>)</a:t>
            </a:r>
          </a:p>
          <a:p>
            <a:pPr marL="0" indent="0">
              <a:buNone/>
            </a:pPr>
            <a:r>
              <a:rPr lang="en-US" dirty="0"/>
              <a:t>     </a:t>
            </a:r>
            <a:r>
              <a:rPr lang="en-US" dirty="0">
                <a:latin typeface="Times New Roman" panose="02020603050405020304" pitchFamily="18" charset="0"/>
                <a:cs typeface="Times New Roman" panose="02020603050405020304" pitchFamily="18" charset="0"/>
                <a:hlinkClick r:id="rId4"/>
              </a:rPr>
              <a:t>kkelso@ed.sc.gov</a:t>
            </a:r>
            <a:r>
              <a:rPr lang="en-US" dirty="0">
                <a:latin typeface="Times New Roman" panose="02020603050405020304" pitchFamily="18" charset="0"/>
                <a:cs typeface="Times New Roman" panose="02020603050405020304" pitchFamily="18" charset="0"/>
              </a:rPr>
              <a:t> | 803-896-0384</a:t>
            </a:r>
          </a:p>
          <a:p>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91</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162651560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525134"/>
          </a:xfrm>
        </p:spPr>
        <p:txBody>
          <a:bodyPr>
            <a:normAutofit fontScale="90000"/>
          </a:bodyPr>
          <a:lstStyle/>
          <a:p>
            <a:r>
              <a:rPr lang="en-US" spc="-150" dirty="0">
                <a:latin typeface="Times New Roman" panose="02020603050405020304" pitchFamily="18" charset="0"/>
                <a:cs typeface="Times New Roman" panose="02020603050405020304" pitchFamily="18" charset="0"/>
              </a:rPr>
              <a:t>Educator Services</a:t>
            </a:r>
            <a:br>
              <a:rPr lang="en-US" spc="-150" dirty="0">
                <a:latin typeface="Times New Roman" panose="02020603050405020304" pitchFamily="18" charset="0"/>
                <a:cs typeface="Times New Roman" panose="02020603050405020304" pitchFamily="18" charset="0"/>
              </a:rPr>
            </a:br>
            <a:r>
              <a:rPr lang="en-US" spc="-150" dirty="0">
                <a:latin typeface="Times New Roman" panose="02020603050405020304" pitchFamily="18" charset="0"/>
                <a:cs typeface="Times New Roman" panose="02020603050405020304" pitchFamily="18" charset="0"/>
              </a:rPr>
              <a:t>Alternative </a:t>
            </a:r>
            <a:r>
              <a:rPr lang="en-US" spc="-150" dirty="0" smtClean="0">
                <a:latin typeface="Times New Roman" panose="02020603050405020304" pitchFamily="18" charset="0"/>
                <a:cs typeface="Times New Roman" panose="02020603050405020304" pitchFamily="18" charset="0"/>
              </a:rPr>
              <a:t>Certification</a:t>
            </a:r>
            <a:br>
              <a:rPr lang="en-US" spc="-150" dirty="0" smtClean="0">
                <a:latin typeface="Times New Roman" panose="02020603050405020304" pitchFamily="18" charset="0"/>
                <a:cs typeface="Times New Roman" panose="02020603050405020304" pitchFamily="18" charset="0"/>
              </a:rPr>
            </a:br>
            <a:r>
              <a:rPr lang="en-US" spc="-150" dirty="0" smtClean="0">
                <a:solidFill>
                  <a:schemeClr val="bg1"/>
                </a:solidFill>
                <a:latin typeface="Times New Roman" panose="02020603050405020304" pitchFamily="18" charset="0"/>
                <a:cs typeface="Times New Roman" panose="02020603050405020304" pitchFamily="18" charset="0"/>
              </a:rPr>
              <a:t>Slide 2</a:t>
            </a:r>
            <a:endParaRPr lang="en-US" dirty="0">
              <a:solidFill>
                <a:schemeClr val="bg1"/>
              </a:solidFill>
            </a:endParaRPr>
          </a:p>
        </p:txBody>
      </p:sp>
      <p:sp>
        <p:nvSpPr>
          <p:cNvPr id="3" name="Content Placeholder 2"/>
          <p:cNvSpPr>
            <a:spLocks noGrp="1"/>
          </p:cNvSpPr>
          <p:nvPr>
            <p:ph idx="1"/>
          </p:nvPr>
        </p:nvSpPr>
        <p:spPr/>
        <p:txBody>
          <a:bodyPr/>
          <a:lstStyle/>
          <a:p>
            <a:pPr marL="0" indent="0">
              <a:buNone/>
            </a:pPr>
            <a:r>
              <a:rPr lang="en-US" b="1" dirty="0"/>
              <a:t>District Contacts</a:t>
            </a:r>
          </a:p>
          <a:p>
            <a:r>
              <a:rPr lang="en-US" dirty="0"/>
              <a:t>Paula Hayden</a:t>
            </a:r>
          </a:p>
          <a:p>
            <a:r>
              <a:rPr lang="en-US" dirty="0"/>
              <a:t>Brandon Hoover</a:t>
            </a:r>
          </a:p>
          <a:p>
            <a:r>
              <a:rPr lang="en-US" dirty="0"/>
              <a:t>Ryan </a:t>
            </a:r>
            <a:r>
              <a:rPr lang="en-US" dirty="0" err="1"/>
              <a:t>Tavenner</a:t>
            </a:r>
            <a:endParaRPr lang="en-US" dirty="0"/>
          </a:p>
          <a:p>
            <a:r>
              <a:rPr lang="en-US" dirty="0"/>
              <a:t>DC Hutchins</a:t>
            </a:r>
          </a:p>
          <a:p>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92</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206392875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496105"/>
          </a:xfrm>
        </p:spPr>
        <p:txBody>
          <a:bodyPr>
            <a:normAutofit/>
          </a:bodyPr>
          <a:lstStyle/>
          <a:p>
            <a:r>
              <a:rPr lang="en-US" sz="3600" dirty="0"/>
              <a:t>Alternative Route Certificates and </a:t>
            </a:r>
            <a:r>
              <a:rPr lang="en-US" sz="3600" dirty="0" smtClean="0"/>
              <a:t>ADEPT</a:t>
            </a:r>
            <a:br>
              <a:rPr lang="en-US" sz="3600" dirty="0" smtClean="0"/>
            </a:br>
            <a:r>
              <a:rPr lang="en-US" sz="3600" dirty="0" smtClean="0">
                <a:solidFill>
                  <a:schemeClr val="bg1"/>
                </a:solidFill>
              </a:rPr>
              <a:t>Slide 2</a:t>
            </a:r>
            <a:endParaRPr lang="en-US" sz="3600" dirty="0">
              <a:solidFill>
                <a:schemeClr val="bg1"/>
              </a:solidFill>
            </a:endParaRPr>
          </a:p>
        </p:txBody>
      </p:sp>
      <p:sp>
        <p:nvSpPr>
          <p:cNvPr id="3" name="Content Placeholder 2"/>
          <p:cNvSpPr>
            <a:spLocks noGrp="1"/>
          </p:cNvSpPr>
          <p:nvPr>
            <p:ph idx="1"/>
          </p:nvPr>
        </p:nvSpPr>
        <p:spPr>
          <a:xfrm>
            <a:off x="609600" y="1830388"/>
            <a:ext cx="10972800" cy="4525963"/>
          </a:xfrm>
        </p:spPr>
        <p:txBody>
          <a:bodyPr/>
          <a:lstStyle/>
          <a:p>
            <a:r>
              <a:rPr lang="fr-FR" dirty="0"/>
              <a:t>S.C. Code Ann. § 59-25-30 (</a:t>
            </a:r>
            <a:r>
              <a:rPr lang="fr-FR" dirty="0" err="1"/>
              <a:t>Supp</a:t>
            </a:r>
            <a:r>
              <a:rPr lang="fr-FR" dirty="0"/>
              <a:t>. 2018) </a:t>
            </a:r>
            <a:r>
              <a:rPr lang="fr-FR" dirty="0" err="1"/>
              <a:t>allows</a:t>
            </a:r>
            <a:r>
              <a:rPr lang="fr-FR" dirty="0"/>
              <a:t> for a maximum of four Alternative Route </a:t>
            </a:r>
            <a:r>
              <a:rPr lang="fr-FR" dirty="0" err="1"/>
              <a:t>certificates</a:t>
            </a:r>
            <a:endParaRPr lang="fr-FR" dirty="0"/>
          </a:p>
          <a:p>
            <a:pPr lvl="1"/>
            <a:r>
              <a:rPr lang="fr-FR" dirty="0"/>
              <a:t>Exception: American </a:t>
            </a:r>
            <a:r>
              <a:rPr lang="fr-FR" dirty="0" err="1"/>
              <a:t>Board</a:t>
            </a:r>
            <a:r>
              <a:rPr lang="fr-FR" dirty="0"/>
              <a:t> </a:t>
            </a:r>
            <a:r>
              <a:rPr lang="fr-FR" dirty="0" err="1"/>
              <a:t>Statute</a:t>
            </a:r>
            <a:r>
              <a:rPr lang="fr-FR" dirty="0"/>
              <a:t> </a:t>
            </a:r>
            <a:r>
              <a:rPr lang="fr-FR" dirty="0" err="1"/>
              <a:t>allows</a:t>
            </a:r>
            <a:r>
              <a:rPr lang="fr-FR" dirty="0"/>
              <a:t> for </a:t>
            </a:r>
            <a:r>
              <a:rPr lang="fr-FR" dirty="0" err="1"/>
              <a:t>only</a:t>
            </a:r>
            <a:r>
              <a:rPr lang="fr-FR" dirty="0"/>
              <a:t> </a:t>
            </a:r>
            <a:r>
              <a:rPr lang="fr-FR" dirty="0" err="1"/>
              <a:t>three</a:t>
            </a:r>
            <a:r>
              <a:rPr lang="fr-FR" dirty="0"/>
              <a:t> </a:t>
            </a:r>
            <a:r>
              <a:rPr lang="fr-FR" dirty="0" err="1"/>
              <a:t>certificates</a:t>
            </a:r>
            <a:r>
              <a:rPr lang="fr-FR" dirty="0"/>
              <a:t> for </a:t>
            </a:r>
            <a:r>
              <a:rPr lang="fr-FR" dirty="0" err="1"/>
              <a:t>those</a:t>
            </a:r>
            <a:r>
              <a:rPr lang="fr-FR" dirty="0"/>
              <a:t> participants.</a:t>
            </a:r>
            <a:endParaRPr lang="en-US" dirty="0"/>
          </a:p>
          <a:p>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93</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400313617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583191"/>
          </a:xfrm>
        </p:spPr>
        <p:txBody>
          <a:bodyPr>
            <a:normAutofit/>
          </a:bodyPr>
          <a:lstStyle/>
          <a:p>
            <a:r>
              <a:rPr lang="en-US" sz="3600" dirty="0"/>
              <a:t>Alternative Route Certificates and </a:t>
            </a:r>
            <a:r>
              <a:rPr lang="en-US" sz="3600" dirty="0" smtClean="0"/>
              <a:t>ADEPT</a:t>
            </a:r>
            <a:br>
              <a:rPr lang="en-US" sz="3600" dirty="0" smtClean="0"/>
            </a:br>
            <a:r>
              <a:rPr lang="en-US" sz="3600" dirty="0" smtClean="0">
                <a:solidFill>
                  <a:schemeClr val="bg1"/>
                </a:solidFill>
              </a:rPr>
              <a:t>Slide 3</a:t>
            </a:r>
            <a:endParaRPr lang="en-US" sz="3600" dirty="0">
              <a:solidFill>
                <a:schemeClr val="bg1"/>
              </a:solidFill>
            </a:endParaRPr>
          </a:p>
        </p:txBody>
      </p:sp>
      <p:sp>
        <p:nvSpPr>
          <p:cNvPr id="3" name="Content Placeholder 2"/>
          <p:cNvSpPr>
            <a:spLocks noGrp="1"/>
          </p:cNvSpPr>
          <p:nvPr>
            <p:ph idx="1"/>
          </p:nvPr>
        </p:nvSpPr>
        <p:spPr/>
        <p:txBody>
          <a:bodyPr>
            <a:normAutofit/>
          </a:bodyPr>
          <a:lstStyle/>
          <a:p>
            <a:r>
              <a:rPr lang="en-US" dirty="0"/>
              <a:t>Always consider a participant’s number of Alt Route certificates</a:t>
            </a:r>
          </a:p>
          <a:p>
            <a:r>
              <a:rPr lang="en-US" dirty="0"/>
              <a:t>Ex: a PACE</a:t>
            </a:r>
            <a:r>
              <a:rPr lang="en-US" b="1" dirty="0"/>
              <a:t> </a:t>
            </a:r>
            <a:r>
              <a:rPr lang="en-US" dirty="0"/>
              <a:t>participant must be placed on Annual Summative </a:t>
            </a:r>
            <a:r>
              <a:rPr lang="en-US" i="1" dirty="0"/>
              <a:t>no later than the third certificate year</a:t>
            </a:r>
            <a:r>
              <a:rPr lang="en-US" dirty="0"/>
              <a:t>.</a:t>
            </a:r>
          </a:p>
          <a:p>
            <a:r>
              <a:rPr lang="en-US" dirty="0"/>
              <a:t>A teacher with Annual 1 Summative = Not Met should move directly to Annual 2 Summative. </a:t>
            </a:r>
          </a:p>
          <a:p>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94</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316150766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Alternative Route Certificates and ADEPT</a:t>
            </a:r>
          </a:p>
        </p:txBody>
      </p:sp>
      <p:sp>
        <p:nvSpPr>
          <p:cNvPr id="3" name="Content Placeholder 2"/>
          <p:cNvSpPr>
            <a:spLocks noGrp="1"/>
          </p:cNvSpPr>
          <p:nvPr>
            <p:ph idx="1"/>
          </p:nvPr>
        </p:nvSpPr>
        <p:spPr/>
        <p:txBody>
          <a:bodyPr/>
          <a:lstStyle/>
          <a:p>
            <a:r>
              <a:rPr lang="en-US" dirty="0"/>
              <a:t>Consistent with the SBE Regulation 43-205.1 (ADEPT), Alt Route participants must not receive a continuing contract until they have completed all requirements for a Professional certificate. </a:t>
            </a:r>
          </a:p>
          <a:p>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95</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226922006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Alternative Certification Procedures</a:t>
            </a:r>
          </a:p>
        </p:txBody>
      </p:sp>
      <p:sp>
        <p:nvSpPr>
          <p:cNvPr id="3" name="Content Placeholder 2"/>
          <p:cNvSpPr>
            <a:spLocks noGrp="1"/>
          </p:cNvSpPr>
          <p:nvPr>
            <p:ph idx="1"/>
          </p:nvPr>
        </p:nvSpPr>
        <p:spPr/>
        <p:txBody>
          <a:bodyPr>
            <a:normAutofit/>
          </a:bodyPr>
          <a:lstStyle/>
          <a:p>
            <a:r>
              <a:rPr lang="en-US" sz="3200" dirty="0"/>
              <a:t>Must have new Confirmation of Employment (COE) for each participant, each year.</a:t>
            </a:r>
          </a:p>
          <a:p>
            <a:r>
              <a:rPr lang="en-US" sz="3200" dirty="0"/>
              <a:t>COE must be submitted using the electronic COE link in CPS.</a:t>
            </a:r>
          </a:p>
          <a:p>
            <a:r>
              <a:rPr lang="en-US" sz="3200" dirty="0"/>
              <a:t>The first Alt Route certificate is issued after receipt of the COE and verification of all required pre-service training for the pathway (e.g., PACE, TFA, etc.). </a:t>
            </a:r>
          </a:p>
          <a:p>
            <a:pPr marL="0" indent="0">
              <a:buNone/>
            </a:pPr>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96</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100234518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554162"/>
          </a:xfrm>
        </p:spPr>
        <p:txBody>
          <a:bodyPr>
            <a:normAutofit/>
          </a:bodyPr>
          <a:lstStyle/>
          <a:p>
            <a:r>
              <a:rPr lang="en-US" dirty="0"/>
              <a:t>Alternative Certification </a:t>
            </a:r>
            <a:r>
              <a:rPr lang="en-US" dirty="0" smtClean="0"/>
              <a:t>Procedures</a:t>
            </a:r>
            <a:br>
              <a:rPr lang="en-US" dirty="0" smtClean="0"/>
            </a:br>
            <a:r>
              <a:rPr lang="en-US" dirty="0" smtClean="0">
                <a:solidFill>
                  <a:schemeClr val="bg1"/>
                </a:solidFill>
              </a:rPr>
              <a:t>Slide 2</a:t>
            </a:r>
            <a:endParaRPr lang="en-US" dirty="0">
              <a:solidFill>
                <a:schemeClr val="bg1"/>
              </a:solidFill>
            </a:endParaRPr>
          </a:p>
        </p:txBody>
      </p:sp>
      <p:sp>
        <p:nvSpPr>
          <p:cNvPr id="3" name="Content Placeholder 2"/>
          <p:cNvSpPr>
            <a:spLocks noGrp="1"/>
          </p:cNvSpPr>
          <p:nvPr>
            <p:ph idx="1"/>
          </p:nvPr>
        </p:nvSpPr>
        <p:spPr>
          <a:xfrm>
            <a:off x="609600" y="1828800"/>
            <a:ext cx="10972800" cy="4525963"/>
          </a:xfrm>
        </p:spPr>
        <p:txBody>
          <a:bodyPr/>
          <a:lstStyle/>
          <a:p>
            <a:r>
              <a:rPr lang="en-US" dirty="0"/>
              <a:t>2020-21 certificates are currently being issued for first year educators who just completed PACE I training in July.</a:t>
            </a:r>
          </a:p>
          <a:p>
            <a:r>
              <a:rPr lang="en-US" dirty="0"/>
              <a:t>District HR and ADEPT contacts will be copied on annual certification status letters.</a:t>
            </a:r>
          </a:p>
          <a:p>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97</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91354705"/>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Alternative Certification</a:t>
            </a:r>
            <a:br>
              <a:rPr lang="en-US" sz="3600" dirty="0"/>
            </a:br>
            <a:r>
              <a:rPr lang="en-US" sz="3600" dirty="0"/>
              <a:t>COVID-19 Flexibility</a:t>
            </a:r>
          </a:p>
        </p:txBody>
      </p:sp>
      <p:sp>
        <p:nvSpPr>
          <p:cNvPr id="3" name="Content Placeholder 2"/>
          <p:cNvSpPr>
            <a:spLocks noGrp="1"/>
          </p:cNvSpPr>
          <p:nvPr>
            <p:ph idx="1"/>
          </p:nvPr>
        </p:nvSpPr>
        <p:spPr/>
        <p:txBody>
          <a:bodyPr>
            <a:normAutofit/>
          </a:bodyPr>
          <a:lstStyle/>
          <a:p>
            <a:r>
              <a:rPr lang="en-US" dirty="0"/>
              <a:t>Temporary Certificate</a:t>
            </a:r>
          </a:p>
          <a:p>
            <a:pPr lvl="1"/>
            <a:r>
              <a:rPr lang="en-US" sz="2800" dirty="0"/>
              <a:t>Applicants who have completed all admission requirements except required subject area exam</a:t>
            </a:r>
          </a:p>
          <a:p>
            <a:pPr lvl="1"/>
            <a:r>
              <a:rPr lang="en-US" sz="2800" dirty="0"/>
              <a:t>Applicants with three or more unsuccessful attempts on the required subject area exam are not eligible</a:t>
            </a:r>
          </a:p>
          <a:p>
            <a:pPr lvl="1"/>
            <a:r>
              <a:rPr lang="en-US" sz="2800" dirty="0"/>
              <a:t>Valid 2020-21 school year only</a:t>
            </a:r>
          </a:p>
          <a:p>
            <a:pPr lvl="1"/>
            <a:r>
              <a:rPr lang="en-US" sz="2800" dirty="0"/>
              <a:t>Must submit passing score by June 30, 2021</a:t>
            </a:r>
          </a:p>
          <a:p>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98</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151536961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626733"/>
          </a:xfrm>
        </p:spPr>
        <p:txBody>
          <a:bodyPr>
            <a:normAutofit fontScale="90000"/>
          </a:bodyPr>
          <a:lstStyle/>
          <a:p>
            <a:r>
              <a:rPr lang="en-US" dirty="0"/>
              <a:t>Alternative Certification</a:t>
            </a:r>
            <a:br>
              <a:rPr lang="en-US" dirty="0"/>
            </a:br>
            <a:r>
              <a:rPr lang="en-US" dirty="0"/>
              <a:t>COVID-19 </a:t>
            </a:r>
            <a:r>
              <a:rPr lang="en-US" dirty="0" smtClean="0"/>
              <a:t>Flexibility</a:t>
            </a:r>
            <a:br>
              <a:rPr lang="en-US" dirty="0" smtClean="0"/>
            </a:br>
            <a:r>
              <a:rPr lang="en-US" dirty="0" smtClean="0">
                <a:solidFill>
                  <a:schemeClr val="bg1"/>
                </a:solidFill>
              </a:rPr>
              <a:t>Slide 2</a:t>
            </a:r>
            <a:endParaRPr lang="en-US" dirty="0">
              <a:solidFill>
                <a:schemeClr val="bg1"/>
              </a:solidFill>
            </a:endParaRPr>
          </a:p>
        </p:txBody>
      </p:sp>
      <p:sp>
        <p:nvSpPr>
          <p:cNvPr id="3" name="Content Placeholder 2"/>
          <p:cNvSpPr>
            <a:spLocks noGrp="1"/>
          </p:cNvSpPr>
          <p:nvPr>
            <p:ph idx="1"/>
          </p:nvPr>
        </p:nvSpPr>
        <p:spPr/>
        <p:txBody>
          <a:bodyPr/>
          <a:lstStyle/>
          <a:p>
            <a:r>
              <a:rPr lang="en-US" dirty="0"/>
              <a:t>Final Year Extension</a:t>
            </a:r>
          </a:p>
          <a:p>
            <a:pPr lvl="1"/>
            <a:r>
              <a:rPr lang="en-US" sz="2800" dirty="0"/>
              <a:t>Educators who have held the maximum number of conditional certificates per state statute</a:t>
            </a:r>
          </a:p>
          <a:p>
            <a:pPr lvl="1"/>
            <a:r>
              <a:rPr lang="en-US" sz="2800" dirty="0"/>
              <a:t>Valid 2020-21 school year only</a:t>
            </a:r>
          </a:p>
          <a:p>
            <a:pPr lvl="1"/>
            <a:r>
              <a:rPr lang="en-US" sz="2800" dirty="0"/>
              <a:t>Must complete remaining requirements by June 30, 2021</a:t>
            </a:r>
          </a:p>
          <a:p>
            <a:endParaRPr lang="en-US" dirty="0"/>
          </a:p>
        </p:txBody>
      </p:sp>
      <p:sp>
        <p:nvSpPr>
          <p:cNvPr id="4" name="Slide Number Placeholder 3"/>
          <p:cNvSpPr>
            <a:spLocks noGrp="1"/>
          </p:cNvSpPr>
          <p:nvPr>
            <p:ph type="sldNum" sz="quarter" idx="4"/>
          </p:nvPr>
        </p:nvSpPr>
        <p:spPr/>
        <p:txBody>
          <a:bodyPr/>
          <a:lstStyle/>
          <a:p>
            <a:fld id="{2638198E-7845-4843-8114-6B9DA8FD3EF6}" type="slidenum">
              <a:rPr lang="en-US">
                <a:solidFill>
                  <a:prstClr val="black">
                    <a:tint val="75000"/>
                  </a:prstClr>
                </a:solidFill>
                <a:latin typeface="Times New Roman"/>
              </a:rPr>
              <a:pPr/>
              <a:t>99</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14587067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11.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8&quot;/&gt;&lt;/object&gt;&lt;/object&gt;&lt;/object&gt;&lt;/database&gt;"/>
  <p:tag name="SECTOMILLISECCONVERTED" val="1"/>
</p:tagLst>
</file>

<file path=ppt/theme/_rels/theme3.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2017 SCDE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CD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widescreen [Read-Only]" id="{516DFB8F-F69C-4AFE-86B7-AFCDD41D5482}" vid="{046585DE-909D-424B-B98F-8D9B238EDBB3}"/>
    </a:ext>
  </a:extLst>
</a:theme>
</file>

<file path=ppt/theme/theme2.xml><?xml version="1.0" encoding="utf-8"?>
<a:theme xmlns:a="http://schemas.openxmlformats.org/drawingml/2006/main" name="Office Theme">
  <a:themeElements>
    <a:clrScheme name="NIET - SC - Custom">
      <a:dk1>
        <a:srgbClr val="000000"/>
      </a:dk1>
      <a:lt1>
        <a:srgbClr val="FFFFFF"/>
      </a:lt1>
      <a:dk2>
        <a:srgbClr val="00999A"/>
      </a:dk2>
      <a:lt2>
        <a:srgbClr val="FFFFFF"/>
      </a:lt2>
      <a:accent1>
        <a:srgbClr val="00999A"/>
      </a:accent1>
      <a:accent2>
        <a:srgbClr val="F3782F"/>
      </a:accent2>
      <a:accent3>
        <a:srgbClr val="83B641"/>
      </a:accent3>
      <a:accent4>
        <a:srgbClr val="005595"/>
      </a:accent4>
      <a:accent5>
        <a:srgbClr val="6B747C"/>
      </a:accent5>
      <a:accent6>
        <a:srgbClr val="B8B8B8"/>
      </a:accent6>
      <a:hlink>
        <a:srgbClr val="666666"/>
      </a:hlink>
      <a:folHlink>
        <a:srgbClr val="444444"/>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999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Ion Boardroom">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017 SCDE_Presentation-Template_ligh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CD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1" ma:contentTypeDescription="Create a new document." ma:contentTypeScope="" ma:versionID="7ec96cb25f2d791b94bdd0b777ab65f9">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83bb2c5859a8628fee3a2153dc140eed"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55E0013-D923-439A-8A4B-5FC2A456F64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2f7301-725c-47b9-832a-57cb4d48a234"/>
    <ds:schemaRef ds:uri="eceb486e-0810-4529-a988-f381a2f10d7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3F7E4EA-9B9C-4196-8B33-916A149F94E4}">
  <ds:schemaRefs>
    <ds:schemaRef ds:uri="http://schemas.microsoft.com/sharepoint/v3/contenttype/forms"/>
  </ds:schemaRefs>
</ds:datastoreItem>
</file>

<file path=customXml/itemProps3.xml><?xml version="1.0" encoding="utf-8"?>
<ds:datastoreItem xmlns:ds="http://schemas.openxmlformats.org/officeDocument/2006/customXml" ds:itemID="{E4605256-E44B-4F37-8DF1-5BC02763DDE7}">
  <ds:schemaRefs>
    <ds:schemaRef ds:uri="http://www.w3.org/XML/1998/namespace"/>
    <ds:schemaRef ds:uri="http://purl.org/dc/elements/1.1/"/>
    <ds:schemaRef ds:uri="http://purl.org/dc/dcmitype/"/>
    <ds:schemaRef ds:uri="http://schemas.microsoft.com/office/2006/documentManagement/types"/>
    <ds:schemaRef ds:uri="http://schemas.microsoft.com/office/infopath/2007/PartnerControls"/>
    <ds:schemaRef ds:uri="f02f7301-725c-47b9-832a-57cb4d48a234"/>
    <ds:schemaRef ds:uri="http://schemas.microsoft.com/office/2006/metadata/properties"/>
    <ds:schemaRef ds:uri="http://purl.org/dc/terms/"/>
    <ds:schemaRef ds:uri="http://schemas.openxmlformats.org/package/2006/metadata/core-properties"/>
    <ds:schemaRef ds:uri="eceb486e-0810-4529-a988-f381a2f10d79"/>
  </ds:schemaRefs>
</ds:datastoreItem>
</file>

<file path=docProps/app.xml><?xml version="1.0" encoding="utf-8"?>
<Properties xmlns="http://schemas.openxmlformats.org/officeDocument/2006/extended-properties" xmlns:vt="http://schemas.openxmlformats.org/officeDocument/2006/docPropsVTypes">
  <Template>SCDE Widescreen Presentation Template</Template>
  <TotalTime>0</TotalTime>
  <Words>13204</Words>
  <Application>Microsoft Office PowerPoint</Application>
  <PresentationFormat>Widescreen</PresentationFormat>
  <Paragraphs>1238</Paragraphs>
  <Slides>125</Slides>
  <Notes>81</Notes>
  <HiddenSlides>4</HiddenSlides>
  <MMClips>0</MMClips>
  <ScaleCrop>false</ScaleCrop>
  <HeadingPairs>
    <vt:vector size="6" baseType="variant">
      <vt:variant>
        <vt:lpstr>Fonts Used</vt:lpstr>
      </vt:variant>
      <vt:variant>
        <vt:i4>9</vt:i4>
      </vt:variant>
      <vt:variant>
        <vt:lpstr>Theme</vt:lpstr>
      </vt:variant>
      <vt:variant>
        <vt:i4>6</vt:i4>
      </vt:variant>
      <vt:variant>
        <vt:lpstr>Slide Titles</vt:lpstr>
      </vt:variant>
      <vt:variant>
        <vt:i4>125</vt:i4>
      </vt:variant>
    </vt:vector>
  </HeadingPairs>
  <TitlesOfParts>
    <vt:vector size="140" baseType="lpstr">
      <vt:lpstr>Arial</vt:lpstr>
      <vt:lpstr>Calibri</vt:lpstr>
      <vt:lpstr>Calibri Light</vt:lpstr>
      <vt:lpstr>Century Gothic</vt:lpstr>
      <vt:lpstr>Source Sans Pro</vt:lpstr>
      <vt:lpstr>Symbol</vt:lpstr>
      <vt:lpstr>Times New Roman</vt:lpstr>
      <vt:lpstr>Wingdings</vt:lpstr>
      <vt:lpstr>Wingdings 3</vt:lpstr>
      <vt:lpstr>2017 SCDE_Presentation-Template</vt:lpstr>
      <vt:lpstr>Office Theme</vt:lpstr>
      <vt:lpstr>Ion Boardroom</vt:lpstr>
      <vt:lpstr>2_Office Theme</vt:lpstr>
      <vt:lpstr>2017 SCDE_Presentation-Template_light</vt:lpstr>
      <vt:lpstr>1_Office Theme</vt:lpstr>
      <vt:lpstr>ADEPT 101 </vt:lpstr>
      <vt:lpstr>ADEPT 101</vt:lpstr>
      <vt:lpstr>ADEPT 101 Agenda</vt:lpstr>
      <vt:lpstr>SCLead.org 101 Training Norms</vt:lpstr>
      <vt:lpstr>Using the Virtual Platform </vt:lpstr>
      <vt:lpstr>Foundations of ADEPT </vt:lpstr>
      <vt:lpstr>Effectiveness and Leadership Development  Framework </vt:lpstr>
      <vt:lpstr>The Why? Retaining Effective Educators </vt:lpstr>
      <vt:lpstr>What do highly effective teachers want?</vt:lpstr>
      <vt:lpstr>The What? ADEPT System Documents</vt:lpstr>
      <vt:lpstr>The What? 2020–21 ADEPT Flexibility</vt:lpstr>
      <vt:lpstr>The Who: Your Team and SCLead Permissions</vt:lpstr>
      <vt:lpstr>The When: ADEPT Calendar of Events and Due Dates</vt:lpstr>
      <vt:lpstr>  Special Areas Evaluation Revision Timeline </vt:lpstr>
      <vt:lpstr>Question Slide Holder 1</vt:lpstr>
      <vt:lpstr>SCLead.org Walkthrough</vt:lpstr>
      <vt:lpstr>SCLead.org Walkthrough Overview</vt:lpstr>
      <vt:lpstr>SCLead.org Data Sources</vt:lpstr>
      <vt:lpstr>ADEPT Required Reporting in SCLead.org </vt:lpstr>
      <vt:lpstr>Orientation to SCLead.org</vt:lpstr>
      <vt:lpstr>Orientation to Overall Status Page</vt:lpstr>
      <vt:lpstr>Keep your eye on ….</vt:lpstr>
      <vt:lpstr>Question 1:</vt:lpstr>
      <vt:lpstr>Question 2:</vt:lpstr>
      <vt:lpstr>SCLead.org Walkthrough Beginning of the Year:</vt:lpstr>
      <vt:lpstr>Pre-requisite for Setting-up Evaluation </vt:lpstr>
      <vt:lpstr>SCLead.org Staff Lists, Staff Details &amp; Removing ADEPT Administrator Rights</vt:lpstr>
      <vt:lpstr>Clean-up Staff List</vt:lpstr>
      <vt:lpstr>Creating Evaluations in SCLead.org </vt:lpstr>
      <vt:lpstr>Create Evaluations in Bulk</vt:lpstr>
      <vt:lpstr>Reviewing Evaluation Records Using Evaluations Search Tab</vt:lpstr>
      <vt:lpstr>Pre-requisites for Creating  Evaluation Teams in SCLead.org </vt:lpstr>
      <vt:lpstr>Create  Evaluation Teams in Bulk</vt:lpstr>
      <vt:lpstr>Setting-up Orientations in SCLead.org </vt:lpstr>
      <vt:lpstr>Create Orientations in Bulk</vt:lpstr>
      <vt:lpstr>SCLead.org Scenarios</vt:lpstr>
      <vt:lpstr>Removing Evaluation Team Members</vt:lpstr>
      <vt:lpstr>Changing Evaluation Team Member  Permissions or Roles</vt:lpstr>
      <vt:lpstr>Changing Special Areas Evaluation Settings</vt:lpstr>
      <vt:lpstr>SCLead.org Resources</vt:lpstr>
      <vt:lpstr>Questions?</vt:lpstr>
      <vt:lpstr>SCLead.org Walkthrough Evaluation Workflow</vt:lpstr>
      <vt:lpstr>The What: SC Teaching Standards Process</vt:lpstr>
      <vt:lpstr>Steps in the Observation Process </vt:lpstr>
      <vt:lpstr>Required Observations</vt:lpstr>
      <vt:lpstr>COVID-19 Educator Evaluation Flexibility 2020–21 Required Observations</vt:lpstr>
      <vt:lpstr>SLOs &amp; GBEs </vt:lpstr>
      <vt:lpstr>Track Evaluation Progress</vt:lpstr>
      <vt:lpstr>Track Orientation Staff Evaluation Status (ADEPT) Report</vt:lpstr>
      <vt:lpstr>Track SLOs Evaluation SLOs (ADEPT) Report</vt:lpstr>
      <vt:lpstr>Track Observations Staff Evaluation Observations (ADEPT)</vt:lpstr>
      <vt:lpstr>Understanding the "Bubbles" using the Evaluations Tab</vt:lpstr>
      <vt:lpstr>Manage Evaluations in a Nutshell</vt:lpstr>
      <vt:lpstr>Questions? 2</vt:lpstr>
      <vt:lpstr>Stretch Break: 5 minutes </vt:lpstr>
      <vt:lpstr>SCLead.org Walkthrough End of the Year Reminders</vt:lpstr>
      <vt:lpstr>How Does the Year End in SCLead? </vt:lpstr>
      <vt:lpstr>Professionalism Domain in SCLead</vt:lpstr>
      <vt:lpstr>Overall Status, SLO, Recommendations, and Signatures in SCLead</vt:lpstr>
      <vt:lpstr>Completing Evaluation Records in SCLead</vt:lpstr>
      <vt:lpstr>Auto Completion in SCLead.org</vt:lpstr>
      <vt:lpstr>Handling Special Cases:  Closing an evaluation record </vt:lpstr>
      <vt:lpstr>How to Handle Special Cases: Process Errors</vt:lpstr>
      <vt:lpstr>Incomplete Evaluation Record</vt:lpstr>
      <vt:lpstr>How to Handle Special Cases-Created in Error</vt:lpstr>
      <vt:lpstr>Questions? 3</vt:lpstr>
      <vt:lpstr>Deep Dive: Contract Levels and Evaluation Types  </vt:lpstr>
      <vt:lpstr>The What: Expanded ADEPT Process</vt:lpstr>
      <vt:lpstr>The Who: Teacher Contract Levels</vt:lpstr>
      <vt:lpstr>Induction</vt:lpstr>
      <vt:lpstr>Induction Count</vt:lpstr>
      <vt:lpstr>Annual</vt:lpstr>
      <vt:lpstr>Continuing</vt:lpstr>
      <vt:lpstr>Letter of Agreement</vt:lpstr>
      <vt:lpstr>Educator Contract Levels and Evaluation Types</vt:lpstr>
      <vt:lpstr>What Contract?</vt:lpstr>
      <vt:lpstr>                What Contract? Question 1</vt:lpstr>
      <vt:lpstr>What Evaluation Level?</vt:lpstr>
      <vt:lpstr>                  What Contract? Question 2</vt:lpstr>
      <vt:lpstr>What Contract and Evaluation Level?</vt:lpstr>
      <vt:lpstr>Questions? 4</vt:lpstr>
      <vt:lpstr>Administrative Functions: Import, Training, Credentials, Corrections</vt:lpstr>
      <vt:lpstr>Import Records Setup &amp; Reporting</vt:lpstr>
      <vt:lpstr>Import Reminders</vt:lpstr>
      <vt:lpstr>Training</vt:lpstr>
      <vt:lpstr>Mentor Training</vt:lpstr>
      <vt:lpstr>Evaluation Corrections</vt:lpstr>
      <vt:lpstr>Questions? 5</vt:lpstr>
      <vt:lpstr>Office of Educator Services: Updates</vt:lpstr>
      <vt:lpstr>Office of Educator Services</vt:lpstr>
      <vt:lpstr>Educator Services Alternative Certification</vt:lpstr>
      <vt:lpstr>Educator Services Alternative Certification Slide 2</vt:lpstr>
      <vt:lpstr>Alternative Route Certificates and ADEPT Slide 2</vt:lpstr>
      <vt:lpstr>Alternative Route Certificates and ADEPT Slide 3</vt:lpstr>
      <vt:lpstr>Alternative Route Certificates and ADEPT</vt:lpstr>
      <vt:lpstr>Alternative Certification Procedures</vt:lpstr>
      <vt:lpstr>Alternative Certification Procedures Slide 2</vt:lpstr>
      <vt:lpstr>Alternative Certification COVID-19 Flexibility</vt:lpstr>
      <vt:lpstr>Alternative Certification COVID-19 Flexibility Slide 2</vt:lpstr>
      <vt:lpstr>Alternative Certification Important Dates</vt:lpstr>
      <vt:lpstr>Questions? 6</vt:lpstr>
      <vt:lpstr>Educator Services</vt:lpstr>
      <vt:lpstr>Educator Services Slide 2</vt:lpstr>
      <vt:lpstr>Educator Services Slide 3</vt:lpstr>
      <vt:lpstr>Educator Services Slide 5</vt:lpstr>
      <vt:lpstr>International Educators</vt:lpstr>
      <vt:lpstr>International Educators Slide 2</vt:lpstr>
      <vt:lpstr>International Educators Slide 3</vt:lpstr>
      <vt:lpstr>Career and Technology Education (CTE) Work-based Certification</vt:lpstr>
      <vt:lpstr>Work-Based, CTE certificates</vt:lpstr>
      <vt:lpstr>Work-Based, CTE certificates Slide 2</vt:lpstr>
      <vt:lpstr>District Requests</vt:lpstr>
      <vt:lpstr>District Requests Slide 2</vt:lpstr>
      <vt:lpstr>Educator Requests</vt:lpstr>
      <vt:lpstr>Automatic Updates</vt:lpstr>
      <vt:lpstr>Certification Permits</vt:lpstr>
      <vt:lpstr>Renewals for Permits</vt:lpstr>
      <vt:lpstr>Grace Period - Professional Certificate </vt:lpstr>
      <vt:lpstr>Grace Period - Professional Certificate Slide 2 </vt:lpstr>
      <vt:lpstr>Grace Period – Initial Certificates</vt:lpstr>
      <vt:lpstr>New Certification System </vt:lpstr>
      <vt:lpstr>Questions?7</vt:lpstr>
      <vt:lpstr>             Office of Educator Effectiveness and Leadership Development </vt:lpstr>
      <vt:lpstr>Survey</vt:lpstr>
      <vt:lpstr>Afternoon Work Session: Congaree Room: Bulk Tools, Roster Questions, Teams, NIET portal Presenter, Faye Colley  Wateree Room: Import and Contracts Presenters, Rodney Evans and Dr. Kim Howard  Hartwell Room: Reports Presenter, Dr. Julie Hartwell  Marion Room: Corrections and Training  Presenter, Beverly Flythe  Murray Room: Administrative Questions  Presenter, Lilla Toal Mandsager                               </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ADEPT 101</dc:title>
  <dc:creator>South Carolina Department of Education</dc:creator>
  <cp:lastModifiedBy>Colley, Faye</cp:lastModifiedBy>
  <cp:revision>51</cp:revision>
  <dcterms:created xsi:type="dcterms:W3CDTF">2019-08-16T13:25:40Z</dcterms:created>
  <dcterms:modified xsi:type="dcterms:W3CDTF">2020-10-28T19:59:58Z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0x01010011B61B46CB81A44A943F7695F2D48152</vt:lpwstr>
  </property>
</Properties>
</file>