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handoutMasterIdLst>
    <p:handoutMasterId r:id="rId99"/>
  </p:handoutMasterIdLst>
  <p:sldIdLst>
    <p:sldId id="324" r:id="rId2"/>
    <p:sldId id="349" r:id="rId3"/>
    <p:sldId id="350" r:id="rId4"/>
    <p:sldId id="351" r:id="rId5"/>
    <p:sldId id="370" r:id="rId6"/>
    <p:sldId id="371" r:id="rId7"/>
    <p:sldId id="353" r:id="rId8"/>
    <p:sldId id="354" r:id="rId9"/>
    <p:sldId id="372" r:id="rId10"/>
    <p:sldId id="356" r:id="rId11"/>
    <p:sldId id="357" r:id="rId12"/>
    <p:sldId id="373" r:id="rId13"/>
    <p:sldId id="365" r:id="rId14"/>
    <p:sldId id="367" r:id="rId15"/>
    <p:sldId id="368" r:id="rId16"/>
    <p:sldId id="421" r:id="rId17"/>
    <p:sldId id="419" r:id="rId18"/>
    <p:sldId id="369" r:id="rId19"/>
    <p:sldId id="374" r:id="rId20"/>
    <p:sldId id="375" r:id="rId21"/>
    <p:sldId id="325" r:id="rId22"/>
    <p:sldId id="326" r:id="rId23"/>
    <p:sldId id="330" r:id="rId24"/>
    <p:sldId id="329" r:id="rId25"/>
    <p:sldId id="341" r:id="rId26"/>
    <p:sldId id="422" r:id="rId27"/>
    <p:sldId id="332" r:id="rId28"/>
    <p:sldId id="423" r:id="rId29"/>
    <p:sldId id="334" r:id="rId30"/>
    <p:sldId id="335" r:id="rId31"/>
    <p:sldId id="336" r:id="rId32"/>
    <p:sldId id="337" r:id="rId33"/>
    <p:sldId id="338" r:id="rId34"/>
    <p:sldId id="339" r:id="rId35"/>
    <p:sldId id="340" r:id="rId36"/>
    <p:sldId id="344" r:id="rId37"/>
    <p:sldId id="342" r:id="rId38"/>
    <p:sldId id="327" r:id="rId39"/>
    <p:sldId id="328" r:id="rId40"/>
    <p:sldId id="412" r:id="rId41"/>
    <p:sldId id="347" r:id="rId42"/>
    <p:sldId id="348" r:id="rId43"/>
    <p:sldId id="407" r:id="rId44"/>
    <p:sldId id="385" r:id="rId45"/>
    <p:sldId id="386" r:id="rId46"/>
    <p:sldId id="410" r:id="rId47"/>
    <p:sldId id="388" r:id="rId48"/>
    <p:sldId id="389" r:id="rId49"/>
    <p:sldId id="390" r:id="rId50"/>
    <p:sldId id="391" r:id="rId51"/>
    <p:sldId id="392" r:id="rId52"/>
    <p:sldId id="393" r:id="rId53"/>
    <p:sldId id="394" r:id="rId54"/>
    <p:sldId id="395" r:id="rId55"/>
    <p:sldId id="396" r:id="rId56"/>
    <p:sldId id="397" r:id="rId57"/>
    <p:sldId id="398" r:id="rId58"/>
    <p:sldId id="399" r:id="rId59"/>
    <p:sldId id="411" r:id="rId60"/>
    <p:sldId id="409" r:id="rId61"/>
    <p:sldId id="260" r:id="rId62"/>
    <p:sldId id="261" r:id="rId63"/>
    <p:sldId id="262" r:id="rId64"/>
    <p:sldId id="263" r:id="rId65"/>
    <p:sldId id="264" r:id="rId66"/>
    <p:sldId id="265" r:id="rId67"/>
    <p:sldId id="266" r:id="rId68"/>
    <p:sldId id="267" r:id="rId69"/>
    <p:sldId id="268" r:id="rId70"/>
    <p:sldId id="269" r:id="rId71"/>
    <p:sldId id="270" r:id="rId72"/>
    <p:sldId id="271" r:id="rId73"/>
    <p:sldId id="272" r:id="rId74"/>
    <p:sldId id="273" r:id="rId75"/>
    <p:sldId id="274" r:id="rId76"/>
    <p:sldId id="275" r:id="rId77"/>
    <p:sldId id="276" r:id="rId78"/>
    <p:sldId id="277" r:id="rId79"/>
    <p:sldId id="278" r:id="rId80"/>
    <p:sldId id="279" r:id="rId81"/>
    <p:sldId id="280" r:id="rId82"/>
    <p:sldId id="281" r:id="rId83"/>
    <p:sldId id="283" r:id="rId84"/>
    <p:sldId id="284" r:id="rId85"/>
    <p:sldId id="285" r:id="rId86"/>
    <p:sldId id="408" r:id="rId87"/>
    <p:sldId id="301" r:id="rId88"/>
    <p:sldId id="302" r:id="rId89"/>
    <p:sldId id="304" r:id="rId90"/>
    <p:sldId id="305" r:id="rId91"/>
    <p:sldId id="306" r:id="rId92"/>
    <p:sldId id="405" r:id="rId93"/>
    <p:sldId id="307" r:id="rId94"/>
    <p:sldId id="403" r:id="rId95"/>
    <p:sldId id="377" r:id="rId96"/>
    <p:sldId id="406" r:id="rId97"/>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91" autoAdjust="0"/>
    <p:restoredTop sz="78530" autoAdjust="0"/>
  </p:normalViewPr>
  <p:slideViewPr>
    <p:cSldViewPr>
      <p:cViewPr>
        <p:scale>
          <a:sx n="59" d="100"/>
          <a:sy n="59" d="100"/>
        </p:scale>
        <p:origin x="-1528" y="-264"/>
      </p:cViewPr>
      <p:guideLst>
        <p:guide orient="horz" pos="2160"/>
        <p:guide pos="2880"/>
      </p:guideLst>
    </p:cSldViewPr>
  </p:slideViewPr>
  <p:notesTextViewPr>
    <p:cViewPr>
      <p:scale>
        <a:sx n="1" d="1"/>
        <a:sy n="1" d="1"/>
      </p:scale>
      <p:origin x="0" y="0"/>
    </p:cViewPr>
  </p:notesTextViewPr>
  <p:sorterViewPr>
    <p:cViewPr>
      <p:scale>
        <a:sx n="90" d="100"/>
        <a:sy n="90" d="100"/>
      </p:scale>
      <p:origin x="0" y="-12768"/>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presProps" Target="presProps.xml"/><Relationship Id="rId102" Type="http://schemas.openxmlformats.org/officeDocument/2006/relationships/viewProps" Target="viewProps.xml"/><Relationship Id="rId103" Type="http://schemas.openxmlformats.org/officeDocument/2006/relationships/theme" Target="theme/theme1.xml"/><Relationship Id="rId10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notesMaster" Target="notesMasters/notesMaster1.xml"/><Relationship Id="rId99" Type="http://schemas.openxmlformats.org/officeDocument/2006/relationships/handoutMaster" Target="handoutMasters/handout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printerSettings" Target="printerSettings/printerSettings1.bin"/><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16B9D2-00DB-4E78-AB68-8D8334548056}" type="doc">
      <dgm:prSet loTypeId="urn:microsoft.com/office/officeart/2005/8/layout/arrow2" loCatId="process" qsTypeId="urn:microsoft.com/office/officeart/2005/8/quickstyle/simple1" qsCatId="simple" csTypeId="urn:microsoft.com/office/officeart/2005/8/colors/accent1_2" csCatId="accent1" phldr="1"/>
      <dgm:spPr/>
    </dgm:pt>
    <dgm:pt modelId="{0426A3B2-EA86-4DCA-BF1B-DC19B07A4237}">
      <dgm:prSet phldrT="[Text]"/>
      <dgm:spPr/>
      <dgm:t>
        <a:bodyPr/>
        <a:lstStyle/>
        <a:p>
          <a:r>
            <a:rPr lang="en-US" dirty="0" smtClean="0">
              <a:solidFill>
                <a:srgbClr val="002060"/>
              </a:solidFill>
            </a:rPr>
            <a:t>District SLO readiness</a:t>
          </a:r>
          <a:endParaRPr lang="en-US" dirty="0">
            <a:solidFill>
              <a:srgbClr val="002060"/>
            </a:solidFill>
          </a:endParaRPr>
        </a:p>
      </dgm:t>
    </dgm:pt>
    <dgm:pt modelId="{FC73681A-E7B0-4139-81F6-347E92F0B626}" type="parTrans" cxnId="{ADCE24A6-F05E-4C36-9D6F-53DEF13CB590}">
      <dgm:prSet/>
      <dgm:spPr/>
      <dgm:t>
        <a:bodyPr/>
        <a:lstStyle/>
        <a:p>
          <a:endParaRPr lang="en-US"/>
        </a:p>
      </dgm:t>
    </dgm:pt>
    <dgm:pt modelId="{AA2D139B-3E91-4547-89AE-B8FF9E372AC2}" type="sibTrans" cxnId="{ADCE24A6-F05E-4C36-9D6F-53DEF13CB590}">
      <dgm:prSet/>
      <dgm:spPr/>
      <dgm:t>
        <a:bodyPr/>
        <a:lstStyle/>
        <a:p>
          <a:endParaRPr lang="en-US"/>
        </a:p>
      </dgm:t>
    </dgm:pt>
    <dgm:pt modelId="{BF43AC13-40F5-471C-8B0C-47848D92EAA4}">
      <dgm:prSet phldrT="[Text]"/>
      <dgm:spPr/>
      <dgm:t>
        <a:bodyPr/>
        <a:lstStyle/>
        <a:p>
          <a:r>
            <a:rPr lang="en-US" dirty="0" smtClean="0">
              <a:solidFill>
                <a:srgbClr val="002060"/>
              </a:solidFill>
            </a:rPr>
            <a:t>Teacher Training Resources</a:t>
          </a:r>
        </a:p>
        <a:p>
          <a:r>
            <a:rPr lang="en-US" dirty="0" smtClean="0">
              <a:solidFill>
                <a:srgbClr val="002060"/>
              </a:solidFill>
            </a:rPr>
            <a:t>SLO TOOLKIT</a:t>
          </a:r>
          <a:endParaRPr lang="en-US" dirty="0">
            <a:solidFill>
              <a:srgbClr val="002060"/>
            </a:solidFill>
          </a:endParaRPr>
        </a:p>
      </dgm:t>
    </dgm:pt>
    <dgm:pt modelId="{14FED81E-B44B-492A-9204-794EEB04BC8F}" type="parTrans" cxnId="{386E5A6A-6C2D-41AC-8181-846701619DA9}">
      <dgm:prSet/>
      <dgm:spPr/>
      <dgm:t>
        <a:bodyPr/>
        <a:lstStyle/>
        <a:p>
          <a:endParaRPr lang="en-US"/>
        </a:p>
      </dgm:t>
    </dgm:pt>
    <dgm:pt modelId="{DC6D6464-AEE0-4FBD-A70A-0F1C97544A80}" type="sibTrans" cxnId="{386E5A6A-6C2D-41AC-8181-846701619DA9}">
      <dgm:prSet/>
      <dgm:spPr/>
      <dgm:t>
        <a:bodyPr/>
        <a:lstStyle/>
        <a:p>
          <a:endParaRPr lang="en-US"/>
        </a:p>
      </dgm:t>
    </dgm:pt>
    <dgm:pt modelId="{075E1BFD-9D16-4B39-BBAE-790F370A14CD}">
      <dgm:prSet phldrT="[Text]"/>
      <dgm:spPr/>
      <dgm:t>
        <a:bodyPr/>
        <a:lstStyle/>
        <a:p>
          <a:r>
            <a:rPr lang="en-US" dirty="0" smtClean="0">
              <a:solidFill>
                <a:srgbClr val="002060"/>
              </a:solidFill>
            </a:rPr>
            <a:t>Evaluator Training</a:t>
          </a:r>
          <a:endParaRPr lang="en-US" dirty="0">
            <a:solidFill>
              <a:srgbClr val="002060"/>
            </a:solidFill>
          </a:endParaRPr>
        </a:p>
      </dgm:t>
    </dgm:pt>
    <dgm:pt modelId="{C2B97989-B606-46FD-9BDF-B702381E10AF}" type="parTrans" cxnId="{12C55F1A-C046-46E2-9ACB-66D7EE07FBFE}">
      <dgm:prSet/>
      <dgm:spPr/>
      <dgm:t>
        <a:bodyPr/>
        <a:lstStyle/>
        <a:p>
          <a:endParaRPr lang="en-US"/>
        </a:p>
      </dgm:t>
    </dgm:pt>
    <dgm:pt modelId="{719C0609-CF8C-48A6-AA09-8F12B3F6D1E7}" type="sibTrans" cxnId="{12C55F1A-C046-46E2-9ACB-66D7EE07FBFE}">
      <dgm:prSet/>
      <dgm:spPr/>
      <dgm:t>
        <a:bodyPr/>
        <a:lstStyle/>
        <a:p>
          <a:endParaRPr lang="en-US"/>
        </a:p>
      </dgm:t>
    </dgm:pt>
    <dgm:pt modelId="{C4EC37ED-9D72-42E7-AD34-30176DEE856D}" type="pres">
      <dgm:prSet presAssocID="{F816B9D2-00DB-4E78-AB68-8D8334548056}" presName="arrowDiagram" presStyleCnt="0">
        <dgm:presLayoutVars>
          <dgm:chMax val="5"/>
          <dgm:dir/>
          <dgm:resizeHandles val="exact"/>
        </dgm:presLayoutVars>
      </dgm:prSet>
      <dgm:spPr/>
    </dgm:pt>
    <dgm:pt modelId="{0A87D7DF-BED1-4E8D-BF7E-72683C60309A}" type="pres">
      <dgm:prSet presAssocID="{F816B9D2-00DB-4E78-AB68-8D8334548056}" presName="arrow" presStyleLbl="bgShp" presStyleIdx="0" presStyleCnt="1" custLinFactNeighborX="1250" custLinFactNeighborY="2482"/>
      <dgm:spPr>
        <a:solidFill>
          <a:srgbClr val="7030A0"/>
        </a:solidFill>
      </dgm:spPr>
    </dgm:pt>
    <dgm:pt modelId="{2ED1568F-2DA0-4BAF-9C24-93A305B57DC5}" type="pres">
      <dgm:prSet presAssocID="{F816B9D2-00DB-4E78-AB68-8D8334548056}" presName="arrowDiagram3" presStyleCnt="0"/>
      <dgm:spPr/>
    </dgm:pt>
    <dgm:pt modelId="{3FC4FC3B-A927-41E7-94CE-B080917616C2}" type="pres">
      <dgm:prSet presAssocID="{0426A3B2-EA86-4DCA-BF1B-DC19B07A4237}" presName="bullet3a" presStyleLbl="node1" presStyleIdx="0" presStyleCnt="3" custLinFactNeighborX="88462" custLinFactNeighborY="-12937"/>
      <dgm:spPr/>
    </dgm:pt>
    <dgm:pt modelId="{F9D48230-770E-4447-A2A4-FE96C4A06219}" type="pres">
      <dgm:prSet presAssocID="{0426A3B2-EA86-4DCA-BF1B-DC19B07A4237}" presName="textBox3a" presStyleLbl="revTx" presStyleIdx="0" presStyleCnt="3" custScaleY="79931" custLinFactNeighborX="-4046" custLinFactNeighborY="16146">
        <dgm:presLayoutVars>
          <dgm:bulletEnabled val="1"/>
        </dgm:presLayoutVars>
      </dgm:prSet>
      <dgm:spPr/>
      <dgm:t>
        <a:bodyPr/>
        <a:lstStyle/>
        <a:p>
          <a:endParaRPr lang="en-US"/>
        </a:p>
      </dgm:t>
    </dgm:pt>
    <dgm:pt modelId="{01CB0151-0887-4E44-B395-B274113ABB11}" type="pres">
      <dgm:prSet presAssocID="{BF43AC13-40F5-471C-8B0C-47848D92EAA4}" presName="bullet3b" presStyleLbl="node1" presStyleIdx="1" presStyleCnt="3" custLinFactNeighborX="82447" custLinFactNeighborY="-22813"/>
      <dgm:spPr/>
    </dgm:pt>
    <dgm:pt modelId="{511699E7-E756-48D1-B12A-69254D727DDC}" type="pres">
      <dgm:prSet presAssocID="{BF43AC13-40F5-471C-8B0C-47848D92EAA4}" presName="textBox3b" presStyleLbl="revTx" presStyleIdx="1" presStyleCnt="3" custScaleX="104167" custScaleY="76470" custLinFactNeighborX="21061" custLinFactNeighborY="1329">
        <dgm:presLayoutVars>
          <dgm:bulletEnabled val="1"/>
        </dgm:presLayoutVars>
      </dgm:prSet>
      <dgm:spPr/>
      <dgm:t>
        <a:bodyPr/>
        <a:lstStyle/>
        <a:p>
          <a:endParaRPr lang="en-US"/>
        </a:p>
      </dgm:t>
    </dgm:pt>
    <dgm:pt modelId="{63A398C0-BAA6-472D-911B-36AECBF6F85F}" type="pres">
      <dgm:prSet presAssocID="{075E1BFD-9D16-4B39-BBAE-790F370A14CD}" presName="bullet3c" presStyleLbl="node1" presStyleIdx="2" presStyleCnt="3" custLinFactX="27035" custLinFactNeighborX="100000" custLinFactNeighborY="-8310"/>
      <dgm:spPr/>
    </dgm:pt>
    <dgm:pt modelId="{F1E4882D-3F0C-4A88-B3B4-6269D564D016}" type="pres">
      <dgm:prSet presAssocID="{075E1BFD-9D16-4B39-BBAE-790F370A14CD}" presName="textBox3c" presStyleLbl="revTx" presStyleIdx="2" presStyleCnt="3" custScaleY="49640" custLinFactNeighborX="-6048" custLinFactNeighborY="-5630">
        <dgm:presLayoutVars>
          <dgm:bulletEnabled val="1"/>
        </dgm:presLayoutVars>
      </dgm:prSet>
      <dgm:spPr/>
      <dgm:t>
        <a:bodyPr/>
        <a:lstStyle/>
        <a:p>
          <a:endParaRPr lang="en-US"/>
        </a:p>
      </dgm:t>
    </dgm:pt>
  </dgm:ptLst>
  <dgm:cxnLst>
    <dgm:cxn modelId="{9274B618-DAAE-4DDE-921B-13FCE8F6B7DB}" type="presOf" srcId="{075E1BFD-9D16-4B39-BBAE-790F370A14CD}" destId="{F1E4882D-3F0C-4A88-B3B4-6269D564D016}" srcOrd="0" destOrd="0" presId="urn:microsoft.com/office/officeart/2005/8/layout/arrow2"/>
    <dgm:cxn modelId="{DFDFCF1A-238C-410C-820B-7B6366F85189}" type="presOf" srcId="{BF43AC13-40F5-471C-8B0C-47848D92EAA4}" destId="{511699E7-E756-48D1-B12A-69254D727DDC}" srcOrd="0" destOrd="0" presId="urn:microsoft.com/office/officeart/2005/8/layout/arrow2"/>
    <dgm:cxn modelId="{C96EB2FB-5656-4092-89A4-D6E0EF5CCBD3}" type="presOf" srcId="{F816B9D2-00DB-4E78-AB68-8D8334548056}" destId="{C4EC37ED-9D72-42E7-AD34-30176DEE856D}" srcOrd="0" destOrd="0" presId="urn:microsoft.com/office/officeart/2005/8/layout/arrow2"/>
    <dgm:cxn modelId="{ADCE24A6-F05E-4C36-9D6F-53DEF13CB590}" srcId="{F816B9D2-00DB-4E78-AB68-8D8334548056}" destId="{0426A3B2-EA86-4DCA-BF1B-DC19B07A4237}" srcOrd="0" destOrd="0" parTransId="{FC73681A-E7B0-4139-81F6-347E92F0B626}" sibTransId="{AA2D139B-3E91-4547-89AE-B8FF9E372AC2}"/>
    <dgm:cxn modelId="{2D3B46FD-9012-427F-BAE4-1A0769D25E2D}" type="presOf" srcId="{0426A3B2-EA86-4DCA-BF1B-DC19B07A4237}" destId="{F9D48230-770E-4447-A2A4-FE96C4A06219}" srcOrd="0" destOrd="0" presId="urn:microsoft.com/office/officeart/2005/8/layout/arrow2"/>
    <dgm:cxn modelId="{386E5A6A-6C2D-41AC-8181-846701619DA9}" srcId="{F816B9D2-00DB-4E78-AB68-8D8334548056}" destId="{BF43AC13-40F5-471C-8B0C-47848D92EAA4}" srcOrd="1" destOrd="0" parTransId="{14FED81E-B44B-492A-9204-794EEB04BC8F}" sibTransId="{DC6D6464-AEE0-4FBD-A70A-0F1C97544A80}"/>
    <dgm:cxn modelId="{12C55F1A-C046-46E2-9ACB-66D7EE07FBFE}" srcId="{F816B9D2-00DB-4E78-AB68-8D8334548056}" destId="{075E1BFD-9D16-4B39-BBAE-790F370A14CD}" srcOrd="2" destOrd="0" parTransId="{C2B97989-B606-46FD-9BDF-B702381E10AF}" sibTransId="{719C0609-CF8C-48A6-AA09-8F12B3F6D1E7}"/>
    <dgm:cxn modelId="{F7AE07BB-7166-4F8D-9DF9-EB9AD84E91CA}" type="presParOf" srcId="{C4EC37ED-9D72-42E7-AD34-30176DEE856D}" destId="{0A87D7DF-BED1-4E8D-BF7E-72683C60309A}" srcOrd="0" destOrd="0" presId="urn:microsoft.com/office/officeart/2005/8/layout/arrow2"/>
    <dgm:cxn modelId="{8D3EC9FC-37C0-4696-A47F-95636A705910}" type="presParOf" srcId="{C4EC37ED-9D72-42E7-AD34-30176DEE856D}" destId="{2ED1568F-2DA0-4BAF-9C24-93A305B57DC5}" srcOrd="1" destOrd="0" presId="urn:microsoft.com/office/officeart/2005/8/layout/arrow2"/>
    <dgm:cxn modelId="{E8DD989E-DE26-403B-9FF2-FF7042C88825}" type="presParOf" srcId="{2ED1568F-2DA0-4BAF-9C24-93A305B57DC5}" destId="{3FC4FC3B-A927-41E7-94CE-B080917616C2}" srcOrd="0" destOrd="0" presId="urn:microsoft.com/office/officeart/2005/8/layout/arrow2"/>
    <dgm:cxn modelId="{B1644497-02E2-4E12-9A3C-643676FA24DE}" type="presParOf" srcId="{2ED1568F-2DA0-4BAF-9C24-93A305B57DC5}" destId="{F9D48230-770E-4447-A2A4-FE96C4A06219}" srcOrd="1" destOrd="0" presId="urn:microsoft.com/office/officeart/2005/8/layout/arrow2"/>
    <dgm:cxn modelId="{36B9E531-3758-454C-B841-320326659B88}" type="presParOf" srcId="{2ED1568F-2DA0-4BAF-9C24-93A305B57DC5}" destId="{01CB0151-0887-4E44-B395-B274113ABB11}" srcOrd="2" destOrd="0" presId="urn:microsoft.com/office/officeart/2005/8/layout/arrow2"/>
    <dgm:cxn modelId="{5636D033-D44C-4D60-8983-50310F7AD313}" type="presParOf" srcId="{2ED1568F-2DA0-4BAF-9C24-93A305B57DC5}" destId="{511699E7-E756-48D1-B12A-69254D727DDC}" srcOrd="3" destOrd="0" presId="urn:microsoft.com/office/officeart/2005/8/layout/arrow2"/>
    <dgm:cxn modelId="{51655A8C-1866-442E-BE41-411D583702C3}" type="presParOf" srcId="{2ED1568F-2DA0-4BAF-9C24-93A305B57DC5}" destId="{63A398C0-BAA6-472D-911B-36AECBF6F85F}" srcOrd="4" destOrd="0" presId="urn:microsoft.com/office/officeart/2005/8/layout/arrow2"/>
    <dgm:cxn modelId="{CD5300D0-45D5-4C36-ADD2-208A3185CA1A}" type="presParOf" srcId="{2ED1568F-2DA0-4BAF-9C24-93A305B57DC5}" destId="{F1E4882D-3F0C-4A88-B3B4-6269D564D016}" srcOrd="5" destOrd="0" presId="urn:microsoft.com/office/officeart/2005/8/layout/arrow2"/>
  </dgm:cxnLst>
  <dgm:bg>
    <a:solidFill>
      <a:schemeClr val="bg1">
        <a:lumMod val="85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37101A-AA2E-4C5A-9E5D-F5D4B70ADBD8}"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00078E2F-5866-42BF-90D0-7E71C42617E6}">
      <dgm:prSet phldrT="[Text]"/>
      <dgm:spPr>
        <a:solidFill>
          <a:srgbClr val="00B050"/>
        </a:solidFill>
      </dgm:spPr>
      <dgm:t>
        <a:bodyPr/>
        <a:lstStyle/>
        <a:p>
          <a:r>
            <a:rPr lang="en-US" dirty="0" smtClean="0"/>
            <a:t>SLO Development</a:t>
          </a:r>
        </a:p>
        <a:p>
          <a:endParaRPr lang="en-US" dirty="0"/>
        </a:p>
      </dgm:t>
    </dgm:pt>
    <dgm:pt modelId="{73AC2F72-FC3E-4732-B578-62D9CAD9E59E}" type="parTrans" cxnId="{C7E477B1-E292-40EB-BE8B-93F2C2017FFF}">
      <dgm:prSet/>
      <dgm:spPr/>
      <dgm:t>
        <a:bodyPr/>
        <a:lstStyle/>
        <a:p>
          <a:endParaRPr lang="en-US"/>
        </a:p>
      </dgm:t>
    </dgm:pt>
    <dgm:pt modelId="{DA040DDB-AC91-4E5A-824E-5BB61BD12BF3}" type="sibTrans" cxnId="{C7E477B1-E292-40EB-BE8B-93F2C2017FFF}">
      <dgm:prSet/>
      <dgm:spPr/>
      <dgm:t>
        <a:bodyPr/>
        <a:lstStyle/>
        <a:p>
          <a:endParaRPr lang="en-US"/>
        </a:p>
      </dgm:t>
    </dgm:pt>
    <dgm:pt modelId="{4E7A9379-D360-4A79-803C-40EBD9D77569}">
      <dgm:prSet phldrT="[Text]"/>
      <dgm:spPr>
        <a:solidFill>
          <a:schemeClr val="tx2"/>
        </a:solidFill>
      </dgm:spPr>
      <dgm:t>
        <a:bodyPr/>
        <a:lstStyle/>
        <a:p>
          <a:r>
            <a:rPr lang="en-US" dirty="0" smtClean="0"/>
            <a:t>Mid-Course Conference</a:t>
          </a:r>
          <a:endParaRPr lang="en-US" dirty="0"/>
        </a:p>
      </dgm:t>
    </dgm:pt>
    <dgm:pt modelId="{D1985A1F-D884-425E-BC81-B7BA89AC5823}" type="parTrans" cxnId="{46374388-5186-4E9D-ADA3-911C4072BEAA}">
      <dgm:prSet/>
      <dgm:spPr/>
      <dgm:t>
        <a:bodyPr/>
        <a:lstStyle/>
        <a:p>
          <a:endParaRPr lang="en-US"/>
        </a:p>
      </dgm:t>
    </dgm:pt>
    <dgm:pt modelId="{399B2E50-6139-4590-B5B9-01B4FC31AD08}" type="sibTrans" cxnId="{46374388-5186-4E9D-ADA3-911C4072BEAA}">
      <dgm:prSet/>
      <dgm:spPr/>
      <dgm:t>
        <a:bodyPr/>
        <a:lstStyle/>
        <a:p>
          <a:endParaRPr lang="en-US"/>
        </a:p>
      </dgm:t>
    </dgm:pt>
    <dgm:pt modelId="{430C2BDC-E4F4-4E9B-8627-B7407A5FBAC0}">
      <dgm:prSet phldrT="[Text]"/>
      <dgm:spPr>
        <a:solidFill>
          <a:schemeClr val="tx2"/>
        </a:solidFill>
      </dgm:spPr>
      <dgm:t>
        <a:bodyPr/>
        <a:lstStyle/>
        <a:p>
          <a:r>
            <a:rPr lang="en-US" dirty="0" smtClean="0"/>
            <a:t>Final Review and Score </a:t>
          </a:r>
          <a:endParaRPr lang="en-US" dirty="0"/>
        </a:p>
      </dgm:t>
    </dgm:pt>
    <dgm:pt modelId="{EF4EB8D5-6FD4-4BDE-BA3B-AFE230CB8CA5}" type="parTrans" cxnId="{F8F93B59-6631-41CF-B0FC-2BD99037F94B}">
      <dgm:prSet/>
      <dgm:spPr/>
      <dgm:t>
        <a:bodyPr/>
        <a:lstStyle/>
        <a:p>
          <a:endParaRPr lang="en-US"/>
        </a:p>
      </dgm:t>
    </dgm:pt>
    <dgm:pt modelId="{0DC878A5-8F91-412F-B622-7F636C183F11}" type="sibTrans" cxnId="{F8F93B59-6631-41CF-B0FC-2BD99037F94B}">
      <dgm:prSet/>
      <dgm:spPr/>
      <dgm:t>
        <a:bodyPr/>
        <a:lstStyle/>
        <a:p>
          <a:endParaRPr lang="en-US"/>
        </a:p>
      </dgm:t>
    </dgm:pt>
    <dgm:pt modelId="{9591654D-5C55-4BE9-A190-6EA4CF43D21E}">
      <dgm:prSet/>
      <dgm:spPr>
        <a:solidFill>
          <a:schemeClr val="tx2"/>
        </a:solidFill>
      </dgm:spPr>
      <dgm:t>
        <a:bodyPr/>
        <a:lstStyle/>
        <a:p>
          <a:r>
            <a:rPr lang="en-US" dirty="0" smtClean="0"/>
            <a:t>Preliminary Conference- SLO Approval</a:t>
          </a:r>
          <a:endParaRPr lang="en-US" dirty="0"/>
        </a:p>
      </dgm:t>
    </dgm:pt>
    <dgm:pt modelId="{BD596008-8828-4FAE-985E-45C834A9B19B}" type="parTrans" cxnId="{7A3A0821-AD6C-46D5-B0E6-6C96746C3054}">
      <dgm:prSet/>
      <dgm:spPr/>
      <dgm:t>
        <a:bodyPr/>
        <a:lstStyle/>
        <a:p>
          <a:endParaRPr lang="en-US"/>
        </a:p>
      </dgm:t>
    </dgm:pt>
    <dgm:pt modelId="{69EA4A59-17BA-4CC7-BE74-0BEF2F90237B}" type="sibTrans" cxnId="{7A3A0821-AD6C-46D5-B0E6-6C96746C3054}">
      <dgm:prSet/>
      <dgm:spPr/>
      <dgm:t>
        <a:bodyPr/>
        <a:lstStyle/>
        <a:p>
          <a:endParaRPr lang="en-US"/>
        </a:p>
      </dgm:t>
    </dgm:pt>
    <dgm:pt modelId="{AF684ED7-27D5-40C3-AA25-DA49B5C652A7}">
      <dgm:prSet/>
      <dgm:spPr>
        <a:solidFill>
          <a:schemeClr val="tx2"/>
        </a:solidFill>
      </dgm:spPr>
      <dgm:t>
        <a:bodyPr/>
        <a:lstStyle/>
        <a:p>
          <a:r>
            <a:rPr lang="en-US" dirty="0" smtClean="0"/>
            <a:t>Summative Conference and Reflection</a:t>
          </a:r>
          <a:endParaRPr lang="en-US" dirty="0"/>
        </a:p>
      </dgm:t>
    </dgm:pt>
    <dgm:pt modelId="{2877FC5A-F031-4CEA-AC6F-FEB3BB67FBF9}" type="parTrans" cxnId="{C2815ACF-59EF-485F-8C60-4947EF0C727F}">
      <dgm:prSet/>
      <dgm:spPr/>
      <dgm:t>
        <a:bodyPr/>
        <a:lstStyle/>
        <a:p>
          <a:endParaRPr lang="en-US"/>
        </a:p>
      </dgm:t>
    </dgm:pt>
    <dgm:pt modelId="{C392DAD6-06A2-46ED-A68D-6170950BF9EE}" type="sibTrans" cxnId="{C2815ACF-59EF-485F-8C60-4947EF0C727F}">
      <dgm:prSet/>
      <dgm:spPr/>
      <dgm:t>
        <a:bodyPr/>
        <a:lstStyle/>
        <a:p>
          <a:endParaRPr lang="en-US"/>
        </a:p>
      </dgm:t>
    </dgm:pt>
    <dgm:pt modelId="{7C56D8E5-7AAF-4454-B52F-BE86DD065AB8}" type="pres">
      <dgm:prSet presAssocID="{DE37101A-AA2E-4C5A-9E5D-F5D4B70ADBD8}" presName="cycle" presStyleCnt="0">
        <dgm:presLayoutVars>
          <dgm:dir/>
          <dgm:resizeHandles val="exact"/>
        </dgm:presLayoutVars>
      </dgm:prSet>
      <dgm:spPr/>
      <dgm:t>
        <a:bodyPr/>
        <a:lstStyle/>
        <a:p>
          <a:endParaRPr lang="en-US"/>
        </a:p>
      </dgm:t>
    </dgm:pt>
    <dgm:pt modelId="{62FA64AD-ACA9-4D43-A545-BCD188F328B3}" type="pres">
      <dgm:prSet presAssocID="{00078E2F-5866-42BF-90D0-7E71C42617E6}" presName="node" presStyleLbl="node1" presStyleIdx="0" presStyleCnt="5" custScaleX="137685" custRadScaleRad="100094" custRadScaleInc="-4423">
        <dgm:presLayoutVars>
          <dgm:bulletEnabled val="1"/>
        </dgm:presLayoutVars>
      </dgm:prSet>
      <dgm:spPr/>
      <dgm:t>
        <a:bodyPr/>
        <a:lstStyle/>
        <a:p>
          <a:endParaRPr lang="en-US"/>
        </a:p>
      </dgm:t>
    </dgm:pt>
    <dgm:pt modelId="{38C42052-4CF3-4F79-A5C3-6CFCAD6C3B1B}" type="pres">
      <dgm:prSet presAssocID="{00078E2F-5866-42BF-90D0-7E71C42617E6}" presName="spNode" presStyleCnt="0"/>
      <dgm:spPr/>
    </dgm:pt>
    <dgm:pt modelId="{3EE43039-8327-4398-B938-A3422D929A32}" type="pres">
      <dgm:prSet presAssocID="{DA040DDB-AC91-4E5A-824E-5BB61BD12BF3}" presName="sibTrans" presStyleLbl="sibTrans1D1" presStyleIdx="0" presStyleCnt="5"/>
      <dgm:spPr/>
      <dgm:t>
        <a:bodyPr/>
        <a:lstStyle/>
        <a:p>
          <a:endParaRPr lang="en-US"/>
        </a:p>
      </dgm:t>
    </dgm:pt>
    <dgm:pt modelId="{A23A5968-F754-477C-96BF-3A4041052B50}" type="pres">
      <dgm:prSet presAssocID="{9591654D-5C55-4BE9-A190-6EA4CF43D21E}" presName="node" presStyleLbl="node1" presStyleIdx="1" presStyleCnt="5" custScaleX="140228" custRadScaleRad="104647" custRadScaleInc="704">
        <dgm:presLayoutVars>
          <dgm:bulletEnabled val="1"/>
        </dgm:presLayoutVars>
      </dgm:prSet>
      <dgm:spPr/>
      <dgm:t>
        <a:bodyPr/>
        <a:lstStyle/>
        <a:p>
          <a:endParaRPr lang="en-US"/>
        </a:p>
      </dgm:t>
    </dgm:pt>
    <dgm:pt modelId="{01CF56D9-7C9C-4002-9D67-F10E5336A2A5}" type="pres">
      <dgm:prSet presAssocID="{9591654D-5C55-4BE9-A190-6EA4CF43D21E}" presName="spNode" presStyleCnt="0"/>
      <dgm:spPr/>
    </dgm:pt>
    <dgm:pt modelId="{323DBD60-A711-4641-9A2D-14542586ADA4}" type="pres">
      <dgm:prSet presAssocID="{69EA4A59-17BA-4CC7-BE74-0BEF2F90237B}" presName="sibTrans" presStyleLbl="sibTrans1D1" presStyleIdx="1" presStyleCnt="5"/>
      <dgm:spPr/>
      <dgm:t>
        <a:bodyPr/>
        <a:lstStyle/>
        <a:p>
          <a:endParaRPr lang="en-US"/>
        </a:p>
      </dgm:t>
    </dgm:pt>
    <dgm:pt modelId="{4826B3CD-4509-4428-AF09-8F4E1E309453}" type="pres">
      <dgm:prSet presAssocID="{4E7A9379-D360-4A79-803C-40EBD9D77569}" presName="node" presStyleLbl="node1" presStyleIdx="2" presStyleCnt="5" custScaleX="145282" custRadScaleRad="102724" custRadScaleInc="-45685">
        <dgm:presLayoutVars>
          <dgm:bulletEnabled val="1"/>
        </dgm:presLayoutVars>
      </dgm:prSet>
      <dgm:spPr/>
      <dgm:t>
        <a:bodyPr/>
        <a:lstStyle/>
        <a:p>
          <a:endParaRPr lang="en-US"/>
        </a:p>
      </dgm:t>
    </dgm:pt>
    <dgm:pt modelId="{08081E0A-3C2E-477C-B1DF-4FE9E4A3F0D5}" type="pres">
      <dgm:prSet presAssocID="{4E7A9379-D360-4A79-803C-40EBD9D77569}" presName="spNode" presStyleCnt="0"/>
      <dgm:spPr/>
    </dgm:pt>
    <dgm:pt modelId="{2CFA79D0-8521-4869-9F95-371304BB13F6}" type="pres">
      <dgm:prSet presAssocID="{399B2E50-6139-4590-B5B9-01B4FC31AD08}" presName="sibTrans" presStyleLbl="sibTrans1D1" presStyleIdx="2" presStyleCnt="5"/>
      <dgm:spPr/>
      <dgm:t>
        <a:bodyPr/>
        <a:lstStyle/>
        <a:p>
          <a:endParaRPr lang="en-US"/>
        </a:p>
      </dgm:t>
    </dgm:pt>
    <dgm:pt modelId="{C21A91C0-8270-4913-854B-4442FE7A18E2}" type="pres">
      <dgm:prSet presAssocID="{430C2BDC-E4F4-4E9B-8627-B7407A5FBAC0}" presName="node" presStyleLbl="node1" presStyleIdx="3" presStyleCnt="5" custScaleX="147804" custRadScaleRad="100451" custRadScaleInc="30201">
        <dgm:presLayoutVars>
          <dgm:bulletEnabled val="1"/>
        </dgm:presLayoutVars>
      </dgm:prSet>
      <dgm:spPr/>
      <dgm:t>
        <a:bodyPr/>
        <a:lstStyle/>
        <a:p>
          <a:endParaRPr lang="en-US"/>
        </a:p>
      </dgm:t>
    </dgm:pt>
    <dgm:pt modelId="{6FB78FAF-7E5C-4F77-BC1F-66EDDBA1E05B}" type="pres">
      <dgm:prSet presAssocID="{430C2BDC-E4F4-4E9B-8627-B7407A5FBAC0}" presName="spNode" presStyleCnt="0"/>
      <dgm:spPr/>
    </dgm:pt>
    <dgm:pt modelId="{F16C39CC-310F-4682-B8BB-3869501C4FD8}" type="pres">
      <dgm:prSet presAssocID="{0DC878A5-8F91-412F-B622-7F636C183F11}" presName="sibTrans" presStyleLbl="sibTrans1D1" presStyleIdx="3" presStyleCnt="5"/>
      <dgm:spPr/>
      <dgm:t>
        <a:bodyPr/>
        <a:lstStyle/>
        <a:p>
          <a:endParaRPr lang="en-US"/>
        </a:p>
      </dgm:t>
    </dgm:pt>
    <dgm:pt modelId="{07C97C49-E33C-4F92-AF7E-D134A0D75396}" type="pres">
      <dgm:prSet presAssocID="{AF684ED7-27D5-40C3-AA25-DA49B5C652A7}" presName="node" presStyleLbl="node1" presStyleIdx="4" presStyleCnt="5" custScaleX="148936" custRadScaleRad="104187" custRadScaleInc="-32981">
        <dgm:presLayoutVars>
          <dgm:bulletEnabled val="1"/>
        </dgm:presLayoutVars>
      </dgm:prSet>
      <dgm:spPr/>
      <dgm:t>
        <a:bodyPr/>
        <a:lstStyle/>
        <a:p>
          <a:endParaRPr lang="en-US"/>
        </a:p>
      </dgm:t>
    </dgm:pt>
    <dgm:pt modelId="{5EBBA222-64E7-4ADF-B998-EE2A812050A1}" type="pres">
      <dgm:prSet presAssocID="{AF684ED7-27D5-40C3-AA25-DA49B5C652A7}" presName="spNode" presStyleCnt="0"/>
      <dgm:spPr/>
    </dgm:pt>
    <dgm:pt modelId="{DFE679E7-9FBE-470A-9029-251B99977562}" type="pres">
      <dgm:prSet presAssocID="{C392DAD6-06A2-46ED-A68D-6170950BF9EE}" presName="sibTrans" presStyleLbl="sibTrans1D1" presStyleIdx="4" presStyleCnt="5"/>
      <dgm:spPr/>
      <dgm:t>
        <a:bodyPr/>
        <a:lstStyle/>
        <a:p>
          <a:endParaRPr lang="en-US"/>
        </a:p>
      </dgm:t>
    </dgm:pt>
  </dgm:ptLst>
  <dgm:cxnLst>
    <dgm:cxn modelId="{8366BFD1-8F8D-4CF5-90B2-5DDAE5F01C5B}" type="presOf" srcId="{69EA4A59-17BA-4CC7-BE74-0BEF2F90237B}" destId="{323DBD60-A711-4641-9A2D-14542586ADA4}" srcOrd="0" destOrd="0" presId="urn:microsoft.com/office/officeart/2005/8/layout/cycle5"/>
    <dgm:cxn modelId="{7A3A0821-AD6C-46D5-B0E6-6C96746C3054}" srcId="{DE37101A-AA2E-4C5A-9E5D-F5D4B70ADBD8}" destId="{9591654D-5C55-4BE9-A190-6EA4CF43D21E}" srcOrd="1" destOrd="0" parTransId="{BD596008-8828-4FAE-985E-45C834A9B19B}" sibTransId="{69EA4A59-17BA-4CC7-BE74-0BEF2F90237B}"/>
    <dgm:cxn modelId="{316A1B9C-FF27-4941-9007-9BA8F04939F6}" type="presOf" srcId="{C392DAD6-06A2-46ED-A68D-6170950BF9EE}" destId="{DFE679E7-9FBE-470A-9029-251B99977562}" srcOrd="0" destOrd="0" presId="urn:microsoft.com/office/officeart/2005/8/layout/cycle5"/>
    <dgm:cxn modelId="{46374388-5186-4E9D-ADA3-911C4072BEAA}" srcId="{DE37101A-AA2E-4C5A-9E5D-F5D4B70ADBD8}" destId="{4E7A9379-D360-4A79-803C-40EBD9D77569}" srcOrd="2" destOrd="0" parTransId="{D1985A1F-D884-425E-BC81-B7BA89AC5823}" sibTransId="{399B2E50-6139-4590-B5B9-01B4FC31AD08}"/>
    <dgm:cxn modelId="{36057D1D-E2B5-4F1F-AF13-A38E93B6935F}" type="presOf" srcId="{AF684ED7-27D5-40C3-AA25-DA49B5C652A7}" destId="{07C97C49-E33C-4F92-AF7E-D134A0D75396}" srcOrd="0" destOrd="0" presId="urn:microsoft.com/office/officeart/2005/8/layout/cycle5"/>
    <dgm:cxn modelId="{F8F93B59-6631-41CF-B0FC-2BD99037F94B}" srcId="{DE37101A-AA2E-4C5A-9E5D-F5D4B70ADBD8}" destId="{430C2BDC-E4F4-4E9B-8627-B7407A5FBAC0}" srcOrd="3" destOrd="0" parTransId="{EF4EB8D5-6FD4-4BDE-BA3B-AFE230CB8CA5}" sibTransId="{0DC878A5-8F91-412F-B622-7F636C183F11}"/>
    <dgm:cxn modelId="{1E58F60A-1D30-43B2-9360-FDA7A402FECB}" type="presOf" srcId="{DE37101A-AA2E-4C5A-9E5D-F5D4B70ADBD8}" destId="{7C56D8E5-7AAF-4454-B52F-BE86DD065AB8}" srcOrd="0" destOrd="0" presId="urn:microsoft.com/office/officeart/2005/8/layout/cycle5"/>
    <dgm:cxn modelId="{34C3E8D0-9844-4E8A-B9DE-20C1E4A82DBC}" type="presOf" srcId="{4E7A9379-D360-4A79-803C-40EBD9D77569}" destId="{4826B3CD-4509-4428-AF09-8F4E1E309453}" srcOrd="0" destOrd="0" presId="urn:microsoft.com/office/officeart/2005/8/layout/cycle5"/>
    <dgm:cxn modelId="{02C0E0BF-DB32-4CE3-8ACE-AA5B75464B17}" type="presOf" srcId="{430C2BDC-E4F4-4E9B-8627-B7407A5FBAC0}" destId="{C21A91C0-8270-4913-854B-4442FE7A18E2}" srcOrd="0" destOrd="0" presId="urn:microsoft.com/office/officeart/2005/8/layout/cycle5"/>
    <dgm:cxn modelId="{C2815ACF-59EF-485F-8C60-4947EF0C727F}" srcId="{DE37101A-AA2E-4C5A-9E5D-F5D4B70ADBD8}" destId="{AF684ED7-27D5-40C3-AA25-DA49B5C652A7}" srcOrd="4" destOrd="0" parTransId="{2877FC5A-F031-4CEA-AC6F-FEB3BB67FBF9}" sibTransId="{C392DAD6-06A2-46ED-A68D-6170950BF9EE}"/>
    <dgm:cxn modelId="{1BA10325-5D5D-470A-B67D-6B7B45CCDDE8}" type="presOf" srcId="{00078E2F-5866-42BF-90D0-7E71C42617E6}" destId="{62FA64AD-ACA9-4D43-A545-BCD188F328B3}" srcOrd="0" destOrd="0" presId="urn:microsoft.com/office/officeart/2005/8/layout/cycle5"/>
    <dgm:cxn modelId="{C7E477B1-E292-40EB-BE8B-93F2C2017FFF}" srcId="{DE37101A-AA2E-4C5A-9E5D-F5D4B70ADBD8}" destId="{00078E2F-5866-42BF-90D0-7E71C42617E6}" srcOrd="0" destOrd="0" parTransId="{73AC2F72-FC3E-4732-B578-62D9CAD9E59E}" sibTransId="{DA040DDB-AC91-4E5A-824E-5BB61BD12BF3}"/>
    <dgm:cxn modelId="{F499E6C9-FE03-4FAB-BBCC-FAC123CAA3CA}" type="presOf" srcId="{399B2E50-6139-4590-B5B9-01B4FC31AD08}" destId="{2CFA79D0-8521-4869-9F95-371304BB13F6}" srcOrd="0" destOrd="0" presId="urn:microsoft.com/office/officeart/2005/8/layout/cycle5"/>
    <dgm:cxn modelId="{0E035F9B-BDDB-43D7-9D14-FBBAFD6610C9}" type="presOf" srcId="{DA040DDB-AC91-4E5A-824E-5BB61BD12BF3}" destId="{3EE43039-8327-4398-B938-A3422D929A32}" srcOrd="0" destOrd="0" presId="urn:microsoft.com/office/officeart/2005/8/layout/cycle5"/>
    <dgm:cxn modelId="{404D20B1-E80D-4A84-87D8-C6C383022697}" type="presOf" srcId="{0DC878A5-8F91-412F-B622-7F636C183F11}" destId="{F16C39CC-310F-4682-B8BB-3869501C4FD8}" srcOrd="0" destOrd="0" presId="urn:microsoft.com/office/officeart/2005/8/layout/cycle5"/>
    <dgm:cxn modelId="{E3001EF1-156B-4ABB-A414-CD56E6FA6A32}" type="presOf" srcId="{9591654D-5C55-4BE9-A190-6EA4CF43D21E}" destId="{A23A5968-F754-477C-96BF-3A4041052B50}" srcOrd="0" destOrd="0" presId="urn:microsoft.com/office/officeart/2005/8/layout/cycle5"/>
    <dgm:cxn modelId="{668FC719-BAD5-4D83-9A28-EF16227FA965}" type="presParOf" srcId="{7C56D8E5-7AAF-4454-B52F-BE86DD065AB8}" destId="{62FA64AD-ACA9-4D43-A545-BCD188F328B3}" srcOrd="0" destOrd="0" presId="urn:microsoft.com/office/officeart/2005/8/layout/cycle5"/>
    <dgm:cxn modelId="{420E08A7-0587-4175-9871-E0745ECB756C}" type="presParOf" srcId="{7C56D8E5-7AAF-4454-B52F-BE86DD065AB8}" destId="{38C42052-4CF3-4F79-A5C3-6CFCAD6C3B1B}" srcOrd="1" destOrd="0" presId="urn:microsoft.com/office/officeart/2005/8/layout/cycle5"/>
    <dgm:cxn modelId="{438F9387-B78B-4189-BA31-0A42C2362D06}" type="presParOf" srcId="{7C56D8E5-7AAF-4454-B52F-BE86DD065AB8}" destId="{3EE43039-8327-4398-B938-A3422D929A32}" srcOrd="2" destOrd="0" presId="urn:microsoft.com/office/officeart/2005/8/layout/cycle5"/>
    <dgm:cxn modelId="{59491121-ACCE-4051-BBDA-2E21DD281FB9}" type="presParOf" srcId="{7C56D8E5-7AAF-4454-B52F-BE86DD065AB8}" destId="{A23A5968-F754-477C-96BF-3A4041052B50}" srcOrd="3" destOrd="0" presId="urn:microsoft.com/office/officeart/2005/8/layout/cycle5"/>
    <dgm:cxn modelId="{CA8DEAAF-5252-4B60-BE58-0B1AD89BC371}" type="presParOf" srcId="{7C56D8E5-7AAF-4454-B52F-BE86DD065AB8}" destId="{01CF56D9-7C9C-4002-9D67-F10E5336A2A5}" srcOrd="4" destOrd="0" presId="urn:microsoft.com/office/officeart/2005/8/layout/cycle5"/>
    <dgm:cxn modelId="{929A2A68-59E7-4162-AD0E-439C8D0AE1C4}" type="presParOf" srcId="{7C56D8E5-7AAF-4454-B52F-BE86DD065AB8}" destId="{323DBD60-A711-4641-9A2D-14542586ADA4}" srcOrd="5" destOrd="0" presId="urn:microsoft.com/office/officeart/2005/8/layout/cycle5"/>
    <dgm:cxn modelId="{EC156CD5-AACD-449B-97E8-F4F5975869B0}" type="presParOf" srcId="{7C56D8E5-7AAF-4454-B52F-BE86DD065AB8}" destId="{4826B3CD-4509-4428-AF09-8F4E1E309453}" srcOrd="6" destOrd="0" presId="urn:microsoft.com/office/officeart/2005/8/layout/cycle5"/>
    <dgm:cxn modelId="{1782970A-BB5C-474A-9798-20D171685EA1}" type="presParOf" srcId="{7C56D8E5-7AAF-4454-B52F-BE86DD065AB8}" destId="{08081E0A-3C2E-477C-B1DF-4FE9E4A3F0D5}" srcOrd="7" destOrd="0" presId="urn:microsoft.com/office/officeart/2005/8/layout/cycle5"/>
    <dgm:cxn modelId="{92E6E2F0-A1BB-4165-B2DE-993578E10344}" type="presParOf" srcId="{7C56D8E5-7AAF-4454-B52F-BE86DD065AB8}" destId="{2CFA79D0-8521-4869-9F95-371304BB13F6}" srcOrd="8" destOrd="0" presId="urn:microsoft.com/office/officeart/2005/8/layout/cycle5"/>
    <dgm:cxn modelId="{653FA213-04D7-451E-BB7E-1EE45E04DE17}" type="presParOf" srcId="{7C56D8E5-7AAF-4454-B52F-BE86DD065AB8}" destId="{C21A91C0-8270-4913-854B-4442FE7A18E2}" srcOrd="9" destOrd="0" presId="urn:microsoft.com/office/officeart/2005/8/layout/cycle5"/>
    <dgm:cxn modelId="{7B5804BE-A802-41A5-95FD-4337D42C5156}" type="presParOf" srcId="{7C56D8E5-7AAF-4454-B52F-BE86DD065AB8}" destId="{6FB78FAF-7E5C-4F77-BC1F-66EDDBA1E05B}" srcOrd="10" destOrd="0" presId="urn:microsoft.com/office/officeart/2005/8/layout/cycle5"/>
    <dgm:cxn modelId="{64CEBE8C-0538-4603-869A-2EE97696C027}" type="presParOf" srcId="{7C56D8E5-7AAF-4454-B52F-BE86DD065AB8}" destId="{F16C39CC-310F-4682-B8BB-3869501C4FD8}" srcOrd="11" destOrd="0" presId="urn:microsoft.com/office/officeart/2005/8/layout/cycle5"/>
    <dgm:cxn modelId="{1D3C790A-CFF7-4105-B530-C2A5F8EFE200}" type="presParOf" srcId="{7C56D8E5-7AAF-4454-B52F-BE86DD065AB8}" destId="{07C97C49-E33C-4F92-AF7E-D134A0D75396}" srcOrd="12" destOrd="0" presId="urn:microsoft.com/office/officeart/2005/8/layout/cycle5"/>
    <dgm:cxn modelId="{AA06408D-6726-49E8-9ABB-0F75025B8A5D}" type="presParOf" srcId="{7C56D8E5-7AAF-4454-B52F-BE86DD065AB8}" destId="{5EBBA222-64E7-4ADF-B998-EE2A812050A1}" srcOrd="13" destOrd="0" presId="urn:microsoft.com/office/officeart/2005/8/layout/cycle5"/>
    <dgm:cxn modelId="{04B45436-1126-49B4-A55C-B866FEB62933}" type="presParOf" srcId="{7C56D8E5-7AAF-4454-B52F-BE86DD065AB8}" destId="{DFE679E7-9FBE-470A-9029-251B99977562}"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9412E4-DCAA-466F-85DA-F17A316ADA6E}"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DD1D3539-62C1-46DD-B7A5-2931B0403504}">
      <dgm:prSet phldrT="[Text]"/>
      <dgm:spPr/>
      <dgm:t>
        <a:bodyPr/>
        <a:lstStyle/>
        <a:p>
          <a:r>
            <a:rPr lang="en-US" b="1" dirty="0" smtClean="0"/>
            <a:t>Objective</a:t>
          </a:r>
          <a:r>
            <a:rPr lang="en-US" dirty="0" smtClean="0"/>
            <a:t>- The goal statement. Identifies content; focused enough that it is measurable.</a:t>
          </a:r>
          <a:endParaRPr lang="en-US" dirty="0"/>
        </a:p>
      </dgm:t>
    </dgm:pt>
    <dgm:pt modelId="{40C830BC-7C29-484A-8439-E09C03B5DE2D}" type="parTrans" cxnId="{79DCD590-5BC1-4EB1-9ACA-17432BAA1270}">
      <dgm:prSet/>
      <dgm:spPr/>
      <dgm:t>
        <a:bodyPr/>
        <a:lstStyle/>
        <a:p>
          <a:endParaRPr lang="en-US"/>
        </a:p>
      </dgm:t>
    </dgm:pt>
    <dgm:pt modelId="{71259A86-0460-4EE0-9D64-F81D8325279B}" type="sibTrans" cxnId="{79DCD590-5BC1-4EB1-9ACA-17432BAA1270}">
      <dgm:prSet/>
      <dgm:spPr/>
      <dgm:t>
        <a:bodyPr/>
        <a:lstStyle/>
        <a:p>
          <a:endParaRPr lang="en-US"/>
        </a:p>
      </dgm:t>
    </dgm:pt>
    <dgm:pt modelId="{7A00EDCF-EFB9-4AF9-AD06-38200B9279A9}">
      <dgm:prSet/>
      <dgm:spPr/>
      <dgm:t>
        <a:bodyPr/>
        <a:lstStyle/>
        <a:p>
          <a:r>
            <a:rPr lang="en-US" b="1" dirty="0" smtClean="0"/>
            <a:t>Rationale</a:t>
          </a:r>
          <a:r>
            <a:rPr lang="en-US" dirty="0" smtClean="0"/>
            <a:t>- Explains how growth targets and student population were determined.</a:t>
          </a:r>
          <a:endParaRPr lang="en-US" dirty="0"/>
        </a:p>
      </dgm:t>
    </dgm:pt>
    <dgm:pt modelId="{6034488E-EB9A-482B-82C0-18DEBFEBDF37}" type="parTrans" cxnId="{DE6A49C8-832C-404F-B27D-79BFD84139E0}">
      <dgm:prSet/>
      <dgm:spPr/>
      <dgm:t>
        <a:bodyPr/>
        <a:lstStyle/>
        <a:p>
          <a:endParaRPr lang="en-US"/>
        </a:p>
      </dgm:t>
    </dgm:pt>
    <dgm:pt modelId="{3B06E22C-4AAD-43FC-8D98-7A538888605C}" type="sibTrans" cxnId="{DE6A49C8-832C-404F-B27D-79BFD84139E0}">
      <dgm:prSet/>
      <dgm:spPr/>
      <dgm:t>
        <a:bodyPr/>
        <a:lstStyle/>
        <a:p>
          <a:endParaRPr lang="en-US"/>
        </a:p>
      </dgm:t>
    </dgm:pt>
    <dgm:pt modelId="{618D6CBF-74A8-4ABD-A358-D7E6B14F542B}">
      <dgm:prSet/>
      <dgm:spPr/>
      <dgm:t>
        <a:bodyPr/>
        <a:lstStyle/>
        <a:p>
          <a:r>
            <a:rPr lang="en-US" b="1" dirty="0" smtClean="0"/>
            <a:t>Student Population</a:t>
          </a:r>
          <a:r>
            <a:rPr lang="en-US" b="0" dirty="0" smtClean="0"/>
            <a:t>-</a:t>
          </a:r>
          <a:r>
            <a:rPr lang="en-US" b="1" dirty="0" smtClean="0"/>
            <a:t> </a:t>
          </a:r>
          <a:r>
            <a:rPr lang="en-US" dirty="0" smtClean="0"/>
            <a:t>Specific population targeted by the SLO; includes information about student learning. </a:t>
          </a:r>
          <a:endParaRPr lang="en-US" dirty="0"/>
        </a:p>
      </dgm:t>
    </dgm:pt>
    <dgm:pt modelId="{02968C08-BAC9-44A3-A5CC-30D307C8B21E}" type="parTrans" cxnId="{65A7557F-114B-4E7C-823E-88C044408A8A}">
      <dgm:prSet/>
      <dgm:spPr/>
      <dgm:t>
        <a:bodyPr/>
        <a:lstStyle/>
        <a:p>
          <a:endParaRPr lang="en-US"/>
        </a:p>
      </dgm:t>
    </dgm:pt>
    <dgm:pt modelId="{69C2F956-0378-4BB7-ADD5-885902FF6AA4}" type="sibTrans" cxnId="{65A7557F-114B-4E7C-823E-88C044408A8A}">
      <dgm:prSet/>
      <dgm:spPr/>
      <dgm:t>
        <a:bodyPr/>
        <a:lstStyle/>
        <a:p>
          <a:endParaRPr lang="en-US"/>
        </a:p>
      </dgm:t>
    </dgm:pt>
    <dgm:pt modelId="{45C52963-C42D-4309-B504-791E449642D6}">
      <dgm:prSet/>
      <dgm:spPr/>
      <dgm:t>
        <a:bodyPr/>
        <a:lstStyle/>
        <a:p>
          <a:r>
            <a:rPr lang="en-US" b="1" dirty="0" smtClean="0"/>
            <a:t>Content/Standards/Interval of Instruction</a:t>
          </a:r>
          <a:r>
            <a:rPr lang="en-US" b="0" dirty="0" smtClean="0"/>
            <a:t>- </a:t>
          </a:r>
          <a:r>
            <a:rPr lang="en-US" dirty="0" smtClean="0"/>
            <a:t>Specifies time period of instruction, and demonstrates content standard alignment.</a:t>
          </a:r>
          <a:endParaRPr lang="en-US" dirty="0"/>
        </a:p>
      </dgm:t>
    </dgm:pt>
    <dgm:pt modelId="{90480F84-51E2-4361-8C3C-918C1DA8376C}" type="parTrans" cxnId="{CA0E35F8-5AE1-4ACC-BBCD-0047BC2AEF64}">
      <dgm:prSet/>
      <dgm:spPr/>
      <dgm:t>
        <a:bodyPr/>
        <a:lstStyle/>
        <a:p>
          <a:endParaRPr lang="en-US"/>
        </a:p>
      </dgm:t>
    </dgm:pt>
    <dgm:pt modelId="{3D0087E6-5C7D-4ABC-887F-254AEDEFF061}" type="sibTrans" cxnId="{CA0E35F8-5AE1-4ACC-BBCD-0047BC2AEF64}">
      <dgm:prSet/>
      <dgm:spPr/>
      <dgm:t>
        <a:bodyPr/>
        <a:lstStyle/>
        <a:p>
          <a:endParaRPr lang="en-US"/>
        </a:p>
      </dgm:t>
    </dgm:pt>
    <dgm:pt modelId="{CCFAD890-9F28-4C9E-9789-6754F7FE961F}">
      <dgm:prSet/>
      <dgm:spPr/>
      <dgm:t>
        <a:bodyPr/>
        <a:lstStyle/>
        <a:p>
          <a:r>
            <a:rPr lang="en-US" b="1" dirty="0" smtClean="0"/>
            <a:t>Assessment</a:t>
          </a:r>
          <a:r>
            <a:rPr lang="en-US" dirty="0" smtClean="0"/>
            <a:t>- Describes which assessment(s) and grading procedures will be used and why they are appropriate.</a:t>
          </a:r>
          <a:endParaRPr lang="en-US" dirty="0"/>
        </a:p>
      </dgm:t>
    </dgm:pt>
    <dgm:pt modelId="{04C394F0-C21A-46A4-88D6-0AF34164BB96}" type="parTrans" cxnId="{BBFA684F-11FD-4BBF-8C97-9BAD7879529D}">
      <dgm:prSet/>
      <dgm:spPr/>
      <dgm:t>
        <a:bodyPr/>
        <a:lstStyle/>
        <a:p>
          <a:endParaRPr lang="en-US"/>
        </a:p>
      </dgm:t>
    </dgm:pt>
    <dgm:pt modelId="{F16E2732-2ABB-4F76-9758-A2A32B615611}" type="sibTrans" cxnId="{BBFA684F-11FD-4BBF-8C97-9BAD7879529D}">
      <dgm:prSet/>
      <dgm:spPr/>
      <dgm:t>
        <a:bodyPr/>
        <a:lstStyle/>
        <a:p>
          <a:endParaRPr lang="en-US"/>
        </a:p>
      </dgm:t>
    </dgm:pt>
    <dgm:pt modelId="{48C42EAA-7980-4765-A3F0-782EABA5E0D8}">
      <dgm:prSet/>
      <dgm:spPr/>
      <dgm:t>
        <a:bodyPr/>
        <a:lstStyle/>
        <a:p>
          <a:r>
            <a:rPr lang="en-US" b="1" dirty="0" smtClean="0"/>
            <a:t>Progress Monitoring</a:t>
          </a:r>
          <a:r>
            <a:rPr lang="en-US" b="0" dirty="0" smtClean="0"/>
            <a:t>-</a:t>
          </a:r>
          <a:r>
            <a:rPr lang="en-US" b="1" dirty="0" smtClean="0"/>
            <a:t> </a:t>
          </a:r>
          <a:r>
            <a:rPr lang="en-US" dirty="0" smtClean="0"/>
            <a:t>Describes type and frequency of interim assessments to measure student progress.</a:t>
          </a:r>
          <a:endParaRPr lang="en-US" dirty="0"/>
        </a:p>
      </dgm:t>
    </dgm:pt>
    <dgm:pt modelId="{B388FBB6-99E7-4D42-ADE2-8B3D9197EEFB}" type="parTrans" cxnId="{E23C1F4A-7BD0-4648-92EA-E78A6E205F12}">
      <dgm:prSet/>
      <dgm:spPr/>
      <dgm:t>
        <a:bodyPr/>
        <a:lstStyle/>
        <a:p>
          <a:endParaRPr lang="en-US"/>
        </a:p>
      </dgm:t>
    </dgm:pt>
    <dgm:pt modelId="{43931C82-BD23-41EA-AFC9-F5944F993074}" type="sibTrans" cxnId="{E23C1F4A-7BD0-4648-92EA-E78A6E205F12}">
      <dgm:prSet/>
      <dgm:spPr/>
      <dgm:t>
        <a:bodyPr/>
        <a:lstStyle/>
        <a:p>
          <a:endParaRPr lang="en-US"/>
        </a:p>
      </dgm:t>
    </dgm:pt>
    <dgm:pt modelId="{1D2385F9-AF2C-41DA-94BF-0E35A0D460FE}">
      <dgm:prSet/>
      <dgm:spPr/>
      <dgm:t>
        <a:bodyPr/>
        <a:lstStyle/>
        <a:p>
          <a:r>
            <a:rPr lang="en-US" b="1" dirty="0" smtClean="0"/>
            <a:t>Baseline and Trend Data</a:t>
          </a:r>
          <a:r>
            <a:rPr lang="en-US" b="0" dirty="0" smtClean="0"/>
            <a:t>-</a:t>
          </a:r>
          <a:r>
            <a:rPr lang="en-US" b="1" dirty="0" smtClean="0"/>
            <a:t> </a:t>
          </a:r>
          <a:r>
            <a:rPr lang="en-US" dirty="0" smtClean="0"/>
            <a:t>Describes students’ baseline knowledge for learning and patterns in data.</a:t>
          </a:r>
          <a:endParaRPr lang="en-US" dirty="0"/>
        </a:p>
      </dgm:t>
    </dgm:pt>
    <dgm:pt modelId="{A0D3A9F7-1976-4F7F-8998-E01550A26F33}" type="parTrans" cxnId="{ED2D13E7-23C9-4F3F-9419-51EA283058E1}">
      <dgm:prSet/>
      <dgm:spPr/>
      <dgm:t>
        <a:bodyPr/>
        <a:lstStyle/>
        <a:p>
          <a:endParaRPr lang="en-US"/>
        </a:p>
      </dgm:t>
    </dgm:pt>
    <dgm:pt modelId="{40C0153B-90D1-49E7-89F9-B92108B41557}" type="sibTrans" cxnId="{ED2D13E7-23C9-4F3F-9419-51EA283058E1}">
      <dgm:prSet/>
      <dgm:spPr/>
      <dgm:t>
        <a:bodyPr/>
        <a:lstStyle/>
        <a:p>
          <a:endParaRPr lang="en-US"/>
        </a:p>
      </dgm:t>
    </dgm:pt>
    <dgm:pt modelId="{703135CD-53A8-4CBA-A8EC-2268F0CB94A6}">
      <dgm:prSet/>
      <dgm:spPr/>
      <dgm:t>
        <a:bodyPr/>
        <a:lstStyle/>
        <a:p>
          <a:r>
            <a:rPr lang="en-US" b="1" dirty="0" smtClean="0"/>
            <a:t>Instructional Strategies</a:t>
          </a:r>
          <a:r>
            <a:rPr lang="en-US" b="0" dirty="0" smtClean="0"/>
            <a:t>- </a:t>
          </a:r>
          <a:r>
            <a:rPr lang="en-US" dirty="0" smtClean="0"/>
            <a:t>Describes research-based instructional strategies that will be used during interval.</a:t>
          </a:r>
          <a:endParaRPr lang="en-US" dirty="0"/>
        </a:p>
      </dgm:t>
    </dgm:pt>
    <dgm:pt modelId="{2D701CD2-CA63-4B50-87F9-194D3EC4E9FF}" type="parTrans" cxnId="{6CD4E015-650C-41D8-8BE7-D18748989D2A}">
      <dgm:prSet/>
      <dgm:spPr/>
      <dgm:t>
        <a:bodyPr/>
        <a:lstStyle/>
        <a:p>
          <a:endParaRPr lang="en-US"/>
        </a:p>
      </dgm:t>
    </dgm:pt>
    <dgm:pt modelId="{F4EBB271-146D-47FD-B032-EE3FE3654E87}" type="sibTrans" cxnId="{6CD4E015-650C-41D8-8BE7-D18748989D2A}">
      <dgm:prSet/>
      <dgm:spPr/>
      <dgm:t>
        <a:bodyPr/>
        <a:lstStyle/>
        <a:p>
          <a:endParaRPr lang="en-US"/>
        </a:p>
      </dgm:t>
    </dgm:pt>
    <dgm:pt modelId="{6A4422AD-4DDA-4656-AE2B-B0B74E1B86DA}">
      <dgm:prSet/>
      <dgm:spPr/>
      <dgm:t>
        <a:bodyPr/>
        <a:lstStyle/>
        <a:p>
          <a:r>
            <a:rPr lang="en-US" b="1" dirty="0" smtClean="0"/>
            <a:t>Growth Targets</a:t>
          </a:r>
          <a:r>
            <a:rPr lang="en-US" b="0" dirty="0" smtClean="0"/>
            <a:t>-</a:t>
          </a:r>
          <a:r>
            <a:rPr lang="en-US" b="1" dirty="0" smtClean="0"/>
            <a:t> </a:t>
          </a:r>
          <a:r>
            <a:rPr lang="en-US" dirty="0" smtClean="0"/>
            <a:t>Describes teacher’s expectations for student growth at end of interval; tiered for all students.</a:t>
          </a:r>
          <a:endParaRPr lang="en-US" dirty="0"/>
        </a:p>
      </dgm:t>
    </dgm:pt>
    <dgm:pt modelId="{450E840C-828E-492C-A531-126E28F6C727}" type="parTrans" cxnId="{0B8B3A59-BB7B-499D-97D3-DB28B9C13BD0}">
      <dgm:prSet/>
      <dgm:spPr/>
      <dgm:t>
        <a:bodyPr/>
        <a:lstStyle/>
        <a:p>
          <a:endParaRPr lang="en-US"/>
        </a:p>
      </dgm:t>
    </dgm:pt>
    <dgm:pt modelId="{F1BCB00E-835E-4F64-A80F-D3029F81A555}" type="sibTrans" cxnId="{0B8B3A59-BB7B-499D-97D3-DB28B9C13BD0}">
      <dgm:prSet/>
      <dgm:spPr/>
      <dgm:t>
        <a:bodyPr/>
        <a:lstStyle/>
        <a:p>
          <a:endParaRPr lang="en-US"/>
        </a:p>
      </dgm:t>
    </dgm:pt>
    <dgm:pt modelId="{0A9B542F-AB48-458D-9E3A-DA9E046964E8}">
      <dgm:prSet/>
      <dgm:spPr>
        <a:solidFill>
          <a:schemeClr val="accent2">
            <a:lumMod val="40000"/>
            <a:lumOff val="60000"/>
          </a:schemeClr>
        </a:solidFill>
        <a:ln>
          <a:solidFill>
            <a:srgbClr val="0070C0"/>
          </a:solidFill>
        </a:ln>
      </dgm:spPr>
      <dgm:t>
        <a:bodyPr/>
        <a:lstStyle/>
        <a:p>
          <a:r>
            <a:rPr lang="en-US" b="1" dirty="0" smtClean="0"/>
            <a:t>Teacher Professional Growth and Development (and Action Research): SC specific component.</a:t>
          </a:r>
          <a:endParaRPr lang="en-US" dirty="0"/>
        </a:p>
      </dgm:t>
    </dgm:pt>
    <dgm:pt modelId="{69FA5CD3-3F84-46A2-8CAB-659F30B6E85D}" type="sibTrans" cxnId="{4DE6CAE5-7C2B-487C-BCBE-42FD99BD4EBA}">
      <dgm:prSet/>
      <dgm:spPr/>
      <dgm:t>
        <a:bodyPr/>
        <a:lstStyle/>
        <a:p>
          <a:endParaRPr lang="en-US"/>
        </a:p>
      </dgm:t>
    </dgm:pt>
    <dgm:pt modelId="{80079C88-D05D-4F02-A6C4-E0C0D7A64B5C}" type="parTrans" cxnId="{4DE6CAE5-7C2B-487C-BCBE-42FD99BD4EBA}">
      <dgm:prSet/>
      <dgm:spPr/>
      <dgm:t>
        <a:bodyPr/>
        <a:lstStyle/>
        <a:p>
          <a:endParaRPr lang="en-US"/>
        </a:p>
      </dgm:t>
    </dgm:pt>
    <dgm:pt modelId="{5FF2C807-2C50-4868-8235-A53AC16BDEB2}" type="pres">
      <dgm:prSet presAssocID="{4C9412E4-DCAA-466F-85DA-F17A316ADA6E}" presName="linear" presStyleCnt="0">
        <dgm:presLayoutVars>
          <dgm:animLvl val="lvl"/>
          <dgm:resizeHandles val="exact"/>
        </dgm:presLayoutVars>
      </dgm:prSet>
      <dgm:spPr/>
      <dgm:t>
        <a:bodyPr/>
        <a:lstStyle/>
        <a:p>
          <a:endParaRPr lang="en-US"/>
        </a:p>
      </dgm:t>
    </dgm:pt>
    <dgm:pt modelId="{B10FE8A4-92C3-4187-A930-1F99B1D9A2A3}" type="pres">
      <dgm:prSet presAssocID="{DD1D3539-62C1-46DD-B7A5-2931B0403504}" presName="parentText" presStyleLbl="node1" presStyleIdx="0" presStyleCnt="10" custLinFactY="-152646" custLinFactNeighborY="-200000">
        <dgm:presLayoutVars>
          <dgm:chMax val="0"/>
          <dgm:bulletEnabled val="1"/>
        </dgm:presLayoutVars>
      </dgm:prSet>
      <dgm:spPr/>
      <dgm:t>
        <a:bodyPr/>
        <a:lstStyle/>
        <a:p>
          <a:endParaRPr lang="en-US"/>
        </a:p>
      </dgm:t>
    </dgm:pt>
    <dgm:pt modelId="{7DDF7AA0-341D-4773-8CF8-70F2877ECD91}" type="pres">
      <dgm:prSet presAssocID="{71259A86-0460-4EE0-9D64-F81D8325279B}" presName="spacer" presStyleCnt="0"/>
      <dgm:spPr/>
    </dgm:pt>
    <dgm:pt modelId="{DEC2270F-45F0-48DF-82C7-174837423D71}" type="pres">
      <dgm:prSet presAssocID="{618D6CBF-74A8-4ABD-A358-D7E6B14F542B}" presName="parentText" presStyleLbl="node1" presStyleIdx="1" presStyleCnt="10" custLinFactY="176070" custLinFactNeighborY="200000">
        <dgm:presLayoutVars>
          <dgm:chMax val="0"/>
          <dgm:bulletEnabled val="1"/>
        </dgm:presLayoutVars>
      </dgm:prSet>
      <dgm:spPr/>
      <dgm:t>
        <a:bodyPr/>
        <a:lstStyle/>
        <a:p>
          <a:endParaRPr lang="en-US"/>
        </a:p>
      </dgm:t>
    </dgm:pt>
    <dgm:pt modelId="{6E635021-DD75-4FDC-BE99-07B2673B1A79}" type="pres">
      <dgm:prSet presAssocID="{69C2F956-0378-4BB7-ADD5-885902FF6AA4}" presName="spacer" presStyleCnt="0"/>
      <dgm:spPr/>
    </dgm:pt>
    <dgm:pt modelId="{FD1D75F0-32B0-44E8-9956-540BA4DAB0B8}" type="pres">
      <dgm:prSet presAssocID="{0A9B542F-AB48-458D-9E3A-DA9E046964E8}" presName="parentText" presStyleLbl="node1" presStyleIdx="2" presStyleCnt="10" custLinFactY="631246" custLinFactNeighborY="700000">
        <dgm:presLayoutVars>
          <dgm:chMax val="0"/>
          <dgm:bulletEnabled val="1"/>
        </dgm:presLayoutVars>
      </dgm:prSet>
      <dgm:spPr/>
      <dgm:t>
        <a:bodyPr/>
        <a:lstStyle/>
        <a:p>
          <a:endParaRPr lang="en-US"/>
        </a:p>
      </dgm:t>
    </dgm:pt>
    <dgm:pt modelId="{FE688789-F29B-4AAF-983A-A784466949F3}" type="pres">
      <dgm:prSet presAssocID="{69FA5CD3-3F84-46A2-8CAB-659F30B6E85D}" presName="spacer" presStyleCnt="0"/>
      <dgm:spPr/>
    </dgm:pt>
    <dgm:pt modelId="{94C0120F-9C8C-4098-91A4-766C9CE41591}" type="pres">
      <dgm:prSet presAssocID="{45C52963-C42D-4309-B504-791E449642D6}" presName="parentText" presStyleLbl="node1" presStyleIdx="3" presStyleCnt="10" custLinFactY="85736" custLinFactNeighborY="100000">
        <dgm:presLayoutVars>
          <dgm:chMax val="0"/>
          <dgm:bulletEnabled val="1"/>
        </dgm:presLayoutVars>
      </dgm:prSet>
      <dgm:spPr/>
      <dgm:t>
        <a:bodyPr/>
        <a:lstStyle/>
        <a:p>
          <a:endParaRPr lang="en-US"/>
        </a:p>
      </dgm:t>
    </dgm:pt>
    <dgm:pt modelId="{7DC7E364-60F3-4386-B66A-7614EC764BA4}" type="pres">
      <dgm:prSet presAssocID="{3D0087E6-5C7D-4ABC-887F-254AEDEFF061}" presName="spacer" presStyleCnt="0"/>
      <dgm:spPr/>
    </dgm:pt>
    <dgm:pt modelId="{3FECC61D-A506-45EB-BF63-73338181F186}" type="pres">
      <dgm:prSet presAssocID="{CCFAD890-9F28-4C9E-9789-6754F7FE961F}" presName="parentText" presStyleLbl="node1" presStyleIdx="4" presStyleCnt="10" custLinFactY="95401" custLinFactNeighborY="100000">
        <dgm:presLayoutVars>
          <dgm:chMax val="0"/>
          <dgm:bulletEnabled val="1"/>
        </dgm:presLayoutVars>
      </dgm:prSet>
      <dgm:spPr/>
      <dgm:t>
        <a:bodyPr/>
        <a:lstStyle/>
        <a:p>
          <a:endParaRPr lang="en-US"/>
        </a:p>
      </dgm:t>
    </dgm:pt>
    <dgm:pt modelId="{E53301D8-5042-40D7-866E-FFF70CE4BFAF}" type="pres">
      <dgm:prSet presAssocID="{F16E2732-2ABB-4F76-9758-A2A32B615611}" presName="spacer" presStyleCnt="0"/>
      <dgm:spPr/>
    </dgm:pt>
    <dgm:pt modelId="{084FD407-03C2-451B-8FC2-CEE79C4AFF70}" type="pres">
      <dgm:prSet presAssocID="{48C42EAA-7980-4765-A3F0-782EABA5E0D8}" presName="parentText" presStyleLbl="node1" presStyleIdx="5" presStyleCnt="10" custLinFactY="204786" custLinFactNeighborY="300000">
        <dgm:presLayoutVars>
          <dgm:chMax val="0"/>
          <dgm:bulletEnabled val="1"/>
        </dgm:presLayoutVars>
      </dgm:prSet>
      <dgm:spPr/>
      <dgm:t>
        <a:bodyPr/>
        <a:lstStyle/>
        <a:p>
          <a:endParaRPr lang="en-US"/>
        </a:p>
      </dgm:t>
    </dgm:pt>
    <dgm:pt modelId="{6D06C108-C747-4CF8-8CA5-28634BD492BA}" type="pres">
      <dgm:prSet presAssocID="{43931C82-BD23-41EA-AFC9-F5944F993074}" presName="spacer" presStyleCnt="0"/>
      <dgm:spPr/>
    </dgm:pt>
    <dgm:pt modelId="{E02481C0-7BCB-4913-B61D-5DB9AB5D1764}" type="pres">
      <dgm:prSet presAssocID="{1D2385F9-AF2C-41DA-94BF-0E35A0D460FE}" presName="parentText" presStyleLbl="node1" presStyleIdx="6" presStyleCnt="10" custLinFactY="-533315" custLinFactNeighborY="-600000">
        <dgm:presLayoutVars>
          <dgm:chMax val="0"/>
          <dgm:bulletEnabled val="1"/>
        </dgm:presLayoutVars>
      </dgm:prSet>
      <dgm:spPr/>
      <dgm:t>
        <a:bodyPr/>
        <a:lstStyle/>
        <a:p>
          <a:endParaRPr lang="en-US"/>
        </a:p>
      </dgm:t>
    </dgm:pt>
    <dgm:pt modelId="{E6284D75-A64E-4A78-91C0-4EB60B5680F8}" type="pres">
      <dgm:prSet presAssocID="{40C0153B-90D1-49E7-89F9-B92108B41557}" presName="spacer" presStyleCnt="0"/>
      <dgm:spPr/>
    </dgm:pt>
    <dgm:pt modelId="{20A7A474-93CA-4C76-9A5B-2893900BA911}" type="pres">
      <dgm:prSet presAssocID="{703135CD-53A8-4CBA-A8EC-2268F0CB94A6}" presName="parentText" presStyleLbl="node1" presStyleIdx="7" presStyleCnt="10" custLinFactY="-94933" custLinFactNeighborY="-100000">
        <dgm:presLayoutVars>
          <dgm:chMax val="0"/>
          <dgm:bulletEnabled val="1"/>
        </dgm:presLayoutVars>
      </dgm:prSet>
      <dgm:spPr/>
      <dgm:t>
        <a:bodyPr/>
        <a:lstStyle/>
        <a:p>
          <a:endParaRPr lang="en-US"/>
        </a:p>
      </dgm:t>
    </dgm:pt>
    <dgm:pt modelId="{F2D95B0F-1C00-4015-8034-E57F3E1BBA6C}" type="pres">
      <dgm:prSet presAssocID="{F4EBB271-146D-47FD-B032-EE3FE3654E87}" presName="spacer" presStyleCnt="0"/>
      <dgm:spPr/>
    </dgm:pt>
    <dgm:pt modelId="{46190A7B-0462-4C01-8540-9CFE6CDDDFC5}" type="pres">
      <dgm:prSet presAssocID="{6A4422AD-4DDA-4656-AE2B-B0B74E1B86DA}" presName="parentText" presStyleLbl="node1" presStyleIdx="8" presStyleCnt="10" custLinFactY="-623649" custLinFactNeighborY="-700000">
        <dgm:presLayoutVars>
          <dgm:chMax val="0"/>
          <dgm:bulletEnabled val="1"/>
        </dgm:presLayoutVars>
      </dgm:prSet>
      <dgm:spPr/>
      <dgm:t>
        <a:bodyPr/>
        <a:lstStyle/>
        <a:p>
          <a:endParaRPr lang="en-US"/>
        </a:p>
      </dgm:t>
    </dgm:pt>
    <dgm:pt modelId="{41861FF8-0D35-453B-8D12-9B7C1968328F}" type="pres">
      <dgm:prSet presAssocID="{F1BCB00E-835E-4F64-A80F-D3029F81A555}" presName="spacer" presStyleCnt="0"/>
      <dgm:spPr/>
    </dgm:pt>
    <dgm:pt modelId="{46BACA8D-1596-4DFE-A8EE-82F3E83B7F0F}" type="pres">
      <dgm:prSet presAssocID="{7A00EDCF-EFB9-4AF9-AD06-38200B9279A9}" presName="parentText" presStyleLbl="node1" presStyleIdx="9" presStyleCnt="10" custLinFactY="-942980" custLinFactNeighborY="-1000000">
        <dgm:presLayoutVars>
          <dgm:chMax val="0"/>
          <dgm:bulletEnabled val="1"/>
        </dgm:presLayoutVars>
      </dgm:prSet>
      <dgm:spPr/>
      <dgm:t>
        <a:bodyPr/>
        <a:lstStyle/>
        <a:p>
          <a:endParaRPr lang="en-US"/>
        </a:p>
      </dgm:t>
    </dgm:pt>
  </dgm:ptLst>
  <dgm:cxnLst>
    <dgm:cxn modelId="{0B4B7FAC-B71B-4A47-953C-DD591B2DECE9}" type="presOf" srcId="{DD1D3539-62C1-46DD-B7A5-2931B0403504}" destId="{B10FE8A4-92C3-4187-A930-1F99B1D9A2A3}" srcOrd="0" destOrd="0" presId="urn:microsoft.com/office/officeart/2005/8/layout/vList2"/>
    <dgm:cxn modelId="{ED2D13E7-23C9-4F3F-9419-51EA283058E1}" srcId="{4C9412E4-DCAA-466F-85DA-F17A316ADA6E}" destId="{1D2385F9-AF2C-41DA-94BF-0E35A0D460FE}" srcOrd="6" destOrd="0" parTransId="{A0D3A9F7-1976-4F7F-8998-E01550A26F33}" sibTransId="{40C0153B-90D1-49E7-89F9-B92108B41557}"/>
    <dgm:cxn modelId="{EB8CD3E3-103B-4543-9F5F-5EFB4D533ED2}" type="presOf" srcId="{0A9B542F-AB48-458D-9E3A-DA9E046964E8}" destId="{FD1D75F0-32B0-44E8-9956-540BA4DAB0B8}" srcOrd="0" destOrd="0" presId="urn:microsoft.com/office/officeart/2005/8/layout/vList2"/>
    <dgm:cxn modelId="{66703038-1FA1-447A-BB9E-25C3A9F98E62}" type="presOf" srcId="{48C42EAA-7980-4765-A3F0-782EABA5E0D8}" destId="{084FD407-03C2-451B-8FC2-CEE79C4AFF70}" srcOrd="0" destOrd="0" presId="urn:microsoft.com/office/officeart/2005/8/layout/vList2"/>
    <dgm:cxn modelId="{37B41C79-B85B-421A-B41E-2D9C114399A2}" type="presOf" srcId="{7A00EDCF-EFB9-4AF9-AD06-38200B9279A9}" destId="{46BACA8D-1596-4DFE-A8EE-82F3E83B7F0F}" srcOrd="0" destOrd="0" presId="urn:microsoft.com/office/officeart/2005/8/layout/vList2"/>
    <dgm:cxn modelId="{799A869C-A5AE-4AE5-A5DD-92C6AAC52B1D}" type="presOf" srcId="{1D2385F9-AF2C-41DA-94BF-0E35A0D460FE}" destId="{E02481C0-7BCB-4913-B61D-5DB9AB5D1764}" srcOrd="0" destOrd="0" presId="urn:microsoft.com/office/officeart/2005/8/layout/vList2"/>
    <dgm:cxn modelId="{E23C1F4A-7BD0-4648-92EA-E78A6E205F12}" srcId="{4C9412E4-DCAA-466F-85DA-F17A316ADA6E}" destId="{48C42EAA-7980-4765-A3F0-782EABA5E0D8}" srcOrd="5" destOrd="0" parTransId="{B388FBB6-99E7-4D42-ADE2-8B3D9197EEFB}" sibTransId="{43931C82-BD23-41EA-AFC9-F5944F993074}"/>
    <dgm:cxn modelId="{60328071-A0D7-4EFB-B064-074557453E29}" type="presOf" srcId="{CCFAD890-9F28-4C9E-9789-6754F7FE961F}" destId="{3FECC61D-A506-45EB-BF63-73338181F186}" srcOrd="0" destOrd="0" presId="urn:microsoft.com/office/officeart/2005/8/layout/vList2"/>
    <dgm:cxn modelId="{4DE6CAE5-7C2B-487C-BCBE-42FD99BD4EBA}" srcId="{4C9412E4-DCAA-466F-85DA-F17A316ADA6E}" destId="{0A9B542F-AB48-458D-9E3A-DA9E046964E8}" srcOrd="2" destOrd="0" parTransId="{80079C88-D05D-4F02-A6C4-E0C0D7A64B5C}" sibTransId="{69FA5CD3-3F84-46A2-8CAB-659F30B6E85D}"/>
    <dgm:cxn modelId="{79DCD590-5BC1-4EB1-9ACA-17432BAA1270}" srcId="{4C9412E4-DCAA-466F-85DA-F17A316ADA6E}" destId="{DD1D3539-62C1-46DD-B7A5-2931B0403504}" srcOrd="0" destOrd="0" parTransId="{40C830BC-7C29-484A-8439-E09C03B5DE2D}" sibTransId="{71259A86-0460-4EE0-9D64-F81D8325279B}"/>
    <dgm:cxn modelId="{6A707258-DE10-46A9-BACC-58F1C4ECCEF2}" type="presOf" srcId="{703135CD-53A8-4CBA-A8EC-2268F0CB94A6}" destId="{20A7A474-93CA-4C76-9A5B-2893900BA911}" srcOrd="0" destOrd="0" presId="urn:microsoft.com/office/officeart/2005/8/layout/vList2"/>
    <dgm:cxn modelId="{D3906E7E-920C-491D-8C64-03F49CF21DD3}" type="presOf" srcId="{45C52963-C42D-4309-B504-791E449642D6}" destId="{94C0120F-9C8C-4098-91A4-766C9CE41591}" srcOrd="0" destOrd="0" presId="urn:microsoft.com/office/officeart/2005/8/layout/vList2"/>
    <dgm:cxn modelId="{D536995F-9EA7-4705-910A-E86B4CAE73DB}" type="presOf" srcId="{618D6CBF-74A8-4ABD-A358-D7E6B14F542B}" destId="{DEC2270F-45F0-48DF-82C7-174837423D71}" srcOrd="0" destOrd="0" presId="urn:microsoft.com/office/officeart/2005/8/layout/vList2"/>
    <dgm:cxn modelId="{CA0E35F8-5AE1-4ACC-BBCD-0047BC2AEF64}" srcId="{4C9412E4-DCAA-466F-85DA-F17A316ADA6E}" destId="{45C52963-C42D-4309-B504-791E449642D6}" srcOrd="3" destOrd="0" parTransId="{90480F84-51E2-4361-8C3C-918C1DA8376C}" sibTransId="{3D0087E6-5C7D-4ABC-887F-254AEDEFF061}"/>
    <dgm:cxn modelId="{BBFA684F-11FD-4BBF-8C97-9BAD7879529D}" srcId="{4C9412E4-DCAA-466F-85DA-F17A316ADA6E}" destId="{CCFAD890-9F28-4C9E-9789-6754F7FE961F}" srcOrd="4" destOrd="0" parTransId="{04C394F0-C21A-46A4-88D6-0AF34164BB96}" sibTransId="{F16E2732-2ABB-4F76-9758-A2A32B615611}"/>
    <dgm:cxn modelId="{CD827EE0-A82C-4994-BC91-FD785EB7F18B}" type="presOf" srcId="{6A4422AD-4DDA-4656-AE2B-B0B74E1B86DA}" destId="{46190A7B-0462-4C01-8540-9CFE6CDDDFC5}" srcOrd="0" destOrd="0" presId="urn:microsoft.com/office/officeart/2005/8/layout/vList2"/>
    <dgm:cxn modelId="{DE6A49C8-832C-404F-B27D-79BFD84139E0}" srcId="{4C9412E4-DCAA-466F-85DA-F17A316ADA6E}" destId="{7A00EDCF-EFB9-4AF9-AD06-38200B9279A9}" srcOrd="9" destOrd="0" parTransId="{6034488E-EB9A-482B-82C0-18DEBFEBDF37}" sibTransId="{3B06E22C-4AAD-43FC-8D98-7A538888605C}"/>
    <dgm:cxn modelId="{6CD4E015-650C-41D8-8BE7-D18748989D2A}" srcId="{4C9412E4-DCAA-466F-85DA-F17A316ADA6E}" destId="{703135CD-53A8-4CBA-A8EC-2268F0CB94A6}" srcOrd="7" destOrd="0" parTransId="{2D701CD2-CA63-4B50-87F9-194D3EC4E9FF}" sibTransId="{F4EBB271-146D-47FD-B032-EE3FE3654E87}"/>
    <dgm:cxn modelId="{A5A89569-6B55-4991-BD03-D42860FB86E6}" type="presOf" srcId="{4C9412E4-DCAA-466F-85DA-F17A316ADA6E}" destId="{5FF2C807-2C50-4868-8235-A53AC16BDEB2}" srcOrd="0" destOrd="0" presId="urn:microsoft.com/office/officeart/2005/8/layout/vList2"/>
    <dgm:cxn modelId="{65A7557F-114B-4E7C-823E-88C044408A8A}" srcId="{4C9412E4-DCAA-466F-85DA-F17A316ADA6E}" destId="{618D6CBF-74A8-4ABD-A358-D7E6B14F542B}" srcOrd="1" destOrd="0" parTransId="{02968C08-BAC9-44A3-A5CC-30D307C8B21E}" sibTransId="{69C2F956-0378-4BB7-ADD5-885902FF6AA4}"/>
    <dgm:cxn modelId="{0B8B3A59-BB7B-499D-97D3-DB28B9C13BD0}" srcId="{4C9412E4-DCAA-466F-85DA-F17A316ADA6E}" destId="{6A4422AD-4DDA-4656-AE2B-B0B74E1B86DA}" srcOrd="8" destOrd="0" parTransId="{450E840C-828E-492C-A531-126E28F6C727}" sibTransId="{F1BCB00E-835E-4F64-A80F-D3029F81A555}"/>
    <dgm:cxn modelId="{3F5F6A22-8A4A-42EF-B819-AAFE70A23C15}" type="presParOf" srcId="{5FF2C807-2C50-4868-8235-A53AC16BDEB2}" destId="{B10FE8A4-92C3-4187-A930-1F99B1D9A2A3}" srcOrd="0" destOrd="0" presId="urn:microsoft.com/office/officeart/2005/8/layout/vList2"/>
    <dgm:cxn modelId="{3D7A720F-8A8A-4C72-AAD0-C1CDE0F503E7}" type="presParOf" srcId="{5FF2C807-2C50-4868-8235-A53AC16BDEB2}" destId="{7DDF7AA0-341D-4773-8CF8-70F2877ECD91}" srcOrd="1" destOrd="0" presId="urn:microsoft.com/office/officeart/2005/8/layout/vList2"/>
    <dgm:cxn modelId="{E56F5894-2985-4216-ACA9-B8D5A45CEF6B}" type="presParOf" srcId="{5FF2C807-2C50-4868-8235-A53AC16BDEB2}" destId="{DEC2270F-45F0-48DF-82C7-174837423D71}" srcOrd="2" destOrd="0" presId="urn:microsoft.com/office/officeart/2005/8/layout/vList2"/>
    <dgm:cxn modelId="{18CAB59B-1E4C-4B8E-B136-E08F98A8CC90}" type="presParOf" srcId="{5FF2C807-2C50-4868-8235-A53AC16BDEB2}" destId="{6E635021-DD75-4FDC-BE99-07B2673B1A79}" srcOrd="3" destOrd="0" presId="urn:microsoft.com/office/officeart/2005/8/layout/vList2"/>
    <dgm:cxn modelId="{6F55CBCE-2245-499B-8AB7-C27B0FC5312E}" type="presParOf" srcId="{5FF2C807-2C50-4868-8235-A53AC16BDEB2}" destId="{FD1D75F0-32B0-44E8-9956-540BA4DAB0B8}" srcOrd="4" destOrd="0" presId="urn:microsoft.com/office/officeart/2005/8/layout/vList2"/>
    <dgm:cxn modelId="{86E26258-73A7-469D-8A23-B991E96CCBD0}" type="presParOf" srcId="{5FF2C807-2C50-4868-8235-A53AC16BDEB2}" destId="{FE688789-F29B-4AAF-983A-A784466949F3}" srcOrd="5" destOrd="0" presId="urn:microsoft.com/office/officeart/2005/8/layout/vList2"/>
    <dgm:cxn modelId="{14E6DAE3-B7CE-4E88-8514-C98C98DA0A22}" type="presParOf" srcId="{5FF2C807-2C50-4868-8235-A53AC16BDEB2}" destId="{94C0120F-9C8C-4098-91A4-766C9CE41591}" srcOrd="6" destOrd="0" presId="urn:microsoft.com/office/officeart/2005/8/layout/vList2"/>
    <dgm:cxn modelId="{24AF6276-56C2-46D3-ADAB-DEF5A19DF041}" type="presParOf" srcId="{5FF2C807-2C50-4868-8235-A53AC16BDEB2}" destId="{7DC7E364-60F3-4386-B66A-7614EC764BA4}" srcOrd="7" destOrd="0" presId="urn:microsoft.com/office/officeart/2005/8/layout/vList2"/>
    <dgm:cxn modelId="{690442A0-1484-4326-9028-22E730E99615}" type="presParOf" srcId="{5FF2C807-2C50-4868-8235-A53AC16BDEB2}" destId="{3FECC61D-A506-45EB-BF63-73338181F186}" srcOrd="8" destOrd="0" presId="urn:microsoft.com/office/officeart/2005/8/layout/vList2"/>
    <dgm:cxn modelId="{8DF0CD92-C8C2-4060-9596-99C2ED377C8F}" type="presParOf" srcId="{5FF2C807-2C50-4868-8235-A53AC16BDEB2}" destId="{E53301D8-5042-40D7-866E-FFF70CE4BFAF}" srcOrd="9" destOrd="0" presId="urn:microsoft.com/office/officeart/2005/8/layout/vList2"/>
    <dgm:cxn modelId="{725DBFB3-8619-45DA-91D3-807C974E7B66}" type="presParOf" srcId="{5FF2C807-2C50-4868-8235-A53AC16BDEB2}" destId="{084FD407-03C2-451B-8FC2-CEE79C4AFF70}" srcOrd="10" destOrd="0" presId="urn:microsoft.com/office/officeart/2005/8/layout/vList2"/>
    <dgm:cxn modelId="{AEF0BD9D-FC0C-4FBD-961E-6C63C9189389}" type="presParOf" srcId="{5FF2C807-2C50-4868-8235-A53AC16BDEB2}" destId="{6D06C108-C747-4CF8-8CA5-28634BD492BA}" srcOrd="11" destOrd="0" presId="urn:microsoft.com/office/officeart/2005/8/layout/vList2"/>
    <dgm:cxn modelId="{E309C768-BC2C-4505-80A4-5126B3ED3E00}" type="presParOf" srcId="{5FF2C807-2C50-4868-8235-A53AC16BDEB2}" destId="{E02481C0-7BCB-4913-B61D-5DB9AB5D1764}" srcOrd="12" destOrd="0" presId="urn:microsoft.com/office/officeart/2005/8/layout/vList2"/>
    <dgm:cxn modelId="{ADCAEA02-CCBE-4712-8FE4-5CD1033B8485}" type="presParOf" srcId="{5FF2C807-2C50-4868-8235-A53AC16BDEB2}" destId="{E6284D75-A64E-4A78-91C0-4EB60B5680F8}" srcOrd="13" destOrd="0" presId="urn:microsoft.com/office/officeart/2005/8/layout/vList2"/>
    <dgm:cxn modelId="{F7D29B67-86B0-4AC7-A2D3-D980185BCA15}" type="presParOf" srcId="{5FF2C807-2C50-4868-8235-A53AC16BDEB2}" destId="{20A7A474-93CA-4C76-9A5B-2893900BA911}" srcOrd="14" destOrd="0" presId="urn:microsoft.com/office/officeart/2005/8/layout/vList2"/>
    <dgm:cxn modelId="{47838762-E0D2-48C5-9BA1-007DA1601E87}" type="presParOf" srcId="{5FF2C807-2C50-4868-8235-A53AC16BDEB2}" destId="{F2D95B0F-1C00-4015-8034-E57F3E1BBA6C}" srcOrd="15" destOrd="0" presId="urn:microsoft.com/office/officeart/2005/8/layout/vList2"/>
    <dgm:cxn modelId="{1EF553FC-BCF6-435B-9838-66EEBAD66030}" type="presParOf" srcId="{5FF2C807-2C50-4868-8235-A53AC16BDEB2}" destId="{46190A7B-0462-4C01-8540-9CFE6CDDDFC5}" srcOrd="16" destOrd="0" presId="urn:microsoft.com/office/officeart/2005/8/layout/vList2"/>
    <dgm:cxn modelId="{D8F8E6D2-E974-4F00-972D-3691958CA87F}" type="presParOf" srcId="{5FF2C807-2C50-4868-8235-A53AC16BDEB2}" destId="{41861FF8-0D35-453B-8D12-9B7C1968328F}" srcOrd="17" destOrd="0" presId="urn:microsoft.com/office/officeart/2005/8/layout/vList2"/>
    <dgm:cxn modelId="{8B1C0875-5168-4EB0-A4C9-BC8035029C88}" type="presParOf" srcId="{5FF2C807-2C50-4868-8235-A53AC16BDEB2}" destId="{46BACA8D-1596-4DFE-A8EE-82F3E83B7F0F}" srcOrd="1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7393FF-13DB-4D8C-A166-D6EA8E3805A1}"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6F8646E3-ACEB-44DF-BF8E-76374BDB2853}">
      <dgm:prSet phldrT="[Text]"/>
      <dgm:spPr/>
      <dgm:t>
        <a:bodyPr/>
        <a:lstStyle/>
        <a:p>
          <a:r>
            <a:rPr lang="en-US" dirty="0" smtClean="0"/>
            <a:t>Three Levels</a:t>
          </a:r>
          <a:endParaRPr lang="en-US" dirty="0"/>
        </a:p>
      </dgm:t>
    </dgm:pt>
    <dgm:pt modelId="{8E1CEEE5-8324-4908-819F-9F80966A49E6}" type="parTrans" cxnId="{8044BBC2-557F-48B6-BAC8-E786A4A74793}">
      <dgm:prSet/>
      <dgm:spPr/>
      <dgm:t>
        <a:bodyPr/>
        <a:lstStyle/>
        <a:p>
          <a:endParaRPr lang="en-US"/>
        </a:p>
      </dgm:t>
    </dgm:pt>
    <dgm:pt modelId="{61A5D470-9057-46EF-933B-255FC4E30DB7}" type="sibTrans" cxnId="{8044BBC2-557F-48B6-BAC8-E786A4A74793}">
      <dgm:prSet/>
      <dgm:spPr/>
      <dgm:t>
        <a:bodyPr/>
        <a:lstStyle/>
        <a:p>
          <a:endParaRPr lang="en-US"/>
        </a:p>
      </dgm:t>
    </dgm:pt>
    <dgm:pt modelId="{5C4B4138-D41E-485D-B999-F8BD0C9E967E}">
      <dgm:prSet phldrT="[Text]"/>
      <dgm:spPr/>
      <dgm:t>
        <a:bodyPr/>
        <a:lstStyle/>
        <a:p>
          <a:r>
            <a:rPr lang="en-US" dirty="0" smtClean="0"/>
            <a:t>Acceptable Quality</a:t>
          </a:r>
          <a:endParaRPr lang="en-US" dirty="0"/>
        </a:p>
      </dgm:t>
    </dgm:pt>
    <dgm:pt modelId="{BE1C34BD-F815-4D32-9353-630767D13646}" type="parTrans" cxnId="{C5DF634D-3A51-4A42-83C7-C8E7E5682FE9}">
      <dgm:prSet/>
      <dgm:spPr/>
      <dgm:t>
        <a:bodyPr/>
        <a:lstStyle/>
        <a:p>
          <a:endParaRPr lang="en-US"/>
        </a:p>
      </dgm:t>
    </dgm:pt>
    <dgm:pt modelId="{E5269B69-FF76-4228-888E-A11B688B9F01}" type="sibTrans" cxnId="{C5DF634D-3A51-4A42-83C7-C8E7E5682FE9}">
      <dgm:prSet/>
      <dgm:spPr/>
      <dgm:t>
        <a:bodyPr/>
        <a:lstStyle/>
        <a:p>
          <a:endParaRPr lang="en-US"/>
        </a:p>
      </dgm:t>
    </dgm:pt>
    <dgm:pt modelId="{1AD48133-A9C3-4089-896B-8FEEC6CF0050}">
      <dgm:prSet phldrT="[Text]"/>
      <dgm:spPr/>
      <dgm:t>
        <a:bodyPr/>
        <a:lstStyle/>
        <a:p>
          <a:r>
            <a:rPr lang="en-US" dirty="0" smtClean="0"/>
            <a:t>Quality Needs Improvement</a:t>
          </a:r>
          <a:endParaRPr lang="en-US" dirty="0"/>
        </a:p>
      </dgm:t>
    </dgm:pt>
    <dgm:pt modelId="{8904EE36-131E-488D-9499-CB9BF556678F}" type="parTrans" cxnId="{885B7049-D1DB-4829-88FD-64DD85F32DB3}">
      <dgm:prSet/>
      <dgm:spPr/>
      <dgm:t>
        <a:bodyPr/>
        <a:lstStyle/>
        <a:p>
          <a:endParaRPr lang="en-US"/>
        </a:p>
      </dgm:t>
    </dgm:pt>
    <dgm:pt modelId="{BE02BC49-FB1C-4502-A337-97AE9F994160}" type="sibTrans" cxnId="{885B7049-D1DB-4829-88FD-64DD85F32DB3}">
      <dgm:prSet/>
      <dgm:spPr/>
      <dgm:t>
        <a:bodyPr/>
        <a:lstStyle/>
        <a:p>
          <a:endParaRPr lang="en-US"/>
        </a:p>
      </dgm:t>
    </dgm:pt>
    <dgm:pt modelId="{E59DBDF0-7F98-4F1B-946B-5269ADF2BD4E}">
      <dgm:prSet phldrT="[Text]"/>
      <dgm:spPr/>
      <dgm:t>
        <a:bodyPr/>
        <a:lstStyle/>
        <a:p>
          <a:r>
            <a:rPr lang="en-US" dirty="0" smtClean="0"/>
            <a:t>Insufficient Quality</a:t>
          </a:r>
          <a:endParaRPr lang="en-US" dirty="0"/>
        </a:p>
      </dgm:t>
    </dgm:pt>
    <dgm:pt modelId="{11C78E8B-3313-4B2D-AB7C-C1536B0A1D81}" type="parTrans" cxnId="{99034C01-EA2B-4742-8D66-92B3B58E47B2}">
      <dgm:prSet/>
      <dgm:spPr/>
      <dgm:t>
        <a:bodyPr/>
        <a:lstStyle/>
        <a:p>
          <a:endParaRPr lang="en-US"/>
        </a:p>
      </dgm:t>
    </dgm:pt>
    <dgm:pt modelId="{AC9B0EB3-BFE0-4F7C-90A7-3BA8BBB4BDFD}" type="sibTrans" cxnId="{99034C01-EA2B-4742-8D66-92B3B58E47B2}">
      <dgm:prSet/>
      <dgm:spPr/>
      <dgm:t>
        <a:bodyPr/>
        <a:lstStyle/>
        <a:p>
          <a:endParaRPr lang="en-US"/>
        </a:p>
      </dgm:t>
    </dgm:pt>
    <dgm:pt modelId="{808DD346-2E6F-40BE-88E9-2050CA6D3F51}">
      <dgm:prSet/>
      <dgm:spPr/>
      <dgm:t>
        <a:bodyPr/>
        <a:lstStyle/>
        <a:p>
          <a:r>
            <a:rPr lang="en-US" dirty="0" smtClean="0"/>
            <a:t>Generally identifies and describes a learning goal </a:t>
          </a:r>
          <a:endParaRPr lang="en-US" dirty="0"/>
        </a:p>
      </dgm:t>
    </dgm:pt>
    <dgm:pt modelId="{FF67ABA1-56CA-4587-AEEA-9314FE7C1DB2}" type="parTrans" cxnId="{57DFE170-5B54-4056-820F-970EAABF6AA1}">
      <dgm:prSet/>
      <dgm:spPr/>
      <dgm:t>
        <a:bodyPr/>
        <a:lstStyle/>
        <a:p>
          <a:endParaRPr lang="en-US"/>
        </a:p>
      </dgm:t>
    </dgm:pt>
    <dgm:pt modelId="{C35827B7-F133-4799-A6A8-3CCA49F48399}" type="sibTrans" cxnId="{57DFE170-5B54-4056-820F-970EAABF6AA1}">
      <dgm:prSet/>
      <dgm:spPr/>
      <dgm:t>
        <a:bodyPr/>
        <a:lstStyle/>
        <a:p>
          <a:endParaRPr lang="en-US"/>
        </a:p>
      </dgm:t>
    </dgm:pt>
    <dgm:pt modelId="{D1F49C71-7AD0-4580-970C-BC0D52D781F3}">
      <dgm:prSet/>
      <dgm:spPr/>
      <dgm:t>
        <a:bodyPr/>
        <a:lstStyle/>
        <a:p>
          <a:r>
            <a:rPr lang="en-US" dirty="0" smtClean="0"/>
            <a:t>Identifies and describes a learning goal that is vague, trivial, or unessential</a:t>
          </a:r>
          <a:endParaRPr lang="en-US" dirty="0"/>
        </a:p>
      </dgm:t>
    </dgm:pt>
    <dgm:pt modelId="{FF791FBC-58B4-4CCE-B060-939242DF0EFD}" type="parTrans" cxnId="{195923F8-FBF3-4F65-A0D7-DF5A02D70480}">
      <dgm:prSet/>
      <dgm:spPr/>
      <dgm:t>
        <a:bodyPr/>
        <a:lstStyle/>
        <a:p>
          <a:endParaRPr lang="en-US"/>
        </a:p>
      </dgm:t>
    </dgm:pt>
    <dgm:pt modelId="{FC97B6C3-4B1F-4B60-9973-8797C911A83B}" type="sibTrans" cxnId="{195923F8-FBF3-4F65-A0D7-DF5A02D70480}">
      <dgm:prSet/>
      <dgm:spPr/>
      <dgm:t>
        <a:bodyPr/>
        <a:lstStyle/>
        <a:p>
          <a:endParaRPr lang="en-US"/>
        </a:p>
      </dgm:t>
    </dgm:pt>
    <dgm:pt modelId="{BF043B76-5473-42D7-A9AC-8E43D7E208DF}">
      <dgm:prSet/>
      <dgm:spPr/>
      <dgm:t>
        <a:bodyPr/>
        <a:lstStyle/>
        <a:p>
          <a:r>
            <a:rPr lang="en-US" dirty="0" smtClean="0"/>
            <a:t>Appropriately identifies and thoroughly describes an important and meaningful learning goal</a:t>
          </a:r>
          <a:endParaRPr lang="en-US" dirty="0"/>
        </a:p>
      </dgm:t>
    </dgm:pt>
    <dgm:pt modelId="{863CA404-5B2E-4B21-9FB6-B031E7597E8D}" type="sibTrans" cxnId="{FFDFE3BA-38C0-4868-B5F3-0C934DF5783C}">
      <dgm:prSet/>
      <dgm:spPr/>
      <dgm:t>
        <a:bodyPr/>
        <a:lstStyle/>
        <a:p>
          <a:endParaRPr lang="en-US"/>
        </a:p>
      </dgm:t>
    </dgm:pt>
    <dgm:pt modelId="{B279382E-0752-4161-82CF-A1571BC96D9B}" type="parTrans" cxnId="{FFDFE3BA-38C0-4868-B5F3-0C934DF5783C}">
      <dgm:prSet/>
      <dgm:spPr/>
      <dgm:t>
        <a:bodyPr/>
        <a:lstStyle/>
        <a:p>
          <a:endParaRPr lang="en-US"/>
        </a:p>
      </dgm:t>
    </dgm:pt>
    <dgm:pt modelId="{AAF3CDA3-3FC5-440D-8A3C-0C2EC8509C9D}" type="pres">
      <dgm:prSet presAssocID="{197393FF-13DB-4D8C-A166-D6EA8E3805A1}" presName="composite" presStyleCnt="0">
        <dgm:presLayoutVars>
          <dgm:chMax val="1"/>
          <dgm:dir/>
          <dgm:resizeHandles val="exact"/>
        </dgm:presLayoutVars>
      </dgm:prSet>
      <dgm:spPr/>
      <dgm:t>
        <a:bodyPr/>
        <a:lstStyle/>
        <a:p>
          <a:endParaRPr lang="en-US"/>
        </a:p>
      </dgm:t>
    </dgm:pt>
    <dgm:pt modelId="{5FF34BEA-5BEB-42E6-BFDE-3732DD69435A}" type="pres">
      <dgm:prSet presAssocID="{6F8646E3-ACEB-44DF-BF8E-76374BDB2853}" presName="roof" presStyleLbl="dkBgShp" presStyleIdx="0" presStyleCnt="2" custLinFactNeighborX="-1887"/>
      <dgm:spPr/>
      <dgm:t>
        <a:bodyPr/>
        <a:lstStyle/>
        <a:p>
          <a:endParaRPr lang="en-US"/>
        </a:p>
      </dgm:t>
    </dgm:pt>
    <dgm:pt modelId="{28467573-AD39-4A2B-8178-3644FDE02C64}" type="pres">
      <dgm:prSet presAssocID="{6F8646E3-ACEB-44DF-BF8E-76374BDB2853}" presName="pillars" presStyleCnt="0"/>
      <dgm:spPr/>
    </dgm:pt>
    <dgm:pt modelId="{97A09291-D8F8-438D-A808-7F334C795579}" type="pres">
      <dgm:prSet presAssocID="{6F8646E3-ACEB-44DF-BF8E-76374BDB2853}" presName="pillar1" presStyleLbl="node1" presStyleIdx="0" presStyleCnt="3">
        <dgm:presLayoutVars>
          <dgm:bulletEnabled val="1"/>
        </dgm:presLayoutVars>
      </dgm:prSet>
      <dgm:spPr/>
      <dgm:t>
        <a:bodyPr/>
        <a:lstStyle/>
        <a:p>
          <a:endParaRPr lang="en-US"/>
        </a:p>
      </dgm:t>
    </dgm:pt>
    <dgm:pt modelId="{C59DCC7D-929E-434D-B260-4CC45D34505C}" type="pres">
      <dgm:prSet presAssocID="{1AD48133-A9C3-4089-896B-8FEEC6CF0050}" presName="pillarX" presStyleLbl="node1" presStyleIdx="1" presStyleCnt="3">
        <dgm:presLayoutVars>
          <dgm:bulletEnabled val="1"/>
        </dgm:presLayoutVars>
      </dgm:prSet>
      <dgm:spPr/>
      <dgm:t>
        <a:bodyPr/>
        <a:lstStyle/>
        <a:p>
          <a:endParaRPr lang="en-US"/>
        </a:p>
      </dgm:t>
    </dgm:pt>
    <dgm:pt modelId="{4CDF7AC7-63D4-4906-BA57-EF3B26D8BDEC}" type="pres">
      <dgm:prSet presAssocID="{E59DBDF0-7F98-4F1B-946B-5269ADF2BD4E}" presName="pillarX" presStyleLbl="node1" presStyleIdx="2" presStyleCnt="3">
        <dgm:presLayoutVars>
          <dgm:bulletEnabled val="1"/>
        </dgm:presLayoutVars>
      </dgm:prSet>
      <dgm:spPr/>
      <dgm:t>
        <a:bodyPr/>
        <a:lstStyle/>
        <a:p>
          <a:endParaRPr lang="en-US"/>
        </a:p>
      </dgm:t>
    </dgm:pt>
    <dgm:pt modelId="{3AE4740C-57FF-49E4-83FE-AA809C65A8C2}" type="pres">
      <dgm:prSet presAssocID="{6F8646E3-ACEB-44DF-BF8E-76374BDB2853}" presName="base" presStyleLbl="dkBgShp" presStyleIdx="1" presStyleCnt="2"/>
      <dgm:spPr/>
    </dgm:pt>
  </dgm:ptLst>
  <dgm:cxnLst>
    <dgm:cxn modelId="{FFDFE3BA-38C0-4868-B5F3-0C934DF5783C}" srcId="{5C4B4138-D41E-485D-B999-F8BD0C9E967E}" destId="{BF043B76-5473-42D7-A9AC-8E43D7E208DF}" srcOrd="0" destOrd="0" parTransId="{B279382E-0752-4161-82CF-A1571BC96D9B}" sibTransId="{863CA404-5B2E-4B21-9FB6-B031E7597E8D}"/>
    <dgm:cxn modelId="{55183E18-94D4-4903-B2B4-F6F4ACAD5935}" type="presOf" srcId="{E59DBDF0-7F98-4F1B-946B-5269ADF2BD4E}" destId="{4CDF7AC7-63D4-4906-BA57-EF3B26D8BDEC}" srcOrd="0" destOrd="0" presId="urn:microsoft.com/office/officeart/2005/8/layout/hList3"/>
    <dgm:cxn modelId="{06FEB4AB-4F90-4827-B721-38C7F5D218A1}" type="presOf" srcId="{D1F49C71-7AD0-4580-970C-BC0D52D781F3}" destId="{4CDF7AC7-63D4-4906-BA57-EF3B26D8BDEC}" srcOrd="0" destOrd="1" presId="urn:microsoft.com/office/officeart/2005/8/layout/hList3"/>
    <dgm:cxn modelId="{A3427271-3820-4727-8494-FB6FEB336033}" type="presOf" srcId="{5C4B4138-D41E-485D-B999-F8BD0C9E967E}" destId="{97A09291-D8F8-438D-A808-7F334C795579}" srcOrd="0" destOrd="0" presId="urn:microsoft.com/office/officeart/2005/8/layout/hList3"/>
    <dgm:cxn modelId="{2A93EC36-46B6-4905-B295-263719FDF802}" type="presOf" srcId="{1AD48133-A9C3-4089-896B-8FEEC6CF0050}" destId="{C59DCC7D-929E-434D-B260-4CC45D34505C}" srcOrd="0" destOrd="0" presId="urn:microsoft.com/office/officeart/2005/8/layout/hList3"/>
    <dgm:cxn modelId="{0B7EFAB3-0231-4368-871F-1934EA92F209}" type="presOf" srcId="{197393FF-13DB-4D8C-A166-D6EA8E3805A1}" destId="{AAF3CDA3-3FC5-440D-8A3C-0C2EC8509C9D}" srcOrd="0" destOrd="0" presId="urn:microsoft.com/office/officeart/2005/8/layout/hList3"/>
    <dgm:cxn modelId="{C5DF634D-3A51-4A42-83C7-C8E7E5682FE9}" srcId="{6F8646E3-ACEB-44DF-BF8E-76374BDB2853}" destId="{5C4B4138-D41E-485D-B999-F8BD0C9E967E}" srcOrd="0" destOrd="0" parTransId="{BE1C34BD-F815-4D32-9353-630767D13646}" sibTransId="{E5269B69-FF76-4228-888E-A11B688B9F01}"/>
    <dgm:cxn modelId="{99034C01-EA2B-4742-8D66-92B3B58E47B2}" srcId="{6F8646E3-ACEB-44DF-BF8E-76374BDB2853}" destId="{E59DBDF0-7F98-4F1B-946B-5269ADF2BD4E}" srcOrd="2" destOrd="0" parTransId="{11C78E8B-3313-4B2D-AB7C-C1536B0A1D81}" sibTransId="{AC9B0EB3-BFE0-4F7C-90A7-3BA8BBB4BDFD}"/>
    <dgm:cxn modelId="{8044BBC2-557F-48B6-BAC8-E786A4A74793}" srcId="{197393FF-13DB-4D8C-A166-D6EA8E3805A1}" destId="{6F8646E3-ACEB-44DF-BF8E-76374BDB2853}" srcOrd="0" destOrd="0" parTransId="{8E1CEEE5-8324-4908-819F-9F80966A49E6}" sibTransId="{61A5D470-9057-46EF-933B-255FC4E30DB7}"/>
    <dgm:cxn modelId="{00762C3E-78EB-4BE8-8F30-B9C0E0BDD2AC}" type="presOf" srcId="{6F8646E3-ACEB-44DF-BF8E-76374BDB2853}" destId="{5FF34BEA-5BEB-42E6-BFDE-3732DD69435A}" srcOrd="0" destOrd="0" presId="urn:microsoft.com/office/officeart/2005/8/layout/hList3"/>
    <dgm:cxn modelId="{FAD8C32B-A772-4D2D-81B9-BC9229BBDAA2}" type="presOf" srcId="{BF043B76-5473-42D7-A9AC-8E43D7E208DF}" destId="{97A09291-D8F8-438D-A808-7F334C795579}" srcOrd="0" destOrd="1" presId="urn:microsoft.com/office/officeart/2005/8/layout/hList3"/>
    <dgm:cxn modelId="{885B7049-D1DB-4829-88FD-64DD85F32DB3}" srcId="{6F8646E3-ACEB-44DF-BF8E-76374BDB2853}" destId="{1AD48133-A9C3-4089-896B-8FEEC6CF0050}" srcOrd="1" destOrd="0" parTransId="{8904EE36-131E-488D-9499-CB9BF556678F}" sibTransId="{BE02BC49-FB1C-4502-A337-97AE9F994160}"/>
    <dgm:cxn modelId="{57DFE170-5B54-4056-820F-970EAABF6AA1}" srcId="{1AD48133-A9C3-4089-896B-8FEEC6CF0050}" destId="{808DD346-2E6F-40BE-88E9-2050CA6D3F51}" srcOrd="0" destOrd="0" parTransId="{FF67ABA1-56CA-4587-AEEA-9314FE7C1DB2}" sibTransId="{C35827B7-F133-4799-A6A8-3CCA49F48399}"/>
    <dgm:cxn modelId="{195923F8-FBF3-4F65-A0D7-DF5A02D70480}" srcId="{E59DBDF0-7F98-4F1B-946B-5269ADF2BD4E}" destId="{D1F49C71-7AD0-4580-970C-BC0D52D781F3}" srcOrd="0" destOrd="0" parTransId="{FF791FBC-58B4-4CCE-B060-939242DF0EFD}" sibTransId="{FC97B6C3-4B1F-4B60-9973-8797C911A83B}"/>
    <dgm:cxn modelId="{D12A824D-168D-46C4-AEA6-47B4DC1A4B76}" type="presOf" srcId="{808DD346-2E6F-40BE-88E9-2050CA6D3F51}" destId="{C59DCC7D-929E-434D-B260-4CC45D34505C}" srcOrd="0" destOrd="1" presId="urn:microsoft.com/office/officeart/2005/8/layout/hList3"/>
    <dgm:cxn modelId="{2BE2A796-74D1-4C84-A3AB-D081044B89E6}" type="presParOf" srcId="{AAF3CDA3-3FC5-440D-8A3C-0C2EC8509C9D}" destId="{5FF34BEA-5BEB-42E6-BFDE-3732DD69435A}" srcOrd="0" destOrd="0" presId="urn:microsoft.com/office/officeart/2005/8/layout/hList3"/>
    <dgm:cxn modelId="{C5111911-C56F-4DBC-A500-164EC9A02A39}" type="presParOf" srcId="{AAF3CDA3-3FC5-440D-8A3C-0C2EC8509C9D}" destId="{28467573-AD39-4A2B-8178-3644FDE02C64}" srcOrd="1" destOrd="0" presId="urn:microsoft.com/office/officeart/2005/8/layout/hList3"/>
    <dgm:cxn modelId="{683F77F6-CB60-48B1-955A-9F34265A40CE}" type="presParOf" srcId="{28467573-AD39-4A2B-8178-3644FDE02C64}" destId="{97A09291-D8F8-438D-A808-7F334C795579}" srcOrd="0" destOrd="0" presId="urn:microsoft.com/office/officeart/2005/8/layout/hList3"/>
    <dgm:cxn modelId="{32B02FA8-40C7-4A79-B5E7-5BF1CDD39C24}" type="presParOf" srcId="{28467573-AD39-4A2B-8178-3644FDE02C64}" destId="{C59DCC7D-929E-434D-B260-4CC45D34505C}" srcOrd="1" destOrd="0" presId="urn:microsoft.com/office/officeart/2005/8/layout/hList3"/>
    <dgm:cxn modelId="{4B522550-FFEB-45D2-BEC1-096B8CE6F09E}" type="presParOf" srcId="{28467573-AD39-4A2B-8178-3644FDE02C64}" destId="{4CDF7AC7-63D4-4906-BA57-EF3B26D8BDEC}" srcOrd="2" destOrd="0" presId="urn:microsoft.com/office/officeart/2005/8/layout/hList3"/>
    <dgm:cxn modelId="{4ABCE4C3-4868-40BD-9735-6AFE7B7D9235}" type="presParOf" srcId="{AAF3CDA3-3FC5-440D-8A3C-0C2EC8509C9D}" destId="{3AE4740C-57FF-49E4-83FE-AA809C65A8C2}"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D2D3D2F-DB04-45EB-A35F-8C16C8D0D979}" type="doc">
      <dgm:prSet loTypeId="urn:microsoft.com/office/officeart/2005/8/layout/pyramid3" loCatId="pyramid" qsTypeId="urn:microsoft.com/office/officeart/2005/8/quickstyle/simple1" qsCatId="simple" csTypeId="urn:microsoft.com/office/officeart/2005/8/colors/accent1_2" csCatId="accent1" phldr="1"/>
      <dgm:spPr/>
    </dgm:pt>
    <dgm:pt modelId="{19E6D9C0-6C8E-4A5F-BCFB-8C6C02094BC9}">
      <dgm:prSet phldrT="[Text]" custT="1"/>
      <dgm:spPr/>
      <dgm:t>
        <a:bodyPr/>
        <a:lstStyle/>
        <a:p>
          <a:r>
            <a:rPr lang="en-US" sz="2800" dirty="0" smtClean="0"/>
            <a:t>State Standardized Assessments</a:t>
          </a:r>
          <a:endParaRPr lang="en-US" sz="2800" dirty="0"/>
        </a:p>
      </dgm:t>
    </dgm:pt>
    <dgm:pt modelId="{01EDF0B7-1211-4C99-9605-1405E3770D6F}" type="parTrans" cxnId="{31509040-C8D7-478B-9B3D-28AB93E141CC}">
      <dgm:prSet/>
      <dgm:spPr/>
      <dgm:t>
        <a:bodyPr/>
        <a:lstStyle/>
        <a:p>
          <a:endParaRPr lang="en-US"/>
        </a:p>
      </dgm:t>
    </dgm:pt>
    <dgm:pt modelId="{508A701C-53C0-4F9F-81E2-96DE7DAD94E9}" type="sibTrans" cxnId="{31509040-C8D7-478B-9B3D-28AB93E141CC}">
      <dgm:prSet/>
      <dgm:spPr/>
      <dgm:t>
        <a:bodyPr/>
        <a:lstStyle/>
        <a:p>
          <a:endParaRPr lang="en-US"/>
        </a:p>
      </dgm:t>
    </dgm:pt>
    <dgm:pt modelId="{1E71B072-ED3A-4515-971A-C5D4F11434C8}">
      <dgm:prSet phldrT="[Text]" custT="1"/>
      <dgm:spPr/>
      <dgm:t>
        <a:bodyPr/>
        <a:lstStyle/>
        <a:p>
          <a:r>
            <a:rPr lang="en-US" sz="2400" dirty="0" smtClean="0"/>
            <a:t>Common Assessments</a:t>
          </a:r>
          <a:endParaRPr lang="en-US" sz="2400" dirty="0"/>
        </a:p>
      </dgm:t>
    </dgm:pt>
    <dgm:pt modelId="{2354B2AE-C40B-4449-8E8B-66A52E333961}" type="parTrans" cxnId="{41A9DBE4-FC8B-4748-8EE6-AA4B8973FDE7}">
      <dgm:prSet/>
      <dgm:spPr/>
      <dgm:t>
        <a:bodyPr/>
        <a:lstStyle/>
        <a:p>
          <a:endParaRPr lang="en-US"/>
        </a:p>
      </dgm:t>
    </dgm:pt>
    <dgm:pt modelId="{E525EF02-C6CE-4A1F-8F96-4278F3ABCDE5}" type="sibTrans" cxnId="{41A9DBE4-FC8B-4748-8EE6-AA4B8973FDE7}">
      <dgm:prSet/>
      <dgm:spPr/>
      <dgm:t>
        <a:bodyPr/>
        <a:lstStyle/>
        <a:p>
          <a:endParaRPr lang="en-US"/>
        </a:p>
      </dgm:t>
    </dgm:pt>
    <dgm:pt modelId="{D4A563BA-1C1D-4830-B12E-01105F43A62B}">
      <dgm:prSet phldrT="[Text]" custT="1"/>
      <dgm:spPr/>
      <dgm:t>
        <a:bodyPr/>
        <a:lstStyle/>
        <a:p>
          <a:r>
            <a:rPr lang="en-US" sz="2000" b="0" dirty="0" smtClean="0"/>
            <a:t>Teacher-Created Assessments</a:t>
          </a:r>
          <a:endParaRPr lang="en-US" sz="2000" b="0" dirty="0"/>
        </a:p>
      </dgm:t>
    </dgm:pt>
    <dgm:pt modelId="{F2934E9B-CAA9-49F0-9736-9B48CD5E6DF8}" type="parTrans" cxnId="{8E6B12C1-A9E9-4704-A33D-811FC42677F7}">
      <dgm:prSet/>
      <dgm:spPr/>
      <dgm:t>
        <a:bodyPr/>
        <a:lstStyle/>
        <a:p>
          <a:endParaRPr lang="en-US"/>
        </a:p>
      </dgm:t>
    </dgm:pt>
    <dgm:pt modelId="{2BECAE03-1A97-4DB4-8C48-B5FB51D9EBB6}" type="sibTrans" cxnId="{8E6B12C1-A9E9-4704-A33D-811FC42677F7}">
      <dgm:prSet/>
      <dgm:spPr/>
      <dgm:t>
        <a:bodyPr/>
        <a:lstStyle/>
        <a:p>
          <a:endParaRPr lang="en-US"/>
        </a:p>
      </dgm:t>
    </dgm:pt>
    <dgm:pt modelId="{482A67C6-210D-4D0B-8A74-2A42A878023F}">
      <dgm:prSet custT="1"/>
      <dgm:spPr/>
      <dgm:t>
        <a:bodyPr/>
        <a:lstStyle/>
        <a:p>
          <a:r>
            <a:rPr lang="en-US" sz="2400" dirty="0" smtClean="0"/>
            <a:t>District Standardized Assessments</a:t>
          </a:r>
          <a:endParaRPr lang="en-US" sz="2400" dirty="0"/>
        </a:p>
      </dgm:t>
    </dgm:pt>
    <dgm:pt modelId="{ACE3ADD0-2B5D-4F05-B739-9B131613354F}" type="parTrans" cxnId="{087A47E3-4B37-4E1E-A1E0-A85C5B78575C}">
      <dgm:prSet/>
      <dgm:spPr/>
      <dgm:t>
        <a:bodyPr/>
        <a:lstStyle/>
        <a:p>
          <a:endParaRPr lang="en-US"/>
        </a:p>
      </dgm:t>
    </dgm:pt>
    <dgm:pt modelId="{FCF550AD-B64F-41F7-A3B9-8AE3B247F44B}" type="sibTrans" cxnId="{087A47E3-4B37-4E1E-A1E0-A85C5B78575C}">
      <dgm:prSet/>
      <dgm:spPr/>
      <dgm:t>
        <a:bodyPr/>
        <a:lstStyle/>
        <a:p>
          <a:endParaRPr lang="en-US"/>
        </a:p>
      </dgm:t>
    </dgm:pt>
    <dgm:pt modelId="{88E0CADF-0839-42DC-BCCC-B8523EA2AF20}" type="pres">
      <dgm:prSet presAssocID="{BD2D3D2F-DB04-45EB-A35F-8C16C8D0D979}" presName="Name0" presStyleCnt="0">
        <dgm:presLayoutVars>
          <dgm:dir/>
          <dgm:animLvl val="lvl"/>
          <dgm:resizeHandles val="exact"/>
        </dgm:presLayoutVars>
      </dgm:prSet>
      <dgm:spPr/>
    </dgm:pt>
    <dgm:pt modelId="{D2D4EF95-3344-4AA9-ACAF-914D2605990D}" type="pres">
      <dgm:prSet presAssocID="{19E6D9C0-6C8E-4A5F-BCFB-8C6C02094BC9}" presName="Name8" presStyleCnt="0"/>
      <dgm:spPr/>
    </dgm:pt>
    <dgm:pt modelId="{E847D20C-F388-4739-945A-E9B0D9DCE8B1}" type="pres">
      <dgm:prSet presAssocID="{19E6D9C0-6C8E-4A5F-BCFB-8C6C02094BC9}" presName="level" presStyleLbl="node1" presStyleIdx="0" presStyleCnt="4">
        <dgm:presLayoutVars>
          <dgm:chMax val="1"/>
          <dgm:bulletEnabled val="1"/>
        </dgm:presLayoutVars>
      </dgm:prSet>
      <dgm:spPr/>
      <dgm:t>
        <a:bodyPr/>
        <a:lstStyle/>
        <a:p>
          <a:endParaRPr lang="en-US"/>
        </a:p>
      </dgm:t>
    </dgm:pt>
    <dgm:pt modelId="{8AB3285A-6A84-411E-A460-17D39D7B85BC}" type="pres">
      <dgm:prSet presAssocID="{19E6D9C0-6C8E-4A5F-BCFB-8C6C02094BC9}" presName="levelTx" presStyleLbl="revTx" presStyleIdx="0" presStyleCnt="0">
        <dgm:presLayoutVars>
          <dgm:chMax val="1"/>
          <dgm:bulletEnabled val="1"/>
        </dgm:presLayoutVars>
      </dgm:prSet>
      <dgm:spPr/>
      <dgm:t>
        <a:bodyPr/>
        <a:lstStyle/>
        <a:p>
          <a:endParaRPr lang="en-US"/>
        </a:p>
      </dgm:t>
    </dgm:pt>
    <dgm:pt modelId="{C9A201A5-623D-4C77-A019-B0C7B573BED4}" type="pres">
      <dgm:prSet presAssocID="{482A67C6-210D-4D0B-8A74-2A42A878023F}" presName="Name8" presStyleCnt="0"/>
      <dgm:spPr/>
    </dgm:pt>
    <dgm:pt modelId="{7D022271-DE99-4620-853C-C5F97D3CBDFB}" type="pres">
      <dgm:prSet presAssocID="{482A67C6-210D-4D0B-8A74-2A42A878023F}" presName="level" presStyleLbl="node1" presStyleIdx="1" presStyleCnt="4" custScaleX="100000">
        <dgm:presLayoutVars>
          <dgm:chMax val="1"/>
          <dgm:bulletEnabled val="1"/>
        </dgm:presLayoutVars>
      </dgm:prSet>
      <dgm:spPr/>
      <dgm:t>
        <a:bodyPr/>
        <a:lstStyle/>
        <a:p>
          <a:endParaRPr lang="en-US"/>
        </a:p>
      </dgm:t>
    </dgm:pt>
    <dgm:pt modelId="{A554D4F8-4E37-467A-8FE2-DE05123FB6DF}" type="pres">
      <dgm:prSet presAssocID="{482A67C6-210D-4D0B-8A74-2A42A878023F}" presName="levelTx" presStyleLbl="revTx" presStyleIdx="0" presStyleCnt="0">
        <dgm:presLayoutVars>
          <dgm:chMax val="1"/>
          <dgm:bulletEnabled val="1"/>
        </dgm:presLayoutVars>
      </dgm:prSet>
      <dgm:spPr/>
      <dgm:t>
        <a:bodyPr/>
        <a:lstStyle/>
        <a:p>
          <a:endParaRPr lang="en-US"/>
        </a:p>
      </dgm:t>
    </dgm:pt>
    <dgm:pt modelId="{4FA45796-9B47-4F9A-9C04-9CB8758DCB7E}" type="pres">
      <dgm:prSet presAssocID="{1E71B072-ED3A-4515-971A-C5D4F11434C8}" presName="Name8" presStyleCnt="0"/>
      <dgm:spPr/>
    </dgm:pt>
    <dgm:pt modelId="{43835F9F-99E6-4B5A-81D2-B8E729F0C6CE}" type="pres">
      <dgm:prSet presAssocID="{1E71B072-ED3A-4515-971A-C5D4F11434C8}" presName="level" presStyleLbl="node1" presStyleIdx="2" presStyleCnt="4" custScaleX="100000">
        <dgm:presLayoutVars>
          <dgm:chMax val="1"/>
          <dgm:bulletEnabled val="1"/>
        </dgm:presLayoutVars>
      </dgm:prSet>
      <dgm:spPr/>
      <dgm:t>
        <a:bodyPr/>
        <a:lstStyle/>
        <a:p>
          <a:endParaRPr lang="en-US"/>
        </a:p>
      </dgm:t>
    </dgm:pt>
    <dgm:pt modelId="{21AA7F8E-F04C-49C0-A4E3-EA9970F32E37}" type="pres">
      <dgm:prSet presAssocID="{1E71B072-ED3A-4515-971A-C5D4F11434C8}" presName="levelTx" presStyleLbl="revTx" presStyleIdx="0" presStyleCnt="0">
        <dgm:presLayoutVars>
          <dgm:chMax val="1"/>
          <dgm:bulletEnabled val="1"/>
        </dgm:presLayoutVars>
      </dgm:prSet>
      <dgm:spPr/>
      <dgm:t>
        <a:bodyPr/>
        <a:lstStyle/>
        <a:p>
          <a:endParaRPr lang="en-US"/>
        </a:p>
      </dgm:t>
    </dgm:pt>
    <dgm:pt modelId="{454451F6-346F-4267-82C9-B1180187264E}" type="pres">
      <dgm:prSet presAssocID="{D4A563BA-1C1D-4830-B12E-01105F43A62B}" presName="Name8" presStyleCnt="0"/>
      <dgm:spPr/>
    </dgm:pt>
    <dgm:pt modelId="{B86891D4-B646-4FC7-B407-27581489EB4B}" type="pres">
      <dgm:prSet presAssocID="{D4A563BA-1C1D-4830-B12E-01105F43A62B}" presName="level" presStyleLbl="node1" presStyleIdx="3" presStyleCnt="4" custScaleX="100000">
        <dgm:presLayoutVars>
          <dgm:chMax val="1"/>
          <dgm:bulletEnabled val="1"/>
        </dgm:presLayoutVars>
      </dgm:prSet>
      <dgm:spPr/>
      <dgm:t>
        <a:bodyPr/>
        <a:lstStyle/>
        <a:p>
          <a:endParaRPr lang="en-US"/>
        </a:p>
      </dgm:t>
    </dgm:pt>
    <dgm:pt modelId="{F4578E3A-E804-4133-B681-5FDDF15A7AA5}" type="pres">
      <dgm:prSet presAssocID="{D4A563BA-1C1D-4830-B12E-01105F43A62B}" presName="levelTx" presStyleLbl="revTx" presStyleIdx="0" presStyleCnt="0">
        <dgm:presLayoutVars>
          <dgm:chMax val="1"/>
          <dgm:bulletEnabled val="1"/>
        </dgm:presLayoutVars>
      </dgm:prSet>
      <dgm:spPr/>
      <dgm:t>
        <a:bodyPr/>
        <a:lstStyle/>
        <a:p>
          <a:endParaRPr lang="en-US"/>
        </a:p>
      </dgm:t>
    </dgm:pt>
  </dgm:ptLst>
  <dgm:cxnLst>
    <dgm:cxn modelId="{31509040-C8D7-478B-9B3D-28AB93E141CC}" srcId="{BD2D3D2F-DB04-45EB-A35F-8C16C8D0D979}" destId="{19E6D9C0-6C8E-4A5F-BCFB-8C6C02094BC9}" srcOrd="0" destOrd="0" parTransId="{01EDF0B7-1211-4C99-9605-1405E3770D6F}" sibTransId="{508A701C-53C0-4F9F-81E2-96DE7DAD94E9}"/>
    <dgm:cxn modelId="{77373AF9-326E-46B6-A64C-F4A91ADACD23}" type="presOf" srcId="{19E6D9C0-6C8E-4A5F-BCFB-8C6C02094BC9}" destId="{8AB3285A-6A84-411E-A460-17D39D7B85BC}" srcOrd="1" destOrd="0" presId="urn:microsoft.com/office/officeart/2005/8/layout/pyramid3"/>
    <dgm:cxn modelId="{C18DEADA-7C01-4A59-AB4D-B96B13E7F06B}" type="presOf" srcId="{19E6D9C0-6C8E-4A5F-BCFB-8C6C02094BC9}" destId="{E847D20C-F388-4739-945A-E9B0D9DCE8B1}" srcOrd="0" destOrd="0" presId="urn:microsoft.com/office/officeart/2005/8/layout/pyramid3"/>
    <dgm:cxn modelId="{E4AD246C-1A0B-4C7A-8454-9E29AC94E3FF}" type="presOf" srcId="{BD2D3D2F-DB04-45EB-A35F-8C16C8D0D979}" destId="{88E0CADF-0839-42DC-BCCC-B8523EA2AF20}" srcOrd="0" destOrd="0" presId="urn:microsoft.com/office/officeart/2005/8/layout/pyramid3"/>
    <dgm:cxn modelId="{41A9DBE4-FC8B-4748-8EE6-AA4B8973FDE7}" srcId="{BD2D3D2F-DB04-45EB-A35F-8C16C8D0D979}" destId="{1E71B072-ED3A-4515-971A-C5D4F11434C8}" srcOrd="2" destOrd="0" parTransId="{2354B2AE-C40B-4449-8E8B-66A52E333961}" sibTransId="{E525EF02-C6CE-4A1F-8F96-4278F3ABCDE5}"/>
    <dgm:cxn modelId="{0F6BEEF2-52B3-47F3-831E-7688B8867112}" type="presOf" srcId="{D4A563BA-1C1D-4830-B12E-01105F43A62B}" destId="{F4578E3A-E804-4133-B681-5FDDF15A7AA5}" srcOrd="1" destOrd="0" presId="urn:microsoft.com/office/officeart/2005/8/layout/pyramid3"/>
    <dgm:cxn modelId="{5C4C9858-F455-4A4D-B8E1-CA37F7427ADA}" type="presOf" srcId="{1E71B072-ED3A-4515-971A-C5D4F11434C8}" destId="{21AA7F8E-F04C-49C0-A4E3-EA9970F32E37}" srcOrd="1" destOrd="0" presId="urn:microsoft.com/office/officeart/2005/8/layout/pyramid3"/>
    <dgm:cxn modelId="{F0782945-6798-45B7-82CE-060430ED2F2B}" type="presOf" srcId="{482A67C6-210D-4D0B-8A74-2A42A878023F}" destId="{7D022271-DE99-4620-853C-C5F97D3CBDFB}" srcOrd="0" destOrd="0" presId="urn:microsoft.com/office/officeart/2005/8/layout/pyramid3"/>
    <dgm:cxn modelId="{087A47E3-4B37-4E1E-A1E0-A85C5B78575C}" srcId="{BD2D3D2F-DB04-45EB-A35F-8C16C8D0D979}" destId="{482A67C6-210D-4D0B-8A74-2A42A878023F}" srcOrd="1" destOrd="0" parTransId="{ACE3ADD0-2B5D-4F05-B739-9B131613354F}" sibTransId="{FCF550AD-B64F-41F7-A3B9-8AE3B247F44B}"/>
    <dgm:cxn modelId="{30FE55DE-1847-4AD5-A675-0C9033CC4B26}" type="presOf" srcId="{482A67C6-210D-4D0B-8A74-2A42A878023F}" destId="{A554D4F8-4E37-467A-8FE2-DE05123FB6DF}" srcOrd="1" destOrd="0" presId="urn:microsoft.com/office/officeart/2005/8/layout/pyramid3"/>
    <dgm:cxn modelId="{8DBEF36E-646C-4E47-BF01-15491301FADF}" type="presOf" srcId="{D4A563BA-1C1D-4830-B12E-01105F43A62B}" destId="{B86891D4-B646-4FC7-B407-27581489EB4B}" srcOrd="0" destOrd="0" presId="urn:microsoft.com/office/officeart/2005/8/layout/pyramid3"/>
    <dgm:cxn modelId="{F76438D0-6E4E-4A24-8EC1-F6D312B7353C}" type="presOf" srcId="{1E71B072-ED3A-4515-971A-C5D4F11434C8}" destId="{43835F9F-99E6-4B5A-81D2-B8E729F0C6CE}" srcOrd="0" destOrd="0" presId="urn:microsoft.com/office/officeart/2005/8/layout/pyramid3"/>
    <dgm:cxn modelId="{8E6B12C1-A9E9-4704-A33D-811FC42677F7}" srcId="{BD2D3D2F-DB04-45EB-A35F-8C16C8D0D979}" destId="{D4A563BA-1C1D-4830-B12E-01105F43A62B}" srcOrd="3" destOrd="0" parTransId="{F2934E9B-CAA9-49F0-9736-9B48CD5E6DF8}" sibTransId="{2BECAE03-1A97-4DB4-8C48-B5FB51D9EBB6}"/>
    <dgm:cxn modelId="{17D72C0A-9DD8-4BB8-BF3C-A174E897FA42}" type="presParOf" srcId="{88E0CADF-0839-42DC-BCCC-B8523EA2AF20}" destId="{D2D4EF95-3344-4AA9-ACAF-914D2605990D}" srcOrd="0" destOrd="0" presId="urn:microsoft.com/office/officeart/2005/8/layout/pyramid3"/>
    <dgm:cxn modelId="{E9CE6CE9-5232-4AAC-9261-B3646620BE2B}" type="presParOf" srcId="{D2D4EF95-3344-4AA9-ACAF-914D2605990D}" destId="{E847D20C-F388-4739-945A-E9B0D9DCE8B1}" srcOrd="0" destOrd="0" presId="urn:microsoft.com/office/officeart/2005/8/layout/pyramid3"/>
    <dgm:cxn modelId="{D30164C3-7954-4C29-80AA-83FB2B20DE83}" type="presParOf" srcId="{D2D4EF95-3344-4AA9-ACAF-914D2605990D}" destId="{8AB3285A-6A84-411E-A460-17D39D7B85BC}" srcOrd="1" destOrd="0" presId="urn:microsoft.com/office/officeart/2005/8/layout/pyramid3"/>
    <dgm:cxn modelId="{D20E1462-9191-4C1D-8660-2993E44BBF5C}" type="presParOf" srcId="{88E0CADF-0839-42DC-BCCC-B8523EA2AF20}" destId="{C9A201A5-623D-4C77-A019-B0C7B573BED4}" srcOrd="1" destOrd="0" presId="urn:microsoft.com/office/officeart/2005/8/layout/pyramid3"/>
    <dgm:cxn modelId="{482E7DD5-91D5-44F0-97E0-9C27F6F8247E}" type="presParOf" srcId="{C9A201A5-623D-4C77-A019-B0C7B573BED4}" destId="{7D022271-DE99-4620-853C-C5F97D3CBDFB}" srcOrd="0" destOrd="0" presId="urn:microsoft.com/office/officeart/2005/8/layout/pyramid3"/>
    <dgm:cxn modelId="{EBEA0A1F-17F5-4B92-B2A9-3D652F6B4C63}" type="presParOf" srcId="{C9A201A5-623D-4C77-A019-B0C7B573BED4}" destId="{A554D4F8-4E37-467A-8FE2-DE05123FB6DF}" srcOrd="1" destOrd="0" presId="urn:microsoft.com/office/officeart/2005/8/layout/pyramid3"/>
    <dgm:cxn modelId="{A642E505-F4DC-4840-8BA3-C7E16CA7F8B4}" type="presParOf" srcId="{88E0CADF-0839-42DC-BCCC-B8523EA2AF20}" destId="{4FA45796-9B47-4F9A-9C04-9CB8758DCB7E}" srcOrd="2" destOrd="0" presId="urn:microsoft.com/office/officeart/2005/8/layout/pyramid3"/>
    <dgm:cxn modelId="{291E91D6-ABE8-44C2-A4E4-A663D02C4D85}" type="presParOf" srcId="{4FA45796-9B47-4F9A-9C04-9CB8758DCB7E}" destId="{43835F9F-99E6-4B5A-81D2-B8E729F0C6CE}" srcOrd="0" destOrd="0" presId="urn:microsoft.com/office/officeart/2005/8/layout/pyramid3"/>
    <dgm:cxn modelId="{217F1AD2-84DC-4512-9C18-AF4A39BD2530}" type="presParOf" srcId="{4FA45796-9B47-4F9A-9C04-9CB8758DCB7E}" destId="{21AA7F8E-F04C-49C0-A4E3-EA9970F32E37}" srcOrd="1" destOrd="0" presId="urn:microsoft.com/office/officeart/2005/8/layout/pyramid3"/>
    <dgm:cxn modelId="{1B62D97E-9106-4BDD-BBFF-0B893848A943}" type="presParOf" srcId="{88E0CADF-0839-42DC-BCCC-B8523EA2AF20}" destId="{454451F6-346F-4267-82C9-B1180187264E}" srcOrd="3" destOrd="0" presId="urn:microsoft.com/office/officeart/2005/8/layout/pyramid3"/>
    <dgm:cxn modelId="{A498FD50-4CE6-40AF-B2D1-10E6F9CB98C7}" type="presParOf" srcId="{454451F6-346F-4267-82C9-B1180187264E}" destId="{B86891D4-B646-4FC7-B407-27581489EB4B}" srcOrd="0" destOrd="0" presId="urn:microsoft.com/office/officeart/2005/8/layout/pyramid3"/>
    <dgm:cxn modelId="{2558EC42-0FFE-40A6-A955-68ABC2585CA2}" type="presParOf" srcId="{454451F6-346F-4267-82C9-B1180187264E}" destId="{F4578E3A-E804-4133-B681-5FDDF15A7AA5}"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6B787FF-9F0A-421B-8FAF-3992D1331080}" type="doc">
      <dgm:prSet loTypeId="urn:microsoft.com/office/officeart/2005/8/layout/hProcess9" loCatId="process" qsTypeId="urn:microsoft.com/office/officeart/2005/8/quickstyle/simple1" qsCatId="simple" csTypeId="urn:microsoft.com/office/officeart/2005/8/colors/accent1_2" csCatId="accent1" phldr="1"/>
      <dgm:spPr/>
    </dgm:pt>
    <dgm:pt modelId="{AC1905C6-513F-408B-B0D3-759C9EDF51E3}">
      <dgm:prSet phldrT="[Text]"/>
      <dgm:spPr/>
      <dgm:t>
        <a:bodyPr/>
        <a:lstStyle/>
        <a:p>
          <a:r>
            <a:rPr lang="en-US" dirty="0" smtClean="0"/>
            <a:t>Baseline/Diagnostic Assessment</a:t>
          </a:r>
          <a:endParaRPr lang="en-US" dirty="0"/>
        </a:p>
      </dgm:t>
    </dgm:pt>
    <dgm:pt modelId="{6B4DD981-8EAF-47B9-9EC2-EEE30DE8D5F8}" type="parTrans" cxnId="{2025EBBC-F121-4C07-9D16-A0E1FECE35EE}">
      <dgm:prSet/>
      <dgm:spPr/>
      <dgm:t>
        <a:bodyPr/>
        <a:lstStyle/>
        <a:p>
          <a:endParaRPr lang="en-US"/>
        </a:p>
      </dgm:t>
    </dgm:pt>
    <dgm:pt modelId="{7BA1F18B-001F-4917-A075-F8F7DF11DB24}" type="sibTrans" cxnId="{2025EBBC-F121-4C07-9D16-A0E1FECE35EE}">
      <dgm:prSet/>
      <dgm:spPr/>
      <dgm:t>
        <a:bodyPr/>
        <a:lstStyle/>
        <a:p>
          <a:endParaRPr lang="en-US"/>
        </a:p>
      </dgm:t>
    </dgm:pt>
    <dgm:pt modelId="{76C0E77D-B6D0-40A5-AA92-0DE6BCB5B030}">
      <dgm:prSet phldrT="[Text]"/>
      <dgm:spPr/>
      <dgm:t>
        <a:bodyPr/>
        <a:lstStyle/>
        <a:p>
          <a:r>
            <a:rPr lang="en-US" dirty="0" smtClean="0"/>
            <a:t>Formative Assessment/Progress Monitoring</a:t>
          </a:r>
          <a:endParaRPr lang="en-US" dirty="0"/>
        </a:p>
      </dgm:t>
    </dgm:pt>
    <dgm:pt modelId="{5E54393B-CF30-4E0B-BCE4-1B1635748E97}" type="parTrans" cxnId="{216DDB05-9F90-4D6B-8799-0E300D3B8440}">
      <dgm:prSet/>
      <dgm:spPr/>
      <dgm:t>
        <a:bodyPr/>
        <a:lstStyle/>
        <a:p>
          <a:endParaRPr lang="en-US"/>
        </a:p>
      </dgm:t>
    </dgm:pt>
    <dgm:pt modelId="{5ACD6F0F-3505-4627-8A72-83A529AC642F}" type="sibTrans" cxnId="{216DDB05-9F90-4D6B-8799-0E300D3B8440}">
      <dgm:prSet/>
      <dgm:spPr/>
      <dgm:t>
        <a:bodyPr/>
        <a:lstStyle/>
        <a:p>
          <a:endParaRPr lang="en-US"/>
        </a:p>
      </dgm:t>
    </dgm:pt>
    <dgm:pt modelId="{6C38A527-CC88-4C72-ACD3-0C7B824E0124}">
      <dgm:prSet phldrT="[Text]"/>
      <dgm:spPr/>
      <dgm:t>
        <a:bodyPr/>
        <a:lstStyle/>
        <a:p>
          <a:r>
            <a:rPr lang="en-US" dirty="0" smtClean="0"/>
            <a:t>Summative Assessment</a:t>
          </a:r>
          <a:endParaRPr lang="en-US" dirty="0"/>
        </a:p>
      </dgm:t>
    </dgm:pt>
    <dgm:pt modelId="{3D819D85-4742-478D-A732-70D8D1868207}" type="parTrans" cxnId="{605B2CC1-AA92-43A2-AA9A-4C49DBC3C74D}">
      <dgm:prSet/>
      <dgm:spPr/>
      <dgm:t>
        <a:bodyPr/>
        <a:lstStyle/>
        <a:p>
          <a:endParaRPr lang="en-US"/>
        </a:p>
      </dgm:t>
    </dgm:pt>
    <dgm:pt modelId="{2F7D4BE0-011B-46DB-8400-E5C1EEA72166}" type="sibTrans" cxnId="{605B2CC1-AA92-43A2-AA9A-4C49DBC3C74D}">
      <dgm:prSet/>
      <dgm:spPr/>
      <dgm:t>
        <a:bodyPr/>
        <a:lstStyle/>
        <a:p>
          <a:endParaRPr lang="en-US"/>
        </a:p>
      </dgm:t>
    </dgm:pt>
    <dgm:pt modelId="{A4FDCEB0-0350-4C79-94CB-D454EC62FAF2}" type="pres">
      <dgm:prSet presAssocID="{26B787FF-9F0A-421B-8FAF-3992D1331080}" presName="CompostProcess" presStyleCnt="0">
        <dgm:presLayoutVars>
          <dgm:dir/>
          <dgm:resizeHandles val="exact"/>
        </dgm:presLayoutVars>
      </dgm:prSet>
      <dgm:spPr/>
    </dgm:pt>
    <dgm:pt modelId="{E8DE3147-FFD2-4652-AE8F-2A2EF4203B3F}" type="pres">
      <dgm:prSet presAssocID="{26B787FF-9F0A-421B-8FAF-3992D1331080}" presName="arrow" presStyleLbl="bgShp" presStyleIdx="0" presStyleCnt="1"/>
      <dgm:spPr/>
    </dgm:pt>
    <dgm:pt modelId="{18D39B30-EFAC-47EE-AEF6-E44261B0614D}" type="pres">
      <dgm:prSet presAssocID="{26B787FF-9F0A-421B-8FAF-3992D1331080}" presName="linearProcess" presStyleCnt="0"/>
      <dgm:spPr/>
    </dgm:pt>
    <dgm:pt modelId="{D5A113E9-6619-4D71-BAEB-0F5E61169535}" type="pres">
      <dgm:prSet presAssocID="{AC1905C6-513F-408B-B0D3-759C9EDF51E3}" presName="textNode" presStyleLbl="node1" presStyleIdx="0" presStyleCnt="3">
        <dgm:presLayoutVars>
          <dgm:bulletEnabled val="1"/>
        </dgm:presLayoutVars>
      </dgm:prSet>
      <dgm:spPr/>
      <dgm:t>
        <a:bodyPr/>
        <a:lstStyle/>
        <a:p>
          <a:endParaRPr lang="en-US"/>
        </a:p>
      </dgm:t>
    </dgm:pt>
    <dgm:pt modelId="{F0BAF6D0-660D-4A56-AF19-CC7A8C474AA5}" type="pres">
      <dgm:prSet presAssocID="{7BA1F18B-001F-4917-A075-F8F7DF11DB24}" presName="sibTrans" presStyleCnt="0"/>
      <dgm:spPr/>
    </dgm:pt>
    <dgm:pt modelId="{AEDCB725-2C91-4E80-84FD-94B40FD38340}" type="pres">
      <dgm:prSet presAssocID="{76C0E77D-B6D0-40A5-AA92-0DE6BCB5B030}" presName="textNode" presStyleLbl="node1" presStyleIdx="1" presStyleCnt="3">
        <dgm:presLayoutVars>
          <dgm:bulletEnabled val="1"/>
        </dgm:presLayoutVars>
      </dgm:prSet>
      <dgm:spPr/>
      <dgm:t>
        <a:bodyPr/>
        <a:lstStyle/>
        <a:p>
          <a:endParaRPr lang="en-US"/>
        </a:p>
      </dgm:t>
    </dgm:pt>
    <dgm:pt modelId="{DCB80283-75F5-4E51-81C1-9C69FAF48916}" type="pres">
      <dgm:prSet presAssocID="{5ACD6F0F-3505-4627-8A72-83A529AC642F}" presName="sibTrans" presStyleCnt="0"/>
      <dgm:spPr/>
    </dgm:pt>
    <dgm:pt modelId="{B4FED812-3AE2-484C-AB7F-37F9A86115F9}" type="pres">
      <dgm:prSet presAssocID="{6C38A527-CC88-4C72-ACD3-0C7B824E0124}" presName="textNode" presStyleLbl="node1" presStyleIdx="2" presStyleCnt="3">
        <dgm:presLayoutVars>
          <dgm:bulletEnabled val="1"/>
        </dgm:presLayoutVars>
      </dgm:prSet>
      <dgm:spPr/>
      <dgm:t>
        <a:bodyPr/>
        <a:lstStyle/>
        <a:p>
          <a:endParaRPr lang="en-US"/>
        </a:p>
      </dgm:t>
    </dgm:pt>
  </dgm:ptLst>
  <dgm:cxnLst>
    <dgm:cxn modelId="{216DDB05-9F90-4D6B-8799-0E300D3B8440}" srcId="{26B787FF-9F0A-421B-8FAF-3992D1331080}" destId="{76C0E77D-B6D0-40A5-AA92-0DE6BCB5B030}" srcOrd="1" destOrd="0" parTransId="{5E54393B-CF30-4E0B-BCE4-1B1635748E97}" sibTransId="{5ACD6F0F-3505-4627-8A72-83A529AC642F}"/>
    <dgm:cxn modelId="{605B2CC1-AA92-43A2-AA9A-4C49DBC3C74D}" srcId="{26B787FF-9F0A-421B-8FAF-3992D1331080}" destId="{6C38A527-CC88-4C72-ACD3-0C7B824E0124}" srcOrd="2" destOrd="0" parTransId="{3D819D85-4742-478D-A732-70D8D1868207}" sibTransId="{2F7D4BE0-011B-46DB-8400-E5C1EEA72166}"/>
    <dgm:cxn modelId="{2A3BFE32-183B-4B41-B45D-691505FDE246}" type="presOf" srcId="{AC1905C6-513F-408B-B0D3-759C9EDF51E3}" destId="{D5A113E9-6619-4D71-BAEB-0F5E61169535}" srcOrd="0" destOrd="0" presId="urn:microsoft.com/office/officeart/2005/8/layout/hProcess9"/>
    <dgm:cxn modelId="{134284DE-D00F-43CD-82A0-58A6429C615D}" type="presOf" srcId="{76C0E77D-B6D0-40A5-AA92-0DE6BCB5B030}" destId="{AEDCB725-2C91-4E80-84FD-94B40FD38340}" srcOrd="0" destOrd="0" presId="urn:microsoft.com/office/officeart/2005/8/layout/hProcess9"/>
    <dgm:cxn modelId="{2025EBBC-F121-4C07-9D16-A0E1FECE35EE}" srcId="{26B787FF-9F0A-421B-8FAF-3992D1331080}" destId="{AC1905C6-513F-408B-B0D3-759C9EDF51E3}" srcOrd="0" destOrd="0" parTransId="{6B4DD981-8EAF-47B9-9EC2-EEE30DE8D5F8}" sibTransId="{7BA1F18B-001F-4917-A075-F8F7DF11DB24}"/>
    <dgm:cxn modelId="{BC34BA83-066B-4ED2-8E23-E11C29B17C5D}" type="presOf" srcId="{6C38A527-CC88-4C72-ACD3-0C7B824E0124}" destId="{B4FED812-3AE2-484C-AB7F-37F9A86115F9}" srcOrd="0" destOrd="0" presId="urn:microsoft.com/office/officeart/2005/8/layout/hProcess9"/>
    <dgm:cxn modelId="{BB3C1EBA-2B44-4F0C-83B1-29C114C99DC1}" type="presOf" srcId="{26B787FF-9F0A-421B-8FAF-3992D1331080}" destId="{A4FDCEB0-0350-4C79-94CB-D454EC62FAF2}" srcOrd="0" destOrd="0" presId="urn:microsoft.com/office/officeart/2005/8/layout/hProcess9"/>
    <dgm:cxn modelId="{56C98985-D01A-4E9A-A190-D2203A63FF73}" type="presParOf" srcId="{A4FDCEB0-0350-4C79-94CB-D454EC62FAF2}" destId="{E8DE3147-FFD2-4652-AE8F-2A2EF4203B3F}" srcOrd="0" destOrd="0" presId="urn:microsoft.com/office/officeart/2005/8/layout/hProcess9"/>
    <dgm:cxn modelId="{C245C057-CEBD-4E9B-8BCB-E617C7C2682C}" type="presParOf" srcId="{A4FDCEB0-0350-4C79-94CB-D454EC62FAF2}" destId="{18D39B30-EFAC-47EE-AEF6-E44261B0614D}" srcOrd="1" destOrd="0" presId="urn:microsoft.com/office/officeart/2005/8/layout/hProcess9"/>
    <dgm:cxn modelId="{CCF45E61-DCDA-4145-9570-486C67B4A28F}" type="presParOf" srcId="{18D39B30-EFAC-47EE-AEF6-E44261B0614D}" destId="{D5A113E9-6619-4D71-BAEB-0F5E61169535}" srcOrd="0" destOrd="0" presId="urn:microsoft.com/office/officeart/2005/8/layout/hProcess9"/>
    <dgm:cxn modelId="{6C89D83B-439D-4490-91DE-A4180008C73C}" type="presParOf" srcId="{18D39B30-EFAC-47EE-AEF6-E44261B0614D}" destId="{F0BAF6D0-660D-4A56-AF19-CC7A8C474AA5}" srcOrd="1" destOrd="0" presId="urn:microsoft.com/office/officeart/2005/8/layout/hProcess9"/>
    <dgm:cxn modelId="{C5D05953-B773-40ED-8B70-B2D6FED12896}" type="presParOf" srcId="{18D39B30-EFAC-47EE-AEF6-E44261B0614D}" destId="{AEDCB725-2C91-4E80-84FD-94B40FD38340}" srcOrd="2" destOrd="0" presId="urn:microsoft.com/office/officeart/2005/8/layout/hProcess9"/>
    <dgm:cxn modelId="{DB6EE1E2-8BF5-421B-92BD-DD631E8A5B16}" type="presParOf" srcId="{18D39B30-EFAC-47EE-AEF6-E44261B0614D}" destId="{DCB80283-75F5-4E51-81C1-9C69FAF48916}" srcOrd="3" destOrd="0" presId="urn:microsoft.com/office/officeart/2005/8/layout/hProcess9"/>
    <dgm:cxn modelId="{CEEC39DB-38B1-4076-9046-09F1ED6379A8}" type="presParOf" srcId="{18D39B30-EFAC-47EE-AEF6-E44261B0614D}" destId="{B4FED812-3AE2-484C-AB7F-37F9A86115F9}"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87D7DF-BED1-4E8D-BF7E-72683C60309A}">
      <dsp:nvSpPr>
        <dsp:cNvPr id="0" name=""/>
        <dsp:cNvSpPr/>
      </dsp:nvSpPr>
      <dsp:spPr>
        <a:xfrm>
          <a:off x="431862" y="0"/>
          <a:ext cx="7593820" cy="4746138"/>
        </a:xfrm>
        <a:prstGeom prst="swooshArrow">
          <a:avLst>
            <a:gd name="adj1" fmla="val 25000"/>
            <a:gd name="adj2" fmla="val 25000"/>
          </a:avLst>
        </a:prstGeom>
        <a:solidFill>
          <a:srgbClr val="7030A0"/>
        </a:solidFill>
        <a:ln>
          <a:noFill/>
        </a:ln>
        <a:effectLst/>
      </dsp:spPr>
      <dsp:style>
        <a:lnRef idx="0">
          <a:scrgbClr r="0" g="0" b="0"/>
        </a:lnRef>
        <a:fillRef idx="1">
          <a:scrgbClr r="0" g="0" b="0"/>
        </a:fillRef>
        <a:effectRef idx="0">
          <a:scrgbClr r="0" g="0" b="0"/>
        </a:effectRef>
        <a:fontRef idx="minor"/>
      </dsp:style>
    </dsp:sp>
    <dsp:sp modelId="{3FC4FC3B-A927-41E7-94CE-B080917616C2}">
      <dsp:nvSpPr>
        <dsp:cNvPr id="0" name=""/>
        <dsp:cNvSpPr/>
      </dsp:nvSpPr>
      <dsp:spPr>
        <a:xfrm>
          <a:off x="1476013" y="3250241"/>
          <a:ext cx="197439" cy="19743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D48230-770E-4447-A2A4-FE96C4A06219}">
      <dsp:nvSpPr>
        <dsp:cNvPr id="0" name=""/>
        <dsp:cNvSpPr/>
      </dsp:nvSpPr>
      <dsp:spPr>
        <a:xfrm>
          <a:off x="1328486" y="3649777"/>
          <a:ext cx="1769360" cy="1096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619" tIns="0" rIns="0" bIns="0" numCol="1" spcCol="1270" anchor="t" anchorCtr="0">
          <a:noAutofit/>
        </a:bodyPr>
        <a:lstStyle/>
        <a:p>
          <a:pPr lvl="0" algn="l" defTabSz="1155700">
            <a:lnSpc>
              <a:spcPct val="90000"/>
            </a:lnSpc>
            <a:spcBef>
              <a:spcPct val="0"/>
            </a:spcBef>
            <a:spcAft>
              <a:spcPct val="35000"/>
            </a:spcAft>
          </a:pPr>
          <a:r>
            <a:rPr lang="en-US" sz="2600" kern="1200" dirty="0" smtClean="0">
              <a:solidFill>
                <a:srgbClr val="002060"/>
              </a:solidFill>
            </a:rPr>
            <a:t>District SLO readiness</a:t>
          </a:r>
          <a:endParaRPr lang="en-US" sz="2600" kern="1200" dirty="0">
            <a:solidFill>
              <a:srgbClr val="002060"/>
            </a:solidFill>
          </a:endParaRPr>
        </a:p>
      </dsp:txBody>
      <dsp:txXfrm>
        <a:off x="1328486" y="3649777"/>
        <a:ext cx="1769360" cy="1096360"/>
      </dsp:txXfrm>
    </dsp:sp>
    <dsp:sp modelId="{01CB0151-0887-4E44-B395-B274113ABB11}">
      <dsp:nvSpPr>
        <dsp:cNvPr id="0" name=""/>
        <dsp:cNvSpPr/>
      </dsp:nvSpPr>
      <dsp:spPr>
        <a:xfrm>
          <a:off x="3338397" y="1904362"/>
          <a:ext cx="356909" cy="3569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1699E7-E756-48D1-B12A-69254D727DDC}">
      <dsp:nvSpPr>
        <dsp:cNvPr id="0" name=""/>
        <dsp:cNvSpPr/>
      </dsp:nvSpPr>
      <dsp:spPr>
        <a:xfrm>
          <a:off x="3568459" y="2502312"/>
          <a:ext cx="1898461" cy="1974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9119" tIns="0" rIns="0" bIns="0" numCol="1" spcCol="1270" anchor="t" anchorCtr="0">
          <a:noAutofit/>
        </a:bodyPr>
        <a:lstStyle/>
        <a:p>
          <a:pPr lvl="0" algn="l" defTabSz="1155700">
            <a:lnSpc>
              <a:spcPct val="90000"/>
            </a:lnSpc>
            <a:spcBef>
              <a:spcPct val="0"/>
            </a:spcBef>
            <a:spcAft>
              <a:spcPct val="35000"/>
            </a:spcAft>
          </a:pPr>
          <a:r>
            <a:rPr lang="en-US" sz="2600" kern="1200" dirty="0" smtClean="0">
              <a:solidFill>
                <a:srgbClr val="002060"/>
              </a:solidFill>
            </a:rPr>
            <a:t>Teacher Training Resources</a:t>
          </a:r>
        </a:p>
        <a:p>
          <a:pPr lvl="0" algn="l" defTabSz="1155700">
            <a:lnSpc>
              <a:spcPct val="90000"/>
            </a:lnSpc>
            <a:spcBef>
              <a:spcPct val="0"/>
            </a:spcBef>
            <a:spcAft>
              <a:spcPct val="35000"/>
            </a:spcAft>
          </a:pPr>
          <a:r>
            <a:rPr lang="en-US" sz="2600" kern="1200" dirty="0" smtClean="0">
              <a:solidFill>
                <a:srgbClr val="002060"/>
              </a:solidFill>
            </a:rPr>
            <a:t>SLO TOOLKIT</a:t>
          </a:r>
          <a:endParaRPr lang="en-US" sz="2600" kern="1200" dirty="0">
            <a:solidFill>
              <a:srgbClr val="002060"/>
            </a:solidFill>
          </a:endParaRPr>
        </a:p>
      </dsp:txBody>
      <dsp:txXfrm>
        <a:off x="3568459" y="2502312"/>
        <a:ext cx="1898461" cy="1974378"/>
      </dsp:txXfrm>
    </dsp:sp>
    <dsp:sp modelId="{63A398C0-BAA6-472D-911B-36AECBF6F85F}">
      <dsp:nvSpPr>
        <dsp:cNvPr id="0" name=""/>
        <dsp:cNvSpPr/>
      </dsp:nvSpPr>
      <dsp:spPr>
        <a:xfrm>
          <a:off x="5767073" y="1159754"/>
          <a:ext cx="493598" cy="4935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E4882D-3F0C-4A88-B3B4-6269D564D016}">
      <dsp:nvSpPr>
        <dsp:cNvPr id="0" name=""/>
        <dsp:cNvSpPr/>
      </dsp:nvSpPr>
      <dsp:spPr>
        <a:xfrm>
          <a:off x="5276604" y="2092441"/>
          <a:ext cx="1822516" cy="1637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548" tIns="0" rIns="0" bIns="0" numCol="1" spcCol="1270" anchor="t" anchorCtr="0">
          <a:noAutofit/>
        </a:bodyPr>
        <a:lstStyle/>
        <a:p>
          <a:pPr lvl="0" algn="l" defTabSz="1155700">
            <a:lnSpc>
              <a:spcPct val="90000"/>
            </a:lnSpc>
            <a:spcBef>
              <a:spcPct val="0"/>
            </a:spcBef>
            <a:spcAft>
              <a:spcPct val="35000"/>
            </a:spcAft>
          </a:pPr>
          <a:r>
            <a:rPr lang="en-US" sz="2600" kern="1200" dirty="0" smtClean="0">
              <a:solidFill>
                <a:srgbClr val="002060"/>
              </a:solidFill>
            </a:rPr>
            <a:t>Evaluator Training</a:t>
          </a:r>
          <a:endParaRPr lang="en-US" sz="2600" kern="1200" dirty="0">
            <a:solidFill>
              <a:srgbClr val="002060"/>
            </a:solidFill>
          </a:endParaRPr>
        </a:p>
      </dsp:txBody>
      <dsp:txXfrm>
        <a:off x="5276604" y="2092441"/>
        <a:ext cx="1822516" cy="16374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FA64AD-ACA9-4D43-A545-BCD188F328B3}">
      <dsp:nvSpPr>
        <dsp:cNvPr id="0" name=""/>
        <dsp:cNvSpPr/>
      </dsp:nvSpPr>
      <dsp:spPr>
        <a:xfrm>
          <a:off x="1330332" y="500081"/>
          <a:ext cx="1753039" cy="827595"/>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SLO Development</a:t>
          </a:r>
        </a:p>
        <a:p>
          <a:pPr lvl="0" algn="ctr" defTabSz="666750">
            <a:lnSpc>
              <a:spcPct val="90000"/>
            </a:lnSpc>
            <a:spcBef>
              <a:spcPct val="0"/>
            </a:spcBef>
            <a:spcAft>
              <a:spcPct val="35000"/>
            </a:spcAft>
          </a:pPr>
          <a:endParaRPr lang="en-US" sz="1500" kern="1200" dirty="0"/>
        </a:p>
      </dsp:txBody>
      <dsp:txXfrm>
        <a:off x="1370732" y="540481"/>
        <a:ext cx="1672239" cy="746795"/>
      </dsp:txXfrm>
    </dsp:sp>
    <dsp:sp modelId="{3EE43039-8327-4398-B938-A3422D929A32}">
      <dsp:nvSpPr>
        <dsp:cNvPr id="0" name=""/>
        <dsp:cNvSpPr/>
      </dsp:nvSpPr>
      <dsp:spPr>
        <a:xfrm>
          <a:off x="593892" y="919322"/>
          <a:ext cx="3307510" cy="3307510"/>
        </a:xfrm>
        <a:custGeom>
          <a:avLst/>
          <a:gdLst/>
          <a:ahLst/>
          <a:cxnLst/>
          <a:rect l="0" t="0" r="0" b="0"/>
          <a:pathLst>
            <a:path>
              <a:moveTo>
                <a:pt x="2608238" y="303248"/>
              </a:moveTo>
              <a:arcTo wR="1653755" hR="1653755" stAng="18315066" swAng="89279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23A5968-F754-477C-96BF-3A4041052B50}">
      <dsp:nvSpPr>
        <dsp:cNvPr id="0" name=""/>
        <dsp:cNvSpPr/>
      </dsp:nvSpPr>
      <dsp:spPr>
        <a:xfrm>
          <a:off x="2917624" y="1625176"/>
          <a:ext cx="1785417" cy="827595"/>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Preliminary Conference- SLO Approval</a:t>
          </a:r>
          <a:endParaRPr lang="en-US" sz="1500" kern="1200" dirty="0"/>
        </a:p>
      </dsp:txBody>
      <dsp:txXfrm>
        <a:off x="2958024" y="1665576"/>
        <a:ext cx="1704617" cy="746795"/>
      </dsp:txXfrm>
    </dsp:sp>
    <dsp:sp modelId="{323DBD60-A711-4641-9A2D-14542586ADA4}">
      <dsp:nvSpPr>
        <dsp:cNvPr id="0" name=""/>
        <dsp:cNvSpPr/>
      </dsp:nvSpPr>
      <dsp:spPr>
        <a:xfrm>
          <a:off x="597089" y="993370"/>
          <a:ext cx="3307510" cy="3307510"/>
        </a:xfrm>
        <a:custGeom>
          <a:avLst/>
          <a:gdLst/>
          <a:ahLst/>
          <a:cxnLst/>
          <a:rect l="0" t="0" r="0" b="0"/>
          <a:pathLst>
            <a:path>
              <a:moveTo>
                <a:pt x="3307383" y="1633215"/>
              </a:moveTo>
              <a:arcTo wR="1653755" hR="1653755" stAng="21557301" swAng="1108380"/>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826B3CD-4509-4428-AF09-8F4E1E309453}">
      <dsp:nvSpPr>
        <dsp:cNvPr id="0" name=""/>
        <dsp:cNvSpPr/>
      </dsp:nvSpPr>
      <dsp:spPr>
        <a:xfrm>
          <a:off x="2554341" y="3314460"/>
          <a:ext cx="1849766" cy="827595"/>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Mid-Course Conference</a:t>
          </a:r>
          <a:endParaRPr lang="en-US" sz="1500" kern="1200" dirty="0"/>
        </a:p>
      </dsp:txBody>
      <dsp:txXfrm>
        <a:off x="2594741" y="3354860"/>
        <a:ext cx="1768966" cy="746795"/>
      </dsp:txXfrm>
    </dsp:sp>
    <dsp:sp modelId="{2CFA79D0-8521-4869-9F95-371304BB13F6}">
      <dsp:nvSpPr>
        <dsp:cNvPr id="0" name=""/>
        <dsp:cNvSpPr/>
      </dsp:nvSpPr>
      <dsp:spPr>
        <a:xfrm>
          <a:off x="648620" y="938222"/>
          <a:ext cx="3307510" cy="3307510"/>
        </a:xfrm>
        <a:custGeom>
          <a:avLst/>
          <a:gdLst/>
          <a:ahLst/>
          <a:cxnLst/>
          <a:rect l="0" t="0" r="0" b="0"/>
          <a:pathLst>
            <a:path>
              <a:moveTo>
                <a:pt x="2040237" y="3261716"/>
              </a:moveTo>
              <a:arcTo wR="1653755" hR="1653755" stAng="4589101" swAng="127086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21A91C0-8270-4913-854B-4442FE7A18E2}">
      <dsp:nvSpPr>
        <dsp:cNvPr id="0" name=""/>
        <dsp:cNvSpPr/>
      </dsp:nvSpPr>
      <dsp:spPr>
        <a:xfrm>
          <a:off x="158381" y="3365122"/>
          <a:ext cx="1881876" cy="827595"/>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Final Review and Score </a:t>
          </a:r>
          <a:endParaRPr lang="en-US" sz="1500" kern="1200" dirty="0"/>
        </a:p>
      </dsp:txBody>
      <dsp:txXfrm>
        <a:off x="198781" y="3405522"/>
        <a:ext cx="1801076" cy="746795"/>
      </dsp:txXfrm>
    </dsp:sp>
    <dsp:sp modelId="{F16C39CC-310F-4682-B8BB-3869501C4FD8}">
      <dsp:nvSpPr>
        <dsp:cNvPr id="0" name=""/>
        <dsp:cNvSpPr/>
      </dsp:nvSpPr>
      <dsp:spPr>
        <a:xfrm>
          <a:off x="639848" y="1046124"/>
          <a:ext cx="3307510" cy="3307510"/>
        </a:xfrm>
        <a:custGeom>
          <a:avLst/>
          <a:gdLst/>
          <a:ahLst/>
          <a:cxnLst/>
          <a:rect l="0" t="0" r="0" b="0"/>
          <a:pathLst>
            <a:path>
              <a:moveTo>
                <a:pt x="88989" y="2188933"/>
              </a:moveTo>
              <a:arcTo wR="1653755" hR="1653755" stAng="9667104" swAng="88185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7C97C49-E33C-4F92-AF7E-D134A0D75396}">
      <dsp:nvSpPr>
        <dsp:cNvPr id="0" name=""/>
        <dsp:cNvSpPr/>
      </dsp:nvSpPr>
      <dsp:spPr>
        <a:xfrm>
          <a:off x="-283441" y="1853408"/>
          <a:ext cx="1896289" cy="827595"/>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Summative Conference and Reflection</a:t>
          </a:r>
          <a:endParaRPr lang="en-US" sz="1500" kern="1200" dirty="0"/>
        </a:p>
      </dsp:txBody>
      <dsp:txXfrm>
        <a:off x="-243041" y="1893808"/>
        <a:ext cx="1815489" cy="746795"/>
      </dsp:txXfrm>
    </dsp:sp>
    <dsp:sp modelId="{DFE679E7-9FBE-470A-9029-251B99977562}">
      <dsp:nvSpPr>
        <dsp:cNvPr id="0" name=""/>
        <dsp:cNvSpPr/>
      </dsp:nvSpPr>
      <dsp:spPr>
        <a:xfrm>
          <a:off x="670513" y="852308"/>
          <a:ext cx="3307510" cy="3307510"/>
        </a:xfrm>
        <a:custGeom>
          <a:avLst/>
          <a:gdLst/>
          <a:ahLst/>
          <a:cxnLst/>
          <a:rect l="0" t="0" r="0" b="0"/>
          <a:pathLst>
            <a:path>
              <a:moveTo>
                <a:pt x="209308" y="848472"/>
              </a:moveTo>
              <a:arcTo wR="1653755" hR="1653755" stAng="12548386" swAng="108131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0FE8A4-92C3-4187-A930-1F99B1D9A2A3}">
      <dsp:nvSpPr>
        <dsp:cNvPr id="0" name=""/>
        <dsp:cNvSpPr/>
      </dsp:nvSpPr>
      <dsp:spPr>
        <a:xfrm>
          <a:off x="0" y="373414"/>
          <a:ext cx="8229600" cy="2878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Objective</a:t>
          </a:r>
          <a:r>
            <a:rPr lang="en-US" sz="1200" kern="1200" dirty="0" smtClean="0"/>
            <a:t>- The goal statement. Identifies content; focused enough that it is measurable.</a:t>
          </a:r>
          <a:endParaRPr lang="en-US" sz="1200" kern="1200" dirty="0"/>
        </a:p>
      </dsp:txBody>
      <dsp:txXfrm>
        <a:off x="14050" y="387464"/>
        <a:ext cx="8201500" cy="259719"/>
      </dsp:txXfrm>
    </dsp:sp>
    <dsp:sp modelId="{DEC2270F-45F0-48DF-82C7-174837423D71}">
      <dsp:nvSpPr>
        <dsp:cNvPr id="0" name=""/>
        <dsp:cNvSpPr/>
      </dsp:nvSpPr>
      <dsp:spPr>
        <a:xfrm>
          <a:off x="0" y="1780144"/>
          <a:ext cx="8229600" cy="2878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Student Population</a:t>
          </a:r>
          <a:r>
            <a:rPr lang="en-US" sz="1200" b="0" kern="1200" dirty="0" smtClean="0"/>
            <a:t>-</a:t>
          </a:r>
          <a:r>
            <a:rPr lang="en-US" sz="1200" b="1" kern="1200" dirty="0" smtClean="0"/>
            <a:t> </a:t>
          </a:r>
          <a:r>
            <a:rPr lang="en-US" sz="1200" kern="1200" dirty="0" smtClean="0"/>
            <a:t>Specific population targeted by the SLO; includes information about student learning. </a:t>
          </a:r>
          <a:endParaRPr lang="en-US" sz="1200" kern="1200" dirty="0"/>
        </a:p>
      </dsp:txBody>
      <dsp:txXfrm>
        <a:off x="14050" y="1794194"/>
        <a:ext cx="8201500" cy="259719"/>
      </dsp:txXfrm>
    </dsp:sp>
    <dsp:sp modelId="{FD1D75F0-32B0-44E8-9956-540BA4DAB0B8}">
      <dsp:nvSpPr>
        <dsp:cNvPr id="0" name=""/>
        <dsp:cNvSpPr/>
      </dsp:nvSpPr>
      <dsp:spPr>
        <a:xfrm>
          <a:off x="0" y="3585412"/>
          <a:ext cx="8229600" cy="287819"/>
        </a:xfrm>
        <a:prstGeom prst="roundRect">
          <a:avLst/>
        </a:prstGeom>
        <a:solidFill>
          <a:schemeClr val="accent2">
            <a:lumMod val="40000"/>
            <a:lumOff val="60000"/>
          </a:schemeClr>
        </a:solidFill>
        <a:ln>
          <a:solidFill>
            <a:srgbClr val="0070C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Teacher Professional Growth and Development (and Action Research): SC specific component.</a:t>
          </a:r>
          <a:endParaRPr lang="en-US" sz="1200" kern="1200" dirty="0"/>
        </a:p>
      </dsp:txBody>
      <dsp:txXfrm>
        <a:off x="14050" y="3599462"/>
        <a:ext cx="8201500" cy="259719"/>
      </dsp:txXfrm>
    </dsp:sp>
    <dsp:sp modelId="{94C0120F-9C8C-4098-91A4-766C9CE41591}">
      <dsp:nvSpPr>
        <dsp:cNvPr id="0" name=""/>
        <dsp:cNvSpPr/>
      </dsp:nvSpPr>
      <dsp:spPr>
        <a:xfrm>
          <a:off x="0" y="2130345"/>
          <a:ext cx="8229600" cy="2878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Content/Standards/Interval of Instruction</a:t>
          </a:r>
          <a:r>
            <a:rPr lang="en-US" sz="1200" b="0" kern="1200" dirty="0" smtClean="0"/>
            <a:t>- </a:t>
          </a:r>
          <a:r>
            <a:rPr lang="en-US" sz="1200" kern="1200" dirty="0" smtClean="0"/>
            <a:t>Specifies time period of instruction, and demonstrates content standard alignment.</a:t>
          </a:r>
          <a:endParaRPr lang="en-US" sz="1200" kern="1200" dirty="0"/>
        </a:p>
      </dsp:txBody>
      <dsp:txXfrm>
        <a:off x="14050" y="2144395"/>
        <a:ext cx="8201500" cy="259719"/>
      </dsp:txXfrm>
    </dsp:sp>
    <dsp:sp modelId="{3FECC61D-A506-45EB-BF63-73338181F186}">
      <dsp:nvSpPr>
        <dsp:cNvPr id="0" name=""/>
        <dsp:cNvSpPr/>
      </dsp:nvSpPr>
      <dsp:spPr>
        <a:xfrm>
          <a:off x="0" y="2480543"/>
          <a:ext cx="8229600" cy="2878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Assessment</a:t>
          </a:r>
          <a:r>
            <a:rPr lang="en-US" sz="1200" kern="1200" dirty="0" smtClean="0"/>
            <a:t>- Describes which assessment(s) and grading procedures will be used and why they are appropriate.</a:t>
          </a:r>
          <a:endParaRPr lang="en-US" sz="1200" kern="1200" dirty="0"/>
        </a:p>
      </dsp:txBody>
      <dsp:txXfrm>
        <a:off x="14050" y="2494593"/>
        <a:ext cx="8201500" cy="259719"/>
      </dsp:txXfrm>
    </dsp:sp>
    <dsp:sp modelId="{084FD407-03C2-451B-8FC2-CEE79C4AFF70}">
      <dsp:nvSpPr>
        <dsp:cNvPr id="0" name=""/>
        <dsp:cNvSpPr/>
      </dsp:nvSpPr>
      <dsp:spPr>
        <a:xfrm>
          <a:off x="0" y="3186875"/>
          <a:ext cx="8229600" cy="2878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Progress Monitoring</a:t>
          </a:r>
          <a:r>
            <a:rPr lang="en-US" sz="1200" b="0" kern="1200" dirty="0" smtClean="0"/>
            <a:t>-</a:t>
          </a:r>
          <a:r>
            <a:rPr lang="en-US" sz="1200" b="1" kern="1200" dirty="0" smtClean="0"/>
            <a:t> </a:t>
          </a:r>
          <a:r>
            <a:rPr lang="en-US" sz="1200" kern="1200" dirty="0" smtClean="0"/>
            <a:t>Describes type and frequency of interim assessments to measure student progress.</a:t>
          </a:r>
          <a:endParaRPr lang="en-US" sz="1200" kern="1200" dirty="0"/>
        </a:p>
      </dsp:txBody>
      <dsp:txXfrm>
        <a:off x="14050" y="3200925"/>
        <a:ext cx="8201500" cy="259719"/>
      </dsp:txXfrm>
    </dsp:sp>
    <dsp:sp modelId="{E02481C0-7BCB-4913-B61D-5DB9AB5D1764}">
      <dsp:nvSpPr>
        <dsp:cNvPr id="0" name=""/>
        <dsp:cNvSpPr/>
      </dsp:nvSpPr>
      <dsp:spPr>
        <a:xfrm>
          <a:off x="0" y="1073812"/>
          <a:ext cx="8229600" cy="2878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Baseline and Trend Data</a:t>
          </a:r>
          <a:r>
            <a:rPr lang="en-US" sz="1200" b="0" kern="1200" dirty="0" smtClean="0"/>
            <a:t>-</a:t>
          </a:r>
          <a:r>
            <a:rPr lang="en-US" sz="1200" b="1" kern="1200" dirty="0" smtClean="0"/>
            <a:t> </a:t>
          </a:r>
          <a:r>
            <a:rPr lang="en-US" sz="1200" kern="1200" dirty="0" smtClean="0"/>
            <a:t>Describes students’ baseline knowledge for learning and patterns in data.</a:t>
          </a:r>
          <a:endParaRPr lang="en-US" sz="1200" kern="1200" dirty="0"/>
        </a:p>
      </dsp:txBody>
      <dsp:txXfrm>
        <a:off x="14050" y="1087862"/>
        <a:ext cx="8201500" cy="259719"/>
      </dsp:txXfrm>
    </dsp:sp>
    <dsp:sp modelId="{20A7A474-93CA-4C76-9A5B-2893900BA911}">
      <dsp:nvSpPr>
        <dsp:cNvPr id="0" name=""/>
        <dsp:cNvSpPr/>
      </dsp:nvSpPr>
      <dsp:spPr>
        <a:xfrm>
          <a:off x="0" y="2830743"/>
          <a:ext cx="8229600" cy="2878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Instructional Strategies</a:t>
          </a:r>
          <a:r>
            <a:rPr lang="en-US" sz="1200" b="0" kern="1200" dirty="0" smtClean="0"/>
            <a:t>- </a:t>
          </a:r>
          <a:r>
            <a:rPr lang="en-US" sz="1200" kern="1200" dirty="0" smtClean="0"/>
            <a:t>Describes research-based instructional strategies that will be used during interval.</a:t>
          </a:r>
          <a:endParaRPr lang="en-US" sz="1200" kern="1200" dirty="0"/>
        </a:p>
      </dsp:txBody>
      <dsp:txXfrm>
        <a:off x="14050" y="2844793"/>
        <a:ext cx="8201500" cy="259719"/>
      </dsp:txXfrm>
    </dsp:sp>
    <dsp:sp modelId="{46190A7B-0462-4C01-8540-9CFE6CDDDFC5}">
      <dsp:nvSpPr>
        <dsp:cNvPr id="0" name=""/>
        <dsp:cNvSpPr/>
      </dsp:nvSpPr>
      <dsp:spPr>
        <a:xfrm>
          <a:off x="0" y="1424013"/>
          <a:ext cx="8229600" cy="2878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Growth Targets</a:t>
          </a:r>
          <a:r>
            <a:rPr lang="en-US" sz="1200" b="0" kern="1200" dirty="0" smtClean="0"/>
            <a:t>-</a:t>
          </a:r>
          <a:r>
            <a:rPr lang="en-US" sz="1200" b="1" kern="1200" dirty="0" smtClean="0"/>
            <a:t> </a:t>
          </a:r>
          <a:r>
            <a:rPr lang="en-US" sz="1200" kern="1200" dirty="0" smtClean="0"/>
            <a:t>Describes teacher’s expectations for student growth at end of interval; tiered for all students.</a:t>
          </a:r>
          <a:endParaRPr lang="en-US" sz="1200" kern="1200" dirty="0"/>
        </a:p>
      </dsp:txBody>
      <dsp:txXfrm>
        <a:off x="14050" y="1438063"/>
        <a:ext cx="8201500" cy="259719"/>
      </dsp:txXfrm>
    </dsp:sp>
    <dsp:sp modelId="{46BACA8D-1596-4DFE-A8EE-82F3E83B7F0F}">
      <dsp:nvSpPr>
        <dsp:cNvPr id="0" name=""/>
        <dsp:cNvSpPr/>
      </dsp:nvSpPr>
      <dsp:spPr>
        <a:xfrm>
          <a:off x="0" y="723614"/>
          <a:ext cx="8229600" cy="2878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t>Rationale</a:t>
          </a:r>
          <a:r>
            <a:rPr lang="en-US" sz="1200" kern="1200" dirty="0" smtClean="0"/>
            <a:t>- Explains how growth targets and student population were determined.</a:t>
          </a:r>
          <a:endParaRPr lang="en-US" sz="1200" kern="1200" dirty="0"/>
        </a:p>
      </dsp:txBody>
      <dsp:txXfrm>
        <a:off x="14050" y="737664"/>
        <a:ext cx="8201500" cy="2597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F34BEA-5BEB-42E6-BFDE-3732DD69435A}">
      <dsp:nvSpPr>
        <dsp:cNvPr id="0" name=""/>
        <dsp:cNvSpPr/>
      </dsp:nvSpPr>
      <dsp:spPr>
        <a:xfrm>
          <a:off x="0" y="0"/>
          <a:ext cx="8534400" cy="118872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09550" tIns="209550" rIns="209550" bIns="209550" numCol="1" spcCol="1270" anchor="ctr" anchorCtr="0">
          <a:noAutofit/>
        </a:bodyPr>
        <a:lstStyle/>
        <a:p>
          <a:pPr lvl="0" algn="ctr" defTabSz="2444750">
            <a:lnSpc>
              <a:spcPct val="90000"/>
            </a:lnSpc>
            <a:spcBef>
              <a:spcPct val="0"/>
            </a:spcBef>
            <a:spcAft>
              <a:spcPct val="35000"/>
            </a:spcAft>
          </a:pPr>
          <a:r>
            <a:rPr lang="en-US" sz="5500" kern="1200" dirty="0" smtClean="0"/>
            <a:t>Three Levels</a:t>
          </a:r>
          <a:endParaRPr lang="en-US" sz="5500" kern="1200" dirty="0"/>
        </a:p>
      </dsp:txBody>
      <dsp:txXfrm>
        <a:off x="0" y="0"/>
        <a:ext cx="8534400" cy="1188720"/>
      </dsp:txXfrm>
    </dsp:sp>
    <dsp:sp modelId="{97A09291-D8F8-438D-A808-7F334C795579}">
      <dsp:nvSpPr>
        <dsp:cNvPr id="0" name=""/>
        <dsp:cNvSpPr/>
      </dsp:nvSpPr>
      <dsp:spPr>
        <a:xfrm>
          <a:off x="4167" y="1188720"/>
          <a:ext cx="2842021" cy="24963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smtClean="0"/>
            <a:t>Acceptable Quality</a:t>
          </a:r>
          <a:endParaRPr lang="en-US" sz="2700" kern="1200" dirty="0"/>
        </a:p>
        <a:p>
          <a:pPr marL="228600" lvl="1" indent="-228600" algn="l" defTabSz="933450">
            <a:lnSpc>
              <a:spcPct val="90000"/>
            </a:lnSpc>
            <a:spcBef>
              <a:spcPct val="0"/>
            </a:spcBef>
            <a:spcAft>
              <a:spcPct val="15000"/>
            </a:spcAft>
            <a:buChar char="••"/>
          </a:pPr>
          <a:r>
            <a:rPr lang="en-US" sz="2100" kern="1200" dirty="0" smtClean="0"/>
            <a:t>Appropriately identifies and thoroughly describes an important and meaningful learning goal</a:t>
          </a:r>
          <a:endParaRPr lang="en-US" sz="2100" kern="1200" dirty="0"/>
        </a:p>
      </dsp:txBody>
      <dsp:txXfrm>
        <a:off x="4167" y="1188720"/>
        <a:ext cx="2842021" cy="2496312"/>
      </dsp:txXfrm>
    </dsp:sp>
    <dsp:sp modelId="{C59DCC7D-929E-434D-B260-4CC45D34505C}">
      <dsp:nvSpPr>
        <dsp:cNvPr id="0" name=""/>
        <dsp:cNvSpPr/>
      </dsp:nvSpPr>
      <dsp:spPr>
        <a:xfrm>
          <a:off x="2846189" y="1188720"/>
          <a:ext cx="2842021" cy="24963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smtClean="0"/>
            <a:t>Quality Needs Improvement</a:t>
          </a:r>
          <a:endParaRPr lang="en-US" sz="2700" kern="1200" dirty="0"/>
        </a:p>
        <a:p>
          <a:pPr marL="228600" lvl="1" indent="-228600" algn="l" defTabSz="933450">
            <a:lnSpc>
              <a:spcPct val="90000"/>
            </a:lnSpc>
            <a:spcBef>
              <a:spcPct val="0"/>
            </a:spcBef>
            <a:spcAft>
              <a:spcPct val="15000"/>
            </a:spcAft>
            <a:buChar char="••"/>
          </a:pPr>
          <a:r>
            <a:rPr lang="en-US" sz="2100" kern="1200" dirty="0" smtClean="0"/>
            <a:t>Generally identifies and describes a learning goal </a:t>
          </a:r>
          <a:endParaRPr lang="en-US" sz="2100" kern="1200" dirty="0"/>
        </a:p>
      </dsp:txBody>
      <dsp:txXfrm>
        <a:off x="2846189" y="1188720"/>
        <a:ext cx="2842021" cy="2496312"/>
      </dsp:txXfrm>
    </dsp:sp>
    <dsp:sp modelId="{4CDF7AC7-63D4-4906-BA57-EF3B26D8BDEC}">
      <dsp:nvSpPr>
        <dsp:cNvPr id="0" name=""/>
        <dsp:cNvSpPr/>
      </dsp:nvSpPr>
      <dsp:spPr>
        <a:xfrm>
          <a:off x="5688210" y="1188720"/>
          <a:ext cx="2842021" cy="24963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smtClean="0"/>
            <a:t>Insufficient Quality</a:t>
          </a:r>
          <a:endParaRPr lang="en-US" sz="2700" kern="1200" dirty="0"/>
        </a:p>
        <a:p>
          <a:pPr marL="228600" lvl="1" indent="-228600" algn="l" defTabSz="933450">
            <a:lnSpc>
              <a:spcPct val="90000"/>
            </a:lnSpc>
            <a:spcBef>
              <a:spcPct val="0"/>
            </a:spcBef>
            <a:spcAft>
              <a:spcPct val="15000"/>
            </a:spcAft>
            <a:buChar char="••"/>
          </a:pPr>
          <a:r>
            <a:rPr lang="en-US" sz="2100" kern="1200" dirty="0" smtClean="0"/>
            <a:t>Identifies and describes a learning goal that is vague, trivial, or unessential</a:t>
          </a:r>
          <a:endParaRPr lang="en-US" sz="2100" kern="1200" dirty="0"/>
        </a:p>
      </dsp:txBody>
      <dsp:txXfrm>
        <a:off x="5688210" y="1188720"/>
        <a:ext cx="2842021" cy="2496312"/>
      </dsp:txXfrm>
    </dsp:sp>
    <dsp:sp modelId="{3AE4740C-57FF-49E4-83FE-AA809C65A8C2}">
      <dsp:nvSpPr>
        <dsp:cNvPr id="0" name=""/>
        <dsp:cNvSpPr/>
      </dsp:nvSpPr>
      <dsp:spPr>
        <a:xfrm>
          <a:off x="0" y="3685032"/>
          <a:ext cx="8534400" cy="277368"/>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47D20C-F388-4739-945A-E9B0D9DCE8B1}">
      <dsp:nvSpPr>
        <dsp:cNvPr id="0" name=""/>
        <dsp:cNvSpPr/>
      </dsp:nvSpPr>
      <dsp:spPr>
        <a:xfrm rot="10800000">
          <a:off x="0" y="0"/>
          <a:ext cx="6248400" cy="971550"/>
        </a:xfrm>
        <a:prstGeom prst="trapezoid">
          <a:avLst>
            <a:gd name="adj" fmla="val 80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State Standardized Assessments</a:t>
          </a:r>
          <a:endParaRPr lang="en-US" sz="2800" kern="1200" dirty="0"/>
        </a:p>
      </dsp:txBody>
      <dsp:txXfrm rot="-10800000">
        <a:off x="1093469" y="0"/>
        <a:ext cx="4061460" cy="971550"/>
      </dsp:txXfrm>
    </dsp:sp>
    <dsp:sp modelId="{7D022271-DE99-4620-853C-C5F97D3CBDFB}">
      <dsp:nvSpPr>
        <dsp:cNvPr id="0" name=""/>
        <dsp:cNvSpPr/>
      </dsp:nvSpPr>
      <dsp:spPr>
        <a:xfrm rot="10800000">
          <a:off x="781050" y="971550"/>
          <a:ext cx="4686299" cy="971550"/>
        </a:xfrm>
        <a:prstGeom prst="trapezoid">
          <a:avLst>
            <a:gd name="adj" fmla="val 80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District Standardized Assessments</a:t>
          </a:r>
          <a:endParaRPr lang="en-US" sz="2400" kern="1200" dirty="0"/>
        </a:p>
      </dsp:txBody>
      <dsp:txXfrm rot="-10800000">
        <a:off x="1601152" y="971550"/>
        <a:ext cx="3046095" cy="971550"/>
      </dsp:txXfrm>
    </dsp:sp>
    <dsp:sp modelId="{43835F9F-99E6-4B5A-81D2-B8E729F0C6CE}">
      <dsp:nvSpPr>
        <dsp:cNvPr id="0" name=""/>
        <dsp:cNvSpPr/>
      </dsp:nvSpPr>
      <dsp:spPr>
        <a:xfrm rot="10800000">
          <a:off x="1562100" y="1943100"/>
          <a:ext cx="3124200" cy="971550"/>
        </a:xfrm>
        <a:prstGeom prst="trapezoid">
          <a:avLst>
            <a:gd name="adj" fmla="val 80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Common Assessments</a:t>
          </a:r>
          <a:endParaRPr lang="en-US" sz="2400" kern="1200" dirty="0"/>
        </a:p>
      </dsp:txBody>
      <dsp:txXfrm rot="-10800000">
        <a:off x="2108834" y="1943100"/>
        <a:ext cx="2030730" cy="971550"/>
      </dsp:txXfrm>
    </dsp:sp>
    <dsp:sp modelId="{B86891D4-B646-4FC7-B407-27581489EB4B}">
      <dsp:nvSpPr>
        <dsp:cNvPr id="0" name=""/>
        <dsp:cNvSpPr/>
      </dsp:nvSpPr>
      <dsp:spPr>
        <a:xfrm rot="10800000">
          <a:off x="2343150" y="2914649"/>
          <a:ext cx="1562100" cy="971550"/>
        </a:xfrm>
        <a:prstGeom prst="trapezoid">
          <a:avLst>
            <a:gd name="adj" fmla="val 8039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0" kern="1200" dirty="0" smtClean="0"/>
            <a:t>Teacher-Created Assessments</a:t>
          </a:r>
          <a:endParaRPr lang="en-US" sz="2000" b="0" kern="1200" dirty="0"/>
        </a:p>
      </dsp:txBody>
      <dsp:txXfrm rot="-10800000">
        <a:off x="2343150" y="2914649"/>
        <a:ext cx="1562100" cy="9715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DE3147-FFD2-4652-AE8F-2A2EF4203B3F}">
      <dsp:nvSpPr>
        <dsp:cNvPr id="0" name=""/>
        <dsp:cNvSpPr/>
      </dsp:nvSpPr>
      <dsp:spPr>
        <a:xfrm>
          <a:off x="525779" y="0"/>
          <a:ext cx="5958840" cy="31242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A113E9-6619-4D71-BAEB-0F5E61169535}">
      <dsp:nvSpPr>
        <dsp:cNvPr id="0" name=""/>
        <dsp:cNvSpPr/>
      </dsp:nvSpPr>
      <dsp:spPr>
        <a:xfrm>
          <a:off x="7530" y="937260"/>
          <a:ext cx="2256472" cy="1249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Baseline/Diagnostic Assessment</a:t>
          </a:r>
          <a:endParaRPr lang="en-US" sz="1800" kern="1200" dirty="0"/>
        </a:p>
      </dsp:txBody>
      <dsp:txXfrm>
        <a:off x="68534" y="998264"/>
        <a:ext cx="2134464" cy="1127672"/>
      </dsp:txXfrm>
    </dsp:sp>
    <dsp:sp modelId="{AEDCB725-2C91-4E80-84FD-94B40FD38340}">
      <dsp:nvSpPr>
        <dsp:cNvPr id="0" name=""/>
        <dsp:cNvSpPr/>
      </dsp:nvSpPr>
      <dsp:spPr>
        <a:xfrm>
          <a:off x="2376963" y="937260"/>
          <a:ext cx="2256472" cy="1249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Formative Assessment/Progress Monitoring</a:t>
          </a:r>
          <a:endParaRPr lang="en-US" sz="1800" kern="1200" dirty="0"/>
        </a:p>
      </dsp:txBody>
      <dsp:txXfrm>
        <a:off x="2437967" y="998264"/>
        <a:ext cx="2134464" cy="1127672"/>
      </dsp:txXfrm>
    </dsp:sp>
    <dsp:sp modelId="{B4FED812-3AE2-484C-AB7F-37F9A86115F9}">
      <dsp:nvSpPr>
        <dsp:cNvPr id="0" name=""/>
        <dsp:cNvSpPr/>
      </dsp:nvSpPr>
      <dsp:spPr>
        <a:xfrm>
          <a:off x="4746396" y="937260"/>
          <a:ext cx="2256472" cy="1249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Summative Assessment</a:t>
          </a:r>
          <a:endParaRPr lang="en-US" sz="1800" kern="1200" dirty="0"/>
        </a:p>
      </dsp:txBody>
      <dsp:txXfrm>
        <a:off x="4807400" y="998264"/>
        <a:ext cx="2134464" cy="1127672"/>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93DBFEF9-0F8B-414E-A804-65B04161BA4D}" type="datetimeFigureOut">
              <a:rPr lang="en-US" smtClean="0"/>
              <a:t>7/15/15</a:t>
            </a:fld>
            <a:endParaRPr lang="en-US"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7BE25E03-8D34-4F34-B923-C03748D42899}" type="slidenum">
              <a:rPr lang="en-US" smtClean="0"/>
              <a:t>‹#›</a:t>
            </a:fld>
            <a:endParaRPr lang="en-US" dirty="0"/>
          </a:p>
        </p:txBody>
      </p:sp>
    </p:spTree>
    <p:extLst>
      <p:ext uri="{BB962C8B-B14F-4D97-AF65-F5344CB8AC3E}">
        <p14:creationId xmlns:p14="http://schemas.microsoft.com/office/powerpoint/2010/main" val="5766275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00742F6-7817-441D-B82A-70D27A192F5B}" type="datetimeFigureOut">
              <a:rPr lang="en-US" smtClean="0"/>
              <a:t>7/15/15</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4B7A8CDD-D0EF-4F77-9CA5-7EA9D4AA67F0}" type="slidenum">
              <a:rPr lang="en-US" smtClean="0"/>
              <a:t>‹#›</a:t>
            </a:fld>
            <a:endParaRPr lang="en-US" dirty="0"/>
          </a:p>
        </p:txBody>
      </p:sp>
    </p:spTree>
    <p:extLst>
      <p:ext uri="{BB962C8B-B14F-4D97-AF65-F5344CB8AC3E}">
        <p14:creationId xmlns:p14="http://schemas.microsoft.com/office/powerpoint/2010/main" val="1065263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F35729-51D0-4944-A1BF-A610F342BA18}" type="slidenum">
              <a:rPr lang="en-US" smtClean="0"/>
              <a:t>2</a:t>
            </a:fld>
            <a:endParaRPr lang="en-US" dirty="0"/>
          </a:p>
        </p:txBody>
      </p:sp>
    </p:spTree>
    <p:extLst>
      <p:ext uri="{BB962C8B-B14F-4D97-AF65-F5344CB8AC3E}">
        <p14:creationId xmlns:p14="http://schemas.microsoft.com/office/powerpoint/2010/main" val="2951771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F35729-51D0-4944-A1BF-A610F342BA18}" type="slidenum">
              <a:rPr lang="en-US" smtClean="0"/>
              <a:t>14</a:t>
            </a:fld>
            <a:endParaRPr lang="en-US" dirty="0"/>
          </a:p>
        </p:txBody>
      </p:sp>
    </p:spTree>
    <p:extLst>
      <p:ext uri="{BB962C8B-B14F-4D97-AF65-F5344CB8AC3E}">
        <p14:creationId xmlns:p14="http://schemas.microsoft.com/office/powerpoint/2010/main" val="39902668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7A2F78-45DC-4AB9-BD1D-0EA0FF7CFEC3}" type="slidenum">
              <a:rPr lang="en-US" smtClean="0"/>
              <a:t>15</a:t>
            </a:fld>
            <a:endParaRPr lang="en-US" dirty="0"/>
          </a:p>
        </p:txBody>
      </p:sp>
    </p:spTree>
    <p:extLst>
      <p:ext uri="{BB962C8B-B14F-4D97-AF65-F5344CB8AC3E}">
        <p14:creationId xmlns:p14="http://schemas.microsoft.com/office/powerpoint/2010/main" val="439285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EF35729-51D0-4944-A1BF-A610F342BA18}" type="slidenum">
              <a:rPr lang="en-US" smtClean="0"/>
              <a:t>20</a:t>
            </a:fld>
            <a:endParaRPr lang="en-US" dirty="0"/>
          </a:p>
        </p:txBody>
      </p:sp>
    </p:spTree>
    <p:extLst>
      <p:ext uri="{BB962C8B-B14F-4D97-AF65-F5344CB8AC3E}">
        <p14:creationId xmlns:p14="http://schemas.microsoft.com/office/powerpoint/2010/main" val="3070962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37AF8F1-9B49-49CF-B432-2E5C8D181167}" type="slidenum">
              <a:rPr lang="en-US" smtClean="0"/>
              <a:t>21</a:t>
            </a:fld>
            <a:endParaRPr lang="en-US" dirty="0"/>
          </a:p>
        </p:txBody>
      </p:sp>
    </p:spTree>
    <p:extLst>
      <p:ext uri="{BB962C8B-B14F-4D97-AF65-F5344CB8AC3E}">
        <p14:creationId xmlns:p14="http://schemas.microsoft.com/office/powerpoint/2010/main" val="2223936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37AF8F1-9B49-49CF-B432-2E5C8D181167}" type="slidenum">
              <a:rPr lang="en-US" smtClean="0"/>
              <a:t>22</a:t>
            </a:fld>
            <a:endParaRPr lang="en-US" dirty="0"/>
          </a:p>
        </p:txBody>
      </p:sp>
    </p:spTree>
    <p:extLst>
      <p:ext uri="{BB962C8B-B14F-4D97-AF65-F5344CB8AC3E}">
        <p14:creationId xmlns:p14="http://schemas.microsoft.com/office/powerpoint/2010/main" val="3828583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37AF8F1-9B49-49CF-B432-2E5C8D181167}" type="slidenum">
              <a:rPr lang="en-US" smtClean="0"/>
              <a:t>23</a:t>
            </a:fld>
            <a:endParaRPr lang="en-US" dirty="0"/>
          </a:p>
        </p:txBody>
      </p:sp>
    </p:spTree>
    <p:extLst>
      <p:ext uri="{BB962C8B-B14F-4D97-AF65-F5344CB8AC3E}">
        <p14:creationId xmlns:p14="http://schemas.microsoft.com/office/powerpoint/2010/main" val="29993855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37AF8F1-9B49-49CF-B432-2E5C8D181167}" type="slidenum">
              <a:rPr lang="en-US" smtClean="0"/>
              <a:t>24</a:t>
            </a:fld>
            <a:endParaRPr lang="en-US" dirty="0"/>
          </a:p>
        </p:txBody>
      </p:sp>
    </p:spTree>
    <p:extLst>
      <p:ext uri="{BB962C8B-B14F-4D97-AF65-F5344CB8AC3E}">
        <p14:creationId xmlns:p14="http://schemas.microsoft.com/office/powerpoint/2010/main" val="1156345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25</a:t>
            </a:fld>
            <a:endParaRPr lang="en-US" dirty="0"/>
          </a:p>
        </p:txBody>
      </p:sp>
    </p:spTree>
    <p:extLst>
      <p:ext uri="{BB962C8B-B14F-4D97-AF65-F5344CB8AC3E}">
        <p14:creationId xmlns:p14="http://schemas.microsoft.com/office/powerpoint/2010/main" val="3276567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37AF8F1-9B49-49CF-B432-2E5C8D181167}" type="slidenum">
              <a:rPr lang="en-US" smtClean="0"/>
              <a:t>27</a:t>
            </a:fld>
            <a:endParaRPr lang="en-US" dirty="0"/>
          </a:p>
        </p:txBody>
      </p:sp>
    </p:spTree>
    <p:extLst>
      <p:ext uri="{BB962C8B-B14F-4D97-AF65-F5344CB8AC3E}">
        <p14:creationId xmlns:p14="http://schemas.microsoft.com/office/powerpoint/2010/main" val="34861518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29</a:t>
            </a:fld>
            <a:endParaRPr lang="en-US" dirty="0"/>
          </a:p>
        </p:txBody>
      </p:sp>
    </p:spTree>
    <p:extLst>
      <p:ext uri="{BB962C8B-B14F-4D97-AF65-F5344CB8AC3E}">
        <p14:creationId xmlns:p14="http://schemas.microsoft.com/office/powerpoint/2010/main" val="4279627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F35729-51D0-4944-A1BF-A610F342BA18}" type="slidenum">
              <a:rPr lang="en-US" smtClean="0"/>
              <a:t>4</a:t>
            </a:fld>
            <a:endParaRPr lang="en-US" dirty="0"/>
          </a:p>
        </p:txBody>
      </p:sp>
    </p:spTree>
    <p:extLst>
      <p:ext uri="{BB962C8B-B14F-4D97-AF65-F5344CB8AC3E}">
        <p14:creationId xmlns:p14="http://schemas.microsoft.com/office/powerpoint/2010/main" val="1411637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30</a:t>
            </a:fld>
            <a:endParaRPr lang="en-US" dirty="0"/>
          </a:p>
        </p:txBody>
      </p:sp>
    </p:spTree>
    <p:extLst>
      <p:ext uri="{BB962C8B-B14F-4D97-AF65-F5344CB8AC3E}">
        <p14:creationId xmlns:p14="http://schemas.microsoft.com/office/powerpoint/2010/main" val="19805294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31</a:t>
            </a:fld>
            <a:endParaRPr lang="en-US" dirty="0"/>
          </a:p>
        </p:txBody>
      </p:sp>
    </p:spTree>
    <p:extLst>
      <p:ext uri="{BB962C8B-B14F-4D97-AF65-F5344CB8AC3E}">
        <p14:creationId xmlns:p14="http://schemas.microsoft.com/office/powerpoint/2010/main" val="24582672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32</a:t>
            </a:fld>
            <a:endParaRPr lang="en-US" dirty="0"/>
          </a:p>
        </p:txBody>
      </p:sp>
    </p:spTree>
    <p:extLst>
      <p:ext uri="{BB962C8B-B14F-4D97-AF65-F5344CB8AC3E}">
        <p14:creationId xmlns:p14="http://schemas.microsoft.com/office/powerpoint/2010/main" val="35475314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33</a:t>
            </a:fld>
            <a:endParaRPr lang="en-US" dirty="0"/>
          </a:p>
        </p:txBody>
      </p:sp>
    </p:spTree>
    <p:extLst>
      <p:ext uri="{BB962C8B-B14F-4D97-AF65-F5344CB8AC3E}">
        <p14:creationId xmlns:p14="http://schemas.microsoft.com/office/powerpoint/2010/main" val="2497656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34</a:t>
            </a:fld>
            <a:endParaRPr lang="en-US" dirty="0"/>
          </a:p>
        </p:txBody>
      </p:sp>
    </p:spTree>
    <p:extLst>
      <p:ext uri="{BB962C8B-B14F-4D97-AF65-F5344CB8AC3E}">
        <p14:creationId xmlns:p14="http://schemas.microsoft.com/office/powerpoint/2010/main" val="29045430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35</a:t>
            </a:fld>
            <a:endParaRPr lang="en-US" dirty="0"/>
          </a:p>
        </p:txBody>
      </p:sp>
    </p:spTree>
    <p:extLst>
      <p:ext uri="{BB962C8B-B14F-4D97-AF65-F5344CB8AC3E}">
        <p14:creationId xmlns:p14="http://schemas.microsoft.com/office/powerpoint/2010/main" val="26913305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Segue from just identify DOK</a:t>
            </a:r>
            <a:r>
              <a:rPr lang="en-US" baseline="0" dirty="0" smtClean="0"/>
              <a:t> into how can we raise the DOK level of assessments to support the level of cognitive demand expected by the SLO </a:t>
            </a:r>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36</a:t>
            </a:fld>
            <a:endParaRPr lang="en-US" dirty="0"/>
          </a:p>
        </p:txBody>
      </p:sp>
    </p:spTree>
    <p:extLst>
      <p:ext uri="{BB962C8B-B14F-4D97-AF65-F5344CB8AC3E}">
        <p14:creationId xmlns:p14="http://schemas.microsoft.com/office/powerpoint/2010/main" val="24526599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37</a:t>
            </a:fld>
            <a:endParaRPr lang="en-US" dirty="0"/>
          </a:p>
        </p:txBody>
      </p:sp>
    </p:spTree>
    <p:extLst>
      <p:ext uri="{BB962C8B-B14F-4D97-AF65-F5344CB8AC3E}">
        <p14:creationId xmlns:p14="http://schemas.microsoft.com/office/powerpoint/2010/main" val="14727008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37AF8F1-9B49-49CF-B432-2E5C8D181167}" type="slidenum">
              <a:rPr lang="en-US" smtClean="0"/>
              <a:t>38</a:t>
            </a:fld>
            <a:endParaRPr lang="en-US" dirty="0"/>
          </a:p>
        </p:txBody>
      </p:sp>
    </p:spTree>
    <p:extLst>
      <p:ext uri="{BB962C8B-B14F-4D97-AF65-F5344CB8AC3E}">
        <p14:creationId xmlns:p14="http://schemas.microsoft.com/office/powerpoint/2010/main" val="38285830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37AF8F1-9B49-49CF-B432-2E5C8D181167}" type="slidenum">
              <a:rPr lang="en-US" smtClean="0"/>
              <a:t>39</a:t>
            </a:fld>
            <a:endParaRPr lang="en-US" dirty="0"/>
          </a:p>
        </p:txBody>
      </p:sp>
    </p:spTree>
    <p:extLst>
      <p:ext uri="{BB962C8B-B14F-4D97-AF65-F5344CB8AC3E}">
        <p14:creationId xmlns:p14="http://schemas.microsoft.com/office/powerpoint/2010/main" val="1521561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C80D91-2C57-4696-8F38-45334D5DC261}" type="slidenum">
              <a:rPr lang="en-US" smtClean="0"/>
              <a:t>5</a:t>
            </a:fld>
            <a:endParaRPr lang="en-US" dirty="0"/>
          </a:p>
        </p:txBody>
      </p:sp>
    </p:spTree>
    <p:extLst>
      <p:ext uri="{BB962C8B-B14F-4D97-AF65-F5344CB8AC3E}">
        <p14:creationId xmlns:p14="http://schemas.microsoft.com/office/powerpoint/2010/main" val="33026672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Trainer will utilize the Standard/indicator</a:t>
            </a:r>
            <a:r>
              <a:rPr lang="en-US" baseline="0" dirty="0" smtClean="0"/>
              <a:t> strips in the envelopes to practice identifying DOK levels.</a:t>
            </a:r>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40</a:t>
            </a:fld>
            <a:endParaRPr lang="en-US" dirty="0"/>
          </a:p>
        </p:txBody>
      </p:sp>
    </p:spTree>
    <p:extLst>
      <p:ext uri="{BB962C8B-B14F-4D97-AF65-F5344CB8AC3E}">
        <p14:creationId xmlns:p14="http://schemas.microsoft.com/office/powerpoint/2010/main" val="616036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698D12-E535-4192-9BEF-434F6EB3D4C2}" type="slidenum">
              <a:rPr lang="en-US" smtClean="0"/>
              <a:t>43</a:t>
            </a:fld>
            <a:endParaRPr lang="en-US" dirty="0"/>
          </a:p>
        </p:txBody>
      </p:sp>
    </p:spTree>
    <p:extLst>
      <p:ext uri="{BB962C8B-B14F-4D97-AF65-F5344CB8AC3E}">
        <p14:creationId xmlns:p14="http://schemas.microsoft.com/office/powerpoint/2010/main" val="41665184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E086EF-D65B-4625-854C-0C386FC0AE35}" type="slidenum">
              <a:rPr lang="en-US" smtClean="0"/>
              <a:t>45</a:t>
            </a:fld>
            <a:endParaRPr lang="en-US" dirty="0"/>
          </a:p>
        </p:txBody>
      </p:sp>
    </p:spTree>
    <p:extLst>
      <p:ext uri="{BB962C8B-B14F-4D97-AF65-F5344CB8AC3E}">
        <p14:creationId xmlns:p14="http://schemas.microsoft.com/office/powerpoint/2010/main" val="32283752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E086EF-D65B-4625-854C-0C386FC0AE35}" type="slidenum">
              <a:rPr lang="en-US" smtClean="0"/>
              <a:t>47</a:t>
            </a:fld>
            <a:endParaRPr lang="en-US" dirty="0"/>
          </a:p>
        </p:txBody>
      </p:sp>
    </p:spTree>
    <p:extLst>
      <p:ext uri="{BB962C8B-B14F-4D97-AF65-F5344CB8AC3E}">
        <p14:creationId xmlns:p14="http://schemas.microsoft.com/office/powerpoint/2010/main" val="4188840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E086EF-D65B-4625-854C-0C386FC0AE35}" type="slidenum">
              <a:rPr lang="en-US" smtClean="0"/>
              <a:t>48</a:t>
            </a:fld>
            <a:endParaRPr lang="en-US" dirty="0"/>
          </a:p>
        </p:txBody>
      </p:sp>
    </p:spTree>
    <p:extLst>
      <p:ext uri="{BB962C8B-B14F-4D97-AF65-F5344CB8AC3E}">
        <p14:creationId xmlns:p14="http://schemas.microsoft.com/office/powerpoint/2010/main" val="12918623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24E086EF-D65B-4625-854C-0C386FC0AE35}" type="slidenum">
              <a:rPr lang="en-US" smtClean="0"/>
              <a:t>49</a:t>
            </a:fld>
            <a:endParaRPr lang="en-US" dirty="0"/>
          </a:p>
        </p:txBody>
      </p:sp>
    </p:spTree>
    <p:extLst>
      <p:ext uri="{BB962C8B-B14F-4D97-AF65-F5344CB8AC3E}">
        <p14:creationId xmlns:p14="http://schemas.microsoft.com/office/powerpoint/2010/main" val="1357228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E086EF-D65B-4625-854C-0C386FC0AE35}" type="slidenum">
              <a:rPr lang="en-US" smtClean="0"/>
              <a:t>50</a:t>
            </a:fld>
            <a:endParaRPr lang="en-US" dirty="0"/>
          </a:p>
        </p:txBody>
      </p:sp>
    </p:spTree>
    <p:extLst>
      <p:ext uri="{BB962C8B-B14F-4D97-AF65-F5344CB8AC3E}">
        <p14:creationId xmlns:p14="http://schemas.microsoft.com/office/powerpoint/2010/main" val="19819010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E086EF-D65B-4625-854C-0C386FC0AE35}" type="slidenum">
              <a:rPr lang="en-US" smtClean="0"/>
              <a:t>51</a:t>
            </a:fld>
            <a:endParaRPr lang="en-US" dirty="0"/>
          </a:p>
        </p:txBody>
      </p:sp>
    </p:spTree>
    <p:extLst>
      <p:ext uri="{BB962C8B-B14F-4D97-AF65-F5344CB8AC3E}">
        <p14:creationId xmlns:p14="http://schemas.microsoft.com/office/powerpoint/2010/main" val="28067208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E086EF-D65B-4625-854C-0C386FC0AE35}" type="slidenum">
              <a:rPr lang="en-US" smtClean="0"/>
              <a:t>52</a:t>
            </a:fld>
            <a:endParaRPr lang="en-US" dirty="0"/>
          </a:p>
        </p:txBody>
      </p:sp>
    </p:spTree>
    <p:extLst>
      <p:ext uri="{BB962C8B-B14F-4D97-AF65-F5344CB8AC3E}">
        <p14:creationId xmlns:p14="http://schemas.microsoft.com/office/powerpoint/2010/main" val="24296891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24E086EF-D65B-4625-854C-0C386FC0AE35}" type="slidenum">
              <a:rPr lang="en-US" smtClean="0"/>
              <a:t>53</a:t>
            </a:fld>
            <a:endParaRPr lang="en-US" dirty="0"/>
          </a:p>
        </p:txBody>
      </p:sp>
    </p:spTree>
    <p:extLst>
      <p:ext uri="{BB962C8B-B14F-4D97-AF65-F5344CB8AC3E}">
        <p14:creationId xmlns:p14="http://schemas.microsoft.com/office/powerpoint/2010/main" val="539968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F35729-51D0-4944-A1BF-A610F342BA18}" type="slidenum">
              <a:rPr lang="en-US" smtClean="0"/>
              <a:t>6</a:t>
            </a:fld>
            <a:endParaRPr lang="en-US" dirty="0"/>
          </a:p>
        </p:txBody>
      </p:sp>
    </p:spTree>
    <p:extLst>
      <p:ext uri="{BB962C8B-B14F-4D97-AF65-F5344CB8AC3E}">
        <p14:creationId xmlns:p14="http://schemas.microsoft.com/office/powerpoint/2010/main" val="29215531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E086EF-D65B-4625-854C-0C386FC0AE35}" type="slidenum">
              <a:rPr lang="en-US" smtClean="0"/>
              <a:t>54</a:t>
            </a:fld>
            <a:endParaRPr lang="en-US" dirty="0"/>
          </a:p>
        </p:txBody>
      </p:sp>
    </p:spTree>
    <p:extLst>
      <p:ext uri="{BB962C8B-B14F-4D97-AF65-F5344CB8AC3E}">
        <p14:creationId xmlns:p14="http://schemas.microsoft.com/office/powerpoint/2010/main" val="2555202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E086EF-D65B-4625-854C-0C386FC0AE35}" type="slidenum">
              <a:rPr lang="en-US" smtClean="0"/>
              <a:t>55</a:t>
            </a:fld>
            <a:endParaRPr lang="en-US" dirty="0"/>
          </a:p>
        </p:txBody>
      </p:sp>
    </p:spTree>
    <p:extLst>
      <p:ext uri="{BB962C8B-B14F-4D97-AF65-F5344CB8AC3E}">
        <p14:creationId xmlns:p14="http://schemas.microsoft.com/office/powerpoint/2010/main" val="15938780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E086EF-D65B-4625-854C-0C386FC0AE35}" type="slidenum">
              <a:rPr lang="en-US" smtClean="0"/>
              <a:t>56</a:t>
            </a:fld>
            <a:endParaRPr lang="en-US" dirty="0"/>
          </a:p>
        </p:txBody>
      </p:sp>
    </p:spTree>
    <p:extLst>
      <p:ext uri="{BB962C8B-B14F-4D97-AF65-F5344CB8AC3E}">
        <p14:creationId xmlns:p14="http://schemas.microsoft.com/office/powerpoint/2010/main" val="19819010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endParaRPr lang="en-US" dirty="0" smtClean="0"/>
          </a:p>
          <a:p>
            <a:pPr defTabSz="933237">
              <a:defRPr/>
            </a:pP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24E086EF-D65B-4625-854C-0C386FC0AE35}" type="slidenum">
              <a:rPr lang="en-US" smtClean="0"/>
              <a:t>57</a:t>
            </a:fld>
            <a:endParaRPr lang="en-US" dirty="0"/>
          </a:p>
        </p:txBody>
      </p:sp>
    </p:spTree>
    <p:extLst>
      <p:ext uri="{BB962C8B-B14F-4D97-AF65-F5344CB8AC3E}">
        <p14:creationId xmlns:p14="http://schemas.microsoft.com/office/powerpoint/2010/main" val="37777956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58</a:t>
            </a:fld>
            <a:endParaRPr lang="en-US" dirty="0"/>
          </a:p>
        </p:txBody>
      </p:sp>
    </p:spTree>
    <p:extLst>
      <p:ext uri="{BB962C8B-B14F-4D97-AF65-F5344CB8AC3E}">
        <p14:creationId xmlns:p14="http://schemas.microsoft.com/office/powerpoint/2010/main" val="28278447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7A8CDD-D0EF-4F77-9CA5-7EA9D4AA67F0}" type="slidenum">
              <a:rPr lang="en-US" smtClean="0"/>
              <a:t>59</a:t>
            </a:fld>
            <a:endParaRPr lang="en-US" dirty="0"/>
          </a:p>
        </p:txBody>
      </p:sp>
    </p:spTree>
    <p:extLst>
      <p:ext uri="{BB962C8B-B14F-4D97-AF65-F5344CB8AC3E}">
        <p14:creationId xmlns:p14="http://schemas.microsoft.com/office/powerpoint/2010/main" val="2610726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698D12-E535-4192-9BEF-434F6EB3D4C2}" type="slidenum">
              <a:rPr lang="en-US" smtClean="0"/>
              <a:t>60</a:t>
            </a:fld>
            <a:endParaRPr lang="en-US" dirty="0"/>
          </a:p>
        </p:txBody>
      </p:sp>
    </p:spTree>
    <p:extLst>
      <p:ext uri="{BB962C8B-B14F-4D97-AF65-F5344CB8AC3E}">
        <p14:creationId xmlns:p14="http://schemas.microsoft.com/office/powerpoint/2010/main" val="2892521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62</a:t>
            </a:fld>
            <a:endParaRPr lang="en-US" dirty="0"/>
          </a:p>
        </p:txBody>
      </p:sp>
    </p:spTree>
    <p:extLst>
      <p:ext uri="{BB962C8B-B14F-4D97-AF65-F5344CB8AC3E}">
        <p14:creationId xmlns:p14="http://schemas.microsoft.com/office/powerpoint/2010/main" val="8703320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255AF9C6-9359-4941-B722-A34EDBA924EE}" type="slidenum">
              <a:rPr lang="en-US" smtClean="0"/>
              <a:pPr/>
              <a:t>64</a:t>
            </a:fld>
            <a:endParaRPr lang="en-US" dirty="0"/>
          </a:p>
        </p:txBody>
      </p:sp>
    </p:spTree>
    <p:extLst>
      <p:ext uri="{BB962C8B-B14F-4D97-AF65-F5344CB8AC3E}">
        <p14:creationId xmlns:p14="http://schemas.microsoft.com/office/powerpoint/2010/main" val="17761646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65</a:t>
            </a:fld>
            <a:endParaRPr lang="en-US" dirty="0"/>
          </a:p>
        </p:txBody>
      </p:sp>
    </p:spTree>
    <p:extLst>
      <p:ext uri="{BB962C8B-B14F-4D97-AF65-F5344CB8AC3E}">
        <p14:creationId xmlns:p14="http://schemas.microsoft.com/office/powerpoint/2010/main" val="2004917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F35729-51D0-4944-A1BF-A610F342BA18}" type="slidenum">
              <a:rPr lang="en-US" smtClean="0"/>
              <a:t>8</a:t>
            </a:fld>
            <a:endParaRPr lang="en-US" dirty="0"/>
          </a:p>
        </p:txBody>
      </p:sp>
    </p:spTree>
    <p:extLst>
      <p:ext uri="{BB962C8B-B14F-4D97-AF65-F5344CB8AC3E}">
        <p14:creationId xmlns:p14="http://schemas.microsoft.com/office/powerpoint/2010/main" val="299031061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66</a:t>
            </a:fld>
            <a:endParaRPr lang="en-US" dirty="0"/>
          </a:p>
        </p:txBody>
      </p:sp>
    </p:spTree>
    <p:extLst>
      <p:ext uri="{BB962C8B-B14F-4D97-AF65-F5344CB8AC3E}">
        <p14:creationId xmlns:p14="http://schemas.microsoft.com/office/powerpoint/2010/main" val="48293138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67</a:t>
            </a:fld>
            <a:endParaRPr lang="en-US" dirty="0"/>
          </a:p>
        </p:txBody>
      </p:sp>
    </p:spTree>
    <p:extLst>
      <p:ext uri="{BB962C8B-B14F-4D97-AF65-F5344CB8AC3E}">
        <p14:creationId xmlns:p14="http://schemas.microsoft.com/office/powerpoint/2010/main" val="28241944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68</a:t>
            </a:fld>
            <a:endParaRPr lang="en-US" dirty="0"/>
          </a:p>
        </p:txBody>
      </p:sp>
    </p:spTree>
    <p:extLst>
      <p:ext uri="{BB962C8B-B14F-4D97-AF65-F5344CB8AC3E}">
        <p14:creationId xmlns:p14="http://schemas.microsoft.com/office/powerpoint/2010/main" val="30639539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C66C8F73-685D-4D36-A78E-0661F552E83B}" type="slidenum">
              <a:rPr lang="en-US" smtClean="0"/>
              <a:pPr/>
              <a:t>69</a:t>
            </a:fld>
            <a:endParaRPr lang="en-US" dirty="0"/>
          </a:p>
        </p:txBody>
      </p:sp>
    </p:spTree>
    <p:extLst>
      <p:ext uri="{BB962C8B-B14F-4D97-AF65-F5344CB8AC3E}">
        <p14:creationId xmlns:p14="http://schemas.microsoft.com/office/powerpoint/2010/main" val="31558268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55AF9C6-9359-4941-B722-A34EDBA924EE}" type="slidenum">
              <a:rPr lang="en-US" smtClean="0"/>
              <a:pPr/>
              <a:t>70</a:t>
            </a:fld>
            <a:endParaRPr lang="en-US" dirty="0"/>
          </a:p>
        </p:txBody>
      </p:sp>
    </p:spTree>
    <p:extLst>
      <p:ext uri="{BB962C8B-B14F-4D97-AF65-F5344CB8AC3E}">
        <p14:creationId xmlns:p14="http://schemas.microsoft.com/office/powerpoint/2010/main" val="303767837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71</a:t>
            </a:fld>
            <a:endParaRPr lang="en-US" dirty="0"/>
          </a:p>
        </p:txBody>
      </p:sp>
    </p:spTree>
    <p:extLst>
      <p:ext uri="{BB962C8B-B14F-4D97-AF65-F5344CB8AC3E}">
        <p14:creationId xmlns:p14="http://schemas.microsoft.com/office/powerpoint/2010/main" val="37250721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72</a:t>
            </a:fld>
            <a:endParaRPr lang="en-US" dirty="0"/>
          </a:p>
        </p:txBody>
      </p:sp>
    </p:spTree>
    <p:extLst>
      <p:ext uri="{BB962C8B-B14F-4D97-AF65-F5344CB8AC3E}">
        <p14:creationId xmlns:p14="http://schemas.microsoft.com/office/powerpoint/2010/main" val="10881306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pPr>
              <a:lnSpc>
                <a:spcPct val="90000"/>
              </a:lnSpc>
              <a:buFont typeface="Wingdings" pitchFamily="2" charset="2"/>
              <a:buNone/>
            </a:pPr>
            <a:endParaRPr lang="en-US" dirty="0" smtClean="0">
              <a:latin typeface="Times" pitchFamily="18" charset="0"/>
              <a:ea typeface="ＭＳ Ｐゴシック" pitchFamily="34" charset="-128"/>
            </a:endParaRPr>
          </a:p>
        </p:txBody>
      </p:sp>
      <p:sp>
        <p:nvSpPr>
          <p:cNvPr id="45060" name="Slide Number Placeholder 3"/>
          <p:cNvSpPr>
            <a:spLocks noGrp="1"/>
          </p:cNvSpPr>
          <p:nvPr>
            <p:ph type="sldNum" sz="quarter" idx="5"/>
          </p:nvPr>
        </p:nvSpPr>
        <p:spPr>
          <a:noFill/>
        </p:spPr>
        <p:txBody>
          <a:bodyPr/>
          <a:lstStyle/>
          <a:p>
            <a:fld id="{F77C3119-9023-491C-8D44-76D9713A7740}" type="slidenum">
              <a:rPr lang="en-US" smtClean="0">
                <a:latin typeface="Times" pitchFamily="18" charset="0"/>
              </a:rPr>
              <a:pPr/>
              <a:t>73</a:t>
            </a:fld>
            <a:endParaRPr lang="en-US" dirty="0" smtClean="0">
              <a:latin typeface="Times" pitchFamily="18" charset="0"/>
            </a:endParaRPr>
          </a:p>
        </p:txBody>
      </p:sp>
    </p:spTree>
    <p:extLst>
      <p:ext uri="{BB962C8B-B14F-4D97-AF65-F5344CB8AC3E}">
        <p14:creationId xmlns:p14="http://schemas.microsoft.com/office/powerpoint/2010/main" val="385879075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74</a:t>
            </a:fld>
            <a:endParaRPr lang="en-US" dirty="0"/>
          </a:p>
        </p:txBody>
      </p:sp>
    </p:spTree>
    <p:extLst>
      <p:ext uri="{BB962C8B-B14F-4D97-AF65-F5344CB8AC3E}">
        <p14:creationId xmlns:p14="http://schemas.microsoft.com/office/powerpoint/2010/main" val="161665223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75</a:t>
            </a:fld>
            <a:endParaRPr lang="en-US" dirty="0"/>
          </a:p>
        </p:txBody>
      </p:sp>
    </p:spTree>
    <p:extLst>
      <p:ext uri="{BB962C8B-B14F-4D97-AF65-F5344CB8AC3E}">
        <p14:creationId xmlns:p14="http://schemas.microsoft.com/office/powerpoint/2010/main" val="295673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F35729-51D0-4944-A1BF-A610F342BA18}" type="slidenum">
              <a:rPr lang="en-US" smtClean="0"/>
              <a:t>9</a:t>
            </a:fld>
            <a:endParaRPr lang="en-US" dirty="0"/>
          </a:p>
        </p:txBody>
      </p:sp>
    </p:spTree>
    <p:extLst>
      <p:ext uri="{BB962C8B-B14F-4D97-AF65-F5344CB8AC3E}">
        <p14:creationId xmlns:p14="http://schemas.microsoft.com/office/powerpoint/2010/main" val="318385633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6C8F73-685D-4D36-A78E-0661F552E83B}" type="slidenum">
              <a:rPr lang="en-US" smtClean="0"/>
              <a:pPr/>
              <a:t>76</a:t>
            </a:fld>
            <a:endParaRPr lang="en-US" dirty="0"/>
          </a:p>
        </p:txBody>
      </p:sp>
    </p:spTree>
    <p:extLst>
      <p:ext uri="{BB962C8B-B14F-4D97-AF65-F5344CB8AC3E}">
        <p14:creationId xmlns:p14="http://schemas.microsoft.com/office/powerpoint/2010/main" val="214382027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u="sng"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77</a:t>
            </a:fld>
            <a:endParaRPr lang="en-US" dirty="0"/>
          </a:p>
        </p:txBody>
      </p:sp>
    </p:spTree>
    <p:extLst>
      <p:ext uri="{BB962C8B-B14F-4D97-AF65-F5344CB8AC3E}">
        <p14:creationId xmlns:p14="http://schemas.microsoft.com/office/powerpoint/2010/main" val="272479250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78</a:t>
            </a:fld>
            <a:endParaRPr lang="en-US" dirty="0"/>
          </a:p>
        </p:txBody>
      </p:sp>
    </p:spTree>
    <p:extLst>
      <p:ext uri="{BB962C8B-B14F-4D97-AF65-F5344CB8AC3E}">
        <p14:creationId xmlns:p14="http://schemas.microsoft.com/office/powerpoint/2010/main" val="248665484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79</a:t>
            </a:fld>
            <a:endParaRPr lang="en-US" dirty="0"/>
          </a:p>
        </p:txBody>
      </p:sp>
    </p:spTree>
    <p:extLst>
      <p:ext uri="{BB962C8B-B14F-4D97-AF65-F5344CB8AC3E}">
        <p14:creationId xmlns:p14="http://schemas.microsoft.com/office/powerpoint/2010/main" val="389545306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80</a:t>
            </a:fld>
            <a:endParaRPr lang="en-US" dirty="0"/>
          </a:p>
        </p:txBody>
      </p:sp>
    </p:spTree>
    <p:extLst>
      <p:ext uri="{BB962C8B-B14F-4D97-AF65-F5344CB8AC3E}">
        <p14:creationId xmlns:p14="http://schemas.microsoft.com/office/powerpoint/2010/main" val="39969345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55AF9C6-9359-4941-B722-A34EDBA924EE}" type="slidenum">
              <a:rPr lang="en-US" smtClean="0"/>
              <a:pPr/>
              <a:t>81</a:t>
            </a:fld>
            <a:endParaRPr lang="en-US" dirty="0"/>
          </a:p>
        </p:txBody>
      </p:sp>
    </p:spTree>
    <p:extLst>
      <p:ext uri="{BB962C8B-B14F-4D97-AF65-F5344CB8AC3E}">
        <p14:creationId xmlns:p14="http://schemas.microsoft.com/office/powerpoint/2010/main" val="338550447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55AF9C6-9359-4941-B722-A34EDBA924EE}" type="slidenum">
              <a:rPr lang="en-US" smtClean="0"/>
              <a:pPr/>
              <a:t>82</a:t>
            </a:fld>
            <a:endParaRPr lang="en-US" dirty="0"/>
          </a:p>
        </p:txBody>
      </p:sp>
    </p:spTree>
    <p:extLst>
      <p:ext uri="{BB962C8B-B14F-4D97-AF65-F5344CB8AC3E}">
        <p14:creationId xmlns:p14="http://schemas.microsoft.com/office/powerpoint/2010/main" val="333956269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 sure to link the discussion questions to Validate-Clarify &amp; Stretch.</a:t>
            </a:r>
          </a:p>
        </p:txBody>
      </p:sp>
      <p:sp>
        <p:nvSpPr>
          <p:cNvPr id="4" name="Slide Number Placeholder 3"/>
          <p:cNvSpPr>
            <a:spLocks noGrp="1"/>
          </p:cNvSpPr>
          <p:nvPr>
            <p:ph type="sldNum" sz="quarter" idx="10"/>
          </p:nvPr>
        </p:nvSpPr>
        <p:spPr/>
        <p:txBody>
          <a:bodyPr/>
          <a:lstStyle/>
          <a:p>
            <a:fld id="{255AF9C6-9359-4941-B722-A34EDBA924EE}" type="slidenum">
              <a:rPr lang="en-US" smtClean="0"/>
              <a:pPr/>
              <a:t>83</a:t>
            </a:fld>
            <a:endParaRPr lang="en-US" dirty="0"/>
          </a:p>
        </p:txBody>
      </p:sp>
    </p:spTree>
    <p:extLst>
      <p:ext uri="{BB962C8B-B14F-4D97-AF65-F5344CB8AC3E}">
        <p14:creationId xmlns:p14="http://schemas.microsoft.com/office/powerpoint/2010/main" val="16215919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AF9C6-9359-4941-B722-A34EDBA924EE}" type="slidenum">
              <a:rPr lang="en-US" smtClean="0"/>
              <a:pPr/>
              <a:t>84</a:t>
            </a:fld>
            <a:endParaRPr lang="en-US" dirty="0"/>
          </a:p>
        </p:txBody>
      </p:sp>
    </p:spTree>
    <p:extLst>
      <p:ext uri="{BB962C8B-B14F-4D97-AF65-F5344CB8AC3E}">
        <p14:creationId xmlns:p14="http://schemas.microsoft.com/office/powerpoint/2010/main" val="243857676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698D12-E535-4192-9BEF-434F6EB3D4C2}" type="slidenum">
              <a:rPr lang="en-US" smtClean="0"/>
              <a:t>86</a:t>
            </a:fld>
            <a:endParaRPr lang="en-US" dirty="0"/>
          </a:p>
        </p:txBody>
      </p:sp>
    </p:spTree>
    <p:extLst>
      <p:ext uri="{BB962C8B-B14F-4D97-AF65-F5344CB8AC3E}">
        <p14:creationId xmlns:p14="http://schemas.microsoft.com/office/powerpoint/2010/main" val="4166518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F35729-51D0-4944-A1BF-A610F342BA18}" type="slidenum">
              <a:rPr lang="en-US" smtClean="0"/>
              <a:t>10</a:t>
            </a:fld>
            <a:endParaRPr lang="en-US" dirty="0"/>
          </a:p>
        </p:txBody>
      </p:sp>
    </p:spTree>
    <p:extLst>
      <p:ext uri="{BB962C8B-B14F-4D97-AF65-F5344CB8AC3E}">
        <p14:creationId xmlns:p14="http://schemas.microsoft.com/office/powerpoint/2010/main" val="72556638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105EC0-83F7-40E3-8B8F-92036AB3C634}" type="slidenum">
              <a:rPr lang="en-US" smtClean="0"/>
              <a:t>88</a:t>
            </a:fld>
            <a:endParaRPr lang="en-US" dirty="0"/>
          </a:p>
        </p:txBody>
      </p:sp>
    </p:spTree>
    <p:extLst>
      <p:ext uri="{BB962C8B-B14F-4D97-AF65-F5344CB8AC3E}">
        <p14:creationId xmlns:p14="http://schemas.microsoft.com/office/powerpoint/2010/main" val="161254579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105EC0-83F7-40E3-8B8F-92036AB3C634}" type="slidenum">
              <a:rPr lang="en-US" smtClean="0"/>
              <a:t>89</a:t>
            </a:fld>
            <a:endParaRPr lang="en-US" dirty="0"/>
          </a:p>
        </p:txBody>
      </p:sp>
    </p:spTree>
    <p:extLst>
      <p:ext uri="{BB962C8B-B14F-4D97-AF65-F5344CB8AC3E}">
        <p14:creationId xmlns:p14="http://schemas.microsoft.com/office/powerpoint/2010/main" val="98496914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3105EC0-83F7-40E3-8B8F-92036AB3C634}" type="slidenum">
              <a:rPr lang="en-US" smtClean="0"/>
              <a:t>90</a:t>
            </a:fld>
            <a:endParaRPr lang="en-US" dirty="0"/>
          </a:p>
        </p:txBody>
      </p:sp>
    </p:spTree>
    <p:extLst>
      <p:ext uri="{BB962C8B-B14F-4D97-AF65-F5344CB8AC3E}">
        <p14:creationId xmlns:p14="http://schemas.microsoft.com/office/powerpoint/2010/main" val="225188433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105EC0-83F7-40E3-8B8F-92036AB3C634}" type="slidenum">
              <a:rPr lang="en-US" smtClean="0"/>
              <a:t>91</a:t>
            </a:fld>
            <a:endParaRPr lang="en-US" dirty="0"/>
          </a:p>
        </p:txBody>
      </p:sp>
    </p:spTree>
    <p:extLst>
      <p:ext uri="{BB962C8B-B14F-4D97-AF65-F5344CB8AC3E}">
        <p14:creationId xmlns:p14="http://schemas.microsoft.com/office/powerpoint/2010/main" val="4857104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7B19A25-3C58-4D20-9C65-3458CDD6DBEB}" type="slidenum">
              <a:rPr lang="en-US" smtClean="0"/>
              <a:t>92</a:t>
            </a:fld>
            <a:endParaRPr lang="en-US" dirty="0"/>
          </a:p>
        </p:txBody>
      </p:sp>
    </p:spTree>
    <p:extLst>
      <p:ext uri="{BB962C8B-B14F-4D97-AF65-F5344CB8AC3E}">
        <p14:creationId xmlns:p14="http://schemas.microsoft.com/office/powerpoint/2010/main" val="69614450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3105EC0-83F7-40E3-8B8F-92036AB3C634}" type="slidenum">
              <a:rPr lang="en-US" smtClean="0"/>
              <a:t>93</a:t>
            </a:fld>
            <a:endParaRPr lang="en-US" dirty="0"/>
          </a:p>
        </p:txBody>
      </p:sp>
    </p:spTree>
    <p:extLst>
      <p:ext uri="{BB962C8B-B14F-4D97-AF65-F5344CB8AC3E}">
        <p14:creationId xmlns:p14="http://schemas.microsoft.com/office/powerpoint/2010/main" val="3699931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resources are in Word form so they can be manipulated.</a:t>
            </a:r>
            <a:endParaRPr lang="en-US" dirty="0"/>
          </a:p>
        </p:txBody>
      </p:sp>
      <p:sp>
        <p:nvSpPr>
          <p:cNvPr id="4" name="Slide Number Placeholder 3"/>
          <p:cNvSpPr>
            <a:spLocks noGrp="1"/>
          </p:cNvSpPr>
          <p:nvPr>
            <p:ph type="sldNum" sz="quarter" idx="10"/>
          </p:nvPr>
        </p:nvSpPr>
        <p:spPr/>
        <p:txBody>
          <a:bodyPr/>
          <a:lstStyle/>
          <a:p>
            <a:fld id="{8EF35729-51D0-4944-A1BF-A610F342BA18}" type="slidenum">
              <a:rPr lang="en-US" smtClean="0"/>
              <a:t>11</a:t>
            </a:fld>
            <a:endParaRPr lang="en-US" dirty="0"/>
          </a:p>
        </p:txBody>
      </p:sp>
    </p:spTree>
    <p:extLst>
      <p:ext uri="{BB962C8B-B14F-4D97-AF65-F5344CB8AC3E}">
        <p14:creationId xmlns:p14="http://schemas.microsoft.com/office/powerpoint/2010/main" val="4259274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F35729-51D0-4944-A1BF-A610F342BA18}" type="slidenum">
              <a:rPr lang="en-US" smtClean="0"/>
              <a:t>13</a:t>
            </a:fld>
            <a:endParaRPr lang="en-US" dirty="0"/>
          </a:p>
        </p:txBody>
      </p:sp>
    </p:spTree>
    <p:extLst>
      <p:ext uri="{BB962C8B-B14F-4D97-AF65-F5344CB8AC3E}">
        <p14:creationId xmlns:p14="http://schemas.microsoft.com/office/powerpoint/2010/main" val="3792614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file://localhost/Users/StudioADesign/Desktop/CFA-Logo.png" TargetMode="External"/></Relationships>
</file>

<file path=ppt/slideLayouts/_rels/slideLayout14.xml.rels><?xml version="1.0" encoding="UTF-8" standalone="yes"?>
<Relationships xmlns="http://schemas.openxmlformats.org/package/2006/relationships"><Relationship Id="rId3" Type="http://schemas.openxmlformats.org/officeDocument/2006/relationships/image" Target="file://localhost/Users/StudioADesign/Desktop/CFA-Logo.png" TargetMode="External"/><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019C8F-7D43-4B1C-A7BC-BEED857E6D48}" type="datetimeFigureOut">
              <a:rPr lang="en-US" smtClean="0"/>
              <a:t>7/15/15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827152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019C8F-7D43-4B1C-A7BC-BEED857E6D48}" type="datetimeFigureOut">
              <a:rPr lang="en-US" smtClean="0"/>
              <a:t>7/15/15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958632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019C8F-7D43-4B1C-A7BC-BEED857E6D48}" type="datetimeFigureOut">
              <a:rPr lang="en-US" smtClean="0"/>
              <a:t>7/15/15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2451845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ed Tex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687526" y="2055813"/>
            <a:ext cx="822469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a:t>
            </a:r>
          </a:p>
          <a:p>
            <a:pPr lvl="4"/>
            <a:r>
              <a:rPr lang="en-US" dirty="0" smtClean="0"/>
              <a:t>Five</a:t>
            </a:r>
          </a:p>
          <a:p>
            <a:pPr lvl="5"/>
            <a:r>
              <a:rPr lang="en-US" dirty="0" smtClean="0"/>
              <a:t>Six</a:t>
            </a:r>
          </a:p>
          <a:p>
            <a:pPr lvl="6"/>
            <a:r>
              <a:rPr lang="en-US" dirty="0" smtClean="0"/>
              <a:t>Seven	</a:t>
            </a:r>
          </a:p>
          <a:p>
            <a:pPr lvl="7"/>
            <a:r>
              <a:rPr lang="en-US" dirty="0" smtClean="0"/>
              <a:t>Eight</a:t>
            </a:r>
          </a:p>
          <a:p>
            <a:pPr lvl="8"/>
            <a:r>
              <a:rPr lang="en-US" dirty="0" smtClean="0"/>
              <a:t>Nine</a:t>
            </a:r>
            <a:endParaRPr lang="en-US" dirty="0"/>
          </a:p>
        </p:txBody>
      </p:sp>
      <p:sp>
        <p:nvSpPr>
          <p:cNvPr id="2" name="Title 1"/>
          <p:cNvSpPr>
            <a:spLocks noGrp="1"/>
          </p:cNvSpPr>
          <p:nvPr>
            <p:ph type="title"/>
          </p:nvPr>
        </p:nvSpPr>
        <p:spPr bwMode="gray"/>
        <p:txBody>
          <a:bodyPr/>
          <a:lstStyle/>
          <a:p>
            <a:r>
              <a:rPr lang="en-US" dirty="0" smtClean="0"/>
              <a:t>Click to edit Master title style</a:t>
            </a:r>
            <a:endParaRPr lang="en-US" dirty="0"/>
          </a:p>
        </p:txBody>
      </p:sp>
      <p:sp>
        <p:nvSpPr>
          <p:cNvPr id="4" name="Slide Number Placeholder 3"/>
          <p:cNvSpPr>
            <a:spLocks noGrp="1"/>
          </p:cNvSpPr>
          <p:nvPr>
            <p:ph type="sldNum" sz="quarter" idx="10"/>
          </p:nvPr>
        </p:nvSpPr>
        <p:spPr bwMode="gray"/>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2068238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CFA">
    <p:spTree>
      <p:nvGrpSpPr>
        <p:cNvPr id="1" name=""/>
        <p:cNvGrpSpPr/>
        <p:nvPr/>
      </p:nvGrpSpPr>
      <p:grpSpPr>
        <a:xfrm>
          <a:off x="0" y="0"/>
          <a:ext cx="0" cy="0"/>
          <a:chOff x="0" y="0"/>
          <a:chExt cx="0" cy="0"/>
        </a:xfrm>
      </p:grpSpPr>
      <p:sp>
        <p:nvSpPr>
          <p:cNvPr id="7" name="Rectangle 6"/>
          <p:cNvSpPr/>
          <p:nvPr userDrawn="1"/>
        </p:nvSpPr>
        <p:spPr>
          <a:xfrm>
            <a:off x="0" y="3109682"/>
            <a:ext cx="9144000" cy="184603"/>
          </a:xfrm>
          <a:prstGeom prst="rect">
            <a:avLst/>
          </a:prstGeom>
          <a:solidFill>
            <a:srgbClr val="39A036"/>
          </a:solidFill>
          <a:ln>
            <a:noFill/>
          </a:ln>
          <a:effectLst/>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Rectangle 7"/>
          <p:cNvSpPr/>
          <p:nvPr userDrawn="1"/>
        </p:nvSpPr>
        <p:spPr>
          <a:xfrm>
            <a:off x="0" y="1492560"/>
            <a:ext cx="9144000" cy="1705731"/>
          </a:xfrm>
          <a:prstGeom prst="rect">
            <a:avLst/>
          </a:prstGeom>
          <a:gradFill>
            <a:gsLst>
              <a:gs pos="100000">
                <a:schemeClr val="accent5">
                  <a:lumMod val="40000"/>
                  <a:lumOff val="60000"/>
                </a:schemeClr>
              </a:gs>
              <a:gs pos="0">
                <a:schemeClr val="accent5">
                  <a:lumMod val="75000"/>
                </a:schemeClr>
              </a:gs>
            </a:gsLst>
            <a:lin ang="16200000" scaled="0"/>
          </a:gra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76316" y="1610412"/>
            <a:ext cx="8483238" cy="1470025"/>
          </a:xfrm>
        </p:spPr>
        <p:txBody>
          <a:bodyPr>
            <a:normAutofit/>
          </a:bodyPr>
          <a:lstStyle>
            <a:lvl1pPr algn="r">
              <a:defRPr sz="4000" baseline="0"/>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4419599" y="3585912"/>
            <a:ext cx="4038601" cy="605088"/>
          </a:xfrm>
        </p:spPr>
        <p:txBody>
          <a:bodyPr/>
          <a:lstStyle>
            <a:lvl1pPr marL="0" indent="0" algn="r">
              <a:buNone/>
              <a:defRPr b="0" i="0" baseline="0">
                <a:solidFill>
                  <a:schemeClr val="bg1">
                    <a:lumMod val="50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a:t>
            </a:r>
            <a:endParaRPr lang="en-US" dirty="0"/>
          </a:p>
        </p:txBody>
      </p:sp>
      <p:pic>
        <p:nvPicPr>
          <p:cNvPr id="29" name="CFA-Logo.png" descr="/Users/StudioADesign/Desktop/CFA-Logo.png"/>
          <p:cNvPicPr>
            <a:picLocks noChangeAspect="1"/>
          </p:cNvPicPr>
          <p:nvPr userDrawn="1"/>
        </p:nvPicPr>
        <p:blipFill>
          <a:blip r:embed="rId2" r:link="rId3" cstate="print">
            <a:extLst>
              <a:ext uri="{28A0092B-C50C-407E-A947-70E740481C1C}">
                <a14:useLocalDpi xmlns:a14="http://schemas.microsoft.com/office/drawing/2010/main" val="0"/>
              </a:ext>
            </a:extLst>
          </a:blip>
          <a:stretch>
            <a:fillRect/>
          </a:stretch>
        </p:blipFill>
        <p:spPr>
          <a:xfrm>
            <a:off x="276316" y="5873296"/>
            <a:ext cx="1887238" cy="754894"/>
          </a:xfrm>
          <a:prstGeom prst="rect">
            <a:avLst/>
          </a:prstGeom>
        </p:spPr>
      </p:pic>
      <p:sp>
        <p:nvSpPr>
          <p:cNvPr id="31" name="Text Placeholder 30"/>
          <p:cNvSpPr>
            <a:spLocks noGrp="1"/>
          </p:cNvSpPr>
          <p:nvPr>
            <p:ph type="body" sz="quarter" idx="16"/>
          </p:nvPr>
        </p:nvSpPr>
        <p:spPr>
          <a:xfrm>
            <a:off x="4419600" y="4038600"/>
            <a:ext cx="4038600" cy="533400"/>
          </a:xfrm>
        </p:spPr>
        <p:txBody>
          <a:bodyPr/>
          <a:lstStyle>
            <a:lvl1pPr marL="0" indent="0" algn="r">
              <a:buNone/>
              <a:defRPr b="0" i="1" baseline="0">
                <a:solidFill>
                  <a:schemeClr val="bg1">
                    <a:lumMod val="50000"/>
                  </a:schemeClr>
                </a:solidFill>
                <a:latin typeface="Calibri" panose="020F0502020204030204" pitchFamily="34" charset="0"/>
              </a:defRPr>
            </a:lvl1pPr>
          </a:lstStyle>
          <a:p>
            <a:pPr lvl="0"/>
            <a:r>
              <a:rPr lang="en-US" smtClean="0"/>
              <a:t>Click to edit Master text styles</a:t>
            </a:r>
          </a:p>
        </p:txBody>
      </p:sp>
      <p:sp>
        <p:nvSpPr>
          <p:cNvPr id="33" name="Text Placeholder 32"/>
          <p:cNvSpPr>
            <a:spLocks noGrp="1"/>
          </p:cNvSpPr>
          <p:nvPr>
            <p:ph type="body" sz="quarter" idx="17"/>
          </p:nvPr>
        </p:nvSpPr>
        <p:spPr>
          <a:xfrm>
            <a:off x="1905000" y="5029200"/>
            <a:ext cx="6553200" cy="914400"/>
          </a:xfrm>
        </p:spPr>
        <p:txBody>
          <a:bodyPr>
            <a:noAutofit/>
          </a:bodyPr>
          <a:lstStyle>
            <a:lvl1pPr marL="0" indent="0" algn="r">
              <a:buNone/>
              <a:defRPr lang="en-US" sz="2200" kern="1200" dirty="0" smtClean="0">
                <a:solidFill>
                  <a:schemeClr val="tx1"/>
                </a:solidFill>
                <a:latin typeface="+mn-lt"/>
                <a:ea typeface="+mn-ea"/>
                <a:cs typeface="+mn-cs"/>
              </a:defRPr>
            </a:lvl1pPr>
            <a:lvl2pPr>
              <a:defRPr lang="en-US" sz="2200" kern="1200" dirty="0" smtClean="0">
                <a:solidFill>
                  <a:schemeClr val="tx1"/>
                </a:solidFill>
                <a:latin typeface="+mn-lt"/>
                <a:ea typeface="+mn-ea"/>
                <a:cs typeface="+mn-cs"/>
              </a:defRPr>
            </a:lvl2pPr>
            <a:lvl3pPr>
              <a:defRPr lang="en-US" sz="2200" kern="1200" dirty="0" smtClean="0">
                <a:solidFill>
                  <a:schemeClr val="tx1"/>
                </a:solidFill>
                <a:latin typeface="+mn-lt"/>
                <a:ea typeface="+mn-ea"/>
                <a:cs typeface="+mn-cs"/>
              </a:defRPr>
            </a:lvl3pPr>
            <a:lvl4pPr>
              <a:defRPr lang="en-US" sz="2200" kern="1200" dirty="0" smtClean="0">
                <a:solidFill>
                  <a:schemeClr val="tx1"/>
                </a:solidFill>
                <a:latin typeface="+mn-lt"/>
                <a:ea typeface="+mn-ea"/>
                <a:cs typeface="+mn-cs"/>
              </a:defRPr>
            </a:lvl4pPr>
            <a:lvl5pPr>
              <a:defRPr lang="en-US" sz="2200" kern="1200" dirty="0">
                <a:solidFill>
                  <a:schemeClr val="tx1"/>
                </a:solidFill>
                <a:latin typeface="+mn-lt"/>
                <a:ea typeface="+mn-ea"/>
                <a:cs typeface="+mn-cs"/>
              </a:defRPr>
            </a:lvl5pPr>
          </a:lstStyle>
          <a:p>
            <a:pPr lvl="0"/>
            <a:r>
              <a:rPr lang="en-US" smtClean="0"/>
              <a:t>Click to edit Master text styles</a:t>
            </a:r>
          </a:p>
        </p:txBody>
      </p:sp>
      <p:sp>
        <p:nvSpPr>
          <p:cNvPr id="42" name="Text Placeholder 41"/>
          <p:cNvSpPr>
            <a:spLocks noGrp="1"/>
          </p:cNvSpPr>
          <p:nvPr>
            <p:ph type="body" sz="quarter" idx="18" hasCustomPrompt="1"/>
          </p:nvPr>
        </p:nvSpPr>
        <p:spPr>
          <a:xfrm>
            <a:off x="5943600" y="6096000"/>
            <a:ext cx="2514600" cy="457200"/>
          </a:xfrm>
        </p:spPr>
        <p:txBody>
          <a:bodyPr/>
          <a:lstStyle>
            <a:lvl1pPr marL="0" indent="0" algn="r">
              <a:buNone/>
              <a:defRPr sz="2400" baseline="0">
                <a:solidFill>
                  <a:srgbClr val="4BACC6"/>
                </a:solidFill>
              </a:defRPr>
            </a:lvl1pPr>
          </a:lstStyle>
          <a:p>
            <a:pPr lvl="0"/>
            <a:r>
              <a:rPr lang="en-US" dirty="0" smtClean="0"/>
              <a:t>Click to edit date</a:t>
            </a:r>
          </a:p>
        </p:txBody>
      </p:sp>
    </p:spTree>
    <p:extLst>
      <p:ext uri="{BB962C8B-B14F-4D97-AF65-F5344CB8AC3E}">
        <p14:creationId xmlns:p14="http://schemas.microsoft.com/office/powerpoint/2010/main" val="1464413049"/>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losing Page without footer">
    <p:spTree>
      <p:nvGrpSpPr>
        <p:cNvPr id="1" name=""/>
        <p:cNvGrpSpPr/>
        <p:nvPr/>
      </p:nvGrpSpPr>
      <p:grpSpPr>
        <a:xfrm>
          <a:off x="0" y="0"/>
          <a:ext cx="0" cy="0"/>
          <a:chOff x="0" y="0"/>
          <a:chExt cx="0" cy="0"/>
        </a:xfrm>
      </p:grpSpPr>
      <p:pic>
        <p:nvPicPr>
          <p:cNvPr id="7" name="CFA-Logo.png" descr="/Users/StudioADesign/Desktop/CFA-Logo.png"/>
          <p:cNvPicPr>
            <a:picLocks noChangeAspect="1"/>
          </p:cNvPicPr>
          <p:nvPr userDrawn="1"/>
        </p:nvPicPr>
        <p:blipFill>
          <a:blip r:embed="rId2" r:link="rId3" cstate="print">
            <a:extLst>
              <a:ext uri="{28A0092B-C50C-407E-A947-70E740481C1C}">
                <a14:useLocalDpi xmlns:a14="http://schemas.microsoft.com/office/drawing/2010/main" val="0"/>
              </a:ext>
            </a:extLst>
          </a:blip>
          <a:stretch>
            <a:fillRect/>
          </a:stretch>
        </p:blipFill>
        <p:spPr>
          <a:xfrm>
            <a:off x="215476" y="6170898"/>
            <a:ext cx="1485455" cy="594181"/>
          </a:xfrm>
          <a:prstGeom prst="rect">
            <a:avLst/>
          </a:prstGeom>
        </p:spPr>
      </p:pic>
      <p:sp>
        <p:nvSpPr>
          <p:cNvPr id="8" name="Rectangle 7"/>
          <p:cNvSpPr/>
          <p:nvPr userDrawn="1"/>
        </p:nvSpPr>
        <p:spPr>
          <a:xfrm>
            <a:off x="0" y="679339"/>
            <a:ext cx="9144000" cy="184603"/>
          </a:xfrm>
          <a:prstGeom prst="rect">
            <a:avLst/>
          </a:prstGeom>
          <a:solidFill>
            <a:srgbClr val="39A036"/>
          </a:solidFill>
          <a:ln>
            <a:noFill/>
          </a:ln>
          <a:effectLst/>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9" name="Rectangle 8"/>
          <p:cNvSpPr/>
          <p:nvPr userDrawn="1"/>
        </p:nvSpPr>
        <p:spPr>
          <a:xfrm>
            <a:off x="0" y="0"/>
            <a:ext cx="9144000" cy="767948"/>
          </a:xfrm>
          <a:prstGeom prst="rect">
            <a:avLst/>
          </a:prstGeom>
          <a:gradFill>
            <a:gsLst>
              <a:gs pos="100000">
                <a:schemeClr val="accent5">
                  <a:lumMod val="40000"/>
                  <a:lumOff val="60000"/>
                </a:schemeClr>
              </a:gs>
              <a:gs pos="0">
                <a:schemeClr val="accent5">
                  <a:lumMod val="75000"/>
                </a:schemeClr>
              </a:gs>
            </a:gsLst>
            <a:lin ang="16200000" scaled="0"/>
          </a:gradFill>
          <a:ln>
            <a:noFill/>
          </a:ln>
        </p:spPr>
        <p:style>
          <a:lnRef idx="1">
            <a:schemeClr val="accent6"/>
          </a:lnRef>
          <a:fillRef idx="3">
            <a:schemeClr val="accent6"/>
          </a:fillRef>
          <a:effectRef idx="2">
            <a:schemeClr val="accent6"/>
          </a:effectRef>
          <a:fontRef idx="minor">
            <a:schemeClr val="lt1"/>
          </a:fontRef>
        </p:style>
        <p:txBody>
          <a:bodyPr rtlCol="0" anchor="ctr"/>
          <a:lstStyle/>
          <a:p>
            <a:pPr lvl="0" algn="ctr"/>
            <a:endParaRPr lang="en-US" dirty="0"/>
          </a:p>
        </p:txBody>
      </p:sp>
      <p:sp>
        <p:nvSpPr>
          <p:cNvPr id="10" name="Title 1"/>
          <p:cNvSpPr txBox="1">
            <a:spLocks/>
          </p:cNvSpPr>
          <p:nvPr userDrawn="1"/>
        </p:nvSpPr>
        <p:spPr>
          <a:xfrm>
            <a:off x="457200" y="222950"/>
            <a:ext cx="8229600" cy="36778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dirty="0" smtClean="0">
                <a:solidFill>
                  <a:schemeClr val="bg1">
                    <a:lumMod val="95000"/>
                  </a:schemeClr>
                </a:solidFill>
              </a:rPr>
              <a:t>For more information:</a:t>
            </a:r>
            <a:endParaRPr lang="en-US" sz="3600" dirty="0">
              <a:solidFill>
                <a:schemeClr val="bg1">
                  <a:lumMod val="95000"/>
                </a:schemeClr>
              </a:solidFill>
            </a:endParaRPr>
          </a:p>
        </p:txBody>
      </p:sp>
      <p:pic>
        <p:nvPicPr>
          <p:cNvPr id="12" name="CFA-Logo.png" descr="/Users/StudioADesign/Desktop/CFA-Logo.png"/>
          <p:cNvPicPr>
            <a:picLocks noChangeAspect="1"/>
          </p:cNvPicPr>
          <p:nvPr userDrawn="1"/>
        </p:nvPicPr>
        <p:blipFill rotWithShape="1">
          <a:blip r:embed="rId4" r:link="rId3">
            <a:extLst>
              <a:ext uri="{28A0092B-C50C-407E-A947-70E740481C1C}">
                <a14:useLocalDpi xmlns:a14="http://schemas.microsoft.com/office/drawing/2010/main" val="0"/>
              </a:ext>
            </a:extLst>
          </a:blip>
          <a:srcRect r="65442"/>
          <a:stretch/>
        </p:blipFill>
        <p:spPr>
          <a:xfrm>
            <a:off x="3400592" y="2020598"/>
            <a:ext cx="2619208" cy="3031648"/>
          </a:xfrm>
          <a:prstGeom prst="rect">
            <a:avLst/>
          </a:prstGeom>
        </p:spPr>
      </p:pic>
      <p:sp>
        <p:nvSpPr>
          <p:cNvPr id="13" name="Content Placeholder 2"/>
          <p:cNvSpPr txBox="1">
            <a:spLocks/>
          </p:cNvSpPr>
          <p:nvPr userDrawn="1"/>
        </p:nvSpPr>
        <p:spPr>
          <a:xfrm>
            <a:off x="457200" y="1384148"/>
            <a:ext cx="5284536" cy="195454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80000"/>
              </a:lnSpc>
              <a:buFont typeface="Arial"/>
              <a:buNone/>
            </a:pPr>
            <a:r>
              <a:rPr lang="en-US" sz="3600" dirty="0" smtClean="0"/>
              <a:t>Center for Assessment</a:t>
            </a:r>
          </a:p>
          <a:p>
            <a:pPr marL="0" indent="0">
              <a:lnSpc>
                <a:spcPct val="80000"/>
              </a:lnSpc>
              <a:buFont typeface="Arial"/>
              <a:buNone/>
            </a:pPr>
            <a:r>
              <a:rPr lang="en-US" sz="3600" dirty="0" smtClean="0"/>
              <a:t>www.nciea.org</a:t>
            </a:r>
          </a:p>
        </p:txBody>
      </p:sp>
      <p:sp>
        <p:nvSpPr>
          <p:cNvPr id="15" name="Content Placeholder 14"/>
          <p:cNvSpPr>
            <a:spLocks noGrp="1"/>
          </p:cNvSpPr>
          <p:nvPr>
            <p:ph sz="quarter" idx="14" hasCustomPrompt="1"/>
          </p:nvPr>
        </p:nvSpPr>
        <p:spPr>
          <a:xfrm>
            <a:off x="4267200" y="4572000"/>
            <a:ext cx="4343400" cy="990600"/>
          </a:xfrm>
        </p:spPr>
        <p:txBody>
          <a:bodyPr/>
          <a:lstStyle>
            <a:lvl1pPr marL="0" indent="0" algn="r">
              <a:buNone/>
              <a:defRPr lang="en-US" sz="3600" kern="1200" dirty="0" smtClean="0">
                <a:solidFill>
                  <a:schemeClr val="tx1"/>
                </a:solidFill>
                <a:latin typeface="+mn-lt"/>
                <a:ea typeface="+mn-ea"/>
                <a:cs typeface="+mn-cs"/>
              </a:defRPr>
            </a:lvl1pPr>
            <a:lvl2pPr marL="457200" indent="0">
              <a:buNone/>
              <a:defRPr/>
            </a:lvl2pPr>
          </a:lstStyle>
          <a:p>
            <a:pPr lvl="0"/>
            <a:r>
              <a:rPr lang="en-US" dirty="0" smtClean="0"/>
              <a:t>Click to edit Name </a:t>
            </a:r>
          </a:p>
        </p:txBody>
      </p:sp>
    </p:spTree>
    <p:extLst>
      <p:ext uri="{BB962C8B-B14F-4D97-AF65-F5344CB8AC3E}">
        <p14:creationId xmlns:p14="http://schemas.microsoft.com/office/powerpoint/2010/main" val="2537123393"/>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019C8F-7D43-4B1C-A7BC-BEED857E6D48}" type="datetimeFigureOut">
              <a:rPr lang="en-US" smtClean="0"/>
              <a:t>7/15/15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2857735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019C8F-7D43-4B1C-A7BC-BEED857E6D48}" type="datetimeFigureOut">
              <a:rPr lang="en-US" smtClean="0"/>
              <a:t>7/15/15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3780174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019C8F-7D43-4B1C-A7BC-BEED857E6D48}" type="datetimeFigureOut">
              <a:rPr lang="en-US" smtClean="0"/>
              <a:t>7/15/15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1891435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019C8F-7D43-4B1C-A7BC-BEED857E6D48}" type="datetimeFigureOut">
              <a:rPr lang="en-US" smtClean="0"/>
              <a:t>7/15/15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2236732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019C8F-7D43-4B1C-A7BC-BEED857E6D48}" type="datetimeFigureOut">
              <a:rPr lang="en-US" smtClean="0"/>
              <a:t>7/15/15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3341438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019C8F-7D43-4B1C-A7BC-BEED857E6D48}" type="datetimeFigureOut">
              <a:rPr lang="en-US" smtClean="0"/>
              <a:t>7/15/15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705845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019C8F-7D43-4B1C-A7BC-BEED857E6D48}" type="datetimeFigureOut">
              <a:rPr lang="en-US" smtClean="0"/>
              <a:t>7/15/15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1851620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019C8F-7D43-4B1C-A7BC-BEED857E6D48}" type="datetimeFigureOut">
              <a:rPr lang="en-US" smtClean="0"/>
              <a:t>7/15/15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4248D61-E723-4F09-8EE7-B36517A478B4}" type="slidenum">
              <a:rPr lang="en-US" smtClean="0"/>
              <a:t>‹#›</a:t>
            </a:fld>
            <a:endParaRPr lang="en-US" dirty="0"/>
          </a:p>
        </p:txBody>
      </p:sp>
    </p:spTree>
    <p:extLst>
      <p:ext uri="{BB962C8B-B14F-4D97-AF65-F5344CB8AC3E}">
        <p14:creationId xmlns:p14="http://schemas.microsoft.com/office/powerpoint/2010/main" val="11265401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019C8F-7D43-4B1C-A7BC-BEED857E6D48}" type="datetimeFigureOut">
              <a:rPr lang="en-US" smtClean="0"/>
              <a:t>7/15/15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48D61-E723-4F09-8EE7-B36517A478B4}" type="slidenum">
              <a:rPr lang="en-US" smtClean="0"/>
              <a:t>‹#›</a:t>
            </a:fld>
            <a:endParaRPr lang="en-US" dirty="0"/>
          </a:p>
        </p:txBody>
      </p:sp>
    </p:spTree>
    <p:extLst>
      <p:ext uri="{BB962C8B-B14F-4D97-AF65-F5344CB8AC3E}">
        <p14:creationId xmlns:p14="http://schemas.microsoft.com/office/powerpoint/2010/main" val="3076433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hyperlink" Target="http://ed.sc.gov/slo" TargetMode="External"/><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 Id="rId3"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8.jpeg"/><Relationship Id="rId9"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diagramData" Target="../diagrams/data3.xml"/><Relationship Id="rId5" Type="http://schemas.openxmlformats.org/officeDocument/2006/relationships/diagramLayout" Target="../diagrams/layout3.xml"/><Relationship Id="rId6" Type="http://schemas.openxmlformats.org/officeDocument/2006/relationships/diagramQuickStyle" Target="../diagrams/quickStyle3.xml"/><Relationship Id="rId7" Type="http://schemas.openxmlformats.org/officeDocument/2006/relationships/diagramColors" Target="../diagrams/colors3.xml"/><Relationship Id="rId8"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hechingerreport.org/memorizers-are-the-lowest-achievers-and-other-common-core-math-surprises/" TargetMode="External"/><Relationship Id="rId3" Type="http://schemas.openxmlformats.org/officeDocument/2006/relationships/hyperlink" Target="http://blogs.edweek.org/edweek/curriculum/2015/05/professor_stop_math_memorization.html?qs=memorization"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16.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 Id="rId3" Type="http://schemas.openxmlformats.org/officeDocument/2006/relationships/image" Target="../media/image11.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 Id="rId3"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2.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jpeg"/><Relationship Id="rId1" Type="http://schemas.openxmlformats.org/officeDocument/2006/relationships/slideLayout" Target="../slideLayouts/slideLayout4.xml"/><Relationship Id="rId2" Type="http://schemas.openxmlformats.org/officeDocument/2006/relationships/notesSlide" Target="../notesSlides/notesSlide3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21.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5.xml"/><Relationship Id="rId3" Type="http://schemas.openxmlformats.org/officeDocument/2006/relationships/image" Target="../media/image1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 Id="rId3" Type="http://schemas.openxmlformats.org/officeDocument/2006/relationships/image" Target="../media/image22.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7.xml"/><Relationship Id="rId3" Type="http://schemas.openxmlformats.org/officeDocument/2006/relationships/image" Target="../media/image23.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66.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hyperlink" Target="https://www.teachingchannel.org/videos/class-warm-up-routine"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24.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25.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jismyp.files.wordpress.com/2011/10/fair-assessment.jpg"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9.xml"/><Relationship Id="rId3" Type="http://schemas.openxmlformats.org/officeDocument/2006/relationships/image" Target="../media/image16.jpe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4.xml"/><Relationship Id="rId3" Type="http://schemas.openxmlformats.org/officeDocument/2006/relationships/image" Target="../media/image26.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90600"/>
            <a:ext cx="7772400" cy="1470025"/>
          </a:xfrm>
        </p:spPr>
        <p:txBody>
          <a:bodyPr/>
          <a:lstStyle/>
          <a:p>
            <a:r>
              <a:rPr lang="en-US" dirty="0" smtClean="0"/>
              <a:t>The Evaluator's Role in the SLO Process</a:t>
            </a:r>
            <a:endParaRPr lang="en-US" dirty="0"/>
          </a:p>
        </p:txBody>
      </p:sp>
      <p:sp>
        <p:nvSpPr>
          <p:cNvPr id="3" name="Subtitle 2"/>
          <p:cNvSpPr>
            <a:spLocks noGrp="1"/>
          </p:cNvSpPr>
          <p:nvPr>
            <p:ph type="subTitle" idx="1"/>
          </p:nvPr>
        </p:nvSpPr>
        <p:spPr>
          <a:xfrm>
            <a:off x="152400" y="3886200"/>
            <a:ext cx="8686800" cy="1752600"/>
          </a:xfrm>
        </p:spPr>
        <p:txBody>
          <a:bodyPr>
            <a:normAutofit/>
          </a:bodyPr>
          <a:lstStyle/>
          <a:p>
            <a:r>
              <a:rPr lang="en-US" sz="2800" dirty="0" smtClean="0"/>
              <a:t>Presented in cooperation with the SCDE Offices of Teacher Evaluation, Office of School Leadership and TAP</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400" y="2743200"/>
            <a:ext cx="1230284" cy="1022465"/>
          </a:xfrm>
          <a:prstGeom prst="rect">
            <a:avLst/>
          </a:prstGeom>
        </p:spPr>
      </p:pic>
    </p:spTree>
    <p:extLst>
      <p:ext uri="{BB962C8B-B14F-4D97-AF65-F5344CB8AC3E}">
        <p14:creationId xmlns:p14="http://schemas.microsoft.com/office/powerpoint/2010/main" val="164903326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707913"/>
            <a:ext cx="6096000" cy="523220"/>
          </a:xfrm>
          <a:prstGeom prst="rect">
            <a:avLst/>
          </a:prstGeom>
          <a:noFill/>
        </p:spPr>
        <p:txBody>
          <a:bodyPr wrap="square" rtlCol="0">
            <a:spAutoFit/>
          </a:bodyPr>
          <a:lstStyle/>
          <a:p>
            <a:pPr algn="ctr"/>
            <a:r>
              <a:rPr lang="en-US" sz="2800" dirty="0" smtClean="0"/>
              <a:t>SLO Implementation Training</a:t>
            </a:r>
            <a:endParaRPr lang="en-US" sz="2800" dirty="0"/>
          </a:p>
        </p:txBody>
      </p:sp>
      <p:grpSp>
        <p:nvGrpSpPr>
          <p:cNvPr id="9" name="Group 8"/>
          <p:cNvGrpSpPr/>
          <p:nvPr/>
        </p:nvGrpSpPr>
        <p:grpSpPr>
          <a:xfrm>
            <a:off x="438150" y="1524000"/>
            <a:ext cx="8267700" cy="4746138"/>
            <a:chOff x="1494408" y="1297390"/>
            <a:chExt cx="6096000" cy="4064000"/>
          </a:xfrm>
        </p:grpSpPr>
        <p:graphicFrame>
          <p:nvGraphicFramePr>
            <p:cNvPr id="4" name="Diagram 3"/>
            <p:cNvGraphicFramePr/>
            <p:nvPr>
              <p:extLst>
                <p:ext uri="{D42A27DB-BD31-4B8C-83A1-F6EECF244321}">
                  <p14:modId xmlns:p14="http://schemas.microsoft.com/office/powerpoint/2010/main" val="2880602364"/>
                </p:ext>
              </p:extLst>
            </p:nvPr>
          </p:nvGraphicFramePr>
          <p:xfrm>
            <a:off x="1494408" y="129739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905000" y="3182042"/>
              <a:ext cx="838200" cy="646331"/>
            </a:xfrm>
            <a:prstGeom prst="rect">
              <a:avLst/>
            </a:prstGeom>
            <a:noFill/>
          </p:spPr>
          <p:txBody>
            <a:bodyPr wrap="square" rtlCol="0">
              <a:spAutoFit/>
            </a:bodyPr>
            <a:lstStyle/>
            <a:p>
              <a:r>
                <a:rPr lang="en-US" dirty="0" smtClean="0"/>
                <a:t>Fall 2014</a:t>
              </a:r>
              <a:endParaRPr lang="en-US" dirty="0"/>
            </a:p>
          </p:txBody>
        </p:sp>
        <p:sp>
          <p:nvSpPr>
            <p:cNvPr id="7" name="TextBox 6"/>
            <p:cNvSpPr txBox="1"/>
            <p:nvPr/>
          </p:nvSpPr>
          <p:spPr>
            <a:xfrm>
              <a:off x="3551808" y="2168809"/>
              <a:ext cx="990600" cy="646331"/>
            </a:xfrm>
            <a:prstGeom prst="rect">
              <a:avLst/>
            </a:prstGeom>
            <a:noFill/>
          </p:spPr>
          <p:txBody>
            <a:bodyPr wrap="square" rtlCol="0">
              <a:spAutoFit/>
            </a:bodyPr>
            <a:lstStyle/>
            <a:p>
              <a:r>
                <a:rPr lang="en-US" dirty="0" smtClean="0"/>
                <a:t>Spring 2015</a:t>
              </a:r>
              <a:endParaRPr lang="en-US" dirty="0"/>
            </a:p>
          </p:txBody>
        </p:sp>
        <p:sp>
          <p:nvSpPr>
            <p:cNvPr id="8" name="TextBox 7"/>
            <p:cNvSpPr txBox="1"/>
            <p:nvPr/>
          </p:nvSpPr>
          <p:spPr>
            <a:xfrm>
              <a:off x="5430175" y="1373192"/>
              <a:ext cx="1242874" cy="923330"/>
            </a:xfrm>
            <a:prstGeom prst="rect">
              <a:avLst/>
            </a:prstGeom>
            <a:noFill/>
          </p:spPr>
          <p:txBody>
            <a:bodyPr wrap="square" rtlCol="0">
              <a:spAutoFit/>
            </a:bodyPr>
            <a:lstStyle/>
            <a:p>
              <a:r>
                <a:rPr lang="en-US" dirty="0" smtClean="0"/>
                <a:t>Summer and Fall 2015 </a:t>
              </a:r>
              <a:endParaRPr lang="en-US" dirty="0"/>
            </a:p>
          </p:txBody>
        </p:sp>
      </p:grpSp>
      <p:pic>
        <p:nvPicPr>
          <p:cNvPr id="10" name="Picture 2" descr="P:\SCDE Templates\SCDE Logos\SCDE_logo_with_text_medium.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291784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dirty="0" smtClean="0"/>
              <a:t>          </a:t>
            </a:r>
            <a:r>
              <a:rPr lang="en-US" sz="4000" dirty="0" smtClean="0"/>
              <a:t>SLO </a:t>
            </a:r>
            <a:r>
              <a:rPr lang="en-US" sz="4000" dirty="0"/>
              <a:t>Resources</a:t>
            </a:r>
            <a:endParaRPr lang="en-US" sz="4000" dirty="0" smtClean="0"/>
          </a:p>
          <a:p>
            <a:pPr algn="ctr"/>
            <a:endParaRPr lang="en-US" sz="4000" dirty="0"/>
          </a:p>
          <a:p>
            <a:r>
              <a:rPr lang="en-US" dirty="0"/>
              <a:t>SLO Toolkit- </a:t>
            </a:r>
            <a:r>
              <a:rPr lang="en-US" dirty="0" smtClean="0">
                <a:hlinkClick r:id="rId3"/>
              </a:rPr>
              <a:t>http://ed.sc.gov/slo</a:t>
            </a:r>
            <a:endParaRPr lang="en-US" dirty="0" smtClean="0"/>
          </a:p>
          <a:p>
            <a:r>
              <a:rPr lang="en-US" dirty="0" smtClean="0"/>
              <a:t>District Decision Checklist</a:t>
            </a:r>
          </a:p>
          <a:p>
            <a:r>
              <a:rPr lang="en-US" dirty="0" smtClean="0"/>
              <a:t>SLO Guidebook</a:t>
            </a:r>
            <a:endParaRPr lang="en-US" dirty="0"/>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529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3454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09600"/>
            <a:ext cx="7543800" cy="769441"/>
          </a:xfrm>
          <a:prstGeom prst="rect">
            <a:avLst/>
          </a:prstGeom>
          <a:noFill/>
        </p:spPr>
        <p:txBody>
          <a:bodyPr wrap="square" lIns="91440" tIns="45720" rIns="91440" bIns="45720">
            <a:spAutoFit/>
          </a:bodyPr>
          <a:lstStyle/>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Tic-Tac-Toe GOGO Activity</a:t>
            </a:r>
            <a:endParaRPr lang="en-U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4" name="Picture 2" descr="P:\SCDE Templates\SCDE Logos\SCDE_logo_with_text_medi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Rinice\AppData\Local\Microsoft\Windows\Temporary Internet Files\Content.IE5\GCTRSRKX\Tic-Tac-Toe-Fi[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406214">
            <a:off x="362113" y="1700712"/>
            <a:ext cx="1581661" cy="15098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48092" y="1566267"/>
            <a:ext cx="4171616" cy="5632311"/>
          </a:xfrm>
          <a:prstGeom prst="rect">
            <a:avLst/>
          </a:prstGeom>
          <a:noFill/>
        </p:spPr>
        <p:txBody>
          <a:bodyPr wrap="square" rtlCol="0">
            <a:spAutoFit/>
          </a:bodyPr>
          <a:lstStyle/>
          <a:p>
            <a:r>
              <a:rPr lang="en-US" b="1" dirty="0" smtClean="0"/>
              <a:t>Directions:</a:t>
            </a:r>
          </a:p>
          <a:p>
            <a:endParaRPr lang="en-US" dirty="0"/>
          </a:p>
          <a:p>
            <a:pPr marL="342900" indent="-342900">
              <a:buAutoNum type="arabicPeriod"/>
            </a:pPr>
            <a:r>
              <a:rPr lang="en-US" dirty="0" smtClean="0"/>
              <a:t>Find the SLO Tic-Tac-Toe sheet in your participant packet.</a:t>
            </a:r>
          </a:p>
          <a:p>
            <a:endParaRPr lang="en-US" dirty="0" smtClean="0"/>
          </a:p>
          <a:p>
            <a:r>
              <a:rPr lang="en-US" dirty="0" smtClean="0"/>
              <a:t>2.   Select a row, column, or  </a:t>
            </a:r>
          </a:p>
          <a:p>
            <a:r>
              <a:rPr lang="en-US" dirty="0"/>
              <a:t> </a:t>
            </a:r>
            <a:r>
              <a:rPr lang="en-US" dirty="0" smtClean="0"/>
              <a:t>     diagonal of questions/tasks to       </a:t>
            </a:r>
          </a:p>
          <a:p>
            <a:r>
              <a:rPr lang="en-US" dirty="0"/>
              <a:t> </a:t>
            </a:r>
            <a:r>
              <a:rPr lang="en-US" dirty="0" smtClean="0"/>
              <a:t>     answer/respond.</a:t>
            </a:r>
          </a:p>
          <a:p>
            <a:endParaRPr lang="en-US" dirty="0" smtClean="0"/>
          </a:p>
          <a:p>
            <a:r>
              <a:rPr lang="en-US" dirty="0" smtClean="0"/>
              <a:t>3.  Use the SLO Guidebook to locate the  </a:t>
            </a:r>
          </a:p>
          <a:p>
            <a:r>
              <a:rPr lang="en-US" dirty="0"/>
              <a:t> </a:t>
            </a:r>
            <a:r>
              <a:rPr lang="en-US" dirty="0" smtClean="0"/>
              <a:t>     responses to the tasks in the boxes.  </a:t>
            </a:r>
          </a:p>
          <a:p>
            <a:endParaRPr lang="en-US" dirty="0" smtClean="0"/>
          </a:p>
          <a:p>
            <a:pPr marL="342900" indent="-342900">
              <a:buAutoNum type="arabicPeriod" startAt="4"/>
            </a:pPr>
            <a:r>
              <a:rPr lang="en-US" dirty="0" smtClean="0"/>
              <a:t>When you’ve completed your three, get up and visit with others to share and find answers to all the questions on the grid.</a:t>
            </a:r>
          </a:p>
          <a:p>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a:p>
        </p:txBody>
      </p:sp>
      <p:pic>
        <p:nvPicPr>
          <p:cNvPr id="1028" name="Picture 4" descr="C:\Users\Rinice\AppData\Local\Microsoft\Windows\Temporary Internet Files\Content.IE5\GCTRSRKX\Tic-Tac-Toe-Fi[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79661">
            <a:off x="7065355" y="4863760"/>
            <a:ext cx="1554101" cy="1573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9743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371600" y="4406900"/>
            <a:ext cx="7772400" cy="1362075"/>
          </a:xfrm>
        </p:spPr>
        <p:txBody>
          <a:bodyPr/>
          <a:lstStyle/>
          <a:p>
            <a:r>
              <a:rPr lang="en-US" dirty="0" smtClean="0"/>
              <a:t>The SLO Process and Product</a:t>
            </a:r>
            <a:endParaRPr lang="en-US" dirty="0"/>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72"/>
            <a:ext cx="9144000" cy="1529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743687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SLO Process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76784977"/>
              </p:ext>
            </p:extLst>
          </p:nvPr>
        </p:nvGraphicFramePr>
        <p:xfrm>
          <a:off x="381000" y="1524000"/>
          <a:ext cx="4419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Content Placeholder 3" descr="2955 SLO Development Steps.jpg"/>
          <p:cNvPicPr>
            <a:picLocks noChangeAspect="1"/>
          </p:cNvPicPr>
          <p:nvPr/>
        </p:nvPicPr>
        <p:blipFill>
          <a:blip r:embed="rId8" cstate="print"/>
          <a:stretch>
            <a:fillRect/>
          </a:stretch>
        </p:blipFill>
        <p:spPr>
          <a:xfrm>
            <a:off x="5088835" y="1729409"/>
            <a:ext cx="3815469" cy="4953000"/>
          </a:xfrm>
          <a:prstGeom prst="rect">
            <a:avLst/>
          </a:prstGeom>
        </p:spPr>
      </p:pic>
      <p:pic>
        <p:nvPicPr>
          <p:cNvPr id="6" name="Picture 2" descr="P:\SCDE Templates\SCDE Logos\SCDE_logo_with_text_medium.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2474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latin typeface="Palatino Linotype" panose="02040502050505030304" pitchFamily="18" charset="0"/>
                <a:cs typeface="Times New Roman" panose="02020603050405020304" pitchFamily="18" charset="0"/>
              </a:rPr>
              <a:t>Product</a:t>
            </a:r>
            <a:r>
              <a:rPr lang="en-US" sz="4000" dirty="0">
                <a:latin typeface="Palatino Linotype" panose="02040502050505030304" pitchFamily="18" charset="0"/>
                <a:cs typeface="Times New Roman" panose="02020603050405020304" pitchFamily="18" charset="0"/>
              </a:rPr>
              <a:t/>
            </a:r>
            <a:br>
              <a:rPr lang="en-US" sz="4000" dirty="0">
                <a:latin typeface="Palatino Linotype" panose="02040502050505030304" pitchFamily="18" charset="0"/>
                <a:cs typeface="Times New Roman" panose="02020603050405020304" pitchFamily="18" charset="0"/>
              </a:rPr>
            </a:br>
            <a:r>
              <a:rPr lang="en-US" sz="4000" dirty="0">
                <a:latin typeface="Palatino Linotype" panose="02040502050505030304" pitchFamily="18" charset="0"/>
                <a:cs typeface="Times New Roman" panose="02020603050405020304" pitchFamily="18" charset="0"/>
              </a:rPr>
              <a:t>The Anatomy of </a:t>
            </a:r>
            <a:r>
              <a:rPr lang="en-US" sz="4000" dirty="0" smtClean="0">
                <a:latin typeface="Palatino Linotype" panose="02040502050505030304" pitchFamily="18" charset="0"/>
                <a:cs typeface="Times New Roman" panose="02020603050405020304" pitchFamily="18" charset="0"/>
              </a:rPr>
              <a:t>a </a:t>
            </a:r>
            <a:r>
              <a:rPr lang="en-US" sz="4000" dirty="0">
                <a:latin typeface="Palatino Linotype" panose="02040502050505030304" pitchFamily="18" charset="0"/>
                <a:cs typeface="Times New Roman" panose="02020603050405020304" pitchFamily="18" charset="0"/>
              </a:rPr>
              <a:t>SLO</a:t>
            </a:r>
            <a:endParaRPr lang="en-US" sz="4000" b="1" dirty="0">
              <a:latin typeface="Times New Roman"/>
              <a:cs typeface="Times New Roman"/>
            </a:endParaRPr>
          </a:p>
        </p:txBody>
      </p:sp>
      <p:pic>
        <p:nvPicPr>
          <p:cNvPr id="5" name="Picture 2" descr="P:\SCDE Templates\SCDE Logos\SCDE_logo_with_text_medi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Content Placeholder 3"/>
          <p:cNvGraphicFramePr>
            <a:graphicFrameLocks noGrp="1"/>
          </p:cNvGraphicFramePr>
          <p:nvPr>
            <p:ph idx="1"/>
            <p:extLst>
              <p:ext uri="{D42A27DB-BD31-4B8C-83A1-F6EECF244321}">
                <p14:modId xmlns:p14="http://schemas.microsoft.com/office/powerpoint/2010/main" val="1776910281"/>
              </p:ext>
            </p:extLst>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50857744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Quality Review Tool </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83058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68041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srcRect l="15502" t="22503" r="18652" b="19019"/>
          <a:stretch/>
        </p:blipFill>
        <p:spPr bwMode="auto">
          <a:xfrm>
            <a:off x="1143000" y="838200"/>
            <a:ext cx="7162800" cy="4953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2527708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Summative Scoring Table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5577531"/>
              </p:ext>
            </p:extLst>
          </p:nvPr>
        </p:nvGraphicFramePr>
        <p:xfrm>
          <a:off x="609599" y="1524000"/>
          <a:ext cx="8001000" cy="4800599"/>
        </p:xfrm>
        <a:graphic>
          <a:graphicData uri="http://schemas.openxmlformats.org/drawingml/2006/table">
            <a:tbl>
              <a:tblPr firstRow="1" firstCol="1" lastRow="1" lastCol="1" bandRow="1" bandCol="1"/>
              <a:tblGrid>
                <a:gridCol w="1999880"/>
                <a:gridCol w="2000620"/>
                <a:gridCol w="1998402"/>
                <a:gridCol w="2002098"/>
              </a:tblGrid>
              <a:tr h="564428">
                <a:tc>
                  <a:txBody>
                    <a:bodyPr/>
                    <a:lstStyle/>
                    <a:p>
                      <a:pPr marL="0" marR="1270" algn="ctr">
                        <a:lnSpc>
                          <a:spcPts val="1360"/>
                        </a:lnSpc>
                        <a:spcBef>
                          <a:spcPts val="0"/>
                        </a:spcBef>
                        <a:spcAft>
                          <a:spcPts val="0"/>
                        </a:spcAft>
                      </a:pPr>
                      <a:r>
                        <a:rPr lang="en-US" sz="1200" b="1" spc="-5" dirty="0">
                          <a:effectLst/>
                          <a:latin typeface="Times New Roman"/>
                          <a:ea typeface="Calibri"/>
                          <a:cs typeface="Times New Roman"/>
                        </a:rPr>
                        <a:t>Exemplary</a:t>
                      </a:r>
                      <a:endParaRPr lang="en-US" sz="1100" dirty="0">
                        <a:effectLst/>
                        <a:latin typeface="Calibri"/>
                        <a:ea typeface="Calibri"/>
                        <a:cs typeface="Times New Roman"/>
                      </a:endParaRPr>
                    </a:p>
                    <a:p>
                      <a:pPr marL="177165" marR="177165" algn="ctr">
                        <a:spcBef>
                          <a:spcPts val="5"/>
                        </a:spcBef>
                        <a:spcAft>
                          <a:spcPts val="0"/>
                        </a:spcAft>
                      </a:pPr>
                      <a:r>
                        <a:rPr lang="en-US" sz="1000" b="1" i="1" spc="-5" dirty="0">
                          <a:effectLst/>
                          <a:latin typeface="Times New Roman"/>
                          <a:ea typeface="Times New Roman"/>
                          <a:cs typeface="Times New Roman"/>
                        </a:rPr>
                        <a:t>In</a:t>
                      </a:r>
                      <a:r>
                        <a:rPr lang="en-US" sz="1000" b="1" i="1" spc="-30" dirty="0">
                          <a:effectLst/>
                          <a:latin typeface="Times New Roman"/>
                          <a:ea typeface="Times New Roman"/>
                          <a:cs typeface="Times New Roman"/>
                        </a:rPr>
                        <a:t> </a:t>
                      </a:r>
                      <a:r>
                        <a:rPr lang="en-US" sz="1000" b="1" i="1" dirty="0">
                          <a:effectLst/>
                          <a:latin typeface="Times New Roman"/>
                          <a:ea typeface="Times New Roman"/>
                          <a:cs typeface="Times New Roman"/>
                        </a:rPr>
                        <a:t>addition</a:t>
                      </a:r>
                      <a:r>
                        <a:rPr lang="en-US" sz="1000" b="1" i="1" spc="-30" dirty="0">
                          <a:effectLst/>
                          <a:latin typeface="Times New Roman"/>
                          <a:ea typeface="Times New Roman"/>
                          <a:cs typeface="Times New Roman"/>
                        </a:rPr>
                        <a:t> </a:t>
                      </a:r>
                      <a:r>
                        <a:rPr lang="en-US" sz="1000" b="1" i="1" dirty="0">
                          <a:effectLst/>
                          <a:latin typeface="Times New Roman"/>
                          <a:ea typeface="Times New Roman"/>
                          <a:cs typeface="Times New Roman"/>
                        </a:rPr>
                        <a:t>to</a:t>
                      </a:r>
                      <a:r>
                        <a:rPr lang="en-US" sz="1000" b="1" i="1" spc="-30" dirty="0">
                          <a:effectLst/>
                          <a:latin typeface="Times New Roman"/>
                          <a:ea typeface="Times New Roman"/>
                          <a:cs typeface="Times New Roman"/>
                        </a:rPr>
                        <a:t> </a:t>
                      </a:r>
                      <a:r>
                        <a:rPr lang="en-US" sz="1000" b="1" i="1" dirty="0">
                          <a:effectLst/>
                          <a:latin typeface="Times New Roman"/>
                          <a:ea typeface="Times New Roman"/>
                          <a:cs typeface="Times New Roman"/>
                        </a:rPr>
                        <a:t>meeting</a:t>
                      </a:r>
                      <a:r>
                        <a:rPr lang="en-US" sz="1000" b="1" i="1" spc="-20" dirty="0">
                          <a:effectLst/>
                          <a:latin typeface="Times New Roman"/>
                          <a:ea typeface="Times New Roman"/>
                          <a:cs typeface="Times New Roman"/>
                        </a:rPr>
                        <a:t> </a:t>
                      </a:r>
                      <a:r>
                        <a:rPr lang="en-US" sz="1000" b="1" i="1" dirty="0">
                          <a:effectLst/>
                          <a:latin typeface="Times New Roman"/>
                          <a:ea typeface="Times New Roman"/>
                          <a:cs typeface="Times New Roman"/>
                        </a:rPr>
                        <a:t>the</a:t>
                      </a:r>
                      <a:r>
                        <a:rPr lang="en-US" sz="1000" b="1" i="1" spc="130" dirty="0">
                          <a:effectLst/>
                          <a:latin typeface="Times New Roman"/>
                          <a:ea typeface="Times New Roman"/>
                          <a:cs typeface="Times New Roman"/>
                        </a:rPr>
                        <a:t> </a:t>
                      </a:r>
                      <a:r>
                        <a:rPr lang="en-US" sz="1000" b="1" i="1" dirty="0">
                          <a:effectLst/>
                          <a:latin typeface="Times New Roman"/>
                          <a:ea typeface="Times New Roman"/>
                          <a:cs typeface="Times New Roman"/>
                        </a:rPr>
                        <a:t>standard…</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2765" marR="0">
                        <a:lnSpc>
                          <a:spcPts val="1360"/>
                        </a:lnSpc>
                        <a:spcBef>
                          <a:spcPts val="0"/>
                        </a:spcBef>
                        <a:spcAft>
                          <a:spcPts val="0"/>
                        </a:spcAft>
                      </a:pPr>
                      <a:r>
                        <a:rPr lang="en-US" sz="1200" b="1" spc="-5" dirty="0">
                          <a:effectLst/>
                          <a:latin typeface="Times New Roman"/>
                          <a:ea typeface="Calibri"/>
                          <a:cs typeface="Times New Roman"/>
                        </a:rPr>
                        <a:t>Proficient</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5580" marR="0">
                        <a:lnSpc>
                          <a:spcPts val="1360"/>
                        </a:lnSpc>
                        <a:spcBef>
                          <a:spcPts val="0"/>
                        </a:spcBef>
                        <a:spcAft>
                          <a:spcPts val="0"/>
                        </a:spcAft>
                      </a:pPr>
                      <a:r>
                        <a:rPr lang="en-US" sz="1200" b="1" spc="-5" dirty="0">
                          <a:effectLst/>
                          <a:latin typeface="Times New Roman"/>
                          <a:ea typeface="Calibri"/>
                          <a:cs typeface="Times New Roman"/>
                        </a:rPr>
                        <a:t>Needs</a:t>
                      </a:r>
                      <a:r>
                        <a:rPr lang="en-US" sz="1200" b="1" dirty="0">
                          <a:effectLst/>
                          <a:latin typeface="Times New Roman"/>
                          <a:ea typeface="Calibri"/>
                          <a:cs typeface="Times New Roman"/>
                        </a:rPr>
                        <a:t> </a:t>
                      </a:r>
                      <a:r>
                        <a:rPr lang="en-US" sz="1200" b="1" spc="-5" dirty="0">
                          <a:effectLst/>
                          <a:latin typeface="Times New Roman"/>
                          <a:ea typeface="Calibri"/>
                          <a:cs typeface="Times New Roman"/>
                        </a:rPr>
                        <a:t>Improvement</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0365" marR="0">
                        <a:lnSpc>
                          <a:spcPts val="1360"/>
                        </a:lnSpc>
                        <a:spcBef>
                          <a:spcPts val="0"/>
                        </a:spcBef>
                        <a:spcAft>
                          <a:spcPts val="0"/>
                        </a:spcAft>
                      </a:pPr>
                      <a:r>
                        <a:rPr lang="en-US" sz="1200" b="1" spc="-5" dirty="0">
                          <a:effectLst/>
                          <a:latin typeface="Times New Roman"/>
                          <a:ea typeface="Calibri"/>
                          <a:cs typeface="Times New Roman"/>
                        </a:rPr>
                        <a:t>Unsatisfactory</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7231">
                <a:tc>
                  <a:txBody>
                    <a:bodyPr/>
                    <a:lstStyle/>
                    <a:p>
                      <a:pPr marL="64770" marR="190500">
                        <a:spcBef>
                          <a:spcPts val="0"/>
                        </a:spcBef>
                        <a:spcAft>
                          <a:spcPts val="0"/>
                        </a:spcAft>
                      </a:pPr>
                      <a:r>
                        <a:rPr lang="en-US" sz="1000" dirty="0">
                          <a:effectLst/>
                          <a:latin typeface="Times New Roman"/>
                          <a:ea typeface="Calibri"/>
                          <a:cs typeface="Times New Roman"/>
                        </a:rPr>
                        <a:t>The</a:t>
                      </a:r>
                      <a:r>
                        <a:rPr lang="en-US" sz="1000" spc="-25" dirty="0">
                          <a:effectLst/>
                          <a:latin typeface="Times New Roman"/>
                          <a:ea typeface="Calibri"/>
                          <a:cs typeface="Times New Roman"/>
                        </a:rPr>
                        <a:t> </a:t>
                      </a:r>
                      <a:r>
                        <a:rPr lang="en-US" sz="1000" spc="-5" dirty="0">
                          <a:effectLst/>
                          <a:latin typeface="Times New Roman"/>
                          <a:ea typeface="Calibri"/>
                          <a:cs typeface="Times New Roman"/>
                        </a:rPr>
                        <a:t>teacher</a:t>
                      </a:r>
                      <a:r>
                        <a:rPr lang="en-US" sz="1000" spc="-20" dirty="0">
                          <a:effectLst/>
                          <a:latin typeface="Times New Roman"/>
                          <a:ea typeface="Calibri"/>
                          <a:cs typeface="Times New Roman"/>
                        </a:rPr>
                        <a:t> </a:t>
                      </a:r>
                      <a:r>
                        <a:rPr lang="en-US" sz="1000" spc="-5" dirty="0">
                          <a:effectLst/>
                          <a:latin typeface="Times New Roman"/>
                          <a:ea typeface="Calibri"/>
                          <a:cs typeface="Times New Roman"/>
                        </a:rPr>
                        <a:t>attains</a:t>
                      </a:r>
                      <a:r>
                        <a:rPr lang="en-US" sz="1000" spc="-25" dirty="0">
                          <a:effectLst/>
                          <a:latin typeface="Times New Roman"/>
                          <a:ea typeface="Calibri"/>
                          <a:cs typeface="Times New Roman"/>
                        </a:rPr>
                        <a:t> </a:t>
                      </a:r>
                      <a:r>
                        <a:rPr lang="en-US" sz="1000" dirty="0">
                          <a:effectLst/>
                          <a:latin typeface="Times New Roman"/>
                          <a:ea typeface="Calibri"/>
                          <a:cs typeface="Times New Roman"/>
                        </a:rPr>
                        <a:t>a</a:t>
                      </a:r>
                      <a:r>
                        <a:rPr lang="en-US" sz="1000" spc="-10" dirty="0">
                          <a:effectLst/>
                          <a:latin typeface="Times New Roman"/>
                          <a:ea typeface="Calibri"/>
                          <a:cs typeface="Times New Roman"/>
                        </a:rPr>
                        <a:t> </a:t>
                      </a:r>
                      <a:r>
                        <a:rPr lang="en-US" sz="1000" spc="-5" dirty="0">
                          <a:effectLst/>
                          <a:latin typeface="Times New Roman"/>
                          <a:ea typeface="Calibri"/>
                          <a:cs typeface="Times New Roman"/>
                        </a:rPr>
                        <a:t>high</a:t>
                      </a:r>
                      <a:r>
                        <a:rPr lang="en-US" sz="1000" spc="145" dirty="0">
                          <a:effectLst/>
                          <a:latin typeface="Times New Roman"/>
                          <a:ea typeface="Calibri"/>
                          <a:cs typeface="Times New Roman"/>
                        </a:rPr>
                        <a:t> </a:t>
                      </a:r>
                      <a:r>
                        <a:rPr lang="en-US" sz="1000" spc="-5" dirty="0">
                          <a:effectLst/>
                          <a:latin typeface="Times New Roman"/>
                          <a:ea typeface="Calibri"/>
                          <a:cs typeface="Times New Roman"/>
                        </a:rPr>
                        <a:t>level</a:t>
                      </a:r>
                      <a:r>
                        <a:rPr lang="en-US" sz="1000" spc="-40" dirty="0">
                          <a:effectLst/>
                          <a:latin typeface="Times New Roman"/>
                          <a:ea typeface="Calibri"/>
                          <a:cs typeface="Times New Roman"/>
                        </a:rPr>
                        <a:t> </a:t>
                      </a:r>
                      <a:r>
                        <a:rPr lang="en-US" sz="1000" dirty="0">
                          <a:effectLst/>
                          <a:latin typeface="Times New Roman"/>
                          <a:ea typeface="Calibri"/>
                          <a:cs typeface="Times New Roman"/>
                        </a:rPr>
                        <a:t>of</a:t>
                      </a:r>
                      <a:r>
                        <a:rPr lang="en-US" sz="1000" spc="-45" dirty="0">
                          <a:effectLst/>
                          <a:latin typeface="Times New Roman"/>
                          <a:ea typeface="Calibri"/>
                          <a:cs typeface="Times New Roman"/>
                        </a:rPr>
                        <a:t> </a:t>
                      </a:r>
                      <a:r>
                        <a:rPr lang="en-US" sz="1000" dirty="0">
                          <a:effectLst/>
                          <a:latin typeface="Times New Roman"/>
                          <a:ea typeface="Calibri"/>
                          <a:cs typeface="Times New Roman"/>
                        </a:rPr>
                        <a:t>student</a:t>
                      </a:r>
                      <a:r>
                        <a:rPr lang="en-US" sz="1000" spc="-40" dirty="0">
                          <a:effectLst/>
                          <a:latin typeface="Times New Roman"/>
                          <a:ea typeface="Calibri"/>
                          <a:cs typeface="Times New Roman"/>
                        </a:rPr>
                        <a:t> </a:t>
                      </a:r>
                      <a:r>
                        <a:rPr lang="en-US" sz="1000" spc="-5" dirty="0">
                          <a:effectLst/>
                          <a:latin typeface="Times New Roman"/>
                          <a:ea typeface="Calibri"/>
                          <a:cs typeface="Times New Roman"/>
                        </a:rPr>
                        <a:t>achievement</a:t>
                      </a:r>
                      <a:r>
                        <a:rPr lang="en-US" sz="1000" spc="150" dirty="0">
                          <a:effectLst/>
                          <a:latin typeface="Times New Roman"/>
                          <a:ea typeface="Calibri"/>
                          <a:cs typeface="Times New Roman"/>
                        </a:rPr>
                        <a:t> </a:t>
                      </a:r>
                      <a:r>
                        <a:rPr lang="en-US" sz="1000" spc="-5" dirty="0">
                          <a:effectLst/>
                          <a:latin typeface="Times New Roman"/>
                          <a:ea typeface="Calibri"/>
                          <a:cs typeface="Times New Roman"/>
                        </a:rPr>
                        <a:t>with</a:t>
                      </a:r>
                      <a:r>
                        <a:rPr lang="en-US" sz="1000" spc="-35" dirty="0">
                          <a:effectLst/>
                          <a:latin typeface="Times New Roman"/>
                          <a:ea typeface="Calibri"/>
                          <a:cs typeface="Times New Roman"/>
                        </a:rPr>
                        <a:t> </a:t>
                      </a:r>
                      <a:r>
                        <a:rPr lang="en-US" sz="1000" dirty="0">
                          <a:effectLst/>
                          <a:latin typeface="Times New Roman"/>
                          <a:ea typeface="Calibri"/>
                          <a:cs typeface="Times New Roman"/>
                        </a:rPr>
                        <a:t>all</a:t>
                      </a:r>
                      <a:r>
                        <a:rPr lang="en-US" sz="1000" spc="-30" dirty="0">
                          <a:effectLst/>
                          <a:latin typeface="Times New Roman"/>
                          <a:ea typeface="Calibri"/>
                          <a:cs typeface="Times New Roman"/>
                        </a:rPr>
                        <a:t> </a:t>
                      </a:r>
                      <a:r>
                        <a:rPr lang="en-US" sz="1000" dirty="0">
                          <a:effectLst/>
                          <a:latin typeface="Times New Roman"/>
                          <a:ea typeface="Calibri"/>
                          <a:cs typeface="Times New Roman"/>
                        </a:rPr>
                        <a:t>populations</a:t>
                      </a:r>
                      <a:r>
                        <a:rPr lang="en-US" sz="1000" spc="-30" dirty="0">
                          <a:effectLst/>
                          <a:latin typeface="Times New Roman"/>
                          <a:ea typeface="Calibri"/>
                          <a:cs typeface="Times New Roman"/>
                        </a:rPr>
                        <a:t> </a:t>
                      </a:r>
                      <a:r>
                        <a:rPr lang="en-US" sz="1000" dirty="0">
                          <a:effectLst/>
                          <a:latin typeface="Times New Roman"/>
                          <a:ea typeface="Calibri"/>
                          <a:cs typeface="Times New Roman"/>
                        </a:rPr>
                        <a:t>of</a:t>
                      </a:r>
                      <a:r>
                        <a:rPr lang="en-US" sz="1000" spc="125" dirty="0">
                          <a:effectLst/>
                          <a:latin typeface="Times New Roman"/>
                          <a:ea typeface="Calibri"/>
                          <a:cs typeface="Times New Roman"/>
                        </a:rPr>
                        <a:t> </a:t>
                      </a:r>
                      <a:r>
                        <a:rPr lang="en-US" sz="1000" spc="-5" dirty="0">
                          <a:effectLst/>
                          <a:latin typeface="Times New Roman"/>
                          <a:ea typeface="Calibri"/>
                          <a:cs typeface="Times New Roman"/>
                        </a:rPr>
                        <a:t>learners.</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69850">
                        <a:lnSpc>
                          <a:spcPct val="99000"/>
                        </a:lnSpc>
                        <a:spcBef>
                          <a:spcPts val="0"/>
                        </a:spcBef>
                        <a:spcAft>
                          <a:spcPts val="0"/>
                        </a:spcAft>
                      </a:pPr>
                      <a:r>
                        <a:rPr lang="en-US" sz="1000" dirty="0">
                          <a:effectLst/>
                          <a:latin typeface="Times New Roman"/>
                          <a:ea typeface="Calibri"/>
                          <a:cs typeface="Times New Roman"/>
                        </a:rPr>
                        <a:t>The</a:t>
                      </a:r>
                      <a:r>
                        <a:rPr lang="en-US" sz="1000" spc="-10" dirty="0">
                          <a:effectLst/>
                          <a:latin typeface="Times New Roman"/>
                          <a:ea typeface="Calibri"/>
                          <a:cs typeface="Times New Roman"/>
                        </a:rPr>
                        <a:t> </a:t>
                      </a:r>
                      <a:r>
                        <a:rPr lang="en-US" sz="1000" spc="-5" dirty="0">
                          <a:effectLst/>
                          <a:latin typeface="Times New Roman"/>
                          <a:ea typeface="Calibri"/>
                          <a:cs typeface="Times New Roman"/>
                        </a:rPr>
                        <a:t>work</a:t>
                      </a:r>
                      <a:r>
                        <a:rPr lang="en-US" sz="1000" spc="-30" dirty="0">
                          <a:effectLst/>
                          <a:latin typeface="Times New Roman"/>
                          <a:ea typeface="Calibri"/>
                          <a:cs typeface="Times New Roman"/>
                        </a:rPr>
                        <a:t> </a:t>
                      </a:r>
                      <a:r>
                        <a:rPr lang="en-US" sz="1000" dirty="0">
                          <a:effectLst/>
                          <a:latin typeface="Times New Roman"/>
                          <a:ea typeface="Calibri"/>
                          <a:cs typeface="Times New Roman"/>
                        </a:rPr>
                        <a:t>of</a:t>
                      </a:r>
                      <a:r>
                        <a:rPr lang="en-US" sz="1000" spc="-30" dirty="0">
                          <a:effectLst/>
                          <a:latin typeface="Times New Roman"/>
                          <a:ea typeface="Calibri"/>
                          <a:cs typeface="Times New Roman"/>
                        </a:rPr>
                        <a:t> </a:t>
                      </a:r>
                      <a:r>
                        <a:rPr lang="en-US" sz="1000" dirty="0">
                          <a:effectLst/>
                          <a:latin typeface="Times New Roman"/>
                          <a:ea typeface="Calibri"/>
                          <a:cs typeface="Times New Roman"/>
                        </a:rPr>
                        <a:t>the</a:t>
                      </a:r>
                      <a:r>
                        <a:rPr lang="en-US" sz="1000" spc="-20" dirty="0">
                          <a:effectLst/>
                          <a:latin typeface="Times New Roman"/>
                          <a:ea typeface="Calibri"/>
                          <a:cs typeface="Times New Roman"/>
                        </a:rPr>
                        <a:t> </a:t>
                      </a:r>
                      <a:r>
                        <a:rPr lang="en-US" sz="1000" spc="-5" dirty="0">
                          <a:effectLst/>
                          <a:latin typeface="Times New Roman"/>
                          <a:ea typeface="Calibri"/>
                          <a:cs typeface="Times New Roman"/>
                        </a:rPr>
                        <a:t>teacher</a:t>
                      </a:r>
                      <a:r>
                        <a:rPr lang="en-US" sz="1000" spc="-20" dirty="0">
                          <a:effectLst/>
                          <a:latin typeface="Times New Roman"/>
                          <a:ea typeface="Calibri"/>
                          <a:cs typeface="Times New Roman"/>
                        </a:rPr>
                        <a:t> </a:t>
                      </a:r>
                      <a:r>
                        <a:rPr lang="en-US" sz="1000" dirty="0">
                          <a:effectLst/>
                          <a:latin typeface="Times New Roman"/>
                          <a:ea typeface="Calibri"/>
                          <a:cs typeface="Times New Roman"/>
                        </a:rPr>
                        <a:t>results</a:t>
                      </a:r>
                      <a:r>
                        <a:rPr lang="en-US" sz="1000" spc="135" dirty="0">
                          <a:effectLst/>
                          <a:latin typeface="Times New Roman"/>
                          <a:ea typeface="Calibri"/>
                          <a:cs typeface="Times New Roman"/>
                        </a:rPr>
                        <a:t> </a:t>
                      </a:r>
                      <a:r>
                        <a:rPr lang="en-US" sz="1000" dirty="0">
                          <a:effectLst/>
                          <a:latin typeface="Times New Roman"/>
                          <a:ea typeface="Calibri"/>
                          <a:cs typeface="Times New Roman"/>
                        </a:rPr>
                        <a:t>in</a:t>
                      </a:r>
                      <a:r>
                        <a:rPr lang="en-US" sz="1000" spc="-60" dirty="0">
                          <a:effectLst/>
                          <a:latin typeface="Times New Roman"/>
                          <a:ea typeface="Calibri"/>
                          <a:cs typeface="Times New Roman"/>
                        </a:rPr>
                        <a:t> </a:t>
                      </a:r>
                      <a:r>
                        <a:rPr lang="en-US" sz="1000" dirty="0">
                          <a:effectLst/>
                          <a:latin typeface="Times New Roman"/>
                          <a:ea typeface="Calibri"/>
                          <a:cs typeface="Times New Roman"/>
                        </a:rPr>
                        <a:t>acceptable,</a:t>
                      </a:r>
                      <a:r>
                        <a:rPr lang="en-US" sz="1000" spc="-35" dirty="0">
                          <a:effectLst/>
                          <a:latin typeface="Times New Roman"/>
                          <a:ea typeface="Calibri"/>
                          <a:cs typeface="Times New Roman"/>
                        </a:rPr>
                        <a:t> </a:t>
                      </a:r>
                      <a:r>
                        <a:rPr lang="en-US" sz="1000" spc="-5" dirty="0">
                          <a:effectLst/>
                          <a:latin typeface="Times New Roman"/>
                          <a:ea typeface="Calibri"/>
                          <a:cs typeface="Times New Roman"/>
                        </a:rPr>
                        <a:t>measurable</a:t>
                      </a:r>
                      <a:r>
                        <a:rPr lang="en-US" sz="1000" spc="140" dirty="0">
                          <a:effectLst/>
                          <a:latin typeface="Times New Roman"/>
                          <a:ea typeface="Calibri"/>
                          <a:cs typeface="Times New Roman"/>
                        </a:rPr>
                        <a:t> </a:t>
                      </a:r>
                      <a:r>
                        <a:rPr lang="en-US" sz="1000" dirty="0">
                          <a:effectLst/>
                          <a:latin typeface="Times New Roman"/>
                          <a:ea typeface="Calibri"/>
                          <a:cs typeface="Times New Roman"/>
                        </a:rPr>
                        <a:t>progress</a:t>
                      </a:r>
                      <a:r>
                        <a:rPr lang="en-US" sz="1000" spc="-45" dirty="0">
                          <a:effectLst/>
                          <a:latin typeface="Times New Roman"/>
                          <a:ea typeface="Calibri"/>
                          <a:cs typeface="Times New Roman"/>
                        </a:rPr>
                        <a:t> </a:t>
                      </a:r>
                      <a:r>
                        <a:rPr lang="en-US" sz="1000" dirty="0">
                          <a:effectLst/>
                          <a:latin typeface="Times New Roman"/>
                          <a:ea typeface="Calibri"/>
                          <a:cs typeface="Times New Roman"/>
                        </a:rPr>
                        <a:t>based</a:t>
                      </a:r>
                      <a:r>
                        <a:rPr lang="en-US" sz="1000" spc="-30" dirty="0">
                          <a:effectLst/>
                          <a:latin typeface="Times New Roman"/>
                          <a:ea typeface="Calibri"/>
                          <a:cs typeface="Times New Roman"/>
                        </a:rPr>
                        <a:t> </a:t>
                      </a:r>
                      <a:r>
                        <a:rPr lang="en-US" sz="1000" dirty="0">
                          <a:effectLst/>
                          <a:latin typeface="Times New Roman"/>
                          <a:ea typeface="Calibri"/>
                          <a:cs typeface="Times New Roman"/>
                        </a:rPr>
                        <a:t>on</a:t>
                      </a:r>
                      <a:r>
                        <a:rPr lang="en-US" sz="1000" spc="-45" dirty="0">
                          <a:effectLst/>
                          <a:latin typeface="Times New Roman"/>
                          <a:ea typeface="Calibri"/>
                          <a:cs typeface="Times New Roman"/>
                        </a:rPr>
                        <a:t> </a:t>
                      </a:r>
                      <a:r>
                        <a:rPr lang="en-US" sz="1000" spc="-5" dirty="0">
                          <a:effectLst/>
                          <a:latin typeface="Times New Roman"/>
                          <a:ea typeface="Calibri"/>
                          <a:cs typeface="Times New Roman"/>
                        </a:rPr>
                        <a:t>established</a:t>
                      </a:r>
                      <a:r>
                        <a:rPr lang="en-US" sz="1000" spc="120" dirty="0">
                          <a:effectLst/>
                          <a:latin typeface="Times New Roman"/>
                          <a:ea typeface="Calibri"/>
                          <a:cs typeface="Times New Roman"/>
                        </a:rPr>
                        <a:t> </a:t>
                      </a:r>
                      <a:r>
                        <a:rPr lang="en-US" sz="1000" dirty="0">
                          <a:effectLst/>
                          <a:latin typeface="Times New Roman"/>
                          <a:ea typeface="Calibri"/>
                          <a:cs typeface="Times New Roman"/>
                        </a:rPr>
                        <a:t>standards</a:t>
                      </a:r>
                      <a:r>
                        <a:rPr lang="en-US" sz="1000" spc="-40" dirty="0">
                          <a:effectLst/>
                          <a:latin typeface="Times New Roman"/>
                          <a:ea typeface="Calibri"/>
                          <a:cs typeface="Times New Roman"/>
                        </a:rPr>
                        <a:t> </a:t>
                      </a:r>
                      <a:r>
                        <a:rPr lang="en-US" sz="1000" spc="-5" dirty="0">
                          <a:effectLst/>
                          <a:latin typeface="Times New Roman"/>
                          <a:ea typeface="Calibri"/>
                          <a:cs typeface="Times New Roman"/>
                        </a:rPr>
                        <a:t>for</a:t>
                      </a:r>
                      <a:r>
                        <a:rPr lang="en-US" sz="1000" spc="-30" dirty="0">
                          <a:effectLst/>
                          <a:latin typeface="Times New Roman"/>
                          <a:ea typeface="Calibri"/>
                          <a:cs typeface="Times New Roman"/>
                        </a:rPr>
                        <a:t> </a:t>
                      </a:r>
                      <a:r>
                        <a:rPr lang="en-US" sz="1000" dirty="0">
                          <a:effectLst/>
                          <a:latin typeface="Times New Roman"/>
                          <a:ea typeface="Calibri"/>
                          <a:cs typeface="Times New Roman"/>
                        </a:rPr>
                        <a:t>a</a:t>
                      </a:r>
                      <a:r>
                        <a:rPr lang="en-US" sz="1000" spc="-35" dirty="0">
                          <a:effectLst/>
                          <a:latin typeface="Times New Roman"/>
                          <a:ea typeface="Calibri"/>
                          <a:cs typeface="Times New Roman"/>
                        </a:rPr>
                        <a:t> </a:t>
                      </a:r>
                      <a:r>
                        <a:rPr lang="en-US" sz="1000" spc="-5" dirty="0">
                          <a:effectLst/>
                          <a:latin typeface="Times New Roman"/>
                          <a:ea typeface="Calibri"/>
                          <a:cs typeface="Times New Roman"/>
                        </a:rPr>
                        <a:t>significant</a:t>
                      </a:r>
                      <a:r>
                        <a:rPr lang="en-US" sz="1000" spc="120" dirty="0">
                          <a:effectLst/>
                          <a:latin typeface="Times New Roman"/>
                          <a:ea typeface="Calibri"/>
                          <a:cs typeface="Times New Roman"/>
                        </a:rPr>
                        <a:t> </a:t>
                      </a:r>
                      <a:r>
                        <a:rPr lang="en-US" sz="1000" spc="-5" dirty="0">
                          <a:effectLst/>
                          <a:latin typeface="Times New Roman"/>
                          <a:ea typeface="Calibri"/>
                          <a:cs typeface="Times New Roman"/>
                        </a:rPr>
                        <a:t>number</a:t>
                      </a:r>
                      <a:r>
                        <a:rPr lang="en-US" sz="1000" spc="-35" dirty="0">
                          <a:effectLst/>
                          <a:latin typeface="Times New Roman"/>
                          <a:ea typeface="Calibri"/>
                          <a:cs typeface="Times New Roman"/>
                        </a:rPr>
                        <a:t> </a:t>
                      </a:r>
                      <a:r>
                        <a:rPr lang="en-US" sz="1000" dirty="0">
                          <a:effectLst/>
                          <a:latin typeface="Times New Roman"/>
                          <a:ea typeface="Calibri"/>
                          <a:cs typeface="Times New Roman"/>
                        </a:rPr>
                        <a:t>of</a:t>
                      </a:r>
                      <a:r>
                        <a:rPr lang="en-US" sz="1000" spc="-45" dirty="0">
                          <a:effectLst/>
                          <a:latin typeface="Times New Roman"/>
                          <a:ea typeface="Calibri"/>
                          <a:cs typeface="Times New Roman"/>
                        </a:rPr>
                        <a:t> </a:t>
                      </a:r>
                      <a:r>
                        <a:rPr lang="en-US" sz="1000" dirty="0">
                          <a:effectLst/>
                          <a:latin typeface="Times New Roman"/>
                          <a:ea typeface="Calibri"/>
                          <a:cs typeface="Times New Roman"/>
                        </a:rPr>
                        <a:t>students.</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68580">
                        <a:spcBef>
                          <a:spcPts val="0"/>
                        </a:spcBef>
                        <a:spcAft>
                          <a:spcPts val="0"/>
                        </a:spcAft>
                      </a:pPr>
                      <a:r>
                        <a:rPr lang="en-US" sz="1000" dirty="0">
                          <a:effectLst/>
                          <a:latin typeface="Times New Roman"/>
                          <a:ea typeface="Calibri"/>
                          <a:cs typeface="Times New Roman"/>
                        </a:rPr>
                        <a:t>The</a:t>
                      </a:r>
                      <a:r>
                        <a:rPr lang="en-US" sz="1000" spc="-10" dirty="0">
                          <a:effectLst/>
                          <a:latin typeface="Times New Roman"/>
                          <a:ea typeface="Calibri"/>
                          <a:cs typeface="Times New Roman"/>
                        </a:rPr>
                        <a:t> </a:t>
                      </a:r>
                      <a:r>
                        <a:rPr lang="en-US" sz="1000" spc="-5" dirty="0">
                          <a:effectLst/>
                          <a:latin typeface="Times New Roman"/>
                          <a:ea typeface="Calibri"/>
                          <a:cs typeface="Times New Roman"/>
                        </a:rPr>
                        <a:t>work</a:t>
                      </a:r>
                      <a:r>
                        <a:rPr lang="en-US" sz="1000" spc="-30" dirty="0">
                          <a:effectLst/>
                          <a:latin typeface="Times New Roman"/>
                          <a:ea typeface="Calibri"/>
                          <a:cs typeface="Times New Roman"/>
                        </a:rPr>
                        <a:t> </a:t>
                      </a:r>
                      <a:r>
                        <a:rPr lang="en-US" sz="1000" dirty="0">
                          <a:effectLst/>
                          <a:latin typeface="Times New Roman"/>
                          <a:ea typeface="Calibri"/>
                          <a:cs typeface="Times New Roman"/>
                        </a:rPr>
                        <a:t>of</a:t>
                      </a:r>
                      <a:r>
                        <a:rPr lang="en-US" sz="1000" spc="-30" dirty="0">
                          <a:effectLst/>
                          <a:latin typeface="Times New Roman"/>
                          <a:ea typeface="Calibri"/>
                          <a:cs typeface="Times New Roman"/>
                        </a:rPr>
                        <a:t> </a:t>
                      </a:r>
                      <a:r>
                        <a:rPr lang="en-US" sz="1000" dirty="0">
                          <a:effectLst/>
                          <a:latin typeface="Times New Roman"/>
                          <a:ea typeface="Calibri"/>
                          <a:cs typeface="Times New Roman"/>
                        </a:rPr>
                        <a:t>the</a:t>
                      </a:r>
                      <a:r>
                        <a:rPr lang="en-US" sz="1000" spc="-20" dirty="0">
                          <a:effectLst/>
                          <a:latin typeface="Times New Roman"/>
                          <a:ea typeface="Calibri"/>
                          <a:cs typeface="Times New Roman"/>
                        </a:rPr>
                        <a:t> </a:t>
                      </a:r>
                      <a:r>
                        <a:rPr lang="en-US" sz="1000" spc="-5" dirty="0">
                          <a:effectLst/>
                          <a:latin typeface="Times New Roman"/>
                          <a:ea typeface="Calibri"/>
                          <a:cs typeface="Times New Roman"/>
                        </a:rPr>
                        <a:t>teacher</a:t>
                      </a:r>
                      <a:r>
                        <a:rPr lang="en-US" sz="1000" spc="-20" dirty="0">
                          <a:effectLst/>
                          <a:latin typeface="Times New Roman"/>
                          <a:ea typeface="Calibri"/>
                          <a:cs typeface="Times New Roman"/>
                        </a:rPr>
                        <a:t> </a:t>
                      </a:r>
                      <a:r>
                        <a:rPr lang="en-US" sz="1000" dirty="0">
                          <a:effectLst/>
                          <a:latin typeface="Times New Roman"/>
                          <a:ea typeface="Calibri"/>
                          <a:cs typeface="Times New Roman"/>
                        </a:rPr>
                        <a:t>results</a:t>
                      </a:r>
                      <a:r>
                        <a:rPr lang="en-US" sz="1000" spc="135" dirty="0">
                          <a:effectLst/>
                          <a:latin typeface="Times New Roman"/>
                          <a:ea typeface="Calibri"/>
                          <a:cs typeface="Times New Roman"/>
                        </a:rPr>
                        <a:t> </a:t>
                      </a:r>
                      <a:r>
                        <a:rPr lang="en-US" sz="1000" dirty="0">
                          <a:effectLst/>
                          <a:latin typeface="Times New Roman"/>
                          <a:ea typeface="Calibri"/>
                          <a:cs typeface="Times New Roman"/>
                        </a:rPr>
                        <a:t>in</a:t>
                      </a:r>
                      <a:r>
                        <a:rPr lang="en-US" sz="1000" spc="-35" dirty="0">
                          <a:effectLst/>
                          <a:latin typeface="Times New Roman"/>
                          <a:ea typeface="Calibri"/>
                          <a:cs typeface="Times New Roman"/>
                        </a:rPr>
                        <a:t> </a:t>
                      </a:r>
                      <a:r>
                        <a:rPr lang="en-US" sz="1000" spc="-5" dirty="0">
                          <a:effectLst/>
                          <a:latin typeface="Times New Roman"/>
                          <a:ea typeface="Calibri"/>
                          <a:cs typeface="Times New Roman"/>
                        </a:rPr>
                        <a:t>student</a:t>
                      </a:r>
                      <a:r>
                        <a:rPr lang="en-US" sz="1000" spc="-10" dirty="0">
                          <a:effectLst/>
                          <a:latin typeface="Times New Roman"/>
                          <a:ea typeface="Calibri"/>
                          <a:cs typeface="Times New Roman"/>
                        </a:rPr>
                        <a:t> </a:t>
                      </a:r>
                      <a:r>
                        <a:rPr lang="en-US" sz="1000" spc="-5" dirty="0">
                          <a:effectLst/>
                          <a:latin typeface="Times New Roman"/>
                          <a:ea typeface="Calibri"/>
                          <a:cs typeface="Times New Roman"/>
                        </a:rPr>
                        <a:t>growth</a:t>
                      </a:r>
                      <a:r>
                        <a:rPr lang="en-US" sz="1000" spc="-35" dirty="0">
                          <a:effectLst/>
                          <a:latin typeface="Times New Roman"/>
                          <a:ea typeface="Calibri"/>
                          <a:cs typeface="Times New Roman"/>
                        </a:rPr>
                        <a:t> </a:t>
                      </a:r>
                      <a:r>
                        <a:rPr lang="en-US" sz="1000" dirty="0">
                          <a:effectLst/>
                          <a:latin typeface="Times New Roman"/>
                          <a:ea typeface="Calibri"/>
                          <a:cs typeface="Times New Roman"/>
                        </a:rPr>
                        <a:t>but</a:t>
                      </a:r>
                      <a:r>
                        <a:rPr lang="en-US" sz="1000" spc="-25" dirty="0">
                          <a:effectLst/>
                          <a:latin typeface="Times New Roman"/>
                          <a:ea typeface="Calibri"/>
                          <a:cs typeface="Times New Roman"/>
                        </a:rPr>
                        <a:t> </a:t>
                      </a:r>
                      <a:r>
                        <a:rPr lang="en-US" sz="1000" dirty="0">
                          <a:effectLst/>
                          <a:latin typeface="Times New Roman"/>
                          <a:ea typeface="Calibri"/>
                          <a:cs typeface="Times New Roman"/>
                        </a:rPr>
                        <a:t>does</a:t>
                      </a:r>
                      <a:r>
                        <a:rPr lang="en-US" sz="1000" spc="-25" dirty="0">
                          <a:effectLst/>
                          <a:latin typeface="Times New Roman"/>
                          <a:ea typeface="Calibri"/>
                          <a:cs typeface="Times New Roman"/>
                        </a:rPr>
                        <a:t> </a:t>
                      </a:r>
                      <a:r>
                        <a:rPr lang="en-US" sz="1000" dirty="0">
                          <a:effectLst/>
                          <a:latin typeface="Times New Roman"/>
                          <a:ea typeface="Calibri"/>
                          <a:cs typeface="Times New Roman"/>
                        </a:rPr>
                        <a:t>not</a:t>
                      </a:r>
                      <a:r>
                        <a:rPr lang="en-US" sz="1000" spc="130" dirty="0">
                          <a:effectLst/>
                          <a:latin typeface="Times New Roman"/>
                          <a:ea typeface="Calibri"/>
                          <a:cs typeface="Times New Roman"/>
                        </a:rPr>
                        <a:t> </a:t>
                      </a:r>
                      <a:r>
                        <a:rPr lang="en-US" sz="1000" spc="-5" dirty="0">
                          <a:effectLst/>
                          <a:latin typeface="Times New Roman"/>
                          <a:ea typeface="Calibri"/>
                          <a:cs typeface="Times New Roman"/>
                        </a:rPr>
                        <a:t>meet</a:t>
                      </a:r>
                      <a:r>
                        <a:rPr lang="en-US" sz="1000" spc="-45" dirty="0">
                          <a:effectLst/>
                          <a:latin typeface="Times New Roman"/>
                          <a:ea typeface="Calibri"/>
                          <a:cs typeface="Times New Roman"/>
                        </a:rPr>
                        <a:t> </a:t>
                      </a:r>
                      <a:r>
                        <a:rPr lang="en-US" sz="1000" dirty="0">
                          <a:effectLst/>
                          <a:latin typeface="Times New Roman"/>
                          <a:ea typeface="Calibri"/>
                          <a:cs typeface="Times New Roman"/>
                        </a:rPr>
                        <a:t>the</a:t>
                      </a:r>
                      <a:r>
                        <a:rPr lang="en-US" sz="1000" spc="-35" dirty="0">
                          <a:effectLst/>
                          <a:latin typeface="Times New Roman"/>
                          <a:ea typeface="Calibri"/>
                          <a:cs typeface="Times New Roman"/>
                        </a:rPr>
                        <a:t> </a:t>
                      </a:r>
                      <a:r>
                        <a:rPr lang="en-US" sz="1000" spc="-5" dirty="0">
                          <a:effectLst/>
                          <a:latin typeface="Times New Roman"/>
                          <a:ea typeface="Calibri"/>
                          <a:cs typeface="Times New Roman"/>
                        </a:rPr>
                        <a:t>established</a:t>
                      </a:r>
                      <a:r>
                        <a:rPr lang="en-US" sz="1000" spc="-30" dirty="0">
                          <a:effectLst/>
                          <a:latin typeface="Times New Roman"/>
                          <a:ea typeface="Calibri"/>
                          <a:cs typeface="Times New Roman"/>
                        </a:rPr>
                        <a:t> </a:t>
                      </a:r>
                      <a:r>
                        <a:rPr lang="en-US" sz="1000" dirty="0">
                          <a:effectLst/>
                          <a:latin typeface="Times New Roman"/>
                          <a:ea typeface="Calibri"/>
                          <a:cs typeface="Times New Roman"/>
                        </a:rPr>
                        <a:t>standard</a:t>
                      </a:r>
                      <a:r>
                        <a:rPr lang="en-US" sz="1000" spc="130" dirty="0">
                          <a:effectLst/>
                          <a:latin typeface="Times New Roman"/>
                          <a:ea typeface="Calibri"/>
                          <a:cs typeface="Times New Roman"/>
                        </a:rPr>
                        <a:t> </a:t>
                      </a:r>
                      <a:r>
                        <a:rPr lang="en-US" sz="1000" dirty="0">
                          <a:effectLst/>
                          <a:latin typeface="Times New Roman"/>
                          <a:ea typeface="Calibri"/>
                          <a:cs typeface="Times New Roman"/>
                        </a:rPr>
                        <a:t>and/or</a:t>
                      </a:r>
                      <a:r>
                        <a:rPr lang="en-US" sz="1000" spc="-25" dirty="0">
                          <a:effectLst/>
                          <a:latin typeface="Times New Roman"/>
                          <a:ea typeface="Calibri"/>
                          <a:cs typeface="Times New Roman"/>
                        </a:rPr>
                        <a:t> </a:t>
                      </a:r>
                      <a:r>
                        <a:rPr lang="en-US" sz="1000" dirty="0">
                          <a:effectLst/>
                          <a:latin typeface="Times New Roman"/>
                          <a:ea typeface="Calibri"/>
                          <a:cs typeface="Times New Roman"/>
                        </a:rPr>
                        <a:t>is</a:t>
                      </a:r>
                      <a:r>
                        <a:rPr lang="en-US" sz="1000" spc="-25" dirty="0">
                          <a:effectLst/>
                          <a:latin typeface="Times New Roman"/>
                          <a:ea typeface="Calibri"/>
                          <a:cs typeface="Times New Roman"/>
                        </a:rPr>
                        <a:t> </a:t>
                      </a:r>
                      <a:r>
                        <a:rPr lang="en-US" sz="1000" spc="-5" dirty="0">
                          <a:effectLst/>
                          <a:latin typeface="Times New Roman"/>
                          <a:ea typeface="Calibri"/>
                          <a:cs typeface="Times New Roman"/>
                        </a:rPr>
                        <a:t>not</a:t>
                      </a:r>
                      <a:r>
                        <a:rPr lang="en-US" sz="1000" spc="-25" dirty="0">
                          <a:effectLst/>
                          <a:latin typeface="Times New Roman"/>
                          <a:ea typeface="Calibri"/>
                          <a:cs typeface="Times New Roman"/>
                        </a:rPr>
                        <a:t> </a:t>
                      </a:r>
                      <a:r>
                        <a:rPr lang="en-US" sz="1000" spc="-5" dirty="0">
                          <a:effectLst/>
                          <a:latin typeface="Times New Roman"/>
                          <a:ea typeface="Calibri"/>
                          <a:cs typeface="Times New Roman"/>
                        </a:rPr>
                        <a:t>achieved with</a:t>
                      </a:r>
                      <a:r>
                        <a:rPr lang="en-US" sz="1000" spc="-25" dirty="0">
                          <a:effectLst/>
                          <a:latin typeface="Times New Roman"/>
                          <a:ea typeface="Calibri"/>
                          <a:cs typeface="Times New Roman"/>
                        </a:rPr>
                        <a:t> </a:t>
                      </a:r>
                      <a:r>
                        <a:rPr lang="en-US" sz="1000" dirty="0">
                          <a:effectLst/>
                          <a:latin typeface="Times New Roman"/>
                          <a:ea typeface="Calibri"/>
                          <a:cs typeface="Times New Roman"/>
                        </a:rPr>
                        <a:t>all</a:t>
                      </a:r>
                      <a:r>
                        <a:rPr lang="en-US" sz="1000" spc="115" dirty="0">
                          <a:effectLst/>
                          <a:latin typeface="Times New Roman"/>
                          <a:ea typeface="Calibri"/>
                          <a:cs typeface="Times New Roman"/>
                        </a:rPr>
                        <a:t> </a:t>
                      </a:r>
                      <a:r>
                        <a:rPr lang="en-US" sz="1000" spc="-5" dirty="0">
                          <a:effectLst/>
                          <a:latin typeface="Times New Roman"/>
                          <a:ea typeface="Calibri"/>
                          <a:cs typeface="Times New Roman"/>
                        </a:rPr>
                        <a:t>populations</a:t>
                      </a:r>
                      <a:r>
                        <a:rPr lang="en-US" sz="1000" spc="-40" dirty="0">
                          <a:effectLst/>
                          <a:latin typeface="Times New Roman"/>
                          <a:ea typeface="Calibri"/>
                          <a:cs typeface="Times New Roman"/>
                        </a:rPr>
                        <a:t> </a:t>
                      </a:r>
                      <a:r>
                        <a:rPr lang="en-US" sz="1000" spc="-5" dirty="0">
                          <a:effectLst/>
                          <a:latin typeface="Times New Roman"/>
                          <a:ea typeface="Calibri"/>
                          <a:cs typeface="Times New Roman"/>
                        </a:rPr>
                        <a:t>taught</a:t>
                      </a:r>
                      <a:r>
                        <a:rPr lang="en-US" sz="1000" spc="-35" dirty="0">
                          <a:effectLst/>
                          <a:latin typeface="Times New Roman"/>
                          <a:ea typeface="Calibri"/>
                          <a:cs typeface="Times New Roman"/>
                        </a:rPr>
                        <a:t> </a:t>
                      </a:r>
                      <a:r>
                        <a:rPr lang="en-US" sz="1000" spc="5" dirty="0">
                          <a:effectLst/>
                          <a:latin typeface="Times New Roman"/>
                          <a:ea typeface="Calibri"/>
                          <a:cs typeface="Times New Roman"/>
                        </a:rPr>
                        <a:t>by</a:t>
                      </a:r>
                      <a:r>
                        <a:rPr lang="en-US" sz="1000" spc="-50" dirty="0">
                          <a:effectLst/>
                          <a:latin typeface="Times New Roman"/>
                          <a:ea typeface="Calibri"/>
                          <a:cs typeface="Times New Roman"/>
                        </a:rPr>
                        <a:t> </a:t>
                      </a:r>
                      <a:r>
                        <a:rPr lang="en-US" sz="1000" dirty="0">
                          <a:effectLst/>
                          <a:latin typeface="Times New Roman"/>
                          <a:ea typeface="Calibri"/>
                          <a:cs typeface="Times New Roman"/>
                        </a:rPr>
                        <a:t>the</a:t>
                      </a:r>
                      <a:r>
                        <a:rPr lang="en-US" sz="1000" spc="160" dirty="0">
                          <a:effectLst/>
                          <a:latin typeface="Times New Roman"/>
                          <a:ea typeface="Calibri"/>
                          <a:cs typeface="Times New Roman"/>
                        </a:rPr>
                        <a:t> </a:t>
                      </a:r>
                      <a:r>
                        <a:rPr lang="en-US" sz="1000" spc="-5" dirty="0">
                          <a:effectLst/>
                          <a:latin typeface="Times New Roman"/>
                          <a:ea typeface="Calibri"/>
                          <a:cs typeface="Times New Roman"/>
                        </a:rPr>
                        <a:t>teacher.</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99695">
                        <a:spcBef>
                          <a:spcPts val="0"/>
                        </a:spcBef>
                        <a:spcAft>
                          <a:spcPts val="0"/>
                        </a:spcAft>
                      </a:pPr>
                      <a:r>
                        <a:rPr lang="en-US" sz="1000" dirty="0">
                          <a:effectLst/>
                          <a:latin typeface="Times New Roman"/>
                          <a:ea typeface="Calibri"/>
                          <a:cs typeface="Times New Roman"/>
                        </a:rPr>
                        <a:t>The</a:t>
                      </a:r>
                      <a:r>
                        <a:rPr lang="en-US" sz="1000" spc="-10" dirty="0">
                          <a:effectLst/>
                          <a:latin typeface="Times New Roman"/>
                          <a:ea typeface="Calibri"/>
                          <a:cs typeface="Times New Roman"/>
                        </a:rPr>
                        <a:t> </a:t>
                      </a:r>
                      <a:r>
                        <a:rPr lang="en-US" sz="1000" spc="-5" dirty="0">
                          <a:effectLst/>
                          <a:latin typeface="Times New Roman"/>
                          <a:ea typeface="Calibri"/>
                          <a:cs typeface="Times New Roman"/>
                        </a:rPr>
                        <a:t>work</a:t>
                      </a:r>
                      <a:r>
                        <a:rPr lang="en-US" sz="1000" spc="-25" dirty="0">
                          <a:effectLst/>
                          <a:latin typeface="Times New Roman"/>
                          <a:ea typeface="Calibri"/>
                          <a:cs typeface="Times New Roman"/>
                        </a:rPr>
                        <a:t> </a:t>
                      </a:r>
                      <a:r>
                        <a:rPr lang="en-US" sz="1000" dirty="0">
                          <a:effectLst/>
                          <a:latin typeface="Times New Roman"/>
                          <a:ea typeface="Calibri"/>
                          <a:cs typeface="Times New Roman"/>
                        </a:rPr>
                        <a:t>of</a:t>
                      </a:r>
                      <a:r>
                        <a:rPr lang="en-US" sz="1000" spc="-30" dirty="0">
                          <a:effectLst/>
                          <a:latin typeface="Times New Roman"/>
                          <a:ea typeface="Calibri"/>
                          <a:cs typeface="Times New Roman"/>
                        </a:rPr>
                        <a:t> </a:t>
                      </a:r>
                      <a:r>
                        <a:rPr lang="en-US" sz="1000" dirty="0">
                          <a:effectLst/>
                          <a:latin typeface="Times New Roman"/>
                          <a:ea typeface="Calibri"/>
                          <a:cs typeface="Times New Roman"/>
                        </a:rPr>
                        <a:t>the</a:t>
                      </a:r>
                      <a:r>
                        <a:rPr lang="en-US" sz="1000" spc="-20" dirty="0">
                          <a:effectLst/>
                          <a:latin typeface="Times New Roman"/>
                          <a:ea typeface="Calibri"/>
                          <a:cs typeface="Times New Roman"/>
                        </a:rPr>
                        <a:t> </a:t>
                      </a:r>
                      <a:r>
                        <a:rPr lang="en-US" sz="1000" spc="-5" dirty="0">
                          <a:effectLst/>
                          <a:latin typeface="Times New Roman"/>
                          <a:ea typeface="Calibri"/>
                          <a:cs typeface="Times New Roman"/>
                        </a:rPr>
                        <a:t>teacher</a:t>
                      </a:r>
                      <a:r>
                        <a:rPr lang="en-US" sz="1000" spc="-15" dirty="0">
                          <a:effectLst/>
                          <a:latin typeface="Times New Roman"/>
                          <a:ea typeface="Calibri"/>
                          <a:cs typeface="Times New Roman"/>
                        </a:rPr>
                        <a:t> </a:t>
                      </a:r>
                      <a:r>
                        <a:rPr lang="en-US" sz="1000" dirty="0">
                          <a:effectLst/>
                          <a:latin typeface="Times New Roman"/>
                          <a:ea typeface="Calibri"/>
                          <a:cs typeface="Times New Roman"/>
                        </a:rPr>
                        <a:t>does</a:t>
                      </a:r>
                      <a:r>
                        <a:rPr lang="en-US" sz="1000" spc="145" dirty="0">
                          <a:effectLst/>
                          <a:latin typeface="Times New Roman"/>
                          <a:ea typeface="Calibri"/>
                          <a:cs typeface="Times New Roman"/>
                        </a:rPr>
                        <a:t> </a:t>
                      </a:r>
                      <a:r>
                        <a:rPr lang="en-US" sz="1000" spc="-5" dirty="0">
                          <a:effectLst/>
                          <a:latin typeface="Times New Roman"/>
                          <a:ea typeface="Calibri"/>
                          <a:cs typeface="Times New Roman"/>
                        </a:rPr>
                        <a:t>not</a:t>
                      </a:r>
                      <a:r>
                        <a:rPr lang="en-US" sz="1000" spc="-45" dirty="0">
                          <a:effectLst/>
                          <a:latin typeface="Times New Roman"/>
                          <a:ea typeface="Calibri"/>
                          <a:cs typeface="Times New Roman"/>
                        </a:rPr>
                        <a:t> </a:t>
                      </a:r>
                      <a:r>
                        <a:rPr lang="en-US" sz="1000" spc="-5" dirty="0">
                          <a:effectLst/>
                          <a:latin typeface="Times New Roman"/>
                          <a:ea typeface="Calibri"/>
                          <a:cs typeface="Times New Roman"/>
                        </a:rPr>
                        <a:t>achieve</a:t>
                      </a:r>
                      <a:r>
                        <a:rPr lang="en-US" sz="1000" spc="-40" dirty="0">
                          <a:effectLst/>
                          <a:latin typeface="Times New Roman"/>
                          <a:ea typeface="Calibri"/>
                          <a:cs typeface="Times New Roman"/>
                        </a:rPr>
                        <a:t> </a:t>
                      </a:r>
                      <a:r>
                        <a:rPr lang="en-US" sz="1000" dirty="0">
                          <a:effectLst/>
                          <a:latin typeface="Times New Roman"/>
                          <a:ea typeface="Calibri"/>
                          <a:cs typeface="Times New Roman"/>
                        </a:rPr>
                        <a:t>acceptable</a:t>
                      </a:r>
                      <a:r>
                        <a:rPr lang="en-US" sz="1000" spc="-35" dirty="0">
                          <a:effectLst/>
                          <a:latin typeface="Times New Roman"/>
                          <a:ea typeface="Calibri"/>
                          <a:cs typeface="Times New Roman"/>
                        </a:rPr>
                        <a:t> </a:t>
                      </a:r>
                      <a:r>
                        <a:rPr lang="en-US" sz="1000" spc="-5" dirty="0">
                          <a:effectLst/>
                          <a:latin typeface="Times New Roman"/>
                          <a:ea typeface="Calibri"/>
                          <a:cs typeface="Times New Roman"/>
                        </a:rPr>
                        <a:t>student</a:t>
                      </a:r>
                      <a:r>
                        <a:rPr lang="en-US" sz="1000" spc="150" dirty="0">
                          <a:effectLst/>
                          <a:latin typeface="Times New Roman"/>
                          <a:ea typeface="Calibri"/>
                          <a:cs typeface="Times New Roman"/>
                        </a:rPr>
                        <a:t> </a:t>
                      </a:r>
                      <a:r>
                        <a:rPr lang="en-US" sz="1000" spc="-5" dirty="0">
                          <a:effectLst/>
                          <a:latin typeface="Times New Roman"/>
                          <a:ea typeface="Calibri"/>
                          <a:cs typeface="Times New Roman"/>
                        </a:rPr>
                        <a:t>growth.</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2066">
                <a:tc>
                  <a:txBody>
                    <a:bodyPr/>
                    <a:lstStyle/>
                    <a:p>
                      <a:pPr marL="64770" marR="66040">
                        <a:lnSpc>
                          <a:spcPct val="99000"/>
                        </a:lnSpc>
                        <a:spcBef>
                          <a:spcPts val="0"/>
                        </a:spcBef>
                        <a:spcAft>
                          <a:spcPts val="0"/>
                        </a:spcAft>
                        <a:tabLst>
                          <a:tab pos="596265" algn="l"/>
                          <a:tab pos="1390650" algn="l"/>
                        </a:tabLst>
                      </a:pPr>
                      <a:r>
                        <a:rPr lang="en-US" sz="1000" spc="-5" dirty="0">
                          <a:effectLst/>
                          <a:latin typeface="Times New Roman"/>
                          <a:ea typeface="Calibri"/>
                          <a:cs typeface="Times New Roman"/>
                        </a:rPr>
                        <a:t>Almost</a:t>
                      </a:r>
                      <a:r>
                        <a:rPr lang="en-US" sz="1000" spc="-45" dirty="0">
                          <a:effectLst/>
                          <a:latin typeface="Times New Roman"/>
                          <a:ea typeface="Calibri"/>
                          <a:cs typeface="Times New Roman"/>
                        </a:rPr>
                        <a:t> </a:t>
                      </a:r>
                      <a:r>
                        <a:rPr lang="en-US" sz="1000" dirty="0">
                          <a:effectLst/>
                          <a:latin typeface="Times New Roman"/>
                          <a:ea typeface="Calibri"/>
                          <a:cs typeface="Times New Roman"/>
                        </a:rPr>
                        <a:t>all</a:t>
                      </a:r>
                      <a:r>
                        <a:rPr lang="en-US" sz="1000" spc="-40" dirty="0">
                          <a:effectLst/>
                          <a:latin typeface="Times New Roman"/>
                          <a:ea typeface="Calibri"/>
                          <a:cs typeface="Times New Roman"/>
                        </a:rPr>
                        <a:t> </a:t>
                      </a:r>
                      <a:r>
                        <a:rPr lang="en-US" sz="1000" dirty="0">
                          <a:effectLst/>
                          <a:latin typeface="Times New Roman"/>
                          <a:ea typeface="Calibri"/>
                          <a:cs typeface="Times New Roman"/>
                        </a:rPr>
                        <a:t>students</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a:t>
                      </a:r>
                      <a:r>
                        <a:rPr lang="en-US" sz="1000" spc="145" dirty="0">
                          <a:effectLst/>
                          <a:latin typeface="Times New Roman"/>
                          <a:ea typeface="Calibri"/>
                          <a:cs typeface="Times New Roman"/>
                        </a:rPr>
                        <a:t> </a:t>
                      </a:r>
                      <a:r>
                        <a:rPr lang="en-US" sz="1000" spc="-5" dirty="0">
                          <a:effectLst/>
                          <a:latin typeface="Times New Roman"/>
                          <a:ea typeface="Calibri"/>
                          <a:cs typeface="Times New Roman"/>
                        </a:rPr>
                        <a:t>their</a:t>
                      </a:r>
                      <a:r>
                        <a:rPr lang="en-US" sz="1000" spc="-30" dirty="0">
                          <a:effectLst/>
                          <a:latin typeface="Times New Roman"/>
                          <a:ea typeface="Calibri"/>
                          <a:cs typeface="Times New Roman"/>
                        </a:rPr>
                        <a:t> </a:t>
                      </a:r>
                      <a:r>
                        <a:rPr lang="en-US" sz="1000" spc="-5" dirty="0">
                          <a:effectLst/>
                          <a:latin typeface="Times New Roman"/>
                          <a:ea typeface="Calibri"/>
                          <a:cs typeface="Times New Roman"/>
                        </a:rPr>
                        <a:t>targeted</a:t>
                      </a:r>
                      <a:r>
                        <a:rPr lang="en-US" sz="1000" spc="-25" dirty="0">
                          <a:effectLst/>
                          <a:latin typeface="Times New Roman"/>
                          <a:ea typeface="Calibri"/>
                          <a:cs typeface="Times New Roman"/>
                        </a:rPr>
                        <a:t> </a:t>
                      </a:r>
                      <a:r>
                        <a:rPr lang="en-US" sz="1000" spc="-5" dirty="0">
                          <a:effectLst/>
                          <a:latin typeface="Times New Roman"/>
                          <a:ea typeface="Calibri"/>
                          <a:cs typeface="Times New Roman"/>
                        </a:rPr>
                        <a:t>growth,</a:t>
                      </a:r>
                      <a:r>
                        <a:rPr lang="en-US" sz="1000" spc="-35" dirty="0">
                          <a:effectLst/>
                          <a:latin typeface="Times New Roman"/>
                          <a:ea typeface="Calibri"/>
                          <a:cs typeface="Times New Roman"/>
                        </a:rPr>
                        <a:t> </a:t>
                      </a:r>
                      <a:r>
                        <a:rPr lang="en-US" sz="1000" spc="-5" dirty="0">
                          <a:effectLst/>
                          <a:latin typeface="Times New Roman"/>
                          <a:ea typeface="Calibri"/>
                          <a:cs typeface="Times New Roman"/>
                        </a:rPr>
                        <a:t>and</a:t>
                      </a:r>
                      <a:r>
                        <a:rPr lang="en-US" sz="1000" spc="165" dirty="0">
                          <a:effectLst/>
                          <a:latin typeface="Times New Roman"/>
                          <a:ea typeface="Calibri"/>
                          <a:cs typeface="Times New Roman"/>
                        </a:rPr>
                        <a:t> </a:t>
                      </a:r>
                      <a:r>
                        <a:rPr lang="en-US" sz="1000" spc="-5" dirty="0">
                          <a:effectLst/>
                          <a:latin typeface="Times New Roman"/>
                          <a:ea typeface="Calibri"/>
                          <a:cs typeface="Times New Roman"/>
                        </a:rPr>
                        <a:t>many</a:t>
                      </a:r>
                      <a:r>
                        <a:rPr lang="en-US" sz="1000" u="sng" spc="-5"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exceed</a:t>
                      </a:r>
                      <a:r>
                        <a:rPr lang="en-US" sz="1000" spc="-35" dirty="0">
                          <a:effectLst/>
                          <a:latin typeface="Times New Roman"/>
                          <a:ea typeface="Calibri"/>
                          <a:cs typeface="Times New Roman"/>
                        </a:rPr>
                        <a:t> </a:t>
                      </a:r>
                      <a:r>
                        <a:rPr lang="en-US" sz="1000" spc="-5" dirty="0">
                          <a:effectLst/>
                          <a:latin typeface="Times New Roman"/>
                          <a:ea typeface="Calibri"/>
                          <a:cs typeface="Times New Roman"/>
                        </a:rPr>
                        <a:t>their</a:t>
                      </a:r>
                      <a:r>
                        <a:rPr lang="en-US" sz="1000" spc="-30" dirty="0">
                          <a:effectLst/>
                          <a:latin typeface="Times New Roman"/>
                          <a:ea typeface="Calibri"/>
                          <a:cs typeface="Times New Roman"/>
                        </a:rPr>
                        <a:t> </a:t>
                      </a:r>
                      <a:r>
                        <a:rPr lang="en-US" sz="1000" dirty="0">
                          <a:effectLst/>
                          <a:latin typeface="Times New Roman"/>
                          <a:ea typeface="Calibri"/>
                          <a:cs typeface="Times New Roman"/>
                        </a:rPr>
                        <a:t>targets</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144145">
                        <a:lnSpc>
                          <a:spcPct val="99000"/>
                        </a:lnSpc>
                        <a:spcBef>
                          <a:spcPts val="0"/>
                        </a:spcBef>
                        <a:spcAft>
                          <a:spcPts val="0"/>
                        </a:spcAft>
                        <a:tabLst>
                          <a:tab pos="795655" algn="l"/>
                        </a:tabLst>
                      </a:pPr>
                      <a:r>
                        <a:rPr lang="en-US" sz="1000" dirty="0">
                          <a:effectLst/>
                          <a:latin typeface="Times New Roman"/>
                          <a:ea typeface="Calibri"/>
                          <a:cs typeface="Times New Roman"/>
                        </a:rPr>
                        <a:t>A</a:t>
                      </a:r>
                      <a:r>
                        <a:rPr lang="en-US" sz="1000" spc="-40" dirty="0">
                          <a:effectLst/>
                          <a:latin typeface="Times New Roman"/>
                          <a:ea typeface="Calibri"/>
                          <a:cs typeface="Times New Roman"/>
                        </a:rPr>
                        <a:t> </a:t>
                      </a:r>
                      <a:r>
                        <a:rPr lang="en-US" sz="1000" spc="-5" dirty="0">
                          <a:effectLst/>
                          <a:latin typeface="Times New Roman"/>
                          <a:ea typeface="Calibri"/>
                          <a:cs typeface="Times New Roman"/>
                        </a:rPr>
                        <a:t>significant</a:t>
                      </a:r>
                      <a:r>
                        <a:rPr lang="en-US" sz="1000" spc="-35" dirty="0">
                          <a:effectLst/>
                          <a:latin typeface="Times New Roman"/>
                          <a:ea typeface="Calibri"/>
                          <a:cs typeface="Times New Roman"/>
                        </a:rPr>
                        <a:t> </a:t>
                      </a:r>
                      <a:r>
                        <a:rPr lang="en-US" sz="1000" spc="-5" dirty="0">
                          <a:effectLst/>
                          <a:latin typeface="Times New Roman"/>
                          <a:ea typeface="Calibri"/>
                          <a:cs typeface="Times New Roman"/>
                        </a:rPr>
                        <a:t>number</a:t>
                      </a:r>
                      <a:r>
                        <a:rPr lang="en-US" sz="1000" spc="-25" dirty="0">
                          <a:effectLst/>
                          <a:latin typeface="Times New Roman"/>
                          <a:ea typeface="Calibri"/>
                          <a:cs typeface="Times New Roman"/>
                        </a:rPr>
                        <a:t> </a:t>
                      </a:r>
                      <a:r>
                        <a:rPr lang="en-US" sz="1000" dirty="0">
                          <a:effectLst/>
                          <a:latin typeface="Times New Roman"/>
                          <a:ea typeface="Calibri"/>
                          <a:cs typeface="Times New Roman"/>
                        </a:rPr>
                        <a:t>of</a:t>
                      </a:r>
                      <a:r>
                        <a:rPr lang="en-US" sz="1000" spc="160" dirty="0">
                          <a:effectLst/>
                          <a:latin typeface="Times New Roman"/>
                          <a:ea typeface="Calibri"/>
                          <a:cs typeface="Times New Roman"/>
                        </a:rPr>
                        <a:t> </a:t>
                      </a:r>
                      <a:r>
                        <a:rPr lang="en-US" sz="1000" spc="-5" dirty="0">
                          <a:effectLst/>
                          <a:latin typeface="Times New Roman"/>
                          <a:ea typeface="Calibri"/>
                          <a:cs typeface="Times New Roman"/>
                        </a:rPr>
                        <a:t>students</a:t>
                      </a:r>
                      <a:r>
                        <a:rPr lang="en-US" sz="1000" u="sng" spc="-5"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a:t>
                      </a:r>
                      <a:r>
                        <a:rPr lang="en-US" sz="1000" spc="-35" dirty="0">
                          <a:effectLst/>
                          <a:latin typeface="Times New Roman"/>
                          <a:ea typeface="Calibri"/>
                          <a:cs typeface="Times New Roman"/>
                        </a:rPr>
                        <a:t> </a:t>
                      </a:r>
                      <a:r>
                        <a:rPr lang="en-US" sz="1000" dirty="0">
                          <a:effectLst/>
                          <a:latin typeface="Times New Roman"/>
                          <a:ea typeface="Calibri"/>
                          <a:cs typeface="Times New Roman"/>
                        </a:rPr>
                        <a:t>or</a:t>
                      </a:r>
                      <a:r>
                        <a:rPr lang="en-US" sz="1000" spc="-30" dirty="0">
                          <a:effectLst/>
                          <a:latin typeface="Times New Roman"/>
                          <a:ea typeface="Calibri"/>
                          <a:cs typeface="Times New Roman"/>
                        </a:rPr>
                        <a:t> </a:t>
                      </a:r>
                      <a:r>
                        <a:rPr lang="en-US" sz="1000" spc="-5" dirty="0">
                          <a:effectLst/>
                          <a:latin typeface="Times New Roman"/>
                          <a:ea typeface="Calibri"/>
                          <a:cs typeface="Times New Roman"/>
                        </a:rPr>
                        <a:t>exceed</a:t>
                      </a:r>
                      <a:r>
                        <a:rPr lang="en-US" sz="1000" spc="125" dirty="0">
                          <a:effectLst/>
                          <a:latin typeface="Times New Roman"/>
                          <a:ea typeface="Calibri"/>
                          <a:cs typeface="Times New Roman"/>
                        </a:rPr>
                        <a:t> </a:t>
                      </a:r>
                      <a:r>
                        <a:rPr lang="en-US" sz="1000" spc="-5" dirty="0">
                          <a:effectLst/>
                          <a:latin typeface="Times New Roman"/>
                          <a:ea typeface="Calibri"/>
                          <a:cs typeface="Times New Roman"/>
                        </a:rPr>
                        <a:t>their</a:t>
                      </a:r>
                      <a:r>
                        <a:rPr lang="en-US" sz="1000" spc="-45" dirty="0">
                          <a:effectLst/>
                          <a:latin typeface="Times New Roman"/>
                          <a:ea typeface="Calibri"/>
                          <a:cs typeface="Times New Roman"/>
                        </a:rPr>
                        <a:t> </a:t>
                      </a:r>
                      <a:r>
                        <a:rPr lang="en-US" sz="1000" spc="-5" dirty="0">
                          <a:effectLst/>
                          <a:latin typeface="Times New Roman"/>
                          <a:ea typeface="Calibri"/>
                          <a:cs typeface="Times New Roman"/>
                        </a:rPr>
                        <a:t>targets.</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139700">
                        <a:lnSpc>
                          <a:spcPct val="99000"/>
                        </a:lnSpc>
                        <a:spcBef>
                          <a:spcPts val="0"/>
                        </a:spcBef>
                        <a:spcAft>
                          <a:spcPts val="0"/>
                        </a:spcAft>
                        <a:tabLst>
                          <a:tab pos="734695" algn="l"/>
                        </a:tabLst>
                      </a:pPr>
                      <a:r>
                        <a:rPr lang="en-US" sz="1000" dirty="0">
                          <a:effectLst/>
                          <a:latin typeface="Times New Roman"/>
                          <a:ea typeface="Calibri"/>
                          <a:cs typeface="Times New Roman"/>
                        </a:rPr>
                        <a:t>A</a:t>
                      </a:r>
                      <a:r>
                        <a:rPr lang="en-US" sz="1000" spc="-40" dirty="0">
                          <a:effectLst/>
                          <a:latin typeface="Times New Roman"/>
                          <a:ea typeface="Calibri"/>
                          <a:cs typeface="Times New Roman"/>
                        </a:rPr>
                        <a:t> </a:t>
                      </a:r>
                      <a:r>
                        <a:rPr lang="en-US" sz="1000" dirty="0">
                          <a:effectLst/>
                          <a:latin typeface="Times New Roman"/>
                          <a:ea typeface="Calibri"/>
                          <a:cs typeface="Times New Roman"/>
                        </a:rPr>
                        <a:t>less</a:t>
                      </a:r>
                      <a:r>
                        <a:rPr lang="en-US" sz="1000" spc="-30" dirty="0">
                          <a:effectLst/>
                          <a:latin typeface="Times New Roman"/>
                          <a:ea typeface="Calibri"/>
                          <a:cs typeface="Times New Roman"/>
                        </a:rPr>
                        <a:t> </a:t>
                      </a:r>
                      <a:r>
                        <a:rPr lang="en-US" sz="1000" dirty="0">
                          <a:effectLst/>
                          <a:latin typeface="Times New Roman"/>
                          <a:ea typeface="Calibri"/>
                          <a:cs typeface="Times New Roman"/>
                        </a:rPr>
                        <a:t>than</a:t>
                      </a:r>
                      <a:r>
                        <a:rPr lang="en-US" sz="1000" spc="-25" dirty="0">
                          <a:effectLst/>
                          <a:latin typeface="Times New Roman"/>
                          <a:ea typeface="Calibri"/>
                          <a:cs typeface="Times New Roman"/>
                        </a:rPr>
                        <a:t> </a:t>
                      </a:r>
                      <a:r>
                        <a:rPr lang="en-US" sz="1000" spc="-5" dirty="0">
                          <a:effectLst/>
                          <a:latin typeface="Times New Roman"/>
                          <a:ea typeface="Calibri"/>
                          <a:cs typeface="Times New Roman"/>
                        </a:rPr>
                        <a:t>significant</a:t>
                      </a:r>
                      <a:r>
                        <a:rPr lang="en-US" sz="1000" spc="145" dirty="0">
                          <a:effectLst/>
                          <a:latin typeface="Times New Roman"/>
                          <a:ea typeface="Calibri"/>
                          <a:cs typeface="Times New Roman"/>
                        </a:rPr>
                        <a:t> </a:t>
                      </a:r>
                      <a:r>
                        <a:rPr lang="en-US" sz="1000" spc="-5" dirty="0">
                          <a:effectLst/>
                          <a:latin typeface="Times New Roman"/>
                          <a:ea typeface="Calibri"/>
                          <a:cs typeface="Times New Roman"/>
                        </a:rPr>
                        <a:t>number</a:t>
                      </a:r>
                      <a:r>
                        <a:rPr lang="en-US" sz="1000" u="sng" spc="-5"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spc="-40" dirty="0">
                          <a:effectLst/>
                          <a:latin typeface="Times New Roman"/>
                          <a:ea typeface="Calibri"/>
                          <a:cs typeface="Times New Roman"/>
                        </a:rPr>
                        <a:t> </a:t>
                      </a:r>
                      <a:r>
                        <a:rPr lang="en-US" sz="1000" spc="-5" dirty="0">
                          <a:effectLst/>
                          <a:latin typeface="Times New Roman"/>
                          <a:ea typeface="Calibri"/>
                          <a:cs typeface="Times New Roman"/>
                        </a:rPr>
                        <a:t>students</a:t>
                      </a:r>
                      <a:r>
                        <a:rPr lang="en-US" sz="1000" spc="-25" dirty="0">
                          <a:effectLst/>
                          <a:latin typeface="Times New Roman"/>
                          <a:ea typeface="Calibri"/>
                          <a:cs typeface="Times New Roman"/>
                        </a:rPr>
                        <a:t> </a:t>
                      </a:r>
                      <a:r>
                        <a:rPr lang="en-US" sz="1000" spc="-5" dirty="0">
                          <a:effectLst/>
                          <a:latin typeface="Times New Roman"/>
                          <a:ea typeface="Calibri"/>
                          <a:cs typeface="Times New Roman"/>
                        </a:rPr>
                        <a:t>meet</a:t>
                      </a:r>
                      <a:r>
                        <a:rPr lang="en-US" sz="1000" spc="135" dirty="0">
                          <a:effectLst/>
                          <a:latin typeface="Times New Roman"/>
                          <a:ea typeface="Calibri"/>
                          <a:cs typeface="Times New Roman"/>
                        </a:rPr>
                        <a:t> </a:t>
                      </a:r>
                      <a:r>
                        <a:rPr lang="en-US" sz="1000" dirty="0">
                          <a:effectLst/>
                          <a:latin typeface="Times New Roman"/>
                          <a:ea typeface="Calibri"/>
                          <a:cs typeface="Times New Roman"/>
                        </a:rPr>
                        <a:t>or</a:t>
                      </a:r>
                      <a:r>
                        <a:rPr lang="en-US" sz="1000" spc="-30" dirty="0">
                          <a:effectLst/>
                          <a:latin typeface="Times New Roman"/>
                          <a:ea typeface="Calibri"/>
                          <a:cs typeface="Times New Roman"/>
                        </a:rPr>
                        <a:t> </a:t>
                      </a:r>
                      <a:r>
                        <a:rPr lang="en-US" sz="1000" spc="-5" dirty="0">
                          <a:effectLst/>
                          <a:latin typeface="Times New Roman"/>
                          <a:ea typeface="Calibri"/>
                          <a:cs typeface="Times New Roman"/>
                        </a:rPr>
                        <a:t>exceed</a:t>
                      </a:r>
                      <a:r>
                        <a:rPr lang="en-US" sz="1000" spc="-25" dirty="0">
                          <a:effectLst/>
                          <a:latin typeface="Times New Roman"/>
                          <a:ea typeface="Calibri"/>
                          <a:cs typeface="Times New Roman"/>
                        </a:rPr>
                        <a:t> </a:t>
                      </a:r>
                      <a:r>
                        <a:rPr lang="en-US" sz="1000" spc="-5" dirty="0">
                          <a:effectLst/>
                          <a:latin typeface="Times New Roman"/>
                          <a:ea typeface="Calibri"/>
                          <a:cs typeface="Times New Roman"/>
                        </a:rPr>
                        <a:t>their</a:t>
                      </a:r>
                      <a:r>
                        <a:rPr lang="en-US" sz="1000" spc="-20" dirty="0">
                          <a:effectLst/>
                          <a:latin typeface="Times New Roman"/>
                          <a:ea typeface="Calibri"/>
                          <a:cs typeface="Times New Roman"/>
                        </a:rPr>
                        <a:t> </a:t>
                      </a:r>
                      <a:r>
                        <a:rPr lang="en-US" sz="1000" spc="-5" dirty="0">
                          <a:effectLst/>
                          <a:latin typeface="Times New Roman"/>
                          <a:ea typeface="Calibri"/>
                          <a:cs typeface="Times New Roman"/>
                        </a:rPr>
                        <a:t>targets.</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209550">
                        <a:spcBef>
                          <a:spcPts val="0"/>
                        </a:spcBef>
                        <a:spcAft>
                          <a:spcPts val="0"/>
                        </a:spcAft>
                        <a:tabLst>
                          <a:tab pos="946150" algn="l"/>
                        </a:tabLst>
                      </a:pPr>
                      <a:r>
                        <a:rPr lang="en-US" sz="1000" spc="-5" dirty="0">
                          <a:effectLst/>
                          <a:latin typeface="Times New Roman"/>
                          <a:ea typeface="Calibri"/>
                          <a:cs typeface="Times New Roman"/>
                        </a:rPr>
                        <a:t>Fewer</a:t>
                      </a:r>
                      <a:r>
                        <a:rPr lang="en-US" sz="1000" spc="-40" dirty="0">
                          <a:effectLst/>
                          <a:latin typeface="Times New Roman"/>
                          <a:ea typeface="Calibri"/>
                          <a:cs typeface="Times New Roman"/>
                        </a:rPr>
                        <a:t> </a:t>
                      </a:r>
                      <a:r>
                        <a:rPr lang="en-US" sz="1000" dirty="0">
                          <a:effectLst/>
                          <a:latin typeface="Times New Roman"/>
                          <a:ea typeface="Calibri"/>
                          <a:cs typeface="Times New Roman"/>
                        </a:rPr>
                        <a:t>than</a:t>
                      </a:r>
                      <a:r>
                        <a:rPr lang="en-US" sz="1000" u="sng"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spc="-50" dirty="0">
                          <a:effectLst/>
                          <a:latin typeface="Times New Roman"/>
                          <a:ea typeface="Calibri"/>
                          <a:cs typeface="Times New Roman"/>
                        </a:rPr>
                        <a:t> </a:t>
                      </a:r>
                      <a:r>
                        <a:rPr lang="en-US" sz="1000" spc="-5" dirty="0">
                          <a:effectLst/>
                          <a:latin typeface="Times New Roman"/>
                          <a:ea typeface="Calibri"/>
                          <a:cs typeface="Times New Roman"/>
                        </a:rPr>
                        <a:t>students</a:t>
                      </a:r>
                      <a:r>
                        <a:rPr lang="en-US" sz="1000" spc="105" dirty="0">
                          <a:effectLst/>
                          <a:latin typeface="Times New Roman"/>
                          <a:ea typeface="Calibri"/>
                          <a:cs typeface="Times New Roman"/>
                        </a:rPr>
                        <a:t> </a:t>
                      </a:r>
                      <a:r>
                        <a:rPr lang="en-US" sz="1000" spc="-5" dirty="0">
                          <a:effectLst/>
                          <a:latin typeface="Times New Roman"/>
                          <a:ea typeface="Calibri"/>
                          <a:cs typeface="Times New Roman"/>
                        </a:rPr>
                        <a:t>meet</a:t>
                      </a:r>
                      <a:r>
                        <a:rPr lang="en-US" sz="1000" spc="-35" dirty="0">
                          <a:effectLst/>
                          <a:latin typeface="Times New Roman"/>
                          <a:ea typeface="Calibri"/>
                          <a:cs typeface="Times New Roman"/>
                        </a:rPr>
                        <a:t> </a:t>
                      </a:r>
                      <a:r>
                        <a:rPr lang="en-US" sz="1000" dirty="0">
                          <a:effectLst/>
                          <a:latin typeface="Times New Roman"/>
                          <a:ea typeface="Calibri"/>
                          <a:cs typeface="Times New Roman"/>
                        </a:rPr>
                        <a:t>or</a:t>
                      </a:r>
                      <a:r>
                        <a:rPr lang="en-US" sz="1000" spc="-25" dirty="0">
                          <a:effectLst/>
                          <a:latin typeface="Times New Roman"/>
                          <a:ea typeface="Calibri"/>
                          <a:cs typeface="Times New Roman"/>
                        </a:rPr>
                        <a:t> </a:t>
                      </a:r>
                      <a:r>
                        <a:rPr lang="en-US" sz="1000" spc="-5" dirty="0">
                          <a:effectLst/>
                          <a:latin typeface="Times New Roman"/>
                          <a:ea typeface="Calibri"/>
                          <a:cs typeface="Times New Roman"/>
                        </a:rPr>
                        <a:t>exceed</a:t>
                      </a:r>
                      <a:r>
                        <a:rPr lang="en-US" sz="1000" spc="-20" dirty="0">
                          <a:effectLst/>
                          <a:latin typeface="Times New Roman"/>
                          <a:ea typeface="Calibri"/>
                          <a:cs typeface="Times New Roman"/>
                        </a:rPr>
                        <a:t> </a:t>
                      </a:r>
                      <a:r>
                        <a:rPr lang="en-US" sz="1000" spc="-5" dirty="0">
                          <a:effectLst/>
                          <a:latin typeface="Times New Roman"/>
                          <a:ea typeface="Calibri"/>
                          <a:cs typeface="Times New Roman"/>
                        </a:rPr>
                        <a:t>their</a:t>
                      </a:r>
                      <a:r>
                        <a:rPr lang="en-US" sz="1000" spc="-25" dirty="0">
                          <a:effectLst/>
                          <a:latin typeface="Times New Roman"/>
                          <a:ea typeface="Calibri"/>
                          <a:cs typeface="Times New Roman"/>
                        </a:rPr>
                        <a:t> </a:t>
                      </a:r>
                      <a:r>
                        <a:rPr lang="en-US" sz="1000" spc="-5" dirty="0">
                          <a:effectLst/>
                          <a:latin typeface="Times New Roman"/>
                          <a:ea typeface="Calibri"/>
                          <a:cs typeface="Times New Roman"/>
                        </a:rPr>
                        <a:t>targets.</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240">
                <a:tc gridSpan="4">
                  <a:txBody>
                    <a:bodyPr/>
                    <a:lstStyle/>
                    <a:p>
                      <a:pPr marL="0" marR="1905" algn="ctr">
                        <a:lnSpc>
                          <a:spcPts val="1125"/>
                        </a:lnSpc>
                        <a:spcBef>
                          <a:spcPts val="0"/>
                        </a:spcBef>
                        <a:spcAft>
                          <a:spcPts val="0"/>
                        </a:spcAft>
                      </a:pPr>
                      <a:r>
                        <a:rPr lang="en-US" sz="1000" spc="-5" dirty="0">
                          <a:effectLst/>
                          <a:latin typeface="Times New Roman"/>
                          <a:ea typeface="Calibri"/>
                          <a:cs typeface="Times New Roman"/>
                        </a:rPr>
                        <a:t>Beginning</a:t>
                      </a:r>
                      <a:r>
                        <a:rPr lang="en-US" sz="1000" spc="-35" dirty="0">
                          <a:effectLst/>
                          <a:latin typeface="Times New Roman"/>
                          <a:ea typeface="Calibri"/>
                          <a:cs typeface="Times New Roman"/>
                        </a:rPr>
                        <a:t> </a:t>
                      </a:r>
                      <a:r>
                        <a:rPr lang="en-US" sz="1000" dirty="0">
                          <a:effectLst/>
                          <a:latin typeface="Times New Roman"/>
                          <a:ea typeface="Calibri"/>
                          <a:cs typeface="Times New Roman"/>
                        </a:rPr>
                        <a:t>of</a:t>
                      </a:r>
                      <a:r>
                        <a:rPr lang="en-US" sz="1000" spc="-40" dirty="0">
                          <a:effectLst/>
                          <a:latin typeface="Times New Roman"/>
                          <a:ea typeface="Calibri"/>
                          <a:cs typeface="Times New Roman"/>
                        </a:rPr>
                        <a:t> </a:t>
                      </a:r>
                      <a:r>
                        <a:rPr lang="en-US" sz="1000" dirty="0">
                          <a:effectLst/>
                          <a:latin typeface="Times New Roman"/>
                          <a:ea typeface="Calibri"/>
                          <a:cs typeface="Times New Roman"/>
                        </a:rPr>
                        <a:t>the</a:t>
                      </a:r>
                      <a:r>
                        <a:rPr lang="en-US" sz="1000" spc="-30" dirty="0">
                          <a:effectLst/>
                          <a:latin typeface="Times New Roman"/>
                          <a:ea typeface="Calibri"/>
                          <a:cs typeface="Times New Roman"/>
                        </a:rPr>
                        <a:t> </a:t>
                      </a:r>
                      <a:r>
                        <a:rPr lang="en-US" sz="1000" dirty="0">
                          <a:effectLst/>
                          <a:latin typeface="Times New Roman"/>
                          <a:ea typeface="Calibri"/>
                          <a:cs typeface="Times New Roman"/>
                        </a:rPr>
                        <a:t>Year</a:t>
                      </a:r>
                      <a:r>
                        <a:rPr lang="en-US" sz="1000" spc="-25" dirty="0">
                          <a:effectLst/>
                          <a:latin typeface="Times New Roman"/>
                          <a:ea typeface="Calibri"/>
                          <a:cs typeface="Times New Roman"/>
                        </a:rPr>
                        <a:t> </a:t>
                      </a:r>
                      <a:r>
                        <a:rPr lang="en-US" sz="1000" dirty="0">
                          <a:effectLst/>
                          <a:latin typeface="Times New Roman"/>
                          <a:ea typeface="Calibri"/>
                          <a:cs typeface="Times New Roman"/>
                        </a:rPr>
                        <a:t>Targets:</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83438">
                <a:tc>
                  <a:txBody>
                    <a:bodyPr/>
                    <a:lstStyle/>
                    <a:p>
                      <a:pPr marL="64770" marR="0">
                        <a:lnSpc>
                          <a:spcPts val="1145"/>
                        </a:lnSpc>
                        <a:spcBef>
                          <a:spcPts val="0"/>
                        </a:spcBef>
                        <a:spcAft>
                          <a:spcPts val="0"/>
                        </a:spcAft>
                      </a:pPr>
                      <a:r>
                        <a:rPr lang="en-US" sz="1000" b="1" spc="-5" dirty="0">
                          <a:effectLst/>
                          <a:latin typeface="Times New Roman"/>
                          <a:ea typeface="Calibri"/>
                          <a:cs typeface="Times New Roman"/>
                        </a:rPr>
                        <a:t>Performance</a:t>
                      </a:r>
                      <a:r>
                        <a:rPr lang="en-US" sz="1000" b="1" spc="-85" dirty="0">
                          <a:effectLst/>
                          <a:latin typeface="Times New Roman"/>
                          <a:ea typeface="Calibri"/>
                          <a:cs typeface="Times New Roman"/>
                        </a:rPr>
                        <a:t> </a:t>
                      </a:r>
                      <a:r>
                        <a:rPr lang="en-US" sz="1000" b="1" dirty="0">
                          <a:effectLst/>
                          <a:latin typeface="Times New Roman"/>
                          <a:ea typeface="Calibri"/>
                          <a:cs typeface="Times New Roman"/>
                        </a:rPr>
                        <a:t>Level:</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a:lnSpc>
                          <a:spcPts val="1145"/>
                        </a:lnSpc>
                        <a:spcBef>
                          <a:spcPts val="0"/>
                        </a:spcBef>
                        <a:spcAft>
                          <a:spcPts val="0"/>
                        </a:spcAft>
                      </a:pPr>
                      <a:r>
                        <a:rPr lang="en-US" sz="1000" b="1" spc="-5" dirty="0">
                          <a:effectLst/>
                          <a:latin typeface="Times New Roman"/>
                          <a:ea typeface="Calibri"/>
                          <a:cs typeface="Times New Roman"/>
                        </a:rPr>
                        <a:t>Performance</a:t>
                      </a:r>
                      <a:r>
                        <a:rPr lang="en-US" sz="1000" b="1" spc="-85" dirty="0">
                          <a:effectLst/>
                          <a:latin typeface="Times New Roman"/>
                          <a:ea typeface="Calibri"/>
                          <a:cs typeface="Times New Roman"/>
                        </a:rPr>
                        <a:t> </a:t>
                      </a:r>
                      <a:r>
                        <a:rPr lang="en-US" sz="1000" b="1" dirty="0">
                          <a:effectLst/>
                          <a:latin typeface="Times New Roman"/>
                          <a:ea typeface="Calibri"/>
                          <a:cs typeface="Times New Roman"/>
                        </a:rPr>
                        <a:t>Level:</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a:lnSpc>
                          <a:spcPts val="1145"/>
                        </a:lnSpc>
                        <a:spcBef>
                          <a:spcPts val="0"/>
                        </a:spcBef>
                        <a:spcAft>
                          <a:spcPts val="0"/>
                        </a:spcAft>
                      </a:pPr>
                      <a:r>
                        <a:rPr lang="en-US" sz="1000" b="1" spc="-5" dirty="0">
                          <a:effectLst/>
                          <a:latin typeface="Times New Roman"/>
                          <a:ea typeface="Calibri"/>
                          <a:cs typeface="Times New Roman"/>
                        </a:rPr>
                        <a:t>Performance</a:t>
                      </a:r>
                      <a:r>
                        <a:rPr lang="en-US" sz="1000" b="1" spc="-85" dirty="0">
                          <a:effectLst/>
                          <a:latin typeface="Times New Roman"/>
                          <a:ea typeface="Calibri"/>
                          <a:cs typeface="Times New Roman"/>
                        </a:rPr>
                        <a:t> </a:t>
                      </a:r>
                      <a:r>
                        <a:rPr lang="en-US" sz="1000" b="1" dirty="0">
                          <a:effectLst/>
                          <a:latin typeface="Times New Roman"/>
                          <a:ea typeface="Calibri"/>
                          <a:cs typeface="Times New Roman"/>
                        </a:rPr>
                        <a:t>Level:</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a:lnSpc>
                          <a:spcPts val="1145"/>
                        </a:lnSpc>
                        <a:spcBef>
                          <a:spcPts val="0"/>
                        </a:spcBef>
                        <a:spcAft>
                          <a:spcPts val="0"/>
                        </a:spcAft>
                      </a:pPr>
                      <a:r>
                        <a:rPr lang="en-US" sz="1000" b="1" spc="-5" dirty="0">
                          <a:effectLst/>
                          <a:latin typeface="Times New Roman"/>
                          <a:ea typeface="Calibri"/>
                          <a:cs typeface="Times New Roman"/>
                        </a:rPr>
                        <a:t>Performance</a:t>
                      </a:r>
                      <a:r>
                        <a:rPr lang="en-US" sz="1000" b="1" spc="-85" dirty="0">
                          <a:effectLst/>
                          <a:latin typeface="Times New Roman"/>
                          <a:ea typeface="Calibri"/>
                          <a:cs typeface="Times New Roman"/>
                        </a:rPr>
                        <a:t> </a:t>
                      </a:r>
                      <a:r>
                        <a:rPr lang="en-US" sz="1000" b="1" dirty="0">
                          <a:effectLst/>
                          <a:latin typeface="Times New Roman"/>
                          <a:ea typeface="Calibri"/>
                          <a:cs typeface="Times New Roman"/>
                        </a:rPr>
                        <a:t>Level:</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1423">
                <a:tc>
                  <a:txBody>
                    <a:bodyPr/>
                    <a:lstStyle/>
                    <a:p>
                      <a:pPr marL="0" marR="0">
                        <a:spcBef>
                          <a:spcPts val="20"/>
                        </a:spcBef>
                        <a:spcAft>
                          <a:spcPts val="0"/>
                        </a:spcAft>
                      </a:pPr>
                      <a:r>
                        <a:rPr lang="en-US" sz="950" b="1" dirty="0">
                          <a:effectLst/>
                          <a:latin typeface="Times New Roman"/>
                          <a:ea typeface="Times New Roman"/>
                          <a:cs typeface="Times New Roman"/>
                        </a:rPr>
                        <a:t> </a:t>
                      </a:r>
                      <a:endParaRPr lang="en-US" sz="1100" dirty="0">
                        <a:effectLst/>
                        <a:latin typeface="Calibri"/>
                        <a:ea typeface="Calibri"/>
                        <a:cs typeface="Times New Roman"/>
                      </a:endParaRPr>
                    </a:p>
                    <a:p>
                      <a:pPr marL="64770" marR="0">
                        <a:spcBef>
                          <a:spcPts val="0"/>
                        </a:spcBef>
                        <a:spcAft>
                          <a:spcPts val="0"/>
                        </a:spcAft>
                        <a:tabLst>
                          <a:tab pos="643255" algn="l"/>
                        </a:tabLst>
                      </a:pPr>
                      <a:r>
                        <a:rPr lang="en-US" sz="1000" u="sng" dirty="0">
                          <a:effectLst/>
                          <a:uFill>
                            <a:solidFill>
                              <a:srgbClr val="000000"/>
                            </a:solidFill>
                          </a:uFill>
                          <a:latin typeface="Times New Roman"/>
                          <a:ea typeface="Calibri"/>
                          <a:cs typeface="Times New Roman"/>
                        </a:rPr>
                        <a:t>    </a:t>
                      </a:r>
                      <a:r>
                        <a:rPr lang="en-US" sz="1000" u="sng" spc="-25"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Meet/Exceed</a:t>
                      </a:r>
                      <a:endParaRPr lang="en-US" sz="1100" dirty="0">
                        <a:effectLst/>
                        <a:latin typeface="Calibri"/>
                        <a:ea typeface="Calibri"/>
                        <a:cs typeface="Times New Roman"/>
                      </a:endParaRPr>
                    </a:p>
                    <a:p>
                      <a:pPr marL="64770" marR="0">
                        <a:spcBef>
                          <a:spcPts val="0"/>
                        </a:spcBef>
                        <a:spcAft>
                          <a:spcPts val="0"/>
                        </a:spcAft>
                        <a:tabLst>
                          <a:tab pos="643255" algn="l"/>
                        </a:tabLst>
                      </a:pPr>
                      <a:r>
                        <a:rPr lang="en-US" sz="1000" u="sng" dirty="0">
                          <a:effectLst/>
                          <a:uFill>
                            <a:solidFill>
                              <a:srgbClr val="000000"/>
                            </a:solidFill>
                          </a:uFill>
                          <a:latin typeface="Times New Roman"/>
                          <a:ea typeface="Calibri"/>
                          <a:cs typeface="Times New Roman"/>
                        </a:rPr>
                        <a:t>    </a:t>
                      </a:r>
                      <a:r>
                        <a:rPr lang="en-US" sz="1000" u="sng" spc="-25"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Exceed</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
                        </a:spcBef>
                        <a:spcAft>
                          <a:spcPts val="0"/>
                        </a:spcAft>
                      </a:pPr>
                      <a:r>
                        <a:rPr lang="en-US" sz="950" b="1" dirty="0">
                          <a:effectLst/>
                          <a:latin typeface="Times New Roman"/>
                          <a:ea typeface="Times New Roman"/>
                          <a:cs typeface="Times New Roman"/>
                        </a:rPr>
                        <a:t> </a:t>
                      </a:r>
                      <a:endParaRPr lang="en-US" sz="1100" dirty="0">
                        <a:effectLst/>
                        <a:latin typeface="Calibri"/>
                        <a:ea typeface="Calibri"/>
                        <a:cs typeface="Times New Roman"/>
                      </a:endParaRPr>
                    </a:p>
                    <a:p>
                      <a:pPr marL="64770" marR="0">
                        <a:spcBef>
                          <a:spcPts val="0"/>
                        </a:spcBef>
                        <a:spcAft>
                          <a:spcPts val="0"/>
                        </a:spcAft>
                        <a:tabLst>
                          <a:tab pos="579120" algn="l"/>
                        </a:tabLst>
                      </a:pPr>
                      <a:r>
                        <a:rPr lang="en-US" sz="1000" u="sng" dirty="0">
                          <a:effectLst/>
                          <a:uFill>
                            <a:solidFill>
                              <a:srgbClr val="000000"/>
                            </a:solidFill>
                          </a:uFill>
                          <a:latin typeface="Times New Roman"/>
                          <a:ea typeface="Calibri"/>
                          <a:cs typeface="Times New Roman"/>
                        </a:rPr>
                        <a:t>    </a:t>
                      </a:r>
                      <a:r>
                        <a:rPr lang="en-US" sz="1000" u="sng" spc="-25"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Meet/Exceed</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
                        </a:spcBef>
                        <a:spcAft>
                          <a:spcPts val="0"/>
                        </a:spcAft>
                      </a:pPr>
                      <a:r>
                        <a:rPr lang="en-US" sz="950" b="1" dirty="0">
                          <a:effectLst/>
                          <a:latin typeface="Times New Roman"/>
                          <a:ea typeface="Times New Roman"/>
                          <a:cs typeface="Times New Roman"/>
                        </a:rPr>
                        <a:t> </a:t>
                      </a:r>
                      <a:endParaRPr lang="en-US" sz="1100" dirty="0">
                        <a:effectLst/>
                        <a:latin typeface="Calibri"/>
                        <a:ea typeface="Calibri"/>
                        <a:cs typeface="Times New Roman"/>
                      </a:endParaRPr>
                    </a:p>
                    <a:p>
                      <a:pPr marL="64770" marR="0">
                        <a:spcBef>
                          <a:spcPts val="0"/>
                        </a:spcBef>
                        <a:spcAft>
                          <a:spcPts val="0"/>
                        </a:spcAft>
                        <a:tabLst>
                          <a:tab pos="579120" algn="l"/>
                        </a:tabLst>
                      </a:pPr>
                      <a:r>
                        <a:rPr lang="en-US" sz="1000" u="sng" dirty="0">
                          <a:effectLst/>
                          <a:uFill>
                            <a:solidFill>
                              <a:srgbClr val="000000"/>
                            </a:solidFill>
                          </a:uFill>
                          <a:latin typeface="Times New Roman"/>
                          <a:ea typeface="Calibri"/>
                          <a:cs typeface="Times New Roman"/>
                        </a:rPr>
                        <a:t>    </a:t>
                      </a:r>
                      <a:r>
                        <a:rPr lang="en-US" sz="1000" u="sng" spc="-25"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Meet/Exceed</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
                        </a:spcBef>
                        <a:spcAft>
                          <a:spcPts val="0"/>
                        </a:spcAft>
                      </a:pPr>
                      <a:r>
                        <a:rPr lang="en-US" sz="950" b="1" dirty="0">
                          <a:effectLst/>
                          <a:latin typeface="Times New Roman"/>
                          <a:ea typeface="Times New Roman"/>
                          <a:cs typeface="Times New Roman"/>
                        </a:rPr>
                        <a:t> </a:t>
                      </a:r>
                      <a:endParaRPr lang="en-US" sz="1100" dirty="0">
                        <a:effectLst/>
                        <a:latin typeface="Calibri"/>
                        <a:ea typeface="Calibri"/>
                        <a:cs typeface="Times New Roman"/>
                      </a:endParaRPr>
                    </a:p>
                    <a:p>
                      <a:pPr marL="64770" marR="0">
                        <a:spcBef>
                          <a:spcPts val="0"/>
                        </a:spcBef>
                        <a:spcAft>
                          <a:spcPts val="0"/>
                        </a:spcAft>
                        <a:tabLst>
                          <a:tab pos="650875" algn="l"/>
                        </a:tabLst>
                      </a:pPr>
                      <a:r>
                        <a:rPr lang="en-US" sz="1000" dirty="0">
                          <a:effectLst/>
                          <a:latin typeface="Times New Roman"/>
                          <a:ea typeface="Calibri"/>
                          <a:cs typeface="Times New Roman"/>
                        </a:rPr>
                        <a:t>&lt;   </a:t>
                      </a:r>
                      <a:r>
                        <a:rPr lang="en-US" sz="1000" spc="205" dirty="0">
                          <a:effectLst/>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Meet/Exceed</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438">
                <a:tc gridSpan="4">
                  <a:txBody>
                    <a:bodyPr/>
                    <a:lstStyle/>
                    <a:p>
                      <a:pPr marL="0" marR="1905" algn="ctr">
                        <a:lnSpc>
                          <a:spcPts val="1110"/>
                        </a:lnSpc>
                        <a:spcBef>
                          <a:spcPts val="0"/>
                        </a:spcBef>
                        <a:spcAft>
                          <a:spcPts val="0"/>
                        </a:spcAft>
                      </a:pPr>
                      <a:r>
                        <a:rPr lang="en-US" sz="1000" spc="-5" dirty="0">
                          <a:effectLst/>
                          <a:latin typeface="Times New Roman"/>
                          <a:ea typeface="Calibri"/>
                          <a:cs typeface="Times New Roman"/>
                        </a:rPr>
                        <a:t>End</a:t>
                      </a:r>
                      <a:r>
                        <a:rPr lang="en-US" sz="1000" spc="-30" dirty="0">
                          <a:effectLst/>
                          <a:latin typeface="Times New Roman"/>
                          <a:ea typeface="Calibri"/>
                          <a:cs typeface="Times New Roman"/>
                        </a:rPr>
                        <a:t> </a:t>
                      </a:r>
                      <a:r>
                        <a:rPr lang="en-US" sz="1000" dirty="0">
                          <a:effectLst/>
                          <a:latin typeface="Times New Roman"/>
                          <a:ea typeface="Calibri"/>
                          <a:cs typeface="Times New Roman"/>
                        </a:rPr>
                        <a:t>of</a:t>
                      </a:r>
                      <a:r>
                        <a:rPr lang="en-US" sz="1000" spc="-40" dirty="0">
                          <a:effectLst/>
                          <a:latin typeface="Times New Roman"/>
                          <a:ea typeface="Calibri"/>
                          <a:cs typeface="Times New Roman"/>
                        </a:rPr>
                        <a:t> </a:t>
                      </a:r>
                      <a:r>
                        <a:rPr lang="en-US" sz="1000" dirty="0">
                          <a:effectLst/>
                          <a:latin typeface="Times New Roman"/>
                          <a:ea typeface="Calibri"/>
                          <a:cs typeface="Times New Roman"/>
                        </a:rPr>
                        <a:t>Year</a:t>
                      </a:r>
                      <a:r>
                        <a:rPr lang="en-US" sz="1000" spc="-20" dirty="0">
                          <a:effectLst/>
                          <a:latin typeface="Times New Roman"/>
                          <a:ea typeface="Calibri"/>
                          <a:cs typeface="Times New Roman"/>
                        </a:rPr>
                        <a:t> </a:t>
                      </a:r>
                      <a:r>
                        <a:rPr lang="en-US" sz="1000" spc="-5" dirty="0">
                          <a:effectLst/>
                          <a:latin typeface="Times New Roman"/>
                          <a:ea typeface="Calibri"/>
                          <a:cs typeface="Times New Roman"/>
                        </a:rPr>
                        <a:t>Performance:</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700335">
                <a:tc>
                  <a:txBody>
                    <a:bodyPr/>
                    <a:lstStyle/>
                    <a:p>
                      <a:pPr marL="0" marR="0">
                        <a:spcBef>
                          <a:spcPts val="20"/>
                        </a:spcBef>
                        <a:spcAft>
                          <a:spcPts val="0"/>
                        </a:spcAft>
                      </a:pPr>
                      <a:r>
                        <a:rPr lang="en-US" sz="950" b="1" dirty="0">
                          <a:effectLst/>
                          <a:latin typeface="Times New Roman"/>
                          <a:ea typeface="Times New Roman"/>
                          <a:cs typeface="Times New Roman"/>
                        </a:rPr>
                        <a:t> </a:t>
                      </a:r>
                      <a:endParaRPr lang="en-US" sz="1100" dirty="0">
                        <a:effectLst/>
                        <a:latin typeface="Calibri"/>
                        <a:ea typeface="Calibri"/>
                        <a:cs typeface="Times New Roman"/>
                      </a:endParaRPr>
                    </a:p>
                    <a:p>
                      <a:pPr marL="64770" marR="0">
                        <a:spcBef>
                          <a:spcPts val="0"/>
                        </a:spcBef>
                        <a:spcAft>
                          <a:spcPts val="0"/>
                        </a:spcAft>
                        <a:tabLst>
                          <a:tab pos="643255" algn="l"/>
                        </a:tabLst>
                      </a:pPr>
                      <a:r>
                        <a:rPr lang="en-US" sz="1000" u="sng" dirty="0">
                          <a:effectLst/>
                          <a:uFill>
                            <a:solidFill>
                              <a:srgbClr val="000000"/>
                            </a:solidFill>
                          </a:uFill>
                          <a:latin typeface="Times New Roman"/>
                          <a:ea typeface="Calibri"/>
                          <a:cs typeface="Times New Roman"/>
                        </a:rPr>
                        <a:t>    </a:t>
                      </a:r>
                      <a:r>
                        <a:rPr lang="en-US" sz="1000" u="sng" spc="-25"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Meet/Exceed</a:t>
                      </a:r>
                      <a:endParaRPr lang="en-US" sz="1100" dirty="0">
                        <a:effectLst/>
                        <a:latin typeface="Calibri"/>
                        <a:ea typeface="Calibri"/>
                        <a:cs typeface="Times New Roman"/>
                      </a:endParaRPr>
                    </a:p>
                    <a:p>
                      <a:pPr marL="64770" marR="0">
                        <a:spcBef>
                          <a:spcPts val="0"/>
                        </a:spcBef>
                        <a:spcAft>
                          <a:spcPts val="0"/>
                        </a:spcAft>
                        <a:tabLst>
                          <a:tab pos="643255" algn="l"/>
                        </a:tabLst>
                      </a:pPr>
                      <a:r>
                        <a:rPr lang="en-US" sz="1000" u="sng" dirty="0">
                          <a:effectLst/>
                          <a:uFill>
                            <a:solidFill>
                              <a:srgbClr val="000000"/>
                            </a:solidFill>
                          </a:uFill>
                          <a:latin typeface="Times New Roman"/>
                          <a:ea typeface="Calibri"/>
                          <a:cs typeface="Times New Roman"/>
                        </a:rPr>
                        <a:t>    </a:t>
                      </a:r>
                      <a:r>
                        <a:rPr lang="en-US" sz="1000" u="sng" spc="-25"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Exceed</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
                        </a:spcBef>
                        <a:spcAft>
                          <a:spcPts val="0"/>
                        </a:spcAft>
                      </a:pPr>
                      <a:r>
                        <a:rPr lang="en-US" sz="950" b="1" dirty="0">
                          <a:effectLst/>
                          <a:latin typeface="Times New Roman"/>
                          <a:ea typeface="Times New Roman"/>
                          <a:cs typeface="Times New Roman"/>
                        </a:rPr>
                        <a:t> </a:t>
                      </a:r>
                      <a:endParaRPr lang="en-US" sz="1100" dirty="0">
                        <a:effectLst/>
                        <a:latin typeface="Calibri"/>
                        <a:ea typeface="Calibri"/>
                        <a:cs typeface="Times New Roman"/>
                      </a:endParaRPr>
                    </a:p>
                    <a:p>
                      <a:pPr marL="64770" marR="0">
                        <a:spcBef>
                          <a:spcPts val="0"/>
                        </a:spcBef>
                        <a:spcAft>
                          <a:spcPts val="0"/>
                        </a:spcAft>
                        <a:tabLst>
                          <a:tab pos="579120" algn="l"/>
                        </a:tabLst>
                      </a:pPr>
                      <a:r>
                        <a:rPr lang="en-US" sz="1000" u="sng" dirty="0">
                          <a:effectLst/>
                          <a:uFill>
                            <a:solidFill>
                              <a:srgbClr val="000000"/>
                            </a:solidFill>
                          </a:uFill>
                          <a:latin typeface="Times New Roman"/>
                          <a:ea typeface="Calibri"/>
                          <a:cs typeface="Times New Roman"/>
                        </a:rPr>
                        <a:t>    </a:t>
                      </a:r>
                      <a:r>
                        <a:rPr lang="en-US" sz="1000" u="sng" spc="-25"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Meet/Exceed</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
                        </a:spcBef>
                        <a:spcAft>
                          <a:spcPts val="0"/>
                        </a:spcAft>
                      </a:pPr>
                      <a:r>
                        <a:rPr lang="en-US" sz="950" b="1" dirty="0">
                          <a:effectLst/>
                          <a:latin typeface="Times New Roman"/>
                          <a:ea typeface="Times New Roman"/>
                          <a:cs typeface="Times New Roman"/>
                        </a:rPr>
                        <a:t> </a:t>
                      </a:r>
                      <a:endParaRPr lang="en-US" sz="1100" dirty="0">
                        <a:effectLst/>
                        <a:latin typeface="Calibri"/>
                        <a:ea typeface="Calibri"/>
                        <a:cs typeface="Times New Roman"/>
                      </a:endParaRPr>
                    </a:p>
                    <a:p>
                      <a:pPr marL="64770" marR="0">
                        <a:spcBef>
                          <a:spcPts val="0"/>
                        </a:spcBef>
                        <a:spcAft>
                          <a:spcPts val="0"/>
                        </a:spcAft>
                        <a:tabLst>
                          <a:tab pos="579120" algn="l"/>
                        </a:tabLst>
                      </a:pPr>
                      <a:r>
                        <a:rPr lang="en-US" sz="1000" u="sng" dirty="0">
                          <a:effectLst/>
                          <a:uFill>
                            <a:solidFill>
                              <a:srgbClr val="000000"/>
                            </a:solidFill>
                          </a:uFill>
                          <a:latin typeface="Times New Roman"/>
                          <a:ea typeface="Calibri"/>
                          <a:cs typeface="Times New Roman"/>
                        </a:rPr>
                        <a:t>    </a:t>
                      </a:r>
                      <a:r>
                        <a:rPr lang="en-US" sz="1000" u="sng" spc="-25" dirty="0">
                          <a:effectLst/>
                          <a:uFill>
                            <a:solidFill>
                              <a:srgbClr val="000000"/>
                            </a:solidFill>
                          </a:uFill>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Meet/Exceed</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
                        </a:spcBef>
                        <a:spcAft>
                          <a:spcPts val="0"/>
                        </a:spcAft>
                      </a:pPr>
                      <a:r>
                        <a:rPr lang="en-US" sz="950" b="1" dirty="0">
                          <a:effectLst/>
                          <a:latin typeface="Times New Roman"/>
                          <a:ea typeface="Times New Roman"/>
                          <a:cs typeface="Times New Roman"/>
                        </a:rPr>
                        <a:t> </a:t>
                      </a:r>
                      <a:endParaRPr lang="en-US" sz="1100" dirty="0">
                        <a:effectLst/>
                        <a:latin typeface="Calibri"/>
                        <a:ea typeface="Calibri"/>
                        <a:cs typeface="Times New Roman"/>
                      </a:endParaRPr>
                    </a:p>
                    <a:p>
                      <a:pPr marL="64770" marR="0">
                        <a:spcBef>
                          <a:spcPts val="0"/>
                        </a:spcBef>
                        <a:spcAft>
                          <a:spcPts val="0"/>
                        </a:spcAft>
                        <a:tabLst>
                          <a:tab pos="650875" algn="l"/>
                        </a:tabLst>
                      </a:pPr>
                      <a:r>
                        <a:rPr lang="en-US" sz="1000" dirty="0">
                          <a:effectLst/>
                          <a:latin typeface="Times New Roman"/>
                          <a:ea typeface="Calibri"/>
                          <a:cs typeface="Times New Roman"/>
                        </a:rPr>
                        <a:t>&lt;   </a:t>
                      </a:r>
                      <a:r>
                        <a:rPr lang="en-US" sz="1000" spc="205" dirty="0">
                          <a:effectLst/>
                          <a:latin typeface="Times New Roman"/>
                          <a:ea typeface="Calibri"/>
                          <a:cs typeface="Times New Roman"/>
                        </a:rPr>
                        <a:t> </a:t>
                      </a:r>
                      <a:r>
                        <a:rPr lang="en-US" sz="1000" dirty="0">
                          <a:effectLst/>
                          <a:latin typeface="Times New Roman"/>
                          <a:ea typeface="Calibri"/>
                          <a:cs typeface="Times New Roman"/>
                        </a:rPr>
                        <a:t>of</a:t>
                      </a:r>
                      <a:r>
                        <a:rPr lang="en-US" sz="1000" u="sng" dirty="0">
                          <a:effectLst/>
                          <a:uFill>
                            <a:solidFill>
                              <a:srgbClr val="000000"/>
                            </a:solidFill>
                          </a:uFill>
                          <a:latin typeface="Times New Roman"/>
                          <a:ea typeface="Calibri"/>
                          <a:cs typeface="Times New Roman"/>
                        </a:rPr>
                        <a:t>	</a:t>
                      </a:r>
                      <a:r>
                        <a:rPr lang="en-US" sz="1000" spc="-5" dirty="0">
                          <a:effectLst/>
                          <a:latin typeface="Times New Roman"/>
                          <a:ea typeface="Calibri"/>
                          <a:cs typeface="Times New Roman"/>
                        </a:rPr>
                        <a:t>Meet/Exceed</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2" descr="P:\SCDE Templates\SCDE Logos\SCDE_logo_with_text_medi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73432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and Scoring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Occurs at the end of the interval of instruction</a:t>
            </a:r>
          </a:p>
          <a:p>
            <a:endParaRPr lang="en-US" dirty="0" smtClean="0"/>
          </a:p>
          <a:p>
            <a:r>
              <a:rPr lang="en-US" dirty="0" smtClean="0"/>
              <a:t>Should be the result of a collaborative effort by the evaluator and the teacher</a:t>
            </a:r>
          </a:p>
          <a:p>
            <a:pPr marL="0" indent="0">
              <a:buNone/>
            </a:pPr>
            <a:endParaRPr lang="en-US" dirty="0" smtClean="0"/>
          </a:p>
          <a:p>
            <a:r>
              <a:rPr lang="en-US" dirty="0" smtClean="0"/>
              <a:t>SLO scoring is based on the district-created SLO scoring rubric </a:t>
            </a:r>
          </a:p>
          <a:p>
            <a:pPr marL="0" indent="0">
              <a:buNone/>
            </a:pPr>
            <a:endParaRPr lang="en-US" dirty="0" smtClean="0"/>
          </a:p>
          <a:p>
            <a:r>
              <a:rPr lang="en-US" dirty="0" smtClean="0"/>
              <a:t>15-16 Presume “proficiency” (p. 25, SLO Guidebook)</a:t>
            </a:r>
          </a:p>
          <a:p>
            <a:pPr marL="0" indent="0">
              <a:buNone/>
            </a:pPr>
            <a:endParaRPr lang="en-US" dirty="0" smtClean="0"/>
          </a:p>
          <a:p>
            <a:endParaRPr lang="en-US" dirty="0" smtClean="0"/>
          </a:p>
          <a:p>
            <a:endParaRPr lang="en-US" dirty="0"/>
          </a:p>
        </p:txBody>
      </p:sp>
      <p:pic>
        <p:nvPicPr>
          <p:cNvPr id="4" name="Picture 2" descr="P:\SCDE Templates\SCDE Logos\SCDE_logo_with_text_medi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16164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Connector</a:t>
            </a:r>
            <a:endParaRPr lang="en-US" dirty="0"/>
          </a:p>
        </p:txBody>
      </p:sp>
      <p:sp>
        <p:nvSpPr>
          <p:cNvPr id="3" name="Content Placeholder 2"/>
          <p:cNvSpPr>
            <a:spLocks noGrp="1"/>
          </p:cNvSpPr>
          <p:nvPr>
            <p:ph idx="1"/>
          </p:nvPr>
        </p:nvSpPr>
        <p:spPr/>
        <p:txBody>
          <a:bodyPr>
            <a:normAutofit/>
          </a:bodyPr>
          <a:lstStyle/>
          <a:p>
            <a:pPr marL="0" indent="0" algn="ctr">
              <a:buNone/>
            </a:pPr>
            <a:r>
              <a:rPr lang="en-US" dirty="0" smtClean="0"/>
              <a:t>How does supporting the SLO process with teachers benefit a principal?</a:t>
            </a:r>
          </a:p>
          <a:p>
            <a:pPr marL="0" indent="0">
              <a:buNone/>
            </a:pPr>
            <a:endParaRPr lang="en-US" dirty="0"/>
          </a:p>
          <a:p>
            <a:pPr>
              <a:buFont typeface="Wingdings" panose="05000000000000000000" pitchFamily="2" charset="2"/>
              <a:buChar char="ü"/>
            </a:pPr>
            <a:r>
              <a:rPr lang="en-US" dirty="0" smtClean="0"/>
              <a:t>Take one minute to process independently</a:t>
            </a:r>
          </a:p>
          <a:p>
            <a:pPr>
              <a:buFont typeface="Wingdings" panose="05000000000000000000" pitchFamily="2" charset="2"/>
              <a:buChar char="ü"/>
            </a:pPr>
            <a:r>
              <a:rPr lang="en-US" dirty="0" smtClean="0"/>
              <a:t>Turn and talk to your neighbor to discuss your thoughts</a:t>
            </a:r>
          </a:p>
          <a:p>
            <a:pPr>
              <a:buFont typeface="Wingdings" panose="05000000000000000000" pitchFamily="2" charset="2"/>
              <a:buChar char="ü"/>
            </a:pPr>
            <a:r>
              <a:rPr lang="en-US" dirty="0" smtClean="0"/>
              <a:t>Be prepared to share out with the group</a:t>
            </a:r>
            <a:endParaRPr lang="en-US" dirty="0"/>
          </a:p>
        </p:txBody>
      </p:sp>
      <p:pic>
        <p:nvPicPr>
          <p:cNvPr id="5" name="Picture 2" descr="P:\SCDE Templates\SCDE Logos\SCDE_logo_with_text_medi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612434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3-2-1 Reflection</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r>
              <a:rPr lang="en-US" dirty="0" smtClean="0"/>
              <a:t>On an index card, respond to  the following:</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14331985"/>
              </p:ext>
            </p:extLst>
          </p:nvPr>
        </p:nvGraphicFramePr>
        <p:xfrm>
          <a:off x="457200" y="3447002"/>
          <a:ext cx="8229600" cy="2008632"/>
        </p:xfrm>
        <a:graphic>
          <a:graphicData uri="http://schemas.openxmlformats.org/drawingml/2006/table">
            <a:tbl>
              <a:tblPr>
                <a:tableStyleId>{5C22544A-7EE6-4342-B048-85BDC9FD1C3A}</a:tableStyleId>
              </a:tblPr>
              <a:tblGrid>
                <a:gridCol w="8229600"/>
              </a:tblGrid>
              <a:tr h="0">
                <a:tc>
                  <a:txBody>
                    <a:bodyPr/>
                    <a:lstStyle/>
                    <a:p>
                      <a:pPr marL="0" marR="0" algn="l">
                        <a:lnSpc>
                          <a:spcPct val="115000"/>
                        </a:lnSpc>
                        <a:spcBef>
                          <a:spcPts val="0"/>
                        </a:spcBef>
                        <a:spcAft>
                          <a:spcPts val="1000"/>
                        </a:spcAft>
                      </a:pPr>
                      <a:r>
                        <a:rPr lang="en-US" sz="2400" b="1" dirty="0" smtClean="0">
                          <a:effectLst/>
                        </a:rPr>
                        <a:t>3</a:t>
                      </a:r>
                      <a:r>
                        <a:rPr lang="en-US" sz="2400" dirty="0" smtClean="0">
                          <a:effectLst/>
                        </a:rPr>
                        <a:t>-</a:t>
                      </a:r>
                      <a:r>
                        <a:rPr lang="en-US" sz="2400" baseline="0" dirty="0" smtClean="0">
                          <a:effectLst/>
                        </a:rPr>
                        <a:t> </a:t>
                      </a:r>
                      <a:r>
                        <a:rPr lang="en-US" sz="2400" dirty="0" smtClean="0">
                          <a:effectLst/>
                        </a:rPr>
                        <a:t> things that made you think “WOW” (new learning)</a:t>
                      </a:r>
                    </a:p>
                    <a:p>
                      <a:pPr marL="0" marR="0" algn="l">
                        <a:lnSpc>
                          <a:spcPct val="115000"/>
                        </a:lnSpc>
                        <a:spcBef>
                          <a:spcPts val="0"/>
                        </a:spcBef>
                        <a:spcAft>
                          <a:spcPts val="1000"/>
                        </a:spcAft>
                      </a:pPr>
                      <a:r>
                        <a:rPr lang="en-US" sz="2400" b="1" dirty="0" smtClean="0">
                          <a:effectLst/>
                        </a:rPr>
                        <a:t>2</a:t>
                      </a:r>
                      <a:r>
                        <a:rPr lang="en-US" sz="2400" dirty="0" smtClean="0">
                          <a:effectLst/>
                        </a:rPr>
                        <a:t>- questions you have about the SLO process or product – What    </a:t>
                      </a:r>
                    </a:p>
                    <a:p>
                      <a:pPr marL="0" marR="0" algn="l">
                        <a:lnSpc>
                          <a:spcPct val="100000"/>
                        </a:lnSpc>
                        <a:spcBef>
                          <a:spcPts val="0"/>
                        </a:spcBef>
                        <a:spcAft>
                          <a:spcPts val="1000"/>
                        </a:spcAft>
                      </a:pPr>
                      <a:r>
                        <a:rPr lang="en-US" sz="2400" dirty="0" smtClean="0">
                          <a:effectLst/>
                        </a:rPr>
                        <a:t>      about?</a:t>
                      </a:r>
                    </a:p>
                    <a:p>
                      <a:pPr marL="0" marR="0" algn="l">
                        <a:lnSpc>
                          <a:spcPct val="115000"/>
                        </a:lnSpc>
                        <a:spcBef>
                          <a:spcPts val="0"/>
                        </a:spcBef>
                        <a:spcAft>
                          <a:spcPts val="1000"/>
                        </a:spcAft>
                      </a:pPr>
                      <a:r>
                        <a:rPr lang="en-US" sz="2400" b="1" dirty="0" smtClean="0">
                          <a:effectLst/>
                        </a:rPr>
                        <a:t>1</a:t>
                      </a:r>
                      <a:r>
                        <a:rPr lang="en-US" sz="2400" dirty="0" smtClean="0">
                          <a:effectLst/>
                        </a:rPr>
                        <a:t>- </a:t>
                      </a:r>
                      <a:r>
                        <a:rPr lang="en-US" sz="2400" dirty="0">
                          <a:effectLst/>
                        </a:rPr>
                        <a:t>connection you made to your local district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0" marB="0"/>
                </a:tc>
              </a:tr>
            </a:tbl>
          </a:graphicData>
        </a:graphic>
      </p:graphicFrame>
    </p:spTree>
    <p:extLst>
      <p:ext uri="{BB962C8B-B14F-4D97-AF65-F5344CB8AC3E}">
        <p14:creationId xmlns:p14="http://schemas.microsoft.com/office/powerpoint/2010/main" val="214189446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04800" y="1806575"/>
            <a:ext cx="8483238" cy="1470025"/>
          </a:xfrm>
        </p:spPr>
        <p:txBody>
          <a:bodyPr>
            <a:normAutofit fontScale="90000"/>
          </a:bodyPr>
          <a:lstStyle/>
          <a:p>
            <a:r>
              <a:rPr lang="en-US" b="1" dirty="0" smtClean="0"/>
              <a:t>Interpreting Cognitive Demands of the State Standards</a:t>
            </a:r>
            <a:r>
              <a:rPr lang="en-US" dirty="0"/>
              <a:t/>
            </a:r>
            <a:br>
              <a:rPr lang="en-US" dirty="0"/>
            </a:br>
            <a:endParaRPr lang="en-US" dirty="0"/>
          </a:p>
        </p:txBody>
      </p:sp>
      <p:sp>
        <p:nvSpPr>
          <p:cNvPr id="8" name="Text Placeholder 7"/>
          <p:cNvSpPr>
            <a:spLocks noGrp="1"/>
          </p:cNvSpPr>
          <p:nvPr>
            <p:ph type="body" sz="quarter" idx="17"/>
          </p:nvPr>
        </p:nvSpPr>
        <p:spPr>
          <a:xfrm>
            <a:off x="1371600" y="4191000"/>
            <a:ext cx="6553200" cy="1676400"/>
          </a:xfrm>
        </p:spPr>
        <p:txBody>
          <a:bodyPr/>
          <a:lstStyle/>
          <a:p>
            <a:pPr algn="ctr"/>
            <a:r>
              <a:rPr lang="en-US" dirty="0" smtClean="0"/>
              <a:t>Developed by Christina Schneider, Ph.D</a:t>
            </a:r>
          </a:p>
          <a:p>
            <a:pPr algn="ctr"/>
            <a:r>
              <a:rPr lang="en-US" dirty="0" smtClean="0"/>
              <a:t>Center for Assessment</a:t>
            </a:r>
          </a:p>
          <a:p>
            <a:pPr algn="ctr"/>
            <a:r>
              <a:rPr lang="en-US" dirty="0" smtClean="0"/>
              <a:t>cschneider@nciea.org</a:t>
            </a:r>
            <a:endParaRPr lang="en-US" dirty="0"/>
          </a:p>
        </p:txBody>
      </p:sp>
    </p:spTree>
    <p:extLst>
      <p:ext uri="{BB962C8B-B14F-4D97-AF65-F5344CB8AC3E}">
        <p14:creationId xmlns:p14="http://schemas.microsoft.com/office/powerpoint/2010/main" val="1978752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Goals</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r>
              <a:rPr lang="en-US" dirty="0" smtClean="0"/>
              <a:t>Accurately analyze standards and tasks for Webb’s Depth of Knowledge levels.</a:t>
            </a:r>
          </a:p>
          <a:p>
            <a:r>
              <a:rPr lang="en-US" dirty="0" smtClean="0"/>
              <a:t>Match tasks to standards and SLO Objective statements for alignment.</a:t>
            </a:r>
            <a:endParaRPr lang="en-US" dirty="0"/>
          </a:p>
        </p:txBody>
      </p:sp>
    </p:spTree>
    <p:extLst>
      <p:ext uri="{BB962C8B-B14F-4D97-AF65-F5344CB8AC3E}">
        <p14:creationId xmlns:p14="http://schemas.microsoft.com/office/powerpoint/2010/main" val="36204340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SETUP\AppData\Local\Microsoft\Windows\Temporary Internet Files\Content.IE5\9VXMIHIX\direction[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11420">
            <a:off x="1020960" y="2785621"/>
            <a:ext cx="3429683" cy="341825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6409" y="76200"/>
            <a:ext cx="8153400" cy="493310"/>
          </a:xfrm>
        </p:spPr>
        <p:txBody>
          <a:bodyPr>
            <a:normAutofit fontScale="90000"/>
          </a:bodyPr>
          <a:lstStyle/>
          <a:p>
            <a:r>
              <a:rPr lang="en-US" dirty="0" smtClean="0"/>
              <a:t>Why is DOK important?</a:t>
            </a:r>
            <a:endParaRPr lang="en-US" dirty="0"/>
          </a:p>
        </p:txBody>
      </p:sp>
      <p:sp>
        <p:nvSpPr>
          <p:cNvPr id="5" name="TextBox 4"/>
          <p:cNvSpPr txBox="1"/>
          <p:nvPr/>
        </p:nvSpPr>
        <p:spPr>
          <a:xfrm>
            <a:off x="4158481" y="4768334"/>
            <a:ext cx="962123" cy="461665"/>
          </a:xfrm>
          <a:prstGeom prst="rect">
            <a:avLst/>
          </a:prstGeom>
          <a:noFill/>
        </p:spPr>
        <p:txBody>
          <a:bodyPr wrap="none" rtlCol="0">
            <a:spAutoFit/>
          </a:bodyPr>
          <a:lstStyle/>
          <a:p>
            <a:r>
              <a:rPr lang="en-US" sz="2400" dirty="0" smtClean="0"/>
              <a:t>DOK 1</a:t>
            </a:r>
            <a:endParaRPr lang="en-US" sz="2400" dirty="0"/>
          </a:p>
        </p:txBody>
      </p:sp>
      <p:sp>
        <p:nvSpPr>
          <p:cNvPr id="8" name="TextBox 7"/>
          <p:cNvSpPr txBox="1"/>
          <p:nvPr/>
        </p:nvSpPr>
        <p:spPr>
          <a:xfrm>
            <a:off x="2768458" y="2257531"/>
            <a:ext cx="962123" cy="461665"/>
          </a:xfrm>
          <a:prstGeom prst="rect">
            <a:avLst/>
          </a:prstGeom>
          <a:noFill/>
        </p:spPr>
        <p:txBody>
          <a:bodyPr wrap="none" rtlCol="0">
            <a:spAutoFit/>
          </a:bodyPr>
          <a:lstStyle/>
          <a:p>
            <a:r>
              <a:rPr lang="en-US" sz="2400" dirty="0" smtClean="0"/>
              <a:t>DOK 3</a:t>
            </a:r>
            <a:endParaRPr lang="en-US" sz="2400" dirty="0"/>
          </a:p>
        </p:txBody>
      </p:sp>
      <p:sp>
        <p:nvSpPr>
          <p:cNvPr id="9" name="TextBox 8"/>
          <p:cNvSpPr txBox="1"/>
          <p:nvPr/>
        </p:nvSpPr>
        <p:spPr>
          <a:xfrm>
            <a:off x="1524000" y="2950029"/>
            <a:ext cx="962123" cy="461665"/>
          </a:xfrm>
          <a:prstGeom prst="rect">
            <a:avLst/>
          </a:prstGeom>
          <a:noFill/>
        </p:spPr>
        <p:txBody>
          <a:bodyPr wrap="none" rtlCol="0">
            <a:spAutoFit/>
          </a:bodyPr>
          <a:lstStyle/>
          <a:p>
            <a:r>
              <a:rPr lang="en-US" sz="2400" dirty="0" smtClean="0"/>
              <a:t>DOK 2</a:t>
            </a:r>
            <a:endParaRPr lang="en-US" sz="2400" dirty="0"/>
          </a:p>
        </p:txBody>
      </p:sp>
      <p:pic>
        <p:nvPicPr>
          <p:cNvPr id="1028"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446" t="16667" r="28839" b="9682"/>
          <a:stretch/>
        </p:blipFill>
        <p:spPr bwMode="auto">
          <a:xfrm>
            <a:off x="5638800" y="792915"/>
            <a:ext cx="3189513" cy="24150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Up Arrow 6"/>
          <p:cNvSpPr/>
          <p:nvPr/>
        </p:nvSpPr>
        <p:spPr>
          <a:xfrm rot="3022640">
            <a:off x="3812594" y="2039949"/>
            <a:ext cx="707466" cy="2705421"/>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4" name="TextBox 13"/>
          <p:cNvSpPr txBox="1"/>
          <p:nvPr/>
        </p:nvSpPr>
        <p:spPr>
          <a:xfrm>
            <a:off x="3719695" y="1480457"/>
            <a:ext cx="962123" cy="461665"/>
          </a:xfrm>
          <a:prstGeom prst="rect">
            <a:avLst/>
          </a:prstGeom>
          <a:noFill/>
        </p:spPr>
        <p:txBody>
          <a:bodyPr wrap="none" rtlCol="0">
            <a:spAutoFit/>
          </a:bodyPr>
          <a:lstStyle/>
          <a:p>
            <a:r>
              <a:rPr lang="en-US" sz="2400" dirty="0" smtClean="0"/>
              <a:t>DOK 4</a:t>
            </a:r>
            <a:endParaRPr lang="en-US" sz="2400" dirty="0"/>
          </a:p>
        </p:txBody>
      </p:sp>
      <p:sp>
        <p:nvSpPr>
          <p:cNvPr id="4" name="Rectangle 3"/>
          <p:cNvSpPr/>
          <p:nvPr/>
        </p:nvSpPr>
        <p:spPr>
          <a:xfrm rot="2999258">
            <a:off x="3917510" y="3609642"/>
            <a:ext cx="914400"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0146355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Understanding Cognitive Demand</a:t>
            </a:r>
            <a:endParaRPr lang="en-US" dirty="0"/>
          </a:p>
        </p:txBody>
      </p:sp>
      <p:sp>
        <p:nvSpPr>
          <p:cNvPr id="3" name="Content Placeholder 2"/>
          <p:cNvSpPr>
            <a:spLocks noGrp="1"/>
          </p:cNvSpPr>
          <p:nvPr>
            <p:ph idx="1"/>
          </p:nvPr>
        </p:nvSpPr>
        <p:spPr>
          <a:xfrm>
            <a:off x="457200" y="1066800"/>
            <a:ext cx="8305800" cy="5105400"/>
          </a:xfrm>
        </p:spPr>
        <p:txBody>
          <a:bodyPr>
            <a:normAutofit fontScale="77500" lnSpcReduction="20000"/>
          </a:bodyPr>
          <a:lstStyle/>
          <a:p>
            <a:r>
              <a:rPr lang="en-US" sz="2800" dirty="0" smtClean="0"/>
              <a:t>Allows teachers to better target what the state wants students to do with the content.</a:t>
            </a:r>
          </a:p>
          <a:p>
            <a:pPr marL="0" indent="0">
              <a:buNone/>
            </a:pPr>
            <a:endParaRPr lang="en-US" sz="2600" dirty="0" smtClean="0"/>
          </a:p>
          <a:p>
            <a:r>
              <a:rPr lang="en-US" sz="3000" dirty="0" smtClean="0"/>
              <a:t>Allows teachers to align expectations and evaluate their instructional strategies and materials to determine if their schema of instruction are meeting or exceeding the cognitive demand stipulated in the standard.</a:t>
            </a:r>
          </a:p>
          <a:p>
            <a:pPr marL="0" indent="0">
              <a:buNone/>
            </a:pPr>
            <a:endParaRPr lang="en-US" sz="2600" dirty="0" smtClean="0"/>
          </a:p>
          <a:p>
            <a:r>
              <a:rPr lang="en-US" sz="3000" dirty="0" smtClean="0"/>
              <a:t>Guides teachers in supporting students problem solving with the content in the student’s long-term memory.</a:t>
            </a:r>
          </a:p>
          <a:p>
            <a:pPr marL="0" indent="0">
              <a:buNone/>
            </a:pPr>
            <a:endParaRPr lang="en-US" sz="3000" dirty="0" smtClean="0"/>
          </a:p>
          <a:p>
            <a:r>
              <a:rPr lang="en-US" sz="3000" dirty="0" smtClean="0"/>
              <a:t>Goal is not memorization or rote procedures but using the content in real world, problem solving contexts.</a:t>
            </a:r>
          </a:p>
          <a:p>
            <a:pPr marL="0" indent="0">
              <a:buNone/>
            </a:pPr>
            <a:endParaRPr lang="en-US" sz="3000" dirty="0" smtClean="0"/>
          </a:p>
          <a:p>
            <a:r>
              <a:rPr lang="en-US" sz="3000" dirty="0" smtClean="0"/>
              <a:t>South Carolina uses Webb’s Depth of Knowledge (DOK) framework to align curriculum, instruction, and assessment.</a:t>
            </a:r>
          </a:p>
          <a:p>
            <a:endParaRPr lang="en-US" dirty="0" smtClean="0"/>
          </a:p>
          <a:p>
            <a:endParaRPr lang="en-US" dirty="0"/>
          </a:p>
        </p:txBody>
      </p:sp>
    </p:spTree>
    <p:extLst>
      <p:ext uri="{BB962C8B-B14F-4D97-AF65-F5344CB8AC3E}">
        <p14:creationId xmlns:p14="http://schemas.microsoft.com/office/powerpoint/2010/main" val="346014526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Is the </a:t>
            </a:r>
            <a:r>
              <a:rPr lang="en-US" dirty="0"/>
              <a:t>knowledge elicited from students on the </a:t>
            </a:r>
            <a:r>
              <a:rPr lang="en-US" dirty="0" smtClean="0"/>
              <a:t>assessment </a:t>
            </a:r>
            <a:r>
              <a:rPr lang="en-US" i="1" dirty="0">
                <a:solidFill>
                  <a:srgbClr val="FF0000"/>
                </a:solidFill>
              </a:rPr>
              <a:t>as complex </a:t>
            </a:r>
            <a:r>
              <a:rPr lang="en-US" i="1" dirty="0" smtClean="0">
                <a:solidFill>
                  <a:srgbClr val="FF0000"/>
                </a:solidFill>
              </a:rPr>
              <a:t> </a:t>
            </a:r>
            <a:r>
              <a:rPr lang="en-US" dirty="0" smtClean="0"/>
              <a:t>in the content area as </a:t>
            </a:r>
            <a:r>
              <a:rPr lang="en-US" dirty="0"/>
              <a:t>what students are expected to know and </a:t>
            </a:r>
            <a:r>
              <a:rPr lang="en-US" dirty="0" smtClean="0"/>
              <a:t>be able to do </a:t>
            </a:r>
            <a:r>
              <a:rPr lang="en-US" dirty="0"/>
              <a:t>as stated in the </a:t>
            </a:r>
            <a:r>
              <a:rPr lang="en-US" dirty="0" smtClean="0"/>
              <a:t>standards (Webb, 2005)? </a:t>
            </a:r>
          </a:p>
          <a:p>
            <a:r>
              <a:rPr lang="en-US" dirty="0"/>
              <a:t>In other words, </a:t>
            </a:r>
            <a:r>
              <a:rPr lang="en-US" dirty="0" smtClean="0"/>
              <a:t>do the </a:t>
            </a:r>
            <a:r>
              <a:rPr lang="en-US" dirty="0"/>
              <a:t>knowledge and skill requirements of </a:t>
            </a:r>
            <a:r>
              <a:rPr lang="en-US" dirty="0" smtClean="0"/>
              <a:t>an item/task </a:t>
            </a:r>
            <a:r>
              <a:rPr lang="en-US" dirty="0" smtClean="0">
                <a:solidFill>
                  <a:srgbClr val="FF0000"/>
                </a:solidFill>
              </a:rPr>
              <a:t>match</a:t>
            </a:r>
            <a:r>
              <a:rPr lang="en-US" dirty="0" smtClean="0"/>
              <a:t> the </a:t>
            </a:r>
            <a:r>
              <a:rPr lang="en-US" dirty="0"/>
              <a:t>knowledge and skill </a:t>
            </a:r>
            <a:r>
              <a:rPr lang="en-US" dirty="0" smtClean="0"/>
              <a:t>demands stated in the standards?</a:t>
            </a:r>
            <a:endParaRPr lang="en-US" dirty="0"/>
          </a:p>
          <a:p>
            <a:pPr lvl="0"/>
            <a:endParaRPr lang="en-US" dirty="0"/>
          </a:p>
          <a:p>
            <a:pPr lvl="0"/>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a:p>
            <a:pPr marL="0" lvl="0" indent="0">
              <a:buNone/>
            </a:pPr>
            <a:endParaRPr lang="en-US" dirty="0" smtClean="0"/>
          </a:p>
        </p:txBody>
      </p:sp>
    </p:spTree>
    <p:extLst>
      <p:ext uri="{BB962C8B-B14F-4D97-AF65-F5344CB8AC3E}">
        <p14:creationId xmlns:p14="http://schemas.microsoft.com/office/powerpoint/2010/main" val="413009897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066800"/>
            <a:ext cx="8686800" cy="5638800"/>
          </a:xfrm>
        </p:spPr>
        <p:txBody>
          <a:bodyPr>
            <a:normAutofit fontScale="70000" lnSpcReduction="20000"/>
          </a:bodyPr>
          <a:lstStyle/>
          <a:p>
            <a:r>
              <a:rPr lang="en-US" altLang="en-US" b="1" dirty="0" smtClean="0"/>
              <a:t>DOK-1</a:t>
            </a:r>
            <a:r>
              <a:rPr lang="en-US" altLang="en-US" dirty="0" smtClean="0"/>
              <a:t> – </a:t>
            </a:r>
            <a:r>
              <a:rPr lang="en-US" altLang="en-US" b="1" dirty="0" smtClean="0"/>
              <a:t>Recall &amp; Reproduction</a:t>
            </a:r>
            <a:r>
              <a:rPr lang="en-US" altLang="en-US" dirty="0" smtClean="0"/>
              <a:t> - Recall of a fact, term, principle, concept, or perform a routine procedure, such</a:t>
            </a:r>
            <a:r>
              <a:rPr lang="en-US" dirty="0" smtClean="0"/>
              <a:t> as performing a simple algorithm or applying a formula. A well defined one-step problem (e.g., a one-step word problem requiring multiplication in a multiplication unit)</a:t>
            </a:r>
            <a:endParaRPr lang="en-US" altLang="en-US" dirty="0" smtClean="0"/>
          </a:p>
          <a:p>
            <a:pPr>
              <a:lnSpc>
                <a:spcPct val="80000"/>
              </a:lnSpc>
            </a:pPr>
            <a:endParaRPr lang="en-US" altLang="en-US" dirty="0" smtClean="0"/>
          </a:p>
          <a:p>
            <a:pPr>
              <a:lnSpc>
                <a:spcPct val="80000"/>
              </a:lnSpc>
            </a:pPr>
            <a:r>
              <a:rPr lang="en-US" altLang="en-US" b="1" dirty="0" smtClean="0"/>
              <a:t>DOK-2 - Basic Application of Skills/Concepts </a:t>
            </a:r>
            <a:r>
              <a:rPr lang="en-US" altLang="en-US" dirty="0" smtClean="0"/>
              <a:t>– Some decision and application of information, conceptual knowledge, procedures, two or more steps with decision points along the way, routine problems, organize/display data, interpret/use simple graphs</a:t>
            </a:r>
          </a:p>
          <a:p>
            <a:pPr marL="0" indent="0">
              <a:lnSpc>
                <a:spcPct val="80000"/>
              </a:lnSpc>
              <a:buNone/>
            </a:pPr>
            <a:endParaRPr lang="en-US" altLang="en-US" dirty="0" smtClean="0"/>
          </a:p>
          <a:p>
            <a:pPr>
              <a:lnSpc>
                <a:spcPct val="80000"/>
              </a:lnSpc>
            </a:pPr>
            <a:r>
              <a:rPr lang="en-US" altLang="en-US" b="1" dirty="0"/>
              <a:t>DOK-3</a:t>
            </a:r>
            <a:r>
              <a:rPr lang="en-US" altLang="en-US" dirty="0"/>
              <a:t> - </a:t>
            </a:r>
            <a:r>
              <a:rPr lang="en-US" altLang="en-US" b="1" dirty="0"/>
              <a:t>Strategic Thinking</a:t>
            </a:r>
            <a:r>
              <a:rPr lang="en-US" altLang="en-US" dirty="0"/>
              <a:t> - reasoning, planning, using evidence to make decisions, determining sequencing of steps to approach problem; requires decision making </a:t>
            </a:r>
            <a:r>
              <a:rPr lang="en-US" altLang="en-US" i="1" dirty="0"/>
              <a:t>and</a:t>
            </a:r>
            <a:r>
              <a:rPr lang="en-US" altLang="en-US" dirty="0"/>
              <a:t> justification; abstract, complex, or non-routine; often more than one possible answer or approach, synthesize information within one source or </a:t>
            </a:r>
            <a:r>
              <a:rPr lang="en-US" altLang="en-US" dirty="0" smtClean="0"/>
              <a:t>text</a:t>
            </a:r>
          </a:p>
          <a:p>
            <a:pPr>
              <a:lnSpc>
                <a:spcPct val="80000"/>
              </a:lnSpc>
            </a:pPr>
            <a:endParaRPr lang="en-US" altLang="en-US" b="1" dirty="0"/>
          </a:p>
          <a:p>
            <a:pPr>
              <a:lnSpc>
                <a:spcPct val="80000"/>
              </a:lnSpc>
            </a:pPr>
            <a:r>
              <a:rPr lang="en-US" altLang="en-US" b="1" dirty="0"/>
              <a:t>DOK-4</a:t>
            </a:r>
            <a:r>
              <a:rPr lang="en-US" altLang="en-US" dirty="0"/>
              <a:t> - </a:t>
            </a:r>
            <a:r>
              <a:rPr lang="en-US" altLang="en-US" b="1" dirty="0"/>
              <a:t>Extended Thinking</a:t>
            </a:r>
            <a:r>
              <a:rPr lang="en-US" altLang="en-US" dirty="0"/>
              <a:t> - An investigation or application to real world; requires time to research, problem solve, and process multiple conditions of the problem or task; non-routine manipulations, synthesize and make connections across disciplines/content areas/multiple sources  </a:t>
            </a:r>
          </a:p>
          <a:p>
            <a:pPr>
              <a:lnSpc>
                <a:spcPct val="80000"/>
              </a:lnSpc>
            </a:pPr>
            <a:endParaRPr lang="en-US" altLang="en-US" dirty="0" smtClean="0"/>
          </a:p>
          <a:p>
            <a:pPr>
              <a:lnSpc>
                <a:spcPct val="80000"/>
              </a:lnSpc>
            </a:pPr>
            <a:endParaRPr lang="en-US" altLang="en-US" dirty="0"/>
          </a:p>
          <a:p>
            <a:pPr>
              <a:lnSpc>
                <a:spcPct val="80000"/>
              </a:lnSpc>
            </a:pPr>
            <a:endParaRPr lang="en-US" altLang="en-US" dirty="0" smtClean="0"/>
          </a:p>
          <a:p>
            <a:pPr>
              <a:lnSpc>
                <a:spcPct val="80000"/>
              </a:lnSpc>
            </a:pPr>
            <a:endParaRPr lang="en-US" altLang="en-US" dirty="0" smtClean="0"/>
          </a:p>
          <a:p>
            <a:pPr>
              <a:lnSpc>
                <a:spcPct val="80000"/>
              </a:lnSpc>
            </a:pPr>
            <a:endParaRPr lang="en-US" altLang="en-US" dirty="0" smtClean="0"/>
          </a:p>
          <a:p>
            <a:pPr>
              <a:lnSpc>
                <a:spcPct val="80000"/>
              </a:lnSpc>
            </a:pPr>
            <a:endParaRPr lang="en-US" altLang="en-US" dirty="0" smtClean="0"/>
          </a:p>
          <a:p>
            <a:endParaRPr lang="en-US" dirty="0"/>
          </a:p>
        </p:txBody>
      </p:sp>
      <p:sp>
        <p:nvSpPr>
          <p:cNvPr id="4" name="Title 1"/>
          <p:cNvSpPr>
            <a:spLocks noGrp="1"/>
          </p:cNvSpPr>
          <p:nvPr>
            <p:ph type="title"/>
          </p:nvPr>
        </p:nvSpPr>
        <p:spPr>
          <a:xfrm>
            <a:off x="457200" y="0"/>
            <a:ext cx="8229600" cy="1143000"/>
          </a:xfrm>
        </p:spPr>
        <p:txBody>
          <a:bodyPr/>
          <a:lstStyle/>
          <a:p>
            <a:r>
              <a:rPr lang="en-US" dirty="0" smtClean="0"/>
              <a:t>DOK Levels</a:t>
            </a:r>
            <a:endParaRPr lang="en-US" dirty="0"/>
          </a:p>
        </p:txBody>
      </p:sp>
    </p:spTree>
    <p:extLst>
      <p:ext uri="{BB962C8B-B14F-4D97-AF65-F5344CB8AC3E}">
        <p14:creationId xmlns:p14="http://schemas.microsoft.com/office/powerpoint/2010/main" val="488152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dissolv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53400" cy="493310"/>
          </a:xfrm>
        </p:spPr>
        <p:txBody>
          <a:bodyPr>
            <a:normAutofit fontScale="90000"/>
          </a:bodyPr>
          <a:lstStyle/>
          <a:p>
            <a:r>
              <a:rPr lang="en-US" sz="2800" dirty="0" smtClean="0"/>
              <a:t>One way to envision how Bloom’s  relates to DOK</a:t>
            </a:r>
            <a:endParaRPr lang="en-US" sz="2800" dirty="0"/>
          </a:p>
        </p:txBody>
      </p:sp>
      <p:sp>
        <p:nvSpPr>
          <p:cNvPr id="3" name="Content Placeholder 2"/>
          <p:cNvSpPr>
            <a:spLocks noGrp="1"/>
          </p:cNvSpPr>
          <p:nvPr>
            <p:ph idx="1"/>
          </p:nvPr>
        </p:nvSpPr>
        <p:spPr/>
        <p:txBody>
          <a:bodyPr/>
          <a:lstStyle/>
          <a:p>
            <a:endParaRPr lang="en-US" dirty="0"/>
          </a:p>
        </p:txBody>
      </p:sp>
      <p:graphicFrame>
        <p:nvGraphicFramePr>
          <p:cNvPr id="4" name="Group 63"/>
          <p:cNvGraphicFramePr>
            <a:graphicFrameLocks noGrp="1"/>
          </p:cNvGraphicFramePr>
          <p:nvPr>
            <p:extLst>
              <p:ext uri="{D42A27DB-BD31-4B8C-83A1-F6EECF244321}">
                <p14:modId xmlns:p14="http://schemas.microsoft.com/office/powerpoint/2010/main" val="3070605258"/>
              </p:ext>
            </p:extLst>
          </p:nvPr>
        </p:nvGraphicFramePr>
        <p:xfrm>
          <a:off x="78015" y="472030"/>
          <a:ext cx="9055099" cy="6305950"/>
        </p:xfrm>
        <a:graphic>
          <a:graphicData uri="http://schemas.openxmlformats.org/drawingml/2006/table">
            <a:tbl>
              <a:tblPr/>
              <a:tblGrid>
                <a:gridCol w="1810650"/>
                <a:gridCol w="1812500"/>
                <a:gridCol w="1861435"/>
                <a:gridCol w="1759865"/>
                <a:gridCol w="1810649"/>
              </a:tblGrid>
              <a:tr h="880339">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2200" b="1" i="0" u="none" strike="noStrike" cap="none" normalizeH="0" baseline="0" dirty="0">
                          <a:ln>
                            <a:noFill/>
                          </a:ln>
                          <a:solidFill>
                            <a:schemeClr val="bg1"/>
                          </a:solidFill>
                          <a:effectLst/>
                          <a:latin typeface="Verdana" charset="0"/>
                          <a:ea typeface="MS PGothic" charset="0"/>
                          <a:cs typeface="MS PGothic" charset="0"/>
                        </a:rPr>
                        <a:t>Depth + thinking</a:t>
                      </a:r>
                      <a:r>
                        <a:rPr kumimoji="0" lang="en-US" sz="2200" b="0" i="0" u="none" strike="noStrike" cap="none" normalizeH="0" baseline="0" dirty="0">
                          <a:ln>
                            <a:noFill/>
                          </a:ln>
                          <a:solidFill>
                            <a:schemeClr val="bg1"/>
                          </a:solidFill>
                          <a:effectLst/>
                          <a:latin typeface="Verdana" charset="0"/>
                          <a:ea typeface="MS PGothic" charset="0"/>
                          <a:cs typeface="MS PGothic" charset="0"/>
                        </a:rPr>
                        <a:t> </a:t>
                      </a:r>
                    </a:p>
                  </a:txBody>
                  <a:tcPr marL="109728" marR="109728" marT="54862" marB="5486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400" b="1" i="0" u="none" strike="noStrike" cap="none" normalizeH="0" baseline="0" dirty="0">
                          <a:ln>
                            <a:noFill/>
                          </a:ln>
                          <a:solidFill>
                            <a:schemeClr val="bg1"/>
                          </a:solidFill>
                          <a:effectLst/>
                          <a:latin typeface="Verdana" charset="0"/>
                          <a:ea typeface="Times New Roman" charset="0"/>
                          <a:cs typeface="Arial" charset="0"/>
                        </a:rPr>
                        <a:t>Level 1</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400" b="1" i="0" u="none" strike="noStrike" cap="none" normalizeH="0" baseline="0" dirty="0">
                          <a:ln>
                            <a:noFill/>
                          </a:ln>
                          <a:solidFill>
                            <a:schemeClr val="bg1"/>
                          </a:solidFill>
                          <a:effectLst/>
                          <a:latin typeface="Verdana" charset="0"/>
                          <a:ea typeface="Times New Roman" charset="0"/>
                          <a:cs typeface="Arial" charset="0"/>
                        </a:rPr>
                        <a:t>Recall &amp; Reproduction</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400" b="1" i="0" u="none" strike="noStrike" cap="none" normalizeH="0" baseline="0" dirty="0">
                          <a:ln>
                            <a:noFill/>
                          </a:ln>
                          <a:solidFill>
                            <a:schemeClr val="bg1"/>
                          </a:solidFill>
                          <a:effectLst/>
                          <a:latin typeface="Verdana" charset="0"/>
                          <a:ea typeface="Times New Roman" charset="0"/>
                          <a:cs typeface="Arial" charset="0"/>
                        </a:rPr>
                        <a:t>Level 2</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400" b="1" i="0" u="none" strike="noStrike" cap="none" normalizeH="0" baseline="0" dirty="0">
                          <a:ln>
                            <a:noFill/>
                          </a:ln>
                          <a:solidFill>
                            <a:schemeClr val="bg1"/>
                          </a:solidFill>
                          <a:effectLst/>
                          <a:latin typeface="Verdana" charset="0"/>
                          <a:ea typeface="Times New Roman" charset="0"/>
                          <a:cs typeface="Arial" charset="0"/>
                        </a:rPr>
                        <a:t>Skills &amp; Concepts</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400" b="1" i="0" u="none" strike="noStrike" cap="none" normalizeH="0" baseline="0" dirty="0">
                          <a:ln>
                            <a:noFill/>
                          </a:ln>
                          <a:solidFill>
                            <a:schemeClr val="bg1"/>
                          </a:solidFill>
                          <a:effectLst/>
                          <a:latin typeface="Verdana" charset="0"/>
                          <a:ea typeface="Times New Roman" charset="0"/>
                          <a:cs typeface="Arial" charset="0"/>
                        </a:rPr>
                        <a:t>Level 3</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200" b="1" i="0" u="none" strike="noStrike" cap="none" normalizeH="0" baseline="0" dirty="0">
                          <a:ln>
                            <a:noFill/>
                          </a:ln>
                          <a:solidFill>
                            <a:schemeClr val="bg1"/>
                          </a:solidFill>
                          <a:effectLst/>
                          <a:latin typeface="Verdana" charset="0"/>
                          <a:ea typeface="Times New Roman" charset="0"/>
                          <a:cs typeface="Arial" charset="0"/>
                        </a:rPr>
                        <a:t>Strategic Thinking/ Reasoning</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400" b="1" i="0" u="none" strike="noStrike" cap="none" normalizeH="0" baseline="0" dirty="0">
                          <a:ln>
                            <a:noFill/>
                          </a:ln>
                          <a:solidFill>
                            <a:schemeClr val="bg1"/>
                          </a:solidFill>
                          <a:effectLst/>
                          <a:latin typeface="Verdana" charset="0"/>
                          <a:ea typeface="Times New Roman" charset="0"/>
                          <a:cs typeface="Arial" charset="0"/>
                        </a:rPr>
                        <a:t>Level 4</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400" b="1" i="0" u="none" strike="noStrike" cap="none" normalizeH="0" baseline="0" dirty="0">
                          <a:ln>
                            <a:noFill/>
                          </a:ln>
                          <a:solidFill>
                            <a:schemeClr val="bg1"/>
                          </a:solidFill>
                          <a:effectLst/>
                          <a:latin typeface="Verdana" charset="0"/>
                          <a:ea typeface="Times New Roman" charset="0"/>
                          <a:cs typeface="Arial" charset="0"/>
                        </a:rPr>
                        <a:t>Extended Thinking</a:t>
                      </a:r>
                    </a:p>
                  </a:txBody>
                  <a:tcPr marL="109728" marR="109728" marT="54862" marB="5486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75000"/>
                      </a:schemeClr>
                    </a:solidFill>
                  </a:tcPr>
                </a:tc>
              </a:tr>
              <a:tr h="37227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Tx/>
                        <a:buNone/>
                        <a:tabLst/>
                      </a:pPr>
                      <a:r>
                        <a:rPr kumimoji="0" lang="en-US" sz="1700" b="1" i="0" u="none" strike="noStrike" cap="none" normalizeH="0" baseline="0" dirty="0">
                          <a:ln>
                            <a:noFill/>
                          </a:ln>
                          <a:solidFill>
                            <a:schemeClr val="bg1"/>
                          </a:solidFill>
                          <a:effectLst/>
                          <a:latin typeface="Verdana" charset="0"/>
                          <a:ea typeface="MS PGothic" charset="0"/>
                          <a:cs typeface="Times New Roman" charset="0"/>
                        </a:rPr>
                        <a:t>Remember</a:t>
                      </a:r>
                    </a:p>
                  </a:txBody>
                  <a:tcPr marL="109728" marR="109728" marT="54862" marB="5486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Recall, locate basic facts, details, events</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endParaRPr kumimoji="0" lang="en-US" sz="1000" b="0" i="0" u="none" strike="noStrike" cap="none" normalizeH="0" baseline="0" dirty="0">
                        <a:ln>
                          <a:noFill/>
                        </a:ln>
                        <a:solidFill>
                          <a:schemeClr val="tx1"/>
                        </a:solidFill>
                        <a:effectLst/>
                        <a:latin typeface="Verdana" charset="0"/>
                        <a:ea typeface="MS PGothic" charset="0"/>
                        <a:cs typeface="MS PGothic" charset="0"/>
                      </a:endParaRP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endParaRPr kumimoji="0" lang="en-US" sz="1000" b="0" i="0" u="none" strike="noStrike" cap="none" normalizeH="0" baseline="0" dirty="0">
                        <a:ln>
                          <a:noFill/>
                        </a:ln>
                        <a:solidFill>
                          <a:schemeClr val="tx1"/>
                        </a:solidFill>
                        <a:effectLst/>
                        <a:latin typeface="Verdana" charset="0"/>
                        <a:ea typeface="MS PGothic" charset="0"/>
                        <a:cs typeface="MS PGothic" charset="0"/>
                      </a:endParaRP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endParaRPr kumimoji="0" lang="en-US" sz="1000" b="0" i="0" u="none" strike="noStrike" cap="none" normalizeH="0" baseline="0" dirty="0">
                        <a:ln>
                          <a:noFill/>
                        </a:ln>
                        <a:solidFill>
                          <a:schemeClr val="tx1"/>
                        </a:solidFill>
                        <a:effectLst/>
                        <a:latin typeface="Verdana" charset="0"/>
                        <a:ea typeface="MS PGothic" charset="0"/>
                        <a:cs typeface="MS PGothic" charset="0"/>
                      </a:endParaRPr>
                    </a:p>
                  </a:txBody>
                  <a:tcPr marL="109728" marR="109728" marT="54862" marB="5486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095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Tx/>
                        <a:buNone/>
                        <a:tabLst/>
                      </a:pPr>
                      <a:r>
                        <a:rPr kumimoji="0" lang="en-US" sz="1700" b="1" i="0" u="none" strike="noStrike" cap="none" normalizeH="0" baseline="0" dirty="0">
                          <a:ln>
                            <a:noFill/>
                          </a:ln>
                          <a:solidFill>
                            <a:schemeClr val="bg1"/>
                          </a:solidFill>
                          <a:effectLst/>
                          <a:latin typeface="Verdana" charset="0"/>
                          <a:ea typeface="MS PGothic" charset="0"/>
                          <a:cs typeface="Times New Roman" charset="0"/>
                        </a:rPr>
                        <a:t>Understand</a:t>
                      </a:r>
                    </a:p>
                  </a:txBody>
                  <a:tcPr marL="109728" marR="109728" marT="54862" marB="5486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Times New Roman" charset="0"/>
                          <a:cs typeface="Arial" charset="0"/>
                        </a:rPr>
                        <a:t>- Select appropriate words to use when intended meaning is clearly evident</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Times New Roman" charset="0"/>
                          <a:cs typeface="Arial" charset="0"/>
                        </a:rPr>
                        <a:t>- Specify, explain relationships</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Times New Roman" charset="0"/>
                          <a:cs typeface="Arial" charset="0"/>
                        </a:rPr>
                        <a:t>- summarize</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Times New Roman" charset="0"/>
                          <a:cs typeface="Arial" charset="0"/>
                        </a:rPr>
                        <a:t>– identify main ideas</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0" i="0" u="none" strike="noStrike" cap="none" normalizeH="0" baseline="0" dirty="0">
                          <a:ln>
                            <a:noFill/>
                          </a:ln>
                          <a:solidFill>
                            <a:schemeClr val="tx1"/>
                          </a:solidFill>
                          <a:effectLst/>
                          <a:latin typeface="Verdana" charset="0"/>
                          <a:ea typeface="Times New Roman" charset="0"/>
                          <a:cs typeface="Arial" charset="0"/>
                        </a:rPr>
                        <a:t>- </a:t>
                      </a:r>
                      <a:r>
                        <a:rPr kumimoji="0" lang="en-US" sz="1000" b="1" i="0" u="none" strike="noStrike" cap="none" normalizeH="0" baseline="0" dirty="0">
                          <a:ln>
                            <a:noFill/>
                          </a:ln>
                          <a:solidFill>
                            <a:schemeClr val="tx1"/>
                          </a:solidFill>
                          <a:effectLst/>
                          <a:latin typeface="Verdana" charset="0"/>
                          <a:ea typeface="Times New Roman" charset="0"/>
                          <a:cs typeface="Arial" charset="0"/>
                        </a:rPr>
                        <a:t>Explain, generalize, or connect ideas using supporting evidence (quote, example…)</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Times New Roman" charset="0"/>
                          <a:cs typeface="Arial" charset="0"/>
                        </a:rPr>
                        <a:t>- Explain how concepts or ideas specifically relate to other content domains or concepts</a:t>
                      </a:r>
                    </a:p>
                  </a:txBody>
                  <a:tcPr marL="109728" marR="109728" marT="54862" marB="5486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978937">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Tx/>
                        <a:buNone/>
                        <a:tabLst/>
                      </a:pPr>
                      <a:r>
                        <a:rPr kumimoji="0" lang="en-US" sz="1700" b="1" i="0" u="none" strike="noStrike" cap="none" normalizeH="0" baseline="0" dirty="0">
                          <a:ln>
                            <a:noFill/>
                          </a:ln>
                          <a:solidFill>
                            <a:schemeClr val="bg1"/>
                          </a:solidFill>
                          <a:effectLst/>
                          <a:latin typeface="Verdana" charset="0"/>
                          <a:ea typeface="Times New Roman" charset="0"/>
                          <a:cs typeface="Arial" charset="0"/>
                        </a:rPr>
                        <a:t>Apply</a:t>
                      </a:r>
                    </a:p>
                  </a:txBody>
                  <a:tcPr marL="109728" marR="109728" marT="54862" marB="5486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Times New Roman" charset="0"/>
                        </a:rPr>
                        <a:t>- Use language structure (pre/suffix) or word relationships (synonym/antonym) to determine meaning</a:t>
                      </a:r>
                      <a:endParaRPr kumimoji="0" lang="en-US" sz="1000" b="0" i="0" u="none" strike="noStrike" cap="none" normalizeH="0" baseline="0" dirty="0">
                        <a:ln>
                          <a:noFill/>
                        </a:ln>
                        <a:solidFill>
                          <a:schemeClr val="tx1"/>
                        </a:solidFill>
                        <a:effectLst/>
                        <a:latin typeface="Verdana" charset="0"/>
                        <a:ea typeface="MS PGothic" charset="0"/>
                        <a:cs typeface="MS PGothic" charset="0"/>
                      </a:endParaRP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Times New Roman" charset="0"/>
                          <a:cs typeface="Arial" charset="0"/>
                        </a:rPr>
                        <a:t>– Use context to identify meaning of word</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Times New Roman" charset="0"/>
                          <a:cs typeface="Arial" charset="0"/>
                        </a:rPr>
                        <a:t>- </a:t>
                      </a:r>
                      <a:r>
                        <a:rPr kumimoji="0" lang="en-US" sz="1000" b="1" i="0" u="none" strike="noStrike" cap="none" normalizeH="0" baseline="0" dirty="0" smtClean="0">
                          <a:ln>
                            <a:noFill/>
                          </a:ln>
                          <a:solidFill>
                            <a:schemeClr val="tx1"/>
                          </a:solidFill>
                          <a:effectLst/>
                          <a:latin typeface="Verdana" charset="0"/>
                          <a:ea typeface="Times New Roman" charset="0"/>
                          <a:cs typeface="Arial" charset="0"/>
                        </a:rPr>
                        <a:t>Interpret information </a:t>
                      </a:r>
                      <a:r>
                        <a:rPr kumimoji="0" lang="en-US" sz="1000" b="1" i="0" u="none" strike="noStrike" cap="none" normalizeH="0" baseline="0" dirty="0">
                          <a:ln>
                            <a:noFill/>
                          </a:ln>
                          <a:solidFill>
                            <a:schemeClr val="tx1"/>
                          </a:solidFill>
                          <a:effectLst/>
                          <a:latin typeface="Verdana" charset="0"/>
                          <a:ea typeface="Times New Roman" charset="0"/>
                          <a:cs typeface="Arial" charset="0"/>
                        </a:rPr>
                        <a:t>using text </a:t>
                      </a:r>
                      <a:r>
                        <a:rPr kumimoji="0" lang="en-US" sz="1000" b="1" i="0" u="none" strike="noStrike" cap="none" normalizeH="0" baseline="0" dirty="0" smtClean="0">
                          <a:ln>
                            <a:noFill/>
                          </a:ln>
                          <a:solidFill>
                            <a:schemeClr val="tx1"/>
                          </a:solidFill>
                          <a:effectLst/>
                          <a:latin typeface="Verdana" charset="0"/>
                          <a:ea typeface="Times New Roman" charset="0"/>
                          <a:cs typeface="Arial" charset="0"/>
                        </a:rPr>
                        <a:t>features or graphs</a:t>
                      </a:r>
                      <a:endParaRPr kumimoji="0" lang="en-US" sz="1000" b="1" i="0" u="none" strike="noStrike" cap="none" normalizeH="0" baseline="0" dirty="0">
                        <a:ln>
                          <a:noFill/>
                        </a:ln>
                        <a:solidFill>
                          <a:schemeClr val="tx1"/>
                        </a:solidFill>
                        <a:effectLst/>
                        <a:latin typeface="Verdana" charset="0"/>
                        <a:ea typeface="Times New Roman" charset="0"/>
                        <a:cs typeface="Arial" charset="0"/>
                      </a:endParaRP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Use concepts to solve non-routine problems</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Devise an approach among many alternatives to research a novel problem</a:t>
                      </a:r>
                    </a:p>
                  </a:txBody>
                  <a:tcPr marL="109728" marR="109728" marT="54862" marB="5486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808">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Tx/>
                        <a:buNone/>
                        <a:tabLst/>
                      </a:pPr>
                      <a:r>
                        <a:rPr kumimoji="0" lang="en-US" sz="1700" b="1" i="0" u="none" strike="noStrike" cap="none" normalizeH="0" baseline="0" dirty="0">
                          <a:ln>
                            <a:noFill/>
                          </a:ln>
                          <a:solidFill>
                            <a:schemeClr val="bg1"/>
                          </a:solidFill>
                          <a:effectLst/>
                          <a:latin typeface="Verdana" charset="0"/>
                          <a:ea typeface="MS PGothic" charset="0"/>
                          <a:cs typeface="Times New Roman" charset="0"/>
                        </a:rPr>
                        <a:t>Analyze</a:t>
                      </a:r>
                    </a:p>
                  </a:txBody>
                  <a:tcPr marL="109728" marR="109728" marT="54862" marB="5486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Identify whether information is contained in a graph, table, etc.</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Compare literary elements, terms, facts, events</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analyze format, organization, &amp; text structures</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0" i="0" u="none" strike="noStrike" cap="none" normalizeH="0" baseline="0" dirty="0">
                          <a:ln>
                            <a:noFill/>
                          </a:ln>
                          <a:solidFill>
                            <a:schemeClr val="tx1"/>
                          </a:solidFill>
                          <a:effectLst/>
                          <a:latin typeface="Verdana" charset="0"/>
                          <a:ea typeface="Times New Roman" charset="0"/>
                          <a:cs typeface="Arial" charset="0"/>
                        </a:rPr>
                        <a:t>- </a:t>
                      </a:r>
                      <a:r>
                        <a:rPr kumimoji="0" lang="en-US" sz="1000" b="1" i="0" u="none" strike="noStrike" cap="none" normalizeH="0" baseline="0" dirty="0">
                          <a:ln>
                            <a:noFill/>
                          </a:ln>
                          <a:solidFill>
                            <a:schemeClr val="tx1"/>
                          </a:solidFill>
                          <a:effectLst/>
                          <a:latin typeface="Verdana" charset="0"/>
                          <a:ea typeface="Times New Roman" charset="0"/>
                          <a:cs typeface="Arial" charset="0"/>
                        </a:rPr>
                        <a:t>Analyze or interpret author</a:t>
                      </a:r>
                      <a:r>
                        <a:rPr kumimoji="0" lang="ja-JP" altLang="en-US" sz="1000" b="1" i="0" u="none" strike="noStrike" cap="none" normalizeH="0" baseline="0" dirty="0">
                          <a:ln>
                            <a:noFill/>
                          </a:ln>
                          <a:solidFill>
                            <a:schemeClr val="tx1"/>
                          </a:solidFill>
                          <a:effectLst/>
                          <a:latin typeface="Verdana" charset="0"/>
                          <a:ea typeface="Times New Roman" charset="0"/>
                          <a:cs typeface="Arial" charset="0"/>
                        </a:rPr>
                        <a:t>’</a:t>
                      </a:r>
                      <a:r>
                        <a:rPr kumimoji="0" lang="en-US" sz="1000" b="1" i="0" u="none" strike="noStrike" cap="none" normalizeH="0" baseline="0" dirty="0">
                          <a:ln>
                            <a:noFill/>
                          </a:ln>
                          <a:solidFill>
                            <a:schemeClr val="tx1"/>
                          </a:solidFill>
                          <a:effectLst/>
                          <a:latin typeface="Verdana" charset="0"/>
                          <a:ea typeface="Times New Roman" charset="0"/>
                          <a:cs typeface="Arial" charset="0"/>
                        </a:rPr>
                        <a:t>s craft (literary devices, viewpoint, or potential  bias) to critique a </a:t>
                      </a:r>
                      <a:r>
                        <a:rPr kumimoji="0" lang="en-US" sz="1000" b="1" i="0" u="none" strike="noStrike" cap="none" normalizeH="0" baseline="0" dirty="0" smtClean="0">
                          <a:ln>
                            <a:noFill/>
                          </a:ln>
                          <a:solidFill>
                            <a:schemeClr val="tx1"/>
                          </a:solidFill>
                          <a:effectLst/>
                          <a:latin typeface="Verdana" charset="0"/>
                          <a:ea typeface="Times New Roman" charset="0"/>
                          <a:cs typeface="Arial" charset="0"/>
                        </a:rPr>
                        <a:t>text with justification of reasoning</a:t>
                      </a:r>
                      <a:endParaRPr kumimoji="0" lang="en-US" sz="1000" b="1" i="0" u="none" strike="noStrike" cap="none" normalizeH="0" baseline="0" dirty="0">
                        <a:ln>
                          <a:noFill/>
                        </a:ln>
                        <a:solidFill>
                          <a:schemeClr val="tx1"/>
                        </a:solidFill>
                        <a:effectLst/>
                        <a:latin typeface="Verdana" charset="0"/>
                        <a:ea typeface="Times New Roman" charset="0"/>
                        <a:cs typeface="Arial" charset="0"/>
                      </a:endParaRP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Times New Roman" charset="0"/>
                          <a:cs typeface="Arial" charset="0"/>
                        </a:rPr>
                        <a:t>– Analyze multiple sources</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0" i="0" u="none" strike="noStrike" cap="none" normalizeH="0" baseline="0" dirty="0">
                          <a:ln>
                            <a:noFill/>
                          </a:ln>
                          <a:solidFill>
                            <a:schemeClr val="tx1"/>
                          </a:solidFill>
                          <a:effectLst/>
                          <a:latin typeface="Verdana" charset="0"/>
                          <a:ea typeface="Times New Roman" charset="0"/>
                          <a:cs typeface="Arial" charset="0"/>
                        </a:rPr>
                        <a:t>- </a:t>
                      </a:r>
                      <a:r>
                        <a:rPr kumimoji="0" lang="en-US" sz="1000" b="1" i="0" u="none" strike="noStrike" cap="none" normalizeH="0" baseline="0" dirty="0">
                          <a:ln>
                            <a:noFill/>
                          </a:ln>
                          <a:solidFill>
                            <a:schemeClr val="tx1"/>
                          </a:solidFill>
                          <a:effectLst/>
                          <a:latin typeface="Verdana" charset="0"/>
                          <a:ea typeface="Times New Roman" charset="0"/>
                          <a:cs typeface="Arial" charset="0"/>
                        </a:rPr>
                        <a:t>Analyze complex/abstract themes</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endParaRPr kumimoji="0" lang="en-US" sz="1000" b="1" i="0" u="none" strike="noStrike" cap="none" normalizeH="0" baseline="0" dirty="0">
                        <a:ln>
                          <a:noFill/>
                        </a:ln>
                        <a:solidFill>
                          <a:schemeClr val="tx1"/>
                        </a:solidFill>
                        <a:effectLst/>
                        <a:latin typeface="Verdana" charset="0"/>
                        <a:ea typeface="Times New Roman" charset="0"/>
                        <a:cs typeface="Arial" charset="0"/>
                      </a:endParaRPr>
                    </a:p>
                  </a:txBody>
                  <a:tcPr marL="109728" marR="109728" marT="54862" marB="5486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9056">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Tx/>
                        <a:buNone/>
                        <a:tabLst/>
                      </a:pPr>
                      <a:r>
                        <a:rPr kumimoji="0" lang="en-US" sz="1700" b="1" i="0" u="none" strike="noStrike" cap="none" normalizeH="0" baseline="0" dirty="0">
                          <a:ln>
                            <a:noFill/>
                          </a:ln>
                          <a:solidFill>
                            <a:schemeClr val="bg1"/>
                          </a:solidFill>
                          <a:effectLst/>
                          <a:latin typeface="Verdana" charset="0"/>
                          <a:ea typeface="Times New Roman" charset="0"/>
                          <a:cs typeface="Arial" charset="0"/>
                        </a:rPr>
                        <a:t>Evaluate</a:t>
                      </a:r>
                    </a:p>
                  </a:txBody>
                  <a:tcPr marL="109728" marR="109728" marT="54862" marB="5486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endParaRPr kumimoji="0" lang="en-US" sz="3000" b="0" i="0" u="none" strike="noStrike" cap="none" normalizeH="0" baseline="0" dirty="0">
                        <a:ln>
                          <a:noFill/>
                        </a:ln>
                        <a:solidFill>
                          <a:schemeClr val="tx1"/>
                        </a:solidFill>
                        <a:effectLst/>
                        <a:latin typeface="Verdana" charset="0"/>
                        <a:ea typeface="MS PGothic" charset="0"/>
                        <a:cs typeface="MS PGothic" charset="0"/>
                      </a:endParaRP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endParaRPr kumimoji="0" lang="en-US" sz="3000" b="0" i="0" u="none" strike="noStrike" cap="none" normalizeH="0" baseline="0" dirty="0">
                        <a:ln>
                          <a:noFill/>
                        </a:ln>
                        <a:solidFill>
                          <a:schemeClr val="tx1"/>
                        </a:solidFill>
                        <a:effectLst/>
                        <a:latin typeface="Verdana" charset="0"/>
                        <a:ea typeface="MS PGothic" charset="0"/>
                        <a:cs typeface="MS PGothic" charset="0"/>
                      </a:endParaRP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Cite evidence and develop a logical argument for conjectures</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Times New Roman" charset="0"/>
                          <a:cs typeface="Arial" charset="0"/>
                        </a:rPr>
                        <a:t>- Evaluate relevancy, accuracy, &amp; completeness of information</a:t>
                      </a:r>
                    </a:p>
                  </a:txBody>
                  <a:tcPr marL="109728" marR="109728" marT="54862" marB="5486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9056">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700" b="1" i="0" u="none" strike="noStrike" cap="none" normalizeH="0" baseline="0" dirty="0">
                          <a:ln>
                            <a:noFill/>
                          </a:ln>
                          <a:solidFill>
                            <a:schemeClr val="bg1"/>
                          </a:solidFill>
                          <a:effectLst/>
                          <a:latin typeface="Verdana" charset="0"/>
                          <a:ea typeface="MS PGothic" charset="0"/>
                          <a:cs typeface="MS PGothic" charset="0"/>
                        </a:rPr>
                        <a:t>Create</a:t>
                      </a:r>
                    </a:p>
                  </a:txBody>
                  <a:tcPr marL="109728" marR="109728" marT="54862" marB="5486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Brainstorm ideas about a topic</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Generate conjectures based on observations or prior knowledge</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1" i="0" u="none" strike="noStrike" cap="none" normalizeH="0" baseline="0" dirty="0">
                          <a:ln>
                            <a:noFill/>
                          </a:ln>
                          <a:solidFill>
                            <a:schemeClr val="tx1"/>
                          </a:solidFill>
                          <a:effectLst/>
                          <a:latin typeface="Verdana" charset="0"/>
                          <a:ea typeface="MS PGothic" charset="0"/>
                          <a:cs typeface="MS PGothic" charset="0"/>
                        </a:rPr>
                        <a:t>- Synthesize information within one source or text</a:t>
                      </a:r>
                    </a:p>
                  </a:txBody>
                  <a:tcPr marL="109728" marR="109728" marT="54862" marB="548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000" b="0" i="0" u="none" strike="noStrike" cap="none" normalizeH="0" baseline="0" dirty="0">
                          <a:ln>
                            <a:noFill/>
                          </a:ln>
                          <a:solidFill>
                            <a:schemeClr val="tx1"/>
                          </a:solidFill>
                          <a:effectLst/>
                          <a:latin typeface="Verdana" charset="0"/>
                          <a:ea typeface="Times New Roman" charset="0"/>
                          <a:cs typeface="Arial" charset="0"/>
                        </a:rPr>
                        <a:t>- </a:t>
                      </a:r>
                      <a:r>
                        <a:rPr kumimoji="0" lang="en-US" sz="1000" b="1" i="0" u="none" strike="noStrike" cap="none" normalizeH="0" baseline="0" dirty="0">
                          <a:ln>
                            <a:noFill/>
                          </a:ln>
                          <a:solidFill>
                            <a:schemeClr val="tx1"/>
                          </a:solidFill>
                          <a:effectLst/>
                          <a:latin typeface="Verdana" charset="0"/>
                          <a:ea typeface="Times New Roman" charset="0"/>
                          <a:cs typeface="Arial" charset="0"/>
                        </a:rPr>
                        <a:t>Synthesize information across multiple sources or texts</a:t>
                      </a:r>
                    </a:p>
                  </a:txBody>
                  <a:tcPr marL="109728" marR="109728" marT="54862" marB="5486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89750580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What do you notice?</a:t>
            </a:r>
            <a:endParaRPr lang="en-US" dirty="0"/>
          </a:p>
        </p:txBody>
      </p:sp>
      <p:sp>
        <p:nvSpPr>
          <p:cNvPr id="3" name="Content Placeholder 2"/>
          <p:cNvSpPr>
            <a:spLocks noGrp="1"/>
          </p:cNvSpPr>
          <p:nvPr>
            <p:ph idx="1"/>
          </p:nvPr>
        </p:nvSpPr>
        <p:spPr>
          <a:xfrm>
            <a:off x="457200" y="1143000"/>
            <a:ext cx="8229600" cy="5105400"/>
          </a:xfrm>
        </p:spPr>
        <p:txBody>
          <a:bodyPr>
            <a:normAutofit/>
          </a:bodyPr>
          <a:lstStyle/>
          <a:p>
            <a:r>
              <a:rPr lang="en-US" sz="2600" b="1" dirty="0" smtClean="0"/>
              <a:t>Describe</a:t>
            </a:r>
            <a:r>
              <a:rPr lang="en-US" sz="2600" dirty="0" smtClean="0"/>
              <a:t> the information contained in the table.</a:t>
            </a:r>
          </a:p>
          <a:p>
            <a:r>
              <a:rPr lang="en-US" sz="2600" b="1" dirty="0" smtClean="0"/>
              <a:t>Describe</a:t>
            </a:r>
            <a:r>
              <a:rPr lang="en-US" sz="2600" dirty="0" smtClean="0"/>
              <a:t> how two story characters are alike and different.</a:t>
            </a:r>
          </a:p>
          <a:p>
            <a:r>
              <a:rPr lang="en-US" sz="2600" b="1" dirty="0" smtClean="0"/>
              <a:t>Describe</a:t>
            </a:r>
            <a:r>
              <a:rPr lang="en-US" sz="2600" dirty="0" smtClean="0"/>
              <a:t> the data or text evidence that supports your solution, reasoning, or conclusion.</a:t>
            </a:r>
          </a:p>
          <a:p>
            <a:r>
              <a:rPr lang="en-US" sz="2600" b="1" dirty="0" smtClean="0"/>
              <a:t>Describe</a:t>
            </a:r>
            <a:r>
              <a:rPr lang="en-US" sz="2600" dirty="0" smtClean="0"/>
              <a:t> varying perspectives on global climate change using supporting scientific evidence, and identify the most significant effects it night have on the planet in 100 years</a:t>
            </a:r>
            <a:r>
              <a:rPr lang="en-US" dirty="0" smtClean="0"/>
              <a:t>. </a:t>
            </a:r>
          </a:p>
        </p:txBody>
      </p:sp>
      <p:sp>
        <p:nvSpPr>
          <p:cNvPr id="4" name="Rectangle 3"/>
          <p:cNvSpPr/>
          <p:nvPr/>
        </p:nvSpPr>
        <p:spPr>
          <a:xfrm>
            <a:off x="685800" y="5181600"/>
            <a:ext cx="8077200" cy="1371600"/>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a:solidFill>
                  <a:srgbClr val="000000"/>
                </a:solidFill>
              </a:rPr>
              <a:t>Remember that DEPTH is about complexity- </a:t>
            </a:r>
            <a:r>
              <a:rPr lang="en-US" sz="3200" b="1" u="sng" dirty="0">
                <a:solidFill>
                  <a:srgbClr val="000000"/>
                </a:solidFill>
              </a:rPr>
              <a:t>not difficulty.</a:t>
            </a:r>
            <a:endParaRPr lang="en-US" sz="3200" b="1" u="sng" dirty="0">
              <a:solidFill>
                <a:srgbClr val="000000"/>
              </a:solidFill>
            </a:endParaRPr>
          </a:p>
        </p:txBody>
      </p:sp>
    </p:spTree>
    <p:extLst>
      <p:ext uri="{BB962C8B-B14F-4D97-AF65-F5344CB8AC3E}">
        <p14:creationId xmlns:p14="http://schemas.microsoft.com/office/powerpoint/2010/main" val="6123537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DOK 1</a:t>
            </a:r>
            <a:endParaRPr lang="en-US" dirty="0"/>
          </a:p>
        </p:txBody>
      </p:sp>
      <p:sp>
        <p:nvSpPr>
          <p:cNvPr id="3" name="Content Placeholder 2"/>
          <p:cNvSpPr>
            <a:spLocks noGrp="1"/>
          </p:cNvSpPr>
          <p:nvPr>
            <p:ph idx="1"/>
          </p:nvPr>
        </p:nvSpPr>
        <p:spPr/>
        <p:txBody>
          <a:bodyPr/>
          <a:lstStyle/>
          <a:p>
            <a:r>
              <a:rPr lang="en-US" dirty="0" smtClean="0"/>
              <a:t>2-2.5 Illustrate the various life cycles of animals (including birth and the stages of development).</a:t>
            </a:r>
          </a:p>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452004"/>
            <a:ext cx="4114800"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089568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3165" y="2438400"/>
            <a:ext cx="5337680" cy="3416320"/>
          </a:xfrm>
          <a:prstGeom prst="rect">
            <a:avLst/>
          </a:prstGeom>
          <a:noFill/>
        </p:spPr>
        <p:txBody>
          <a:bodyPr wrap="none" lIns="91440" tIns="45720" rIns="91440" bIns="45720">
            <a:spAutoFit/>
          </a:bodyPr>
          <a:lstStyle/>
          <a:p>
            <a:pPr algn="ctr"/>
            <a: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Welcome </a:t>
            </a:r>
          </a:p>
          <a:p>
            <a:pPr algn="ctr"/>
            <a:r>
              <a:rPr lang="en-US" sz="7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and </a:t>
            </a:r>
          </a:p>
          <a:p>
            <a:pPr algn="ctr"/>
            <a: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Introductions</a:t>
            </a:r>
            <a:endParaRPr lang="en-US" sz="7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6" name="Picture 2" descr="P:\SCDE Templates\SCDE Logos\SCDE_logo_with_text_medi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247747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DOK 2</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2-2.5 Illustrate the various life cycles of animals (including birth and the stages of development).</a:t>
            </a:r>
          </a:p>
          <a:p>
            <a:endParaRPr lang="en-US" dirty="0"/>
          </a:p>
          <a:p>
            <a:r>
              <a:rPr lang="en-US" dirty="0" smtClean="0"/>
              <a:t>Draw the life cycle of a frog and the lifecycle of a lizard. What is the same, and what is different?</a:t>
            </a:r>
          </a:p>
          <a:p>
            <a:endParaRPr lang="en-US" dirty="0"/>
          </a:p>
          <a:p>
            <a:r>
              <a:rPr lang="en-US" altLang="en-US" dirty="0"/>
              <a:t>While verbs may appear to point to a DOK level, </a:t>
            </a:r>
            <a:r>
              <a:rPr lang="en-US" altLang="en-US" u="sng" dirty="0"/>
              <a:t>it is what comes after the verb </a:t>
            </a:r>
            <a:r>
              <a:rPr lang="en-US" altLang="en-US" dirty="0"/>
              <a:t>that is the best indicator of the rigor/DOK level.</a:t>
            </a:r>
          </a:p>
          <a:p>
            <a:endParaRPr lang="en-US" dirty="0" smtClean="0"/>
          </a:p>
          <a:p>
            <a:pPr marL="0" indent="0">
              <a:buNone/>
            </a:pPr>
            <a:endParaRPr lang="en-US" dirty="0"/>
          </a:p>
        </p:txBody>
      </p:sp>
    </p:spTree>
    <p:extLst>
      <p:ext uri="{BB962C8B-B14F-4D97-AF65-F5344CB8AC3E}">
        <p14:creationId xmlns:p14="http://schemas.microsoft.com/office/powerpoint/2010/main" val="4347035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DOK Level?</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1000" y="1600200"/>
            <a:ext cx="6051664"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66800" y="5929531"/>
            <a:ext cx="7315200" cy="646331"/>
          </a:xfrm>
          <a:prstGeom prst="rect">
            <a:avLst/>
          </a:prstGeom>
          <a:noFill/>
        </p:spPr>
        <p:txBody>
          <a:bodyPr wrap="square" rtlCol="0">
            <a:spAutoFit/>
          </a:bodyPr>
          <a:lstStyle/>
          <a:p>
            <a:r>
              <a:rPr lang="en-US" i="1" dirty="0"/>
              <a:t>Webb, N. (2005). Web Alignment Tool Training Manual  (pages 45-84) </a:t>
            </a:r>
            <a:r>
              <a:rPr lang="en-US" dirty="0"/>
              <a:t>wat.wceruw.org/Training%20Manual%202.1%20Draft%20091205.doc</a:t>
            </a:r>
          </a:p>
        </p:txBody>
      </p:sp>
      <p:sp>
        <p:nvSpPr>
          <p:cNvPr id="6" name="TextBox 5"/>
          <p:cNvSpPr txBox="1"/>
          <p:nvPr/>
        </p:nvSpPr>
        <p:spPr>
          <a:xfrm>
            <a:off x="381000" y="4038600"/>
            <a:ext cx="8229600" cy="923330"/>
          </a:xfrm>
          <a:prstGeom prst="rect">
            <a:avLst/>
          </a:prstGeom>
          <a:noFill/>
        </p:spPr>
        <p:txBody>
          <a:bodyPr wrap="square" rtlCol="0">
            <a:spAutoFit/>
          </a:bodyPr>
          <a:lstStyle/>
          <a:p>
            <a:r>
              <a:rPr lang="en-US" dirty="0"/>
              <a:t>The students </a:t>
            </a:r>
            <a:r>
              <a:rPr lang="en-US" dirty="0" smtClean="0"/>
              <a:t>must recognize </a:t>
            </a:r>
            <a:r>
              <a:rPr lang="en-US" dirty="0"/>
              <a:t>the difference between a.m. and p.m. and make some </a:t>
            </a:r>
            <a:r>
              <a:rPr lang="en-US" b="1" dirty="0"/>
              <a:t>decisions</a:t>
            </a:r>
            <a:r>
              <a:rPr lang="en-US" dirty="0"/>
              <a:t> about how to make this into a subtraction problem, then do the </a:t>
            </a:r>
            <a:r>
              <a:rPr lang="en-US" dirty="0" smtClean="0"/>
              <a:t>subtraction.</a:t>
            </a:r>
          </a:p>
          <a:p>
            <a:r>
              <a:rPr lang="en-US" dirty="0" smtClean="0"/>
              <a:t>DOK 2</a:t>
            </a:r>
            <a:endParaRPr lang="en-US" dirty="0"/>
          </a:p>
        </p:txBody>
      </p:sp>
    </p:spTree>
    <p:extLst>
      <p:ext uri="{BB962C8B-B14F-4D97-AF65-F5344CB8AC3E}">
        <p14:creationId xmlns:p14="http://schemas.microsoft.com/office/powerpoint/2010/main" val="33952739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DOK Level?</a:t>
            </a:r>
            <a:endParaRPr lang="en-US" dirty="0"/>
          </a:p>
        </p:txBody>
      </p: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4898" t="17510" r="24184" b="14898"/>
          <a:stretch/>
        </p:blipFill>
        <p:spPr bwMode="auto">
          <a:xfrm>
            <a:off x="228600" y="1447800"/>
            <a:ext cx="6083536" cy="5069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48400" y="1905000"/>
            <a:ext cx="2895600" cy="1643527"/>
          </a:xfrm>
          <a:prstGeom prst="rect">
            <a:avLst/>
          </a:prstGeom>
          <a:noFill/>
        </p:spPr>
        <p:txBody>
          <a:bodyPr wrap="square" rtlCol="0">
            <a:spAutoFit/>
          </a:bodyPr>
          <a:lstStyle/>
          <a:p>
            <a:pPr>
              <a:lnSpc>
                <a:spcPct val="80000"/>
              </a:lnSpc>
            </a:pPr>
            <a:r>
              <a:rPr lang="en-US" altLang="en-US" dirty="0" smtClean="0"/>
              <a:t>Requires decision </a:t>
            </a:r>
            <a:r>
              <a:rPr lang="en-US" altLang="en-US" dirty="0"/>
              <a:t>making </a:t>
            </a:r>
            <a:r>
              <a:rPr lang="en-US" altLang="en-US" b="1" i="1" dirty="0"/>
              <a:t>and</a:t>
            </a:r>
            <a:r>
              <a:rPr lang="en-US" altLang="en-US" dirty="0"/>
              <a:t> justification; abstract, complex, or non-routine; often more than one possible answer or </a:t>
            </a:r>
            <a:r>
              <a:rPr lang="en-US" altLang="en-US" dirty="0" smtClean="0"/>
              <a:t>approach</a:t>
            </a:r>
          </a:p>
          <a:p>
            <a:pPr>
              <a:lnSpc>
                <a:spcPct val="80000"/>
              </a:lnSpc>
            </a:pPr>
            <a:r>
              <a:rPr lang="en-US" altLang="en-US" dirty="0" smtClean="0"/>
              <a:t>DOK 3</a:t>
            </a:r>
            <a:endParaRPr lang="en-US" altLang="en-US" dirty="0"/>
          </a:p>
          <a:p>
            <a:pPr>
              <a:lnSpc>
                <a:spcPct val="80000"/>
              </a:lnSpc>
            </a:pPr>
            <a:endParaRPr lang="en-US" altLang="en-US" b="1" dirty="0"/>
          </a:p>
        </p:txBody>
      </p:sp>
    </p:spTree>
    <p:extLst>
      <p:ext uri="{BB962C8B-B14F-4D97-AF65-F5344CB8AC3E}">
        <p14:creationId xmlns:p14="http://schemas.microsoft.com/office/powerpoint/2010/main" val="42813522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DOK Level-?– Grandma’s Tea</a:t>
            </a:r>
            <a:endParaRPr lang="en-US" dirty="0"/>
          </a:p>
        </p:txBody>
      </p:sp>
      <p:sp>
        <p:nvSpPr>
          <p:cNvPr id="3" name="Content Placeholder 2"/>
          <p:cNvSpPr>
            <a:spLocks noGrp="1"/>
          </p:cNvSpPr>
          <p:nvPr>
            <p:ph idx="1"/>
          </p:nvPr>
        </p:nvSpPr>
        <p:spPr>
          <a:xfrm>
            <a:off x="457200" y="1371600"/>
            <a:ext cx="8229600" cy="4800599"/>
          </a:xfrm>
        </p:spPr>
        <p:txBody>
          <a:bodyPr>
            <a:normAutofit fontScale="85000" lnSpcReduction="10000"/>
          </a:bodyPr>
          <a:lstStyle/>
          <a:p>
            <a:pPr marL="0" indent="0">
              <a:buNone/>
            </a:pPr>
            <a:r>
              <a:rPr lang="en-US" sz="3000" dirty="0" smtClean="0"/>
              <a:t>My grandmother lives in England. Whenever she buys a box of tea, the box has a small glass animal in it called a Wade. When Grandma gets two animals that are alike, she sends one of them to me. I want to keep collecting Wades until I have a whole set like Grandma. I wish Mother could buy tea like Grandma’s so we could get boxes with Wades in them. It is fun to have a collection.</a:t>
            </a:r>
          </a:p>
          <a:p>
            <a:pPr marL="0" indent="0">
              <a:buNone/>
            </a:pPr>
            <a:endParaRPr lang="en-US" sz="3000" dirty="0" smtClean="0"/>
          </a:p>
          <a:p>
            <a:r>
              <a:rPr lang="en-US" sz="3000" dirty="0" smtClean="0"/>
              <a:t>Why does the child want Mother to buy tea like Grandma’s?</a:t>
            </a:r>
          </a:p>
          <a:p>
            <a:pPr marL="0" indent="0">
              <a:buNone/>
            </a:pPr>
            <a:endParaRPr lang="en-US" sz="3000" dirty="0" smtClean="0"/>
          </a:p>
          <a:p>
            <a:r>
              <a:rPr lang="en-US" sz="3000" dirty="0" smtClean="0"/>
              <a:t>Do you think Mother will buy the child tea? Why?</a:t>
            </a:r>
          </a:p>
          <a:p>
            <a:endParaRPr lang="en-US" dirty="0"/>
          </a:p>
        </p:txBody>
      </p:sp>
    </p:spTree>
    <p:extLst>
      <p:ext uri="{BB962C8B-B14F-4D97-AF65-F5344CB8AC3E}">
        <p14:creationId xmlns:p14="http://schemas.microsoft.com/office/powerpoint/2010/main" val="279232236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DOK Level – Grandma’s Tea</a:t>
            </a:r>
            <a:endParaRPr lang="en-US" dirty="0"/>
          </a:p>
        </p:txBody>
      </p:sp>
      <p:sp>
        <p:nvSpPr>
          <p:cNvPr id="3" name="Content Placeholder 2"/>
          <p:cNvSpPr>
            <a:spLocks noGrp="1"/>
          </p:cNvSpPr>
          <p:nvPr>
            <p:ph idx="1"/>
          </p:nvPr>
        </p:nvSpPr>
        <p:spPr>
          <a:xfrm>
            <a:off x="457200" y="1371600"/>
            <a:ext cx="8229600" cy="4800599"/>
          </a:xfrm>
        </p:spPr>
        <p:txBody>
          <a:bodyPr>
            <a:normAutofit fontScale="85000" lnSpcReduction="20000"/>
          </a:bodyPr>
          <a:lstStyle/>
          <a:p>
            <a:r>
              <a:rPr lang="en-US" sz="2800" dirty="0" smtClean="0">
                <a:solidFill>
                  <a:srgbClr val="7030A0"/>
                </a:solidFill>
              </a:rPr>
              <a:t>My grandmother lives in England</a:t>
            </a:r>
            <a:r>
              <a:rPr lang="en-US" sz="2800" dirty="0" smtClean="0"/>
              <a:t>. Whenever she buys a box of tea, the box has a small glass animal in it called a Wade. When Grandmas gets two animals that are alike, </a:t>
            </a:r>
            <a:r>
              <a:rPr lang="en-US" sz="2800" dirty="0" smtClean="0">
                <a:solidFill>
                  <a:srgbClr val="7030A0"/>
                </a:solidFill>
              </a:rPr>
              <a:t>she sends one </a:t>
            </a:r>
            <a:r>
              <a:rPr lang="en-US" sz="2800" dirty="0" smtClean="0"/>
              <a:t>of them to me. I want to keep collecting Wades until I have a whole set like Grandma</a:t>
            </a:r>
            <a:r>
              <a:rPr lang="en-US" sz="2800" dirty="0" smtClean="0">
                <a:solidFill>
                  <a:srgbClr val="FF0000"/>
                </a:solidFill>
              </a:rPr>
              <a:t>. </a:t>
            </a:r>
            <a:r>
              <a:rPr lang="en-US" sz="2800" dirty="0" smtClean="0">
                <a:solidFill>
                  <a:srgbClr val="7030A0"/>
                </a:solidFill>
              </a:rPr>
              <a:t>I wish Mother could buy </a:t>
            </a:r>
            <a:r>
              <a:rPr lang="en-US" sz="2800" dirty="0" smtClean="0">
                <a:solidFill>
                  <a:srgbClr val="FF0000"/>
                </a:solidFill>
              </a:rPr>
              <a:t>tea like Grandma’s so we could get boxes with Wades in them. </a:t>
            </a:r>
            <a:r>
              <a:rPr lang="en-US" sz="2800" dirty="0" smtClean="0"/>
              <a:t>It is fun to have a collection.</a:t>
            </a:r>
          </a:p>
          <a:p>
            <a:pPr marL="0" indent="0">
              <a:buNone/>
            </a:pPr>
            <a:endParaRPr lang="en-US" sz="2800" dirty="0" smtClean="0"/>
          </a:p>
          <a:p>
            <a:r>
              <a:rPr lang="en-US" dirty="0" smtClean="0">
                <a:solidFill>
                  <a:srgbClr val="FF0000"/>
                </a:solidFill>
              </a:rPr>
              <a:t>Why does the child want Mother to buy tea like Grandma’s? </a:t>
            </a:r>
            <a:r>
              <a:rPr lang="en-US" dirty="0" smtClean="0">
                <a:solidFill>
                  <a:schemeClr val="accent1"/>
                </a:solidFill>
              </a:rPr>
              <a:t>Locate Explicit Detail – DOK 1</a:t>
            </a:r>
          </a:p>
          <a:p>
            <a:pPr marL="0" indent="0">
              <a:buNone/>
            </a:pPr>
            <a:endParaRPr lang="en-US" dirty="0" smtClean="0">
              <a:solidFill>
                <a:srgbClr val="FF0000"/>
              </a:solidFill>
            </a:endParaRPr>
          </a:p>
          <a:p>
            <a:r>
              <a:rPr lang="en-US" dirty="0" smtClean="0">
                <a:solidFill>
                  <a:srgbClr val="7030A0"/>
                </a:solidFill>
              </a:rPr>
              <a:t>Do you think Mother will buy the child tea? Why?</a:t>
            </a:r>
            <a:r>
              <a:rPr lang="en-US" dirty="0">
                <a:solidFill>
                  <a:schemeClr val="accent1"/>
                </a:solidFill>
              </a:rPr>
              <a:t> </a:t>
            </a:r>
            <a:r>
              <a:rPr lang="en-US" dirty="0" smtClean="0">
                <a:solidFill>
                  <a:schemeClr val="accent1"/>
                </a:solidFill>
              </a:rPr>
              <a:t>Connect evidence to draw conclusion and explain </a:t>
            </a:r>
            <a:r>
              <a:rPr lang="en-US" dirty="0">
                <a:solidFill>
                  <a:schemeClr val="accent1"/>
                </a:solidFill>
              </a:rPr>
              <a:t>– </a:t>
            </a:r>
            <a:r>
              <a:rPr lang="en-US" dirty="0" smtClean="0">
                <a:solidFill>
                  <a:schemeClr val="accent1"/>
                </a:solidFill>
              </a:rPr>
              <a:t>DOK 3</a:t>
            </a:r>
            <a:endParaRPr lang="en-US" dirty="0">
              <a:solidFill>
                <a:srgbClr val="FF0000"/>
              </a:solidFill>
            </a:endParaRPr>
          </a:p>
          <a:p>
            <a:endParaRPr lang="en-US" dirty="0" smtClean="0">
              <a:solidFill>
                <a:srgbClr val="7030A0"/>
              </a:solidFill>
            </a:endParaRPr>
          </a:p>
          <a:p>
            <a:endParaRPr lang="en-US" dirty="0"/>
          </a:p>
        </p:txBody>
      </p:sp>
    </p:spTree>
    <p:extLst>
      <p:ext uri="{BB962C8B-B14F-4D97-AF65-F5344CB8AC3E}">
        <p14:creationId xmlns:p14="http://schemas.microsoft.com/office/powerpoint/2010/main" val="175975778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DOK Level-?</a:t>
            </a:r>
            <a:endParaRPr lang="en-US" dirty="0"/>
          </a:p>
        </p:txBody>
      </p:sp>
      <p:sp>
        <p:nvSpPr>
          <p:cNvPr id="3" name="Content Placeholder 2"/>
          <p:cNvSpPr>
            <a:spLocks noGrp="1"/>
          </p:cNvSpPr>
          <p:nvPr>
            <p:ph idx="1"/>
          </p:nvPr>
        </p:nvSpPr>
        <p:spPr>
          <a:xfrm>
            <a:off x="381000" y="1371600"/>
            <a:ext cx="8229600" cy="4525963"/>
          </a:xfrm>
        </p:spPr>
        <p:txBody>
          <a:bodyPr>
            <a:normAutofit fontScale="92500" lnSpcReduction="20000"/>
          </a:bodyPr>
          <a:lstStyle/>
          <a:p>
            <a:r>
              <a:rPr lang="en-US" b="1" dirty="0"/>
              <a:t>Find an editorial from a </a:t>
            </a:r>
            <a:r>
              <a:rPr lang="en-US" b="1" dirty="0" smtClean="0"/>
              <a:t>newspaper or a blog on the internet in which the author makes a claim or takes a position. </a:t>
            </a:r>
          </a:p>
          <a:p>
            <a:pPr marL="0" indent="0">
              <a:buNone/>
            </a:pPr>
            <a:endParaRPr lang="en-US" b="1" dirty="0" smtClean="0"/>
          </a:p>
          <a:p>
            <a:r>
              <a:rPr lang="en-US" b="1" dirty="0" smtClean="0"/>
              <a:t>Analyze </a:t>
            </a:r>
            <a:r>
              <a:rPr lang="en-US" b="1" dirty="0"/>
              <a:t>the </a:t>
            </a:r>
            <a:r>
              <a:rPr lang="en-US" b="1" dirty="0" smtClean="0"/>
              <a:t>author’s argument structure, and write a paper critiquing the author’s use of evidence and argument structure to support his or her claim.  Your </a:t>
            </a:r>
            <a:r>
              <a:rPr lang="en-US" b="1" dirty="0"/>
              <a:t>grade will be based on your use of rich examples </a:t>
            </a:r>
            <a:r>
              <a:rPr lang="en-US" b="1" dirty="0" smtClean="0"/>
              <a:t>cited from the text and connecting </a:t>
            </a:r>
            <a:r>
              <a:rPr lang="en-US" b="1" dirty="0"/>
              <a:t>those examples to the </a:t>
            </a:r>
            <a:r>
              <a:rPr lang="en-US" b="1" dirty="0" smtClean="0"/>
              <a:t>characteristics </a:t>
            </a:r>
            <a:r>
              <a:rPr lang="en-US" b="1" dirty="0"/>
              <a:t>of </a:t>
            </a:r>
            <a:r>
              <a:rPr lang="en-US" b="1" dirty="0" smtClean="0"/>
              <a:t>argumentative writing that </a:t>
            </a:r>
            <a:r>
              <a:rPr lang="en-US" b="1" dirty="0"/>
              <a:t>we have studied.</a:t>
            </a:r>
            <a:endParaRPr lang="en-US" dirty="0"/>
          </a:p>
        </p:txBody>
      </p:sp>
      <p:sp>
        <p:nvSpPr>
          <p:cNvPr id="6" name="TextBox 5"/>
          <p:cNvSpPr txBox="1"/>
          <p:nvPr/>
        </p:nvSpPr>
        <p:spPr>
          <a:xfrm>
            <a:off x="685800" y="5967174"/>
            <a:ext cx="7772400" cy="707886"/>
          </a:xfrm>
          <a:prstGeom prst="rect">
            <a:avLst/>
          </a:prstGeom>
          <a:noFill/>
        </p:spPr>
        <p:txBody>
          <a:bodyPr wrap="square" rtlCol="0">
            <a:spAutoFit/>
          </a:bodyPr>
          <a:lstStyle/>
          <a:p>
            <a:pPr lvl="0" fontAlgn="base">
              <a:spcBef>
                <a:spcPct val="20000"/>
              </a:spcBef>
              <a:spcAft>
                <a:spcPct val="0"/>
              </a:spcAft>
              <a:buClr>
                <a:schemeClr val="tx2"/>
              </a:buClr>
              <a:buSzPct val="70000"/>
            </a:pPr>
            <a:r>
              <a:rPr lang="en-US" sz="2000" b="1" dirty="0">
                <a:solidFill>
                  <a:srgbClr val="7030A0"/>
                </a:solidFill>
                <a:latin typeface="Calibri" panose="020F0502020204030204" pitchFamily="34" charset="0"/>
              </a:rPr>
              <a:t>Evaluate </a:t>
            </a:r>
            <a:r>
              <a:rPr lang="en-US" sz="2000" b="1" dirty="0" smtClean="0">
                <a:solidFill>
                  <a:srgbClr val="7030A0"/>
                </a:solidFill>
                <a:latin typeface="Calibri" panose="020F0502020204030204" pitchFamily="34" charset="0"/>
              </a:rPr>
              <a:t>evidence quality and completeness </a:t>
            </a:r>
            <a:r>
              <a:rPr lang="en-US" sz="2000" b="1" dirty="0">
                <a:solidFill>
                  <a:srgbClr val="7030A0"/>
                </a:solidFill>
                <a:latin typeface="Calibri" panose="020F0502020204030204" pitchFamily="34" charset="0"/>
              </a:rPr>
              <a:t>of </a:t>
            </a:r>
            <a:r>
              <a:rPr lang="en-US" sz="2000" b="1" dirty="0" smtClean="0">
                <a:solidFill>
                  <a:srgbClr val="7030A0"/>
                </a:solidFill>
                <a:latin typeface="Calibri" panose="020F0502020204030204" pitchFamily="34" charset="0"/>
              </a:rPr>
              <a:t>information, connecting to real world, requires more than 1 class – DOK 4</a:t>
            </a:r>
            <a:endParaRPr lang="en-US" sz="2000" b="1" dirty="0">
              <a:solidFill>
                <a:srgbClr val="7030A0"/>
              </a:solidFill>
              <a:latin typeface="Calibri" panose="020F0502020204030204" pitchFamily="34" charset="0"/>
            </a:endParaRPr>
          </a:p>
        </p:txBody>
      </p:sp>
    </p:spTree>
    <p:extLst>
      <p:ext uri="{BB962C8B-B14F-4D97-AF65-F5344CB8AC3E}">
        <p14:creationId xmlns:p14="http://schemas.microsoft.com/office/powerpoint/2010/main" val="34927040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Highest DOK level Supporting SLO</a:t>
            </a:r>
            <a:endParaRPr lang="en-US" dirty="0"/>
          </a:p>
        </p:txBody>
      </p: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4898" t="17510" r="24184" b="14898"/>
          <a:stretch/>
        </p:blipFill>
        <p:spPr bwMode="auto">
          <a:xfrm>
            <a:off x="25878" y="1600200"/>
            <a:ext cx="6603521" cy="4841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7010400" y="1905000"/>
            <a:ext cx="2133600" cy="1495794"/>
          </a:xfrm>
          <a:prstGeom prst="rect">
            <a:avLst/>
          </a:prstGeom>
          <a:noFill/>
        </p:spPr>
        <p:txBody>
          <a:bodyPr wrap="square" rtlCol="0">
            <a:spAutoFit/>
          </a:bodyPr>
          <a:lstStyle/>
          <a:p>
            <a:pPr>
              <a:lnSpc>
                <a:spcPct val="80000"/>
              </a:lnSpc>
            </a:pPr>
            <a:r>
              <a:rPr lang="en-US" altLang="en-US" sz="2400" dirty="0" smtClean="0">
                <a:solidFill>
                  <a:srgbClr val="0070C0"/>
                </a:solidFill>
              </a:rPr>
              <a:t>What could students do to move to a </a:t>
            </a:r>
          </a:p>
          <a:p>
            <a:pPr>
              <a:lnSpc>
                <a:spcPct val="80000"/>
              </a:lnSpc>
            </a:pPr>
            <a:r>
              <a:rPr lang="en-US" altLang="en-US" sz="2400" dirty="0" smtClean="0">
                <a:solidFill>
                  <a:srgbClr val="0070C0"/>
                </a:solidFill>
              </a:rPr>
              <a:t>DOK 4?</a:t>
            </a:r>
            <a:endParaRPr lang="en-US" altLang="en-US" sz="2400" dirty="0">
              <a:solidFill>
                <a:srgbClr val="0070C0"/>
              </a:solidFill>
            </a:endParaRPr>
          </a:p>
          <a:p>
            <a:pPr>
              <a:lnSpc>
                <a:spcPct val="80000"/>
              </a:lnSpc>
            </a:pPr>
            <a:endParaRPr lang="en-US" altLang="en-US" b="1" dirty="0">
              <a:solidFill>
                <a:srgbClr val="0070C0"/>
              </a:solidFill>
            </a:endParaRPr>
          </a:p>
        </p:txBody>
      </p:sp>
    </p:spTree>
    <p:extLst>
      <p:ext uri="{BB962C8B-B14F-4D97-AF65-F5344CB8AC3E}">
        <p14:creationId xmlns:p14="http://schemas.microsoft.com/office/powerpoint/2010/main" val="1629618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and SLOs</a:t>
            </a:r>
            <a:endParaRPr lang="en-US" dirty="0"/>
          </a:p>
        </p:txBody>
      </p:sp>
      <p:sp>
        <p:nvSpPr>
          <p:cNvPr id="3" name="Content Placeholder 2"/>
          <p:cNvSpPr>
            <a:spLocks noGrp="1"/>
          </p:cNvSpPr>
          <p:nvPr>
            <p:ph idx="1"/>
          </p:nvPr>
        </p:nvSpPr>
        <p:spPr/>
        <p:txBody>
          <a:bodyPr>
            <a:normAutofit fontScale="77500" lnSpcReduction="20000"/>
          </a:bodyPr>
          <a:lstStyle/>
          <a:p>
            <a:pPr marL="342900" lvl="1" indent="-342900">
              <a:spcAft>
                <a:spcPts val="1200"/>
              </a:spcAft>
              <a:buFont typeface="Arial" panose="020B0604020202020204" pitchFamily="34" charset="0"/>
              <a:buChar char="•"/>
            </a:pPr>
            <a:r>
              <a:rPr lang="en-US" dirty="0"/>
              <a:t>My Grade 3 students will conceptualize and fluently solve multi-step word and applied problems that include multiplication and division within 100</a:t>
            </a:r>
            <a:r>
              <a:rPr lang="en-US" dirty="0" smtClean="0"/>
              <a:t>.  </a:t>
            </a:r>
            <a:r>
              <a:rPr lang="en-US" b="1" dirty="0" smtClean="0">
                <a:solidFill>
                  <a:srgbClr val="FF0000"/>
                </a:solidFill>
              </a:rPr>
              <a:t>DOK?</a:t>
            </a:r>
            <a:endParaRPr lang="en-US" b="1" dirty="0">
              <a:solidFill>
                <a:srgbClr val="FF0000"/>
              </a:solidFill>
            </a:endParaRPr>
          </a:p>
          <a:p>
            <a:pPr lvl="1"/>
            <a:r>
              <a:rPr lang="en-US" dirty="0" smtClean="0">
                <a:solidFill>
                  <a:srgbClr val="FF0000"/>
                </a:solidFill>
              </a:rPr>
              <a:t>Multistep word problems denotes DOK level 2 </a:t>
            </a:r>
            <a:r>
              <a:rPr lang="en-US" dirty="0" smtClean="0"/>
              <a:t>because Webb (2005) describes DOK 2 as “</a:t>
            </a:r>
            <a:r>
              <a:rPr lang="en-US" altLang="en-US" sz="2400" dirty="0" smtClean="0"/>
              <a:t>Some </a:t>
            </a:r>
            <a:r>
              <a:rPr lang="en-US" altLang="en-US" sz="2400" dirty="0"/>
              <a:t>decision and application </a:t>
            </a:r>
            <a:r>
              <a:rPr lang="en-US" altLang="en-US" sz="2400" dirty="0" smtClean="0"/>
              <a:t>of…procedures</a:t>
            </a:r>
            <a:r>
              <a:rPr lang="en-US" altLang="en-US" sz="2400" dirty="0"/>
              <a:t>, two or more steps with decision points along the </a:t>
            </a:r>
            <a:r>
              <a:rPr lang="en-US" altLang="en-US" sz="2400" dirty="0" smtClean="0"/>
              <a:t>way.”</a:t>
            </a:r>
            <a:endParaRPr lang="en-US" dirty="0" smtClean="0"/>
          </a:p>
          <a:p>
            <a:pPr lvl="1"/>
            <a:r>
              <a:rPr lang="en-US" dirty="0" smtClean="0">
                <a:solidFill>
                  <a:srgbClr val="FF0000"/>
                </a:solidFill>
              </a:rPr>
              <a:t>Conceptualize and fluently solve can denote DOK 2 or DOK 3</a:t>
            </a:r>
            <a:r>
              <a:rPr lang="en-US" dirty="0" smtClean="0"/>
              <a:t>, depending on the reasoning involved.</a:t>
            </a:r>
          </a:p>
          <a:p>
            <a:pPr lvl="1"/>
            <a:r>
              <a:rPr lang="en-US" dirty="0" smtClean="0"/>
              <a:t>As an evaluator I must check that the tasks supporting SLO Objective Statement matches and sometimes </a:t>
            </a:r>
            <a:r>
              <a:rPr lang="en-US" i="1" dirty="0" smtClean="0">
                <a:solidFill>
                  <a:srgbClr val="FF0000"/>
                </a:solidFill>
              </a:rPr>
              <a:t>exceed</a:t>
            </a:r>
            <a:r>
              <a:rPr lang="en-US" dirty="0" smtClean="0">
                <a:solidFill>
                  <a:srgbClr val="FF0000"/>
                </a:solidFill>
              </a:rPr>
              <a:t>s</a:t>
            </a:r>
            <a:r>
              <a:rPr lang="en-US" dirty="0" smtClean="0"/>
              <a:t> the underlying standards.</a:t>
            </a:r>
          </a:p>
          <a:p>
            <a:pPr lvl="1"/>
            <a:r>
              <a:rPr lang="en-US" dirty="0" smtClean="0"/>
              <a:t>As an evaluator I must check that the rubric and tasks match AND sometimes exceed the underlying standards.</a:t>
            </a:r>
            <a:endParaRPr lang="en-US" dirty="0"/>
          </a:p>
        </p:txBody>
      </p:sp>
      <p:sp>
        <p:nvSpPr>
          <p:cNvPr id="4" name="Slide Number Placeholder 3"/>
          <p:cNvSpPr>
            <a:spLocks noGrp="1"/>
          </p:cNvSpPr>
          <p:nvPr>
            <p:ph type="sldNum" sz="quarter" idx="12"/>
          </p:nvPr>
        </p:nvSpPr>
        <p:spPr/>
        <p:txBody>
          <a:bodyPr/>
          <a:lstStyle/>
          <a:p>
            <a:pPr>
              <a:lnSpc>
                <a:spcPct val="80000"/>
              </a:lnSpc>
            </a:pPr>
            <a:r>
              <a:rPr lang="en-US" sz="1200" dirty="0" smtClean="0"/>
              <a:t>Page </a:t>
            </a:r>
            <a:fld id="{0EF0C9C8-817D-4436-9799-3B5035CED07B}" type="slidenum">
              <a:rPr lang="en-US" sz="1200" smtClean="0"/>
              <a:pPr>
                <a:lnSpc>
                  <a:spcPct val="80000"/>
                </a:lnSpc>
              </a:pPr>
              <a:t>37</a:t>
            </a:fld>
            <a:r>
              <a:rPr lang="en-US" sz="1200" dirty="0" smtClean="0"/>
              <a:t>   •   Schneider   •   SCEPUR</a:t>
            </a:r>
            <a:endParaRPr lang="en-US" sz="1200" dirty="0"/>
          </a:p>
        </p:txBody>
      </p:sp>
    </p:spTree>
    <p:extLst>
      <p:ext uri="{BB962C8B-B14F-4D97-AF65-F5344CB8AC3E}">
        <p14:creationId xmlns:p14="http://schemas.microsoft.com/office/powerpoint/2010/main" val="16097217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Studies Indicator</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r>
              <a:rPr lang="en-US" dirty="0" smtClean="0"/>
              <a:t>7-3.1 </a:t>
            </a:r>
            <a:r>
              <a:rPr lang="en-US" dirty="0"/>
              <a:t>Summarize the achievements and contributions of the scientific revolution, including its roots, the development of the scientific method, and the interaction between scientific thought and traditional religious beliefs. </a:t>
            </a:r>
          </a:p>
        </p:txBody>
      </p:sp>
    </p:spTree>
    <p:extLst>
      <p:ext uri="{BB962C8B-B14F-4D97-AF65-F5344CB8AC3E}">
        <p14:creationId xmlns:p14="http://schemas.microsoft.com/office/powerpoint/2010/main" val="293449741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Does this match the intent of the standard?</a:t>
            </a:r>
            <a:endParaRPr lang="en-US" sz="3200" dirty="0"/>
          </a:p>
        </p:txBody>
      </p:sp>
      <p:sp>
        <p:nvSpPr>
          <p:cNvPr id="5" name="Content Placeholder 4"/>
          <p:cNvSpPr>
            <a:spLocks noGrp="1"/>
          </p:cNvSpPr>
          <p:nvPr>
            <p:ph idx="1"/>
          </p:nvPr>
        </p:nvSpPr>
        <p:spPr/>
        <p:txBody>
          <a:bodyPr/>
          <a:lstStyle/>
          <a:p>
            <a:pPr marL="0" indent="0">
              <a:buNone/>
            </a:pPr>
            <a:r>
              <a:rPr lang="en-US" dirty="0" smtClean="0"/>
              <a:t>Summarize information that you know about the scientific revolution by completing the chart. You may use your notes to help you complete the chart. </a:t>
            </a:r>
          </a:p>
          <a:p>
            <a:pPr marL="0" inden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186110422"/>
              </p:ext>
            </p:extLst>
          </p:nvPr>
        </p:nvGraphicFramePr>
        <p:xfrm>
          <a:off x="808932" y="3733800"/>
          <a:ext cx="7239000" cy="1572160"/>
        </p:xfrm>
        <a:graphic>
          <a:graphicData uri="http://schemas.openxmlformats.org/drawingml/2006/table">
            <a:tbl>
              <a:tblPr firstRow="1" bandRow="1">
                <a:tableStyleId>{5C22544A-7EE6-4342-B048-85BDC9FD1C3A}</a:tableStyleId>
              </a:tblPr>
              <a:tblGrid>
                <a:gridCol w="1809750"/>
                <a:gridCol w="1809750"/>
                <a:gridCol w="1809750"/>
                <a:gridCol w="1809750"/>
              </a:tblGrid>
              <a:tr h="409040">
                <a:tc>
                  <a:txBody>
                    <a:bodyPr/>
                    <a:lstStyle/>
                    <a:p>
                      <a:pPr algn="ctr"/>
                      <a:r>
                        <a:rPr lang="en-US" sz="2400" dirty="0" smtClean="0"/>
                        <a:t>Scientist</a:t>
                      </a:r>
                      <a:endParaRPr lang="en-US" sz="2400" dirty="0"/>
                    </a:p>
                  </a:txBody>
                  <a:tcPr/>
                </a:tc>
                <a:tc>
                  <a:txBody>
                    <a:bodyPr/>
                    <a:lstStyle/>
                    <a:p>
                      <a:pPr algn="ctr"/>
                      <a:r>
                        <a:rPr lang="en-US" sz="2400" dirty="0" smtClean="0"/>
                        <a:t>Country</a:t>
                      </a:r>
                      <a:endParaRPr lang="en-US" sz="2400" dirty="0"/>
                    </a:p>
                  </a:txBody>
                  <a:tcPr/>
                </a:tc>
                <a:tc>
                  <a:txBody>
                    <a:bodyPr/>
                    <a:lstStyle/>
                    <a:p>
                      <a:pPr algn="ctr"/>
                      <a:r>
                        <a:rPr lang="en-US" sz="2400" dirty="0" smtClean="0"/>
                        <a:t>Contribution</a:t>
                      </a:r>
                      <a:endParaRPr lang="en-US" sz="2400" dirty="0"/>
                    </a:p>
                  </a:txBody>
                  <a:tcPr/>
                </a:tc>
                <a:tc>
                  <a:txBody>
                    <a:bodyPr/>
                    <a:lstStyle/>
                    <a:p>
                      <a:pPr algn="ctr"/>
                      <a:r>
                        <a:rPr lang="en-US" sz="2400" dirty="0" smtClean="0"/>
                        <a:t>Effect</a:t>
                      </a:r>
                      <a:endParaRPr lang="en-US" sz="2400" dirty="0"/>
                    </a:p>
                  </a:txBody>
                  <a:tcPr/>
                </a:tc>
              </a:tr>
              <a:tr h="428245">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686715">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7" name="TextBox 6"/>
          <p:cNvSpPr txBox="1"/>
          <p:nvPr/>
        </p:nvSpPr>
        <p:spPr>
          <a:xfrm>
            <a:off x="656532" y="5486400"/>
            <a:ext cx="7543800" cy="369332"/>
          </a:xfrm>
          <a:prstGeom prst="rect">
            <a:avLst/>
          </a:prstGeom>
          <a:noFill/>
        </p:spPr>
        <p:txBody>
          <a:bodyPr wrap="square" rtlCol="0">
            <a:spAutoFit/>
          </a:bodyPr>
          <a:lstStyle/>
          <a:p>
            <a:r>
              <a:rPr lang="en-US" dirty="0" smtClean="0"/>
              <a:t>Does summarize mean the same thing in the indicator and the task stem?</a:t>
            </a:r>
            <a:endParaRPr lang="en-US" dirty="0"/>
          </a:p>
        </p:txBody>
      </p:sp>
      <p:sp>
        <p:nvSpPr>
          <p:cNvPr id="9" name="TextBox 8"/>
          <p:cNvSpPr txBox="1"/>
          <p:nvPr/>
        </p:nvSpPr>
        <p:spPr>
          <a:xfrm>
            <a:off x="656532" y="5974448"/>
            <a:ext cx="7543800" cy="369332"/>
          </a:xfrm>
          <a:prstGeom prst="rect">
            <a:avLst/>
          </a:prstGeom>
          <a:noFill/>
        </p:spPr>
        <p:txBody>
          <a:bodyPr wrap="square" rtlCol="0">
            <a:spAutoFit/>
          </a:bodyPr>
          <a:lstStyle/>
          <a:p>
            <a:r>
              <a:rPr lang="en-US" dirty="0" smtClean="0"/>
              <a:t>How does the use of notes influence the cognitive demand of the task?</a:t>
            </a:r>
            <a:endParaRPr lang="en-US" dirty="0"/>
          </a:p>
        </p:txBody>
      </p:sp>
    </p:spTree>
    <p:extLst>
      <p:ext uri="{BB962C8B-B14F-4D97-AF65-F5344CB8AC3E}">
        <p14:creationId xmlns:p14="http://schemas.microsoft.com/office/powerpoint/2010/main" val="23258880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Norms</a:t>
            </a:r>
            <a:endParaRPr lang="en-US" dirty="0"/>
          </a:p>
        </p:txBody>
      </p:sp>
      <p:sp>
        <p:nvSpPr>
          <p:cNvPr id="3" name="Content Placeholder 2"/>
          <p:cNvSpPr>
            <a:spLocks noGrp="1"/>
          </p:cNvSpPr>
          <p:nvPr>
            <p:ph idx="1"/>
          </p:nvPr>
        </p:nvSpPr>
        <p:spPr/>
        <p:txBody>
          <a:bodyPr/>
          <a:lstStyle/>
          <a:p>
            <a:r>
              <a:rPr lang="en-US" dirty="0" smtClean="0"/>
              <a:t>Be present (physically and mentally)</a:t>
            </a:r>
          </a:p>
          <a:p>
            <a:r>
              <a:rPr lang="en-US" dirty="0" smtClean="0"/>
              <a:t>Please use electronic devices responsibly  </a:t>
            </a:r>
          </a:p>
          <a:p>
            <a:r>
              <a:rPr lang="en-US" dirty="0" smtClean="0"/>
              <a:t>Ask questions when in doubt</a:t>
            </a:r>
          </a:p>
          <a:p>
            <a:r>
              <a:rPr lang="en-US" dirty="0" smtClean="0"/>
              <a:t>Honor the time schedule</a:t>
            </a:r>
          </a:p>
          <a:p>
            <a:r>
              <a:rPr lang="en-US" dirty="0" smtClean="0"/>
              <a:t>Participate actively </a:t>
            </a:r>
          </a:p>
          <a:p>
            <a:endParaRPr lang="en-US" dirty="0"/>
          </a:p>
        </p:txBody>
      </p:sp>
      <p:pic>
        <p:nvPicPr>
          <p:cNvPr id="5" name="Picture 2" descr="P:\SCDE Templates\SCDE Logos\SCDE_logo_with_text_medi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455069"/>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7200" dirty="0" smtClean="0"/>
              <a:t>Depths of Knowledge</a:t>
            </a:r>
          </a:p>
          <a:p>
            <a:pPr marL="0" indent="0" algn="ctr">
              <a:buNone/>
            </a:pPr>
            <a:r>
              <a:rPr lang="en-US" sz="7200" dirty="0" smtClean="0"/>
              <a:t>Standards Review </a:t>
            </a:r>
          </a:p>
          <a:p>
            <a:pPr marL="0" indent="0" algn="ctr">
              <a:buNone/>
            </a:pPr>
            <a:r>
              <a:rPr lang="en-US" sz="7200" dirty="0" smtClean="0"/>
              <a:t>Activity</a:t>
            </a:r>
            <a:endParaRPr lang="en-US" sz="7200" dirty="0"/>
          </a:p>
        </p:txBody>
      </p:sp>
    </p:spTree>
    <p:extLst>
      <p:ext uri="{BB962C8B-B14F-4D97-AF65-F5344CB8AC3E}">
        <p14:creationId xmlns:p14="http://schemas.microsoft.com/office/powerpoint/2010/main" val="111708242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Higher DOK is key!</a:t>
            </a:r>
            <a:endParaRPr lang="en-US" dirty="0"/>
          </a:p>
        </p:txBody>
      </p:sp>
      <p:sp>
        <p:nvSpPr>
          <p:cNvPr id="3" name="Content Placeholder 2"/>
          <p:cNvSpPr>
            <a:spLocks noGrp="1"/>
          </p:cNvSpPr>
          <p:nvPr>
            <p:ph idx="1"/>
          </p:nvPr>
        </p:nvSpPr>
        <p:spPr>
          <a:xfrm>
            <a:off x="464389" y="1600200"/>
            <a:ext cx="8229600" cy="4572000"/>
          </a:xfrm>
        </p:spPr>
        <p:txBody>
          <a:bodyPr>
            <a:normAutofit fontScale="77500" lnSpcReduction="20000"/>
          </a:bodyPr>
          <a:lstStyle/>
          <a:p>
            <a:r>
              <a:rPr lang="en-US" dirty="0" smtClean="0"/>
              <a:t>Boaler, professor </a:t>
            </a:r>
            <a:r>
              <a:rPr lang="en-US" dirty="0"/>
              <a:t>of mathematics education at Stanford </a:t>
            </a:r>
            <a:r>
              <a:rPr lang="en-US" dirty="0" smtClean="0"/>
              <a:t>University, </a:t>
            </a:r>
            <a:r>
              <a:rPr lang="en-US" dirty="0"/>
              <a:t>wrote that "we continue to value the faster memorizers over those who think slowly, deeply, and creatively," and that this has "produced a generation of students who are procedurally competent but cannot think their way out of a box</a:t>
            </a:r>
            <a:r>
              <a:rPr lang="en-US" dirty="0" smtClean="0"/>
              <a:t>.“</a:t>
            </a:r>
          </a:p>
          <a:p>
            <a:endParaRPr lang="en-US" dirty="0">
              <a:hlinkClick r:id="rId2"/>
            </a:endParaRPr>
          </a:p>
          <a:p>
            <a:r>
              <a:rPr lang="en-US" dirty="0" smtClean="0">
                <a:hlinkClick r:id="rId2"/>
              </a:rPr>
              <a:t>http</a:t>
            </a:r>
            <a:r>
              <a:rPr lang="en-US" dirty="0">
                <a:hlinkClick r:id="rId2"/>
              </a:rPr>
              <a:t>://hechingerreport.org/memorizers-are-the-lowest-achievers-and-other-common-core-math-surprises/</a:t>
            </a:r>
            <a:endParaRPr lang="en-US" dirty="0"/>
          </a:p>
          <a:p>
            <a:endParaRPr lang="en-US" dirty="0" smtClean="0"/>
          </a:p>
          <a:p>
            <a:r>
              <a:rPr lang="en-US" dirty="0">
                <a:hlinkClick r:id="rId3"/>
              </a:rPr>
              <a:t>http://</a:t>
            </a:r>
            <a:r>
              <a:rPr lang="en-US" dirty="0" smtClean="0">
                <a:hlinkClick r:id="rId3"/>
              </a:rPr>
              <a:t>blogs.edweek.org/edweek/curriculum/2015/05/professor_stop_math_memorization.html?qs=memorization</a:t>
            </a:r>
            <a:endParaRPr lang="en-US" dirty="0" smtClean="0"/>
          </a:p>
          <a:p>
            <a:endParaRPr lang="en-US" dirty="0"/>
          </a:p>
          <a:p>
            <a:endParaRPr lang="en-US" dirty="0"/>
          </a:p>
        </p:txBody>
      </p:sp>
      <p:sp>
        <p:nvSpPr>
          <p:cNvPr id="5" name="TextBox 4"/>
          <p:cNvSpPr txBox="1"/>
          <p:nvPr/>
        </p:nvSpPr>
        <p:spPr>
          <a:xfrm>
            <a:off x="457200" y="914400"/>
            <a:ext cx="7772400"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282782715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endParaRPr lang="en-US" dirty="0"/>
          </a:p>
        </p:txBody>
      </p:sp>
    </p:spTree>
    <p:extLst>
      <p:ext uri="{BB962C8B-B14F-4D97-AF65-F5344CB8AC3E}">
        <p14:creationId xmlns:p14="http://schemas.microsoft.com/office/powerpoint/2010/main" val="802728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txBox="1">
            <a:spLocks/>
          </p:cNvSpPr>
          <p:nvPr/>
        </p:nvSpPr>
        <p:spPr>
          <a:xfrm>
            <a:off x="1600200" y="4873128"/>
            <a:ext cx="6400800" cy="1752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dirty="0" smtClean="0"/>
              <a:t>Please be ready to begin the next session in 15 minutes. </a:t>
            </a:r>
          </a:p>
          <a:p>
            <a:pPr marL="0" indent="0" algn="ctr">
              <a:buNone/>
            </a:pPr>
            <a:r>
              <a:rPr lang="en-US" dirty="0" smtClean="0"/>
              <a:t>Thank you!</a:t>
            </a:r>
            <a:endParaRPr lang="en-US" dirty="0"/>
          </a:p>
        </p:txBody>
      </p:sp>
      <p:pic>
        <p:nvPicPr>
          <p:cNvPr id="5" name="Picture 2" descr="C:\Users\tgrant\AppData\Local\Microsoft\Windows\Temporary Internet Files\Content.IE5\E31EFY2K\3287108-take-a-break-mug-showing-relaxing-and-tirednes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457200"/>
            <a:ext cx="4165410" cy="4165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85817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Goal Alignment</a:t>
            </a:r>
            <a:endParaRPr lang="en-US" dirty="0"/>
          </a:p>
        </p:txBody>
      </p:sp>
      <p:sp>
        <p:nvSpPr>
          <p:cNvPr id="5" name="Text Placeholder 4"/>
          <p:cNvSpPr>
            <a:spLocks noGrp="1"/>
          </p:cNvSpPr>
          <p:nvPr>
            <p:ph type="body" idx="1"/>
          </p:nvPr>
        </p:nvSpPr>
        <p:spPr/>
        <p:txBody>
          <a:bodyPr/>
          <a:lstStyle/>
          <a:p>
            <a:endParaRPr lang="en-US"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72"/>
            <a:ext cx="9144000" cy="1529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030395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Learner Outcomes</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ü"/>
            </a:pPr>
            <a:r>
              <a:rPr lang="en-US" dirty="0" smtClean="0"/>
              <a:t>identify </a:t>
            </a:r>
            <a:r>
              <a:rPr lang="en-US" dirty="0"/>
              <a:t>whether the description of </a:t>
            </a:r>
            <a:r>
              <a:rPr lang="en-US" dirty="0" smtClean="0"/>
              <a:t>what the </a:t>
            </a:r>
            <a:r>
              <a:rPr lang="en-US" dirty="0"/>
              <a:t>students learn is based on course </a:t>
            </a:r>
            <a:r>
              <a:rPr lang="en-US" dirty="0" smtClean="0"/>
              <a:t>or grade </a:t>
            </a:r>
            <a:r>
              <a:rPr lang="en-US" dirty="0"/>
              <a:t>level content </a:t>
            </a:r>
            <a:r>
              <a:rPr lang="en-US" dirty="0" smtClean="0"/>
              <a:t>standards</a:t>
            </a:r>
            <a:endParaRPr lang="en-US" dirty="0"/>
          </a:p>
          <a:p>
            <a:pPr marL="0" indent="0">
              <a:buNone/>
            </a:pPr>
            <a:endParaRPr lang="en-US" sz="1100" dirty="0"/>
          </a:p>
          <a:p>
            <a:pPr>
              <a:buFont typeface="Wingdings" panose="05000000000000000000" pitchFamily="2" charset="2"/>
              <a:buChar char="ü"/>
            </a:pPr>
            <a:r>
              <a:rPr lang="en-US" dirty="0" smtClean="0"/>
              <a:t>determine </a:t>
            </a:r>
            <a:r>
              <a:rPr lang="en-US" dirty="0"/>
              <a:t>whether the standards are  </a:t>
            </a:r>
            <a:r>
              <a:rPr lang="en-US" dirty="0" smtClean="0"/>
              <a:t>measured by </a:t>
            </a:r>
            <a:r>
              <a:rPr lang="en-US" dirty="0"/>
              <a:t>the learning goal/objective</a:t>
            </a:r>
          </a:p>
          <a:p>
            <a:pPr marL="0" indent="0">
              <a:buNone/>
            </a:pPr>
            <a:endParaRPr lang="en-US" sz="1200" dirty="0"/>
          </a:p>
          <a:p>
            <a:pPr>
              <a:buFont typeface="Wingdings" panose="05000000000000000000" pitchFamily="2" charset="2"/>
              <a:buChar char="ü"/>
            </a:pPr>
            <a:r>
              <a:rPr lang="en-US" dirty="0" smtClean="0"/>
              <a:t>determine </a:t>
            </a:r>
            <a:r>
              <a:rPr lang="en-US" dirty="0"/>
              <a:t>whether the instructional strategies </a:t>
            </a:r>
            <a:r>
              <a:rPr lang="en-US" dirty="0" smtClean="0"/>
              <a:t>are appropriate </a:t>
            </a:r>
            <a:r>
              <a:rPr lang="en-US" dirty="0"/>
              <a:t>for the learning goal </a:t>
            </a:r>
          </a:p>
        </p:txBody>
      </p:sp>
    </p:spTree>
    <p:extLst>
      <p:ext uri="{BB962C8B-B14F-4D97-AF65-F5344CB8AC3E}">
        <p14:creationId xmlns:p14="http://schemas.microsoft.com/office/powerpoint/2010/main" val="247932554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tgrant\AppData\Local\Microsoft\Windows\Temporary Internet Files\Content.IE5\RP27WH7E\cheshire_cat_in_the_dark_by_d4rkp3n4nc3-d3dtk6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0" y="0"/>
            <a:ext cx="9067800" cy="6709529"/>
          </a:xfrm>
          <a:prstGeom prst="rect">
            <a:avLst/>
          </a:prstGeom>
          <a:noFill/>
        </p:spPr>
        <p:txBody>
          <a:bodyPr wrap="square" rtlCol="0">
            <a:spAutoFit/>
          </a:bodyPr>
          <a:lstStyle/>
          <a:p>
            <a:pPr algn="ctr"/>
            <a:r>
              <a:rPr lang="en-US" sz="2400" b="1" dirty="0" smtClean="0">
                <a:solidFill>
                  <a:schemeClr val="bg1"/>
                </a:solidFill>
              </a:rPr>
              <a:t>“</a:t>
            </a:r>
            <a:r>
              <a:rPr lang="en-US" sz="2400" dirty="0" smtClean="0">
                <a:solidFill>
                  <a:schemeClr val="bg1"/>
                </a:solidFill>
              </a:rPr>
              <a:t>One day </a:t>
            </a:r>
            <a:r>
              <a:rPr lang="en-US" sz="4800" b="1" dirty="0" smtClean="0">
                <a:solidFill>
                  <a:schemeClr val="bg1"/>
                </a:solidFill>
              </a:rPr>
              <a:t>Alice</a:t>
            </a:r>
            <a:r>
              <a:rPr lang="en-US" sz="2400" dirty="0" smtClean="0">
                <a:solidFill>
                  <a:schemeClr val="bg1"/>
                </a:solidFill>
              </a:rPr>
              <a:t> came to a fork in the road and saw a </a:t>
            </a:r>
            <a:endParaRPr lang="en-US" dirty="0" smtClean="0">
              <a:solidFill>
                <a:schemeClr val="bg1"/>
              </a:solidFill>
            </a:endParaRPr>
          </a:p>
          <a:p>
            <a:pPr algn="ctr"/>
            <a:r>
              <a:rPr lang="en-US" sz="3200" b="1" dirty="0" smtClean="0">
                <a:solidFill>
                  <a:schemeClr val="bg1"/>
                </a:solidFill>
              </a:rPr>
              <a:t>Cheshire cat </a:t>
            </a:r>
            <a:r>
              <a:rPr lang="en-US" sz="2400" dirty="0" smtClean="0">
                <a:solidFill>
                  <a:schemeClr val="bg1"/>
                </a:solidFill>
              </a:rPr>
              <a:t>in a tree</a:t>
            </a:r>
            <a:r>
              <a:rPr lang="en-US" dirty="0" smtClean="0">
                <a:solidFill>
                  <a:schemeClr val="bg1"/>
                </a:solidFill>
              </a:rPr>
              <a:t>. </a:t>
            </a:r>
          </a:p>
          <a:p>
            <a:pPr algn="ctr"/>
            <a:endParaRPr lang="en-US" dirty="0" smtClean="0">
              <a:solidFill>
                <a:schemeClr val="bg1"/>
              </a:solidFill>
            </a:endParaRPr>
          </a:p>
          <a:p>
            <a:r>
              <a:rPr lang="en-US" sz="4000" i="1" dirty="0" smtClean="0">
                <a:solidFill>
                  <a:schemeClr val="bg1"/>
                </a:solidFill>
              </a:rPr>
              <a:t>‘Which road do I take?’ </a:t>
            </a:r>
            <a:r>
              <a:rPr lang="en-US" sz="2400" dirty="0" smtClean="0">
                <a:solidFill>
                  <a:schemeClr val="bg1"/>
                </a:solidFill>
              </a:rPr>
              <a:t>she asked. </a:t>
            </a:r>
            <a:r>
              <a:rPr lang="en-US" dirty="0" smtClean="0">
                <a:solidFill>
                  <a:schemeClr val="bg1"/>
                </a:solidFill>
              </a:rPr>
              <a:t>		</a:t>
            </a:r>
          </a:p>
          <a:p>
            <a:endParaRPr lang="en-US" sz="2400" i="1" dirty="0">
              <a:solidFill>
                <a:schemeClr val="bg1"/>
              </a:solidFill>
            </a:endParaRPr>
          </a:p>
          <a:p>
            <a:pPr algn="r"/>
            <a:r>
              <a:rPr lang="en-US" sz="3600" b="1" i="1" dirty="0" smtClean="0">
                <a:solidFill>
                  <a:schemeClr val="bg1"/>
                </a:solidFill>
              </a:rPr>
              <a:t>						     ‘Where do 								you want</a:t>
            </a:r>
          </a:p>
          <a:p>
            <a:pPr algn="r"/>
            <a:r>
              <a:rPr lang="en-US" sz="3600" b="1" i="1" dirty="0" smtClean="0">
                <a:solidFill>
                  <a:schemeClr val="bg1"/>
                </a:solidFill>
              </a:rPr>
              <a:t> to go?’ </a:t>
            </a:r>
          </a:p>
          <a:p>
            <a:pPr algn="r"/>
            <a:r>
              <a:rPr lang="en-US" sz="2000" dirty="0" smtClean="0">
                <a:solidFill>
                  <a:schemeClr val="bg1"/>
                </a:solidFill>
              </a:rPr>
              <a:t>was his response</a:t>
            </a:r>
            <a:r>
              <a:rPr lang="en-US" sz="2400" dirty="0" smtClean="0">
                <a:solidFill>
                  <a:schemeClr val="bg1"/>
                </a:solidFill>
              </a:rPr>
              <a:t>. </a:t>
            </a:r>
            <a:endParaRPr lang="en-US" dirty="0" smtClean="0">
              <a:solidFill>
                <a:schemeClr val="bg1"/>
              </a:solidFill>
            </a:endParaRPr>
          </a:p>
          <a:p>
            <a:pPr algn="r"/>
            <a:endParaRPr lang="en-US" dirty="0" smtClean="0">
              <a:solidFill>
                <a:schemeClr val="bg1"/>
              </a:solidFill>
            </a:endParaRPr>
          </a:p>
          <a:p>
            <a:pPr algn="r"/>
            <a:endParaRPr lang="en-US" dirty="0">
              <a:solidFill>
                <a:schemeClr val="bg1"/>
              </a:solidFill>
            </a:endParaRPr>
          </a:p>
          <a:p>
            <a:r>
              <a:rPr lang="en-US" sz="3600" dirty="0" smtClean="0">
                <a:solidFill>
                  <a:schemeClr val="bg1"/>
                </a:solidFill>
              </a:rPr>
              <a:t>‘I don’t know,’ </a:t>
            </a:r>
            <a:r>
              <a:rPr lang="en-US" sz="2400" dirty="0" smtClean="0">
                <a:solidFill>
                  <a:schemeClr val="bg1"/>
                </a:solidFill>
              </a:rPr>
              <a:t>Alice answered. </a:t>
            </a:r>
          </a:p>
          <a:p>
            <a:pPr algn="ctr"/>
            <a:r>
              <a:rPr lang="en-US" sz="3600" i="1" dirty="0" smtClean="0">
                <a:solidFill>
                  <a:schemeClr val="bg1"/>
                </a:solidFill>
              </a:rPr>
              <a:t>‘Then,’ </a:t>
            </a:r>
            <a:r>
              <a:rPr lang="en-US" sz="2400" dirty="0" smtClean="0">
                <a:solidFill>
                  <a:schemeClr val="bg1"/>
                </a:solidFill>
              </a:rPr>
              <a:t>said the cat, </a:t>
            </a:r>
            <a:r>
              <a:rPr lang="en-US" sz="3600" dirty="0" smtClean="0">
                <a:solidFill>
                  <a:schemeClr val="bg1"/>
                </a:solidFill>
              </a:rPr>
              <a:t>‘it doesn’t matter.” </a:t>
            </a:r>
            <a:endParaRPr lang="en-US" dirty="0" smtClean="0">
              <a:solidFill>
                <a:schemeClr val="bg1"/>
              </a:solidFill>
            </a:endParaRPr>
          </a:p>
          <a:p>
            <a:endParaRPr lang="en-US" sz="1400" dirty="0" smtClean="0">
              <a:solidFill>
                <a:schemeClr val="bg1"/>
              </a:solidFill>
            </a:endParaRPr>
          </a:p>
          <a:p>
            <a:pPr algn="r"/>
            <a:r>
              <a:rPr lang="en-US" sz="1400" b="1" i="1" dirty="0" smtClean="0">
                <a:solidFill>
                  <a:srgbClr val="FFFF00"/>
                </a:solidFill>
              </a:rPr>
              <a:t>-Lewis Carroll, Alice in Wonderland</a:t>
            </a:r>
          </a:p>
        </p:txBody>
      </p:sp>
    </p:spTree>
    <p:extLst>
      <p:ext uri="{BB962C8B-B14F-4D97-AF65-F5344CB8AC3E}">
        <p14:creationId xmlns:p14="http://schemas.microsoft.com/office/powerpoint/2010/main" val="2318502060"/>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content alignment?</a:t>
            </a:r>
            <a:endParaRPr lang="en-US" dirty="0"/>
          </a:p>
        </p:txBody>
      </p:sp>
      <p:sp>
        <p:nvSpPr>
          <p:cNvPr id="3" name="Content Placeholder 2"/>
          <p:cNvSpPr>
            <a:spLocks noGrp="1"/>
          </p:cNvSpPr>
          <p:nvPr>
            <p:ph idx="1"/>
          </p:nvPr>
        </p:nvSpPr>
        <p:spPr/>
        <p:txBody>
          <a:bodyPr/>
          <a:lstStyle/>
          <a:p>
            <a:pPr marL="0" indent="0">
              <a:buNone/>
            </a:pPr>
            <a:r>
              <a:rPr lang="en-US" dirty="0"/>
              <a:t>Alignment is the connection between learning objectives, learning activities and assessment. An </a:t>
            </a:r>
            <a:r>
              <a:rPr lang="en-US" dirty="0" smtClean="0"/>
              <a:t>aligned SLO has learning objectives</a:t>
            </a:r>
            <a:r>
              <a:rPr lang="en-US" dirty="0"/>
              <a:t>, activities and assessments </a:t>
            </a:r>
            <a:r>
              <a:rPr lang="en-US" dirty="0" smtClean="0"/>
              <a:t>matched so </a:t>
            </a:r>
            <a:r>
              <a:rPr lang="en-US" dirty="0"/>
              <a:t>students learn what </a:t>
            </a:r>
            <a:r>
              <a:rPr lang="en-US" dirty="0" smtClean="0"/>
              <a:t>is intended </a:t>
            </a:r>
            <a:r>
              <a:rPr lang="en-US" dirty="0"/>
              <a:t>and </a:t>
            </a:r>
            <a:r>
              <a:rPr lang="en-US" dirty="0" smtClean="0"/>
              <a:t>assessments accurately measure what </a:t>
            </a:r>
            <a:r>
              <a:rPr lang="en-US" dirty="0"/>
              <a:t>students </a:t>
            </a:r>
            <a:r>
              <a:rPr lang="en-US" dirty="0" smtClean="0"/>
              <a:t>learn.</a:t>
            </a:r>
            <a:endParaRPr lang="en-US" dirty="0"/>
          </a:p>
        </p:txBody>
      </p:sp>
    </p:spTree>
    <p:extLst>
      <p:ext uri="{BB962C8B-B14F-4D97-AF65-F5344CB8AC3E}">
        <p14:creationId xmlns:p14="http://schemas.microsoft.com/office/powerpoint/2010/main" val="2701058427"/>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848600" cy="1162050"/>
          </a:xfrm>
        </p:spPr>
        <p:txBody>
          <a:bodyPr>
            <a:normAutofit/>
          </a:bodyPr>
          <a:lstStyle/>
          <a:p>
            <a:pPr algn="ctr"/>
            <a:r>
              <a:rPr lang="en-US" sz="4000" dirty="0" smtClean="0"/>
              <a:t>Why is Alignment Important?</a:t>
            </a:r>
            <a:endParaRPr lang="en-US" sz="4000" dirty="0"/>
          </a:p>
        </p:txBody>
      </p:sp>
      <p:pic>
        <p:nvPicPr>
          <p:cNvPr id="5" name="Picture 2" descr="C:\Users\tgrant\AppData\Local\Microsoft\Windows\Temporary Internet Files\Content.IE5\VKN0HRKB\direction[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953000" y="1600200"/>
            <a:ext cx="3619500" cy="3607435"/>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nvPr>
        </p:nvSpPr>
        <p:spPr>
          <a:xfrm>
            <a:off x="457200" y="1981200"/>
            <a:ext cx="5029200" cy="2557463"/>
          </a:xfrm>
        </p:spPr>
        <p:txBody>
          <a:bodyPr>
            <a:noAutofit/>
          </a:bodyPr>
          <a:lstStyle/>
          <a:p>
            <a:r>
              <a:rPr lang="en-US" sz="2800" dirty="0" smtClean="0"/>
              <a:t>When </a:t>
            </a:r>
            <a:r>
              <a:rPr lang="en-US" sz="2800" dirty="0"/>
              <a:t>teachers ensure learning goals, content, instructional strategies and assessments are aligned, it is easier for students to reach their targets</a:t>
            </a:r>
            <a:r>
              <a:rPr lang="en-US" sz="2800" dirty="0" smtClean="0"/>
              <a:t>.</a:t>
            </a:r>
            <a:endParaRPr lang="en-US" sz="2800" dirty="0"/>
          </a:p>
        </p:txBody>
      </p:sp>
      <p:sp>
        <p:nvSpPr>
          <p:cNvPr id="6" name="TextBox 5"/>
          <p:cNvSpPr txBox="1"/>
          <p:nvPr/>
        </p:nvSpPr>
        <p:spPr>
          <a:xfrm>
            <a:off x="4343400" y="5334000"/>
            <a:ext cx="3962400" cy="1384995"/>
          </a:xfrm>
          <a:prstGeom prst="rect">
            <a:avLst/>
          </a:prstGeom>
          <a:noFill/>
        </p:spPr>
        <p:txBody>
          <a:bodyPr wrap="square" rtlCol="0">
            <a:spAutoFit/>
          </a:bodyPr>
          <a:lstStyle/>
          <a:p>
            <a:pPr algn="ctr"/>
            <a:r>
              <a:rPr lang="en-US" sz="2800" b="1" dirty="0"/>
              <a:t>Alignment will keep you moving in the right direction.</a:t>
            </a:r>
          </a:p>
        </p:txBody>
      </p:sp>
    </p:spTree>
    <p:extLst>
      <p:ext uri="{BB962C8B-B14F-4D97-AF65-F5344CB8AC3E}">
        <p14:creationId xmlns:p14="http://schemas.microsoft.com/office/powerpoint/2010/main" val="316037749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33342"/>
            <a:ext cx="8229600" cy="1143000"/>
          </a:xfrm>
        </p:spPr>
        <p:txBody>
          <a:bodyPr/>
          <a:lstStyle/>
          <a:p>
            <a:r>
              <a:rPr lang="en-US" dirty="0" smtClean="0"/>
              <a:t>When there is no alignment</a:t>
            </a:r>
            <a:endParaRPr lang="en-US" dirty="0"/>
          </a:p>
        </p:txBody>
      </p:sp>
      <p:pic>
        <p:nvPicPr>
          <p:cNvPr id="2050" name="Picture 2" descr="C:\Users\tgrant\AppData\Local\Microsoft\Windows\Temporary Internet Files\Content.IE5\VKN0HRKB\vortex[1].png"/>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28600" y="1055677"/>
            <a:ext cx="8458200" cy="55449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rot="2203976">
            <a:off x="454268" y="2451186"/>
            <a:ext cx="3223865" cy="1384995"/>
          </a:xfrm>
          <a:prstGeom prst="rect">
            <a:avLst/>
          </a:prstGeom>
          <a:noFill/>
        </p:spPr>
        <p:txBody>
          <a:bodyPr wrap="square" rtlCol="0">
            <a:spAutoFit/>
          </a:bodyPr>
          <a:lstStyle/>
          <a:p>
            <a:r>
              <a:rPr lang="en-US" sz="2800" b="1" dirty="0">
                <a:solidFill>
                  <a:srgbClr val="FF0000"/>
                </a:solidFill>
              </a:rPr>
              <a:t>the course may be </a:t>
            </a:r>
            <a:r>
              <a:rPr lang="en-US" sz="2800" b="1" dirty="0" smtClean="0">
                <a:solidFill>
                  <a:srgbClr val="FF0000"/>
                </a:solidFill>
              </a:rPr>
              <a:t>unconnected </a:t>
            </a:r>
            <a:r>
              <a:rPr lang="en-US" sz="2800" b="1" dirty="0">
                <a:solidFill>
                  <a:srgbClr val="FF0000"/>
                </a:solidFill>
              </a:rPr>
              <a:t>and </a:t>
            </a:r>
            <a:r>
              <a:rPr lang="en-US" sz="2800" b="1" dirty="0" smtClean="0">
                <a:solidFill>
                  <a:srgbClr val="FF0000"/>
                </a:solidFill>
              </a:rPr>
              <a:t>unproductive</a:t>
            </a:r>
            <a:endParaRPr lang="en-US" sz="2800" b="1" dirty="0">
              <a:solidFill>
                <a:srgbClr val="FF0000"/>
              </a:solidFill>
            </a:endParaRPr>
          </a:p>
        </p:txBody>
      </p:sp>
      <p:sp>
        <p:nvSpPr>
          <p:cNvPr id="8" name="TextBox 7"/>
          <p:cNvSpPr txBox="1"/>
          <p:nvPr/>
        </p:nvSpPr>
        <p:spPr>
          <a:xfrm rot="20172620">
            <a:off x="4319603" y="1871091"/>
            <a:ext cx="4670393" cy="1569660"/>
          </a:xfrm>
          <a:prstGeom prst="rect">
            <a:avLst/>
          </a:prstGeom>
          <a:noFill/>
        </p:spPr>
        <p:txBody>
          <a:bodyPr wrap="square" rtlCol="0">
            <a:spAutoFit/>
          </a:bodyPr>
          <a:lstStyle/>
          <a:p>
            <a:r>
              <a:rPr lang="en-US" sz="2400" b="1" dirty="0" smtClean="0">
                <a:solidFill>
                  <a:srgbClr val="FF0000"/>
                </a:solidFill>
              </a:rPr>
              <a:t>Student may complete assignments/activities that don’t move them in the right direction (toward the goal).</a:t>
            </a:r>
            <a:endParaRPr lang="en-US" sz="2400" b="1" dirty="0">
              <a:solidFill>
                <a:srgbClr val="FF0000"/>
              </a:solidFill>
            </a:endParaRPr>
          </a:p>
        </p:txBody>
      </p:sp>
      <p:sp>
        <p:nvSpPr>
          <p:cNvPr id="9" name="TextBox 8"/>
          <p:cNvSpPr txBox="1"/>
          <p:nvPr/>
        </p:nvSpPr>
        <p:spPr>
          <a:xfrm rot="21272738">
            <a:off x="2331250" y="4875386"/>
            <a:ext cx="5210960" cy="1200329"/>
          </a:xfrm>
          <a:prstGeom prst="rect">
            <a:avLst/>
          </a:prstGeom>
          <a:noFill/>
        </p:spPr>
        <p:txBody>
          <a:bodyPr wrap="square" rtlCol="0">
            <a:spAutoFit/>
          </a:bodyPr>
          <a:lstStyle/>
          <a:p>
            <a:r>
              <a:rPr lang="en-US" sz="2400" b="1" dirty="0" smtClean="0">
                <a:solidFill>
                  <a:srgbClr val="FF0000"/>
                </a:solidFill>
              </a:rPr>
              <a:t>Teachers may not accurately measure the impact of their instruction on student growth.</a:t>
            </a:r>
            <a:endParaRPr lang="en-US" sz="2400" b="1" dirty="0">
              <a:solidFill>
                <a:srgbClr val="FF0000"/>
              </a:solidFill>
            </a:endParaRPr>
          </a:p>
        </p:txBody>
      </p:sp>
    </p:spTree>
    <p:extLst>
      <p:ext uri="{BB962C8B-B14F-4D97-AF65-F5344CB8AC3E}">
        <p14:creationId xmlns:p14="http://schemas.microsoft.com/office/powerpoint/2010/main" val="51539146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 Key Topics</a:t>
            </a:r>
            <a:endParaRPr lang="en-US" b="1"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07008865"/>
              </p:ext>
            </p:extLst>
          </p:nvPr>
        </p:nvGraphicFramePr>
        <p:xfrm>
          <a:off x="304800" y="1942940"/>
          <a:ext cx="8077200" cy="4389120"/>
        </p:xfrm>
        <a:graphic>
          <a:graphicData uri="http://schemas.openxmlformats.org/drawingml/2006/table">
            <a:tbl>
              <a:tblPr firstRow="1" firstCol="1" bandRow="1">
                <a:tableStyleId>{5C22544A-7EE6-4342-B048-85BDC9FD1C3A}</a:tableStyleId>
              </a:tblPr>
              <a:tblGrid>
                <a:gridCol w="8077200"/>
              </a:tblGrid>
              <a:tr h="731520">
                <a:tc>
                  <a:txBody>
                    <a:bodyPr/>
                    <a:lstStyle/>
                    <a:p>
                      <a:pPr marL="0" marR="0">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Welcome and Introductions</a:t>
                      </a:r>
                      <a:endParaRPr lang="en-US" sz="2400" dirty="0">
                        <a:effectLst/>
                        <a:latin typeface="Times New Roman" panose="02020603050405020304" pitchFamily="18" charset="0"/>
                        <a:ea typeface="MS Mincho"/>
                        <a:cs typeface="Times New Roman" panose="02020603050405020304" pitchFamily="18" charset="0"/>
                      </a:endParaRPr>
                    </a:p>
                  </a:txBody>
                  <a:tcPr marL="68580" marR="68580" marT="0" marB="0" anchor="ctr"/>
                </a:tc>
              </a:tr>
              <a:tr h="731520">
                <a:tc>
                  <a:txBody>
                    <a:bodyPr/>
                    <a:lstStyle/>
                    <a:p>
                      <a:pPr marL="0" marR="0">
                        <a:lnSpc>
                          <a:spcPct val="150000"/>
                        </a:lnSpc>
                        <a:spcBef>
                          <a:spcPts val="0"/>
                        </a:spcBef>
                        <a:spcAft>
                          <a:spcPts val="0"/>
                        </a:spcAft>
                      </a:pPr>
                      <a:r>
                        <a:rPr lang="en-US" sz="2400" dirty="0" smtClean="0">
                          <a:effectLst/>
                          <a:latin typeface="Times New Roman" panose="02020603050405020304" pitchFamily="18" charset="0"/>
                          <a:ea typeface="MS Mincho"/>
                          <a:cs typeface="Times New Roman" panose="02020603050405020304" pitchFamily="18" charset="0"/>
                        </a:rPr>
                        <a:t>SLOs and Teacher Evaluation</a:t>
                      </a:r>
                      <a:endParaRPr lang="en-US" sz="2400" dirty="0">
                        <a:effectLst/>
                        <a:latin typeface="Times New Roman" panose="02020603050405020304" pitchFamily="18" charset="0"/>
                        <a:ea typeface="MS Mincho"/>
                        <a:cs typeface="Times New Roman" panose="02020603050405020304" pitchFamily="18" charset="0"/>
                      </a:endParaRPr>
                    </a:p>
                  </a:txBody>
                  <a:tcPr marL="68580" marR="68580" marT="0" marB="0" anchor="ctr"/>
                </a:tc>
              </a:tr>
              <a:tr h="731520">
                <a:tc>
                  <a:txBody>
                    <a:bodyPr/>
                    <a:lstStyle/>
                    <a:p>
                      <a:pPr marL="0" marR="0">
                        <a:lnSpc>
                          <a:spcPct val="150000"/>
                        </a:lnSpc>
                        <a:spcBef>
                          <a:spcPts val="0"/>
                        </a:spcBef>
                        <a:spcAft>
                          <a:spcPts val="0"/>
                        </a:spcAft>
                      </a:pPr>
                      <a:r>
                        <a:rPr lang="en-US" sz="2400" dirty="0" smtClean="0">
                          <a:effectLst/>
                          <a:latin typeface="Times New Roman" panose="02020603050405020304" pitchFamily="18" charset="0"/>
                          <a:cs typeface="Times New Roman" panose="02020603050405020304" pitchFamily="18" charset="0"/>
                        </a:rPr>
                        <a:t>Supporting teachers</a:t>
                      </a:r>
                      <a:r>
                        <a:rPr lang="en-US" sz="2400" baseline="0" dirty="0" smtClean="0">
                          <a:effectLst/>
                          <a:latin typeface="Times New Roman" panose="02020603050405020304" pitchFamily="18" charset="0"/>
                          <a:cs typeface="Times New Roman" panose="02020603050405020304" pitchFamily="18" charset="0"/>
                        </a:rPr>
                        <a:t> in developing and monitoring SLOs</a:t>
                      </a:r>
                      <a:endParaRPr lang="en-US" sz="2400" dirty="0">
                        <a:effectLst/>
                        <a:latin typeface="Times New Roman" panose="02020603050405020304" pitchFamily="18" charset="0"/>
                        <a:cs typeface="Times New Roman" panose="02020603050405020304" pitchFamily="18" charset="0"/>
                      </a:endParaRPr>
                    </a:p>
                  </a:txBody>
                  <a:tcPr marL="68580" marR="68580" marT="0" marB="0" anchor="ctr"/>
                </a:tc>
              </a:tr>
              <a:tr h="731520">
                <a:tc>
                  <a:txBody>
                    <a:bodyPr/>
                    <a:lstStyle/>
                    <a:p>
                      <a:pPr marL="0" marR="0">
                        <a:lnSpc>
                          <a:spcPct val="150000"/>
                        </a:lnSpc>
                        <a:spcBef>
                          <a:spcPts val="0"/>
                        </a:spcBef>
                        <a:spcAft>
                          <a:spcPts val="0"/>
                        </a:spcAft>
                      </a:pPr>
                      <a:r>
                        <a:rPr lang="en-US" sz="2400" dirty="0" smtClean="0">
                          <a:effectLst/>
                          <a:latin typeface="Times New Roman" panose="02020603050405020304" pitchFamily="18" charset="0"/>
                          <a:ea typeface="MS Mincho"/>
                          <a:cs typeface="Times New Roman" panose="02020603050405020304" pitchFamily="18" charset="0"/>
                        </a:rPr>
                        <a:t>Engaging in Coaching Conversations </a:t>
                      </a:r>
                    </a:p>
                  </a:txBody>
                  <a:tcPr marL="68580" marR="68580" marT="0" marB="0" anchor="ctr"/>
                </a:tc>
              </a:tr>
              <a:tr h="731520">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US" sz="2400" dirty="0" smtClean="0">
                          <a:effectLst/>
                          <a:latin typeface="Times New Roman" panose="02020603050405020304" pitchFamily="18" charset="0"/>
                          <a:cs typeface="Times New Roman" panose="02020603050405020304" pitchFamily="18" charset="0"/>
                        </a:rPr>
                        <a:t>Evaluating and scoring SLOs</a:t>
                      </a:r>
                      <a:endParaRPr lang="en-US" sz="2400" dirty="0">
                        <a:effectLst/>
                        <a:latin typeface="Times New Roman" panose="02020603050405020304" pitchFamily="18" charset="0"/>
                        <a:cs typeface="Times New Roman" panose="02020603050405020304" pitchFamily="18" charset="0"/>
                      </a:endParaRPr>
                    </a:p>
                  </a:txBody>
                  <a:tcPr marL="68580" marR="68580" marT="0" marB="0" anchor="ctr"/>
                </a:tc>
              </a:tr>
              <a:tr h="731520">
                <a:tc>
                  <a:txBody>
                    <a:bodyPr/>
                    <a:lstStyle/>
                    <a:p>
                      <a:pPr marL="0" marR="0">
                        <a:lnSpc>
                          <a:spcPct val="150000"/>
                        </a:lnSpc>
                        <a:spcBef>
                          <a:spcPts val="0"/>
                        </a:spcBef>
                        <a:spcAft>
                          <a:spcPts val="0"/>
                        </a:spcAft>
                      </a:pPr>
                      <a:r>
                        <a:rPr lang="en-US" sz="2400" dirty="0" smtClean="0">
                          <a:effectLst/>
                          <a:latin typeface="Times New Roman" panose="02020603050405020304" pitchFamily="18" charset="0"/>
                          <a:ea typeface="MS Mincho"/>
                          <a:cs typeface="Times New Roman" panose="02020603050405020304" pitchFamily="18" charset="0"/>
                        </a:rPr>
                        <a:t>Next Steps:  Districts, Evaluators, Teachers</a:t>
                      </a:r>
                      <a:endParaRPr lang="en-US" sz="2400" dirty="0">
                        <a:effectLst/>
                        <a:latin typeface="Times New Roman" panose="02020603050405020304" pitchFamily="18" charset="0"/>
                        <a:ea typeface="MS Mincho"/>
                        <a:cs typeface="Times New Roman" panose="02020603050405020304" pitchFamily="18" charset="0"/>
                      </a:endParaRPr>
                    </a:p>
                  </a:txBody>
                  <a:tcPr marL="68580" marR="68580" marT="0" marB="0" anchor="ctr"/>
                </a:tc>
              </a:tr>
            </a:tbl>
          </a:graphicData>
        </a:graphic>
      </p:graphicFrame>
      <p:pic>
        <p:nvPicPr>
          <p:cNvPr id="6" name="Picture 2" descr="P:\SCDE Templates\SCDE Logos\SCDE_logo_with_text_medi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48671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239000" y="3145590"/>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Assessment</a:t>
            </a:r>
          </a:p>
        </p:txBody>
      </p:sp>
      <p:sp>
        <p:nvSpPr>
          <p:cNvPr id="9" name="Rounded Rectangle 8"/>
          <p:cNvSpPr/>
          <p:nvPr/>
        </p:nvSpPr>
        <p:spPr>
          <a:xfrm>
            <a:off x="2037385" y="3274571"/>
            <a:ext cx="1286107"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Rationale</a:t>
            </a:r>
            <a:endParaRPr lang="en-US" dirty="0"/>
          </a:p>
        </p:txBody>
      </p:sp>
      <p:sp>
        <p:nvSpPr>
          <p:cNvPr id="10" name="Rounded Rectangle 9"/>
          <p:cNvSpPr/>
          <p:nvPr/>
        </p:nvSpPr>
        <p:spPr>
          <a:xfrm>
            <a:off x="3581399" y="3227971"/>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Standards/</a:t>
            </a:r>
          </a:p>
          <a:p>
            <a:pPr algn="ctr"/>
            <a:r>
              <a:rPr lang="en-US" dirty="0" smtClean="0"/>
              <a:t>Content</a:t>
            </a:r>
            <a:endParaRPr lang="en-US" dirty="0"/>
          </a:p>
        </p:txBody>
      </p:sp>
      <p:sp>
        <p:nvSpPr>
          <p:cNvPr id="12" name="Rounded Rectangle 11"/>
          <p:cNvSpPr/>
          <p:nvPr/>
        </p:nvSpPr>
        <p:spPr>
          <a:xfrm>
            <a:off x="5486399" y="3204524"/>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Instructional Strategies</a:t>
            </a:r>
            <a:endParaRPr lang="en-US" dirty="0"/>
          </a:p>
        </p:txBody>
      </p:sp>
      <p:sp>
        <p:nvSpPr>
          <p:cNvPr id="13" name="Rounded Rectangle 12"/>
          <p:cNvSpPr/>
          <p:nvPr/>
        </p:nvSpPr>
        <p:spPr>
          <a:xfrm>
            <a:off x="290335" y="3274571"/>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urved Up Arrow 14"/>
          <p:cNvSpPr/>
          <p:nvPr/>
        </p:nvSpPr>
        <p:spPr>
          <a:xfrm rot="10800000" flipH="1">
            <a:off x="456819" y="1463548"/>
            <a:ext cx="8692932" cy="1682042"/>
          </a:xfrm>
          <a:prstGeom prst="curvedUpArrow">
            <a:avLst>
              <a:gd name="adj1" fmla="val 25000"/>
              <a:gd name="adj2" fmla="val 153704"/>
              <a:gd name="adj3" fmla="val 48803"/>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Rectangle 16"/>
          <p:cNvSpPr/>
          <p:nvPr/>
        </p:nvSpPr>
        <p:spPr>
          <a:xfrm>
            <a:off x="456819" y="3410838"/>
            <a:ext cx="1219962" cy="641866"/>
          </a:xfrm>
          <a:prstGeom prst="rect">
            <a:avLst/>
          </a:prstGeom>
        </p:spPr>
        <p:txBody>
          <a:bodyPr wrap="square">
            <a:spAutoFit/>
          </a:bodyPr>
          <a:lstStyle/>
          <a:p>
            <a:pPr algn="ctr"/>
            <a:r>
              <a:rPr lang="en-US" dirty="0">
                <a:solidFill>
                  <a:schemeClr val="bg1"/>
                </a:solidFill>
              </a:rPr>
              <a:t>Objective</a:t>
            </a:r>
            <a:r>
              <a:rPr lang="en-US" dirty="0"/>
              <a:t> </a:t>
            </a:r>
            <a:r>
              <a:rPr lang="en-US" dirty="0">
                <a:solidFill>
                  <a:schemeClr val="bg1"/>
                </a:solidFill>
              </a:rPr>
              <a:t>Statement</a:t>
            </a:r>
          </a:p>
        </p:txBody>
      </p:sp>
      <p:sp>
        <p:nvSpPr>
          <p:cNvPr id="18" name="Left-Right Arrow 17"/>
          <p:cNvSpPr/>
          <p:nvPr/>
        </p:nvSpPr>
        <p:spPr>
          <a:xfrm>
            <a:off x="3156626" y="3239267"/>
            <a:ext cx="685419" cy="356838"/>
          </a:xfrm>
          <a:prstGeom prst="lef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Left-Right Arrow 21"/>
          <p:cNvSpPr/>
          <p:nvPr/>
        </p:nvSpPr>
        <p:spPr>
          <a:xfrm>
            <a:off x="6781800" y="3187096"/>
            <a:ext cx="685419" cy="356838"/>
          </a:xfrm>
          <a:prstGeom prst="lef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Left-Right Arrow 22"/>
          <p:cNvSpPr/>
          <p:nvPr/>
        </p:nvSpPr>
        <p:spPr>
          <a:xfrm>
            <a:off x="4800981" y="3191142"/>
            <a:ext cx="837819" cy="356838"/>
          </a:xfrm>
          <a:prstGeom prst="lef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Left-Right Arrow 23"/>
          <p:cNvSpPr/>
          <p:nvPr/>
        </p:nvSpPr>
        <p:spPr>
          <a:xfrm>
            <a:off x="1486090" y="3191142"/>
            <a:ext cx="685419" cy="356838"/>
          </a:xfrm>
          <a:prstGeom prst="lef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Content Placeholder 2"/>
          <p:cNvSpPr txBox="1">
            <a:spLocks/>
          </p:cNvSpPr>
          <p:nvPr/>
        </p:nvSpPr>
        <p:spPr>
          <a:xfrm>
            <a:off x="5751" y="1143000"/>
            <a:ext cx="9144000" cy="513556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endParaRPr lang="en-US" sz="2400" dirty="0" smtClean="0"/>
          </a:p>
        </p:txBody>
      </p:sp>
      <p:sp>
        <p:nvSpPr>
          <p:cNvPr id="26" name="Curved Up Arrow 25"/>
          <p:cNvSpPr/>
          <p:nvPr/>
        </p:nvSpPr>
        <p:spPr>
          <a:xfrm rot="10800000" flipV="1">
            <a:off x="-111100" y="4188971"/>
            <a:ext cx="8416900" cy="2089592"/>
          </a:xfrm>
          <a:prstGeom prst="curvedUpArrow">
            <a:avLst>
              <a:gd name="adj1" fmla="val 25000"/>
              <a:gd name="adj2" fmla="val 127050"/>
              <a:gd name="adj3" fmla="val 48803"/>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Title 26"/>
          <p:cNvSpPr>
            <a:spLocks noGrp="1"/>
          </p:cNvSpPr>
          <p:nvPr>
            <p:ph type="title"/>
          </p:nvPr>
        </p:nvSpPr>
        <p:spPr>
          <a:xfrm>
            <a:off x="597495" y="0"/>
            <a:ext cx="8229600" cy="1143000"/>
          </a:xfrm>
        </p:spPr>
        <p:txBody>
          <a:bodyPr>
            <a:normAutofit/>
          </a:bodyPr>
          <a:lstStyle/>
          <a:p>
            <a:r>
              <a:rPr lang="en-US" sz="6600" dirty="0" smtClean="0"/>
              <a:t>It’s All Connected</a:t>
            </a:r>
            <a:endParaRPr lang="en-US" sz="6600" dirty="0"/>
          </a:p>
        </p:txBody>
      </p:sp>
    </p:spTree>
    <p:extLst>
      <p:ext uri="{BB962C8B-B14F-4D97-AF65-F5344CB8AC3E}">
        <p14:creationId xmlns:p14="http://schemas.microsoft.com/office/powerpoint/2010/main" val="2760151642"/>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 </a:t>
            </a:r>
            <a:r>
              <a:rPr lang="en-US" sz="6000" b="1" dirty="0" smtClean="0"/>
              <a:t>Learning Goal </a:t>
            </a:r>
            <a:r>
              <a:rPr lang="en-US" dirty="0" smtClean="0"/>
              <a:t/>
            </a:r>
            <a:br>
              <a:rPr lang="en-US" dirty="0" smtClean="0"/>
            </a:br>
            <a:endParaRPr lang="en-US" dirty="0"/>
          </a:p>
        </p:txBody>
      </p:sp>
      <p:sp>
        <p:nvSpPr>
          <p:cNvPr id="3" name="Content Placeholder 2"/>
          <p:cNvSpPr>
            <a:spLocks noGrp="1"/>
          </p:cNvSpPr>
          <p:nvPr>
            <p:ph idx="1"/>
          </p:nvPr>
        </p:nvSpPr>
        <p:spPr>
          <a:xfrm>
            <a:off x="304800" y="1447800"/>
            <a:ext cx="8229600" cy="2057400"/>
          </a:xfrm>
        </p:spPr>
        <p:txBody>
          <a:bodyPr>
            <a:normAutofit fontScale="55000" lnSpcReduction="20000"/>
          </a:bodyPr>
          <a:lstStyle/>
          <a:p>
            <a:pPr marL="0" indent="0" algn="ctr">
              <a:buNone/>
            </a:pPr>
            <a:r>
              <a:rPr lang="en-US" sz="5100" dirty="0" smtClean="0"/>
              <a:t>A </a:t>
            </a:r>
            <a:r>
              <a:rPr lang="en-US" sz="5100" dirty="0"/>
              <a:t>description of what students will be able to do at the end of the course or grade based on course- or grade-level content standards and curriculum. </a:t>
            </a:r>
            <a:endParaRPr lang="en-US" sz="5100" dirty="0" smtClean="0"/>
          </a:p>
          <a:p>
            <a:pPr marL="0" indent="0" algn="ctr">
              <a:buNone/>
            </a:pPr>
            <a:endParaRPr lang="en-US" dirty="0"/>
          </a:p>
          <a:p>
            <a:pPr marL="0" indent="0" algn="ctr">
              <a:buNone/>
            </a:pPr>
            <a:endParaRPr lang="en-US" dirty="0"/>
          </a:p>
          <a:p>
            <a:pPr marL="457200" lvl="1" indent="0" algn="ctr">
              <a:buNone/>
            </a:pPr>
            <a:r>
              <a:rPr lang="en-US" dirty="0"/>
              <a:t>	</a:t>
            </a:r>
          </a:p>
          <a:p>
            <a:pPr algn="ctr"/>
            <a:endParaRPr lang="en-US" dirty="0"/>
          </a:p>
        </p:txBody>
      </p:sp>
      <p:sp>
        <p:nvSpPr>
          <p:cNvPr id="6" name="Rectangle 5"/>
          <p:cNvSpPr/>
          <p:nvPr/>
        </p:nvSpPr>
        <p:spPr>
          <a:xfrm>
            <a:off x="1600200" y="1905000"/>
            <a:ext cx="6096000" cy="4064000"/>
          </a:xfrm>
          <a:prstGeom prst="rect">
            <a:avLst/>
          </a:prstGeom>
        </p:spPr>
        <p:txBody>
          <a:bodyPr/>
          <a:lstStyle/>
          <a:p>
            <a:pPr lvl="0">
              <a:buChar char="•"/>
            </a:pPr>
            <a:endParaRPr lang="en-US" dirty="0"/>
          </a:p>
        </p:txBody>
      </p:sp>
      <p:graphicFrame>
        <p:nvGraphicFramePr>
          <p:cNvPr id="7" name="Diagram 6"/>
          <p:cNvGraphicFramePr/>
          <p:nvPr>
            <p:extLst>
              <p:ext uri="{D42A27DB-BD31-4B8C-83A1-F6EECF244321}">
                <p14:modId xmlns:p14="http://schemas.microsoft.com/office/powerpoint/2010/main" val="2930979515"/>
              </p:ext>
            </p:extLst>
          </p:nvPr>
        </p:nvGraphicFramePr>
        <p:xfrm>
          <a:off x="304800" y="2590800"/>
          <a:ext cx="85344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8072670"/>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05400" y="1828800"/>
            <a:ext cx="4038600" cy="4525963"/>
          </a:xfrm>
        </p:spPr>
        <p:txBody>
          <a:bodyPr>
            <a:normAutofit fontScale="85000" lnSpcReduction="20000"/>
          </a:bodyPr>
          <a:lstStyle/>
          <a:p>
            <a:r>
              <a:rPr lang="en-US" dirty="0" smtClean="0"/>
              <a:t>Resources</a:t>
            </a:r>
          </a:p>
          <a:p>
            <a:pPr lvl="1"/>
            <a:r>
              <a:rPr lang="en-US" dirty="0" smtClean="0"/>
              <a:t>SLO Quality Review Tool</a:t>
            </a:r>
          </a:p>
          <a:p>
            <a:pPr lvl="1"/>
            <a:r>
              <a:rPr lang="en-US" dirty="0" smtClean="0"/>
              <a:t>Descriptor Comparison</a:t>
            </a:r>
          </a:p>
          <a:p>
            <a:r>
              <a:rPr lang="en-US" dirty="0" smtClean="0"/>
              <a:t>Read the 3 Quality Levels</a:t>
            </a:r>
          </a:p>
          <a:p>
            <a:r>
              <a:rPr lang="en-US" dirty="0" smtClean="0"/>
              <a:t>Record the different language/tasks between the three levels on the Descriptor Comparison Handout</a:t>
            </a:r>
          </a:p>
          <a:p>
            <a:r>
              <a:rPr lang="en-US" dirty="0" smtClean="0"/>
              <a:t>Share what you’ve found with an elbow partner. </a:t>
            </a:r>
          </a:p>
          <a:p>
            <a:r>
              <a:rPr lang="en-US" dirty="0" smtClean="0"/>
              <a:t>Prepare to share </a:t>
            </a:r>
            <a:r>
              <a:rPr lang="en-US" dirty="0"/>
              <a:t>w</a:t>
            </a:r>
            <a:r>
              <a:rPr lang="en-US" dirty="0" smtClean="0"/>
              <a:t>hole </a:t>
            </a:r>
            <a:r>
              <a:rPr lang="en-US" dirty="0"/>
              <a:t>g</a:t>
            </a:r>
            <a:r>
              <a:rPr lang="en-US" dirty="0" smtClean="0"/>
              <a:t>roup</a:t>
            </a:r>
          </a:p>
          <a:p>
            <a:pPr marL="0" indent="0">
              <a:buNone/>
            </a:pPr>
            <a:endParaRPr lang="en-US" dirty="0"/>
          </a:p>
        </p:txBody>
      </p:sp>
      <p:sp>
        <p:nvSpPr>
          <p:cNvPr id="8" name="TextBox 7"/>
          <p:cNvSpPr txBox="1"/>
          <p:nvPr/>
        </p:nvSpPr>
        <p:spPr>
          <a:xfrm>
            <a:off x="5791200" y="1066800"/>
            <a:ext cx="2209800" cy="646331"/>
          </a:xfrm>
          <a:prstGeom prst="rect">
            <a:avLst/>
          </a:prstGeom>
          <a:noFill/>
        </p:spPr>
        <p:txBody>
          <a:bodyPr wrap="square" rtlCol="0">
            <a:spAutoFit/>
          </a:bodyPr>
          <a:lstStyle/>
          <a:p>
            <a:pPr algn="ctr"/>
            <a:r>
              <a:rPr lang="en-US" sz="3600" b="1" dirty="0" smtClean="0"/>
              <a:t>Activity</a:t>
            </a:r>
            <a:endParaRPr lang="en-US" sz="3600" b="1"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13131"/>
            <a:ext cx="4999701" cy="5144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Down Arrow 8"/>
          <p:cNvSpPr/>
          <p:nvPr/>
        </p:nvSpPr>
        <p:spPr>
          <a:xfrm rot="2386363">
            <a:off x="3408404" y="681517"/>
            <a:ext cx="914400" cy="14671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4038600" y="243928"/>
            <a:ext cx="1600200" cy="707886"/>
          </a:xfrm>
          <a:prstGeom prst="rect">
            <a:avLst/>
          </a:prstGeom>
          <a:noFill/>
        </p:spPr>
        <p:txBody>
          <a:bodyPr wrap="square" rtlCol="0">
            <a:spAutoFit/>
          </a:bodyPr>
          <a:lstStyle/>
          <a:p>
            <a:pPr algn="ctr"/>
            <a:r>
              <a:rPr lang="en-US" sz="2000" b="1" dirty="0" smtClean="0"/>
              <a:t>Find this handout</a:t>
            </a:r>
            <a:endParaRPr lang="en-US" sz="2000" b="1" dirty="0"/>
          </a:p>
        </p:txBody>
      </p:sp>
      <p:pic>
        <p:nvPicPr>
          <p:cNvPr id="1026" name="Picture 2" descr="C:\Users\tgrant\AppData\Local\Microsoft\Windows\Temporary Internet Files\Content.IE5\Y3A2JY9L\online-customers-share-information[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16983"/>
            <a:ext cx="1985984" cy="162263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64344" y="143471"/>
            <a:ext cx="2471011" cy="1569660"/>
          </a:xfrm>
          <a:prstGeom prst="rect">
            <a:avLst/>
          </a:prstGeom>
          <a:noFill/>
        </p:spPr>
        <p:txBody>
          <a:bodyPr wrap="square" rtlCol="0">
            <a:spAutoFit/>
          </a:bodyPr>
          <a:lstStyle/>
          <a:p>
            <a:pPr algn="ctr"/>
            <a:r>
              <a:rPr lang="en-US" sz="3200" b="1" dirty="0" smtClean="0"/>
              <a:t>Record   </a:t>
            </a:r>
          </a:p>
          <a:p>
            <a:pPr algn="ctr"/>
            <a:r>
              <a:rPr lang="en-US" sz="3200" b="1" dirty="0" smtClean="0"/>
              <a:t>Share   </a:t>
            </a:r>
          </a:p>
          <a:p>
            <a:pPr algn="ctr"/>
            <a:r>
              <a:rPr lang="en-US" sz="3200" b="1" dirty="0" smtClean="0"/>
              <a:t>Create</a:t>
            </a:r>
            <a:endParaRPr lang="en-US" sz="3200" b="1" dirty="0"/>
          </a:p>
        </p:txBody>
      </p:sp>
    </p:spTree>
    <p:extLst>
      <p:ext uri="{BB962C8B-B14F-4D97-AF65-F5344CB8AC3E}">
        <p14:creationId xmlns:p14="http://schemas.microsoft.com/office/powerpoint/2010/main" val="246004650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Acceptable Quality</a:t>
            </a:r>
            <a:endParaRPr lang="en-US" sz="4000" b="1" dirty="0"/>
          </a:p>
        </p:txBody>
      </p:sp>
      <p:sp>
        <p:nvSpPr>
          <p:cNvPr id="3" name="Content Placeholder 2"/>
          <p:cNvSpPr>
            <a:spLocks noGrp="1"/>
          </p:cNvSpPr>
          <p:nvPr>
            <p:ph idx="1"/>
          </p:nvPr>
        </p:nvSpPr>
        <p:spPr>
          <a:ln>
            <a:solidFill>
              <a:schemeClr val="accent1"/>
            </a:solidFill>
          </a:ln>
        </p:spPr>
        <p:txBody>
          <a:bodyPr>
            <a:normAutofit fontScale="85000" lnSpcReduction="20000"/>
          </a:bodyPr>
          <a:lstStyle/>
          <a:p>
            <a:pPr marL="0" indent="0">
              <a:buNone/>
            </a:pPr>
            <a:r>
              <a:rPr lang="en-US" sz="2800" b="1" dirty="0" smtClean="0"/>
              <a:t>Appropriately</a:t>
            </a:r>
            <a:r>
              <a:rPr lang="en-US" dirty="0" smtClean="0"/>
              <a:t> identifies and </a:t>
            </a:r>
            <a:r>
              <a:rPr lang="en-US" b="1" dirty="0" smtClean="0"/>
              <a:t>thoroughly describes </a:t>
            </a:r>
            <a:r>
              <a:rPr lang="en-US" dirty="0" smtClean="0"/>
              <a:t>an </a:t>
            </a:r>
            <a:r>
              <a:rPr lang="en-US" b="1" dirty="0" smtClean="0"/>
              <a:t>important and meaningful </a:t>
            </a:r>
            <a:r>
              <a:rPr lang="en-US" dirty="0" smtClean="0"/>
              <a:t>learning goal, with:</a:t>
            </a:r>
          </a:p>
          <a:p>
            <a:r>
              <a:rPr lang="en-US" dirty="0" smtClean="0"/>
              <a:t>the big idea and the standard(s) </a:t>
            </a:r>
            <a:r>
              <a:rPr lang="en-US" b="1" dirty="0" smtClean="0"/>
              <a:t>clearly aligned </a:t>
            </a:r>
            <a:r>
              <a:rPr lang="en-US" dirty="0" smtClean="0"/>
              <a:t>to and </a:t>
            </a:r>
            <a:r>
              <a:rPr lang="en-US" b="1" dirty="0" smtClean="0"/>
              <a:t>measured</a:t>
            </a:r>
            <a:r>
              <a:rPr lang="en-US" dirty="0" smtClean="0"/>
              <a:t> by the learning goal,</a:t>
            </a:r>
          </a:p>
          <a:p>
            <a:r>
              <a:rPr lang="en-US" dirty="0" smtClean="0"/>
              <a:t>a </a:t>
            </a:r>
            <a:r>
              <a:rPr lang="en-US" b="1" dirty="0" smtClean="0"/>
              <a:t>clear explanation </a:t>
            </a:r>
            <a:r>
              <a:rPr lang="en-US" dirty="0" smtClean="0"/>
              <a:t>of the </a:t>
            </a:r>
            <a:r>
              <a:rPr lang="en-US" b="1" dirty="0" smtClean="0"/>
              <a:t>critical nature </a:t>
            </a:r>
            <a:r>
              <a:rPr lang="en-US" dirty="0" smtClean="0"/>
              <a:t>of the learning goal for all students in the specific grade/ course,</a:t>
            </a:r>
          </a:p>
          <a:p>
            <a:r>
              <a:rPr lang="en-US" dirty="0" smtClean="0"/>
              <a:t>a </a:t>
            </a:r>
            <a:r>
              <a:rPr lang="en-US" b="1" dirty="0" smtClean="0"/>
              <a:t>clear description </a:t>
            </a:r>
            <a:r>
              <a:rPr lang="en-US" dirty="0" smtClean="0"/>
              <a:t>of how the learning goal allows students to demonstrate deep understanding of the content standards within the identified time span, and</a:t>
            </a:r>
          </a:p>
          <a:p>
            <a:r>
              <a:rPr lang="en-US" b="1" dirty="0" smtClean="0"/>
              <a:t>specific and appropriate </a:t>
            </a:r>
            <a:r>
              <a:rPr lang="en-US" dirty="0" smtClean="0"/>
              <a:t>instruction and strategies </a:t>
            </a:r>
            <a:r>
              <a:rPr lang="en-US" b="1" dirty="0" smtClean="0"/>
              <a:t>described </a:t>
            </a:r>
            <a:r>
              <a:rPr lang="en-US" dirty="0" smtClean="0"/>
              <a:t>to teach the learning goal.</a:t>
            </a:r>
            <a:endParaRPr lang="en-US" dirty="0"/>
          </a:p>
        </p:txBody>
      </p:sp>
    </p:spTree>
    <p:extLst>
      <p:ext uri="{BB962C8B-B14F-4D97-AF65-F5344CB8AC3E}">
        <p14:creationId xmlns:p14="http://schemas.microsoft.com/office/powerpoint/2010/main" val="356424842"/>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 </a:t>
            </a:r>
            <a:r>
              <a:rPr lang="en-US" b="1" dirty="0"/>
              <a:t>Quality Needs Improvement </a:t>
            </a:r>
            <a:r>
              <a:rPr lang="en-US" dirty="0"/>
              <a:t>	</a:t>
            </a:r>
            <a:br>
              <a:rPr lang="en-US" dirty="0"/>
            </a:br>
            <a:endParaRPr lang="en-US" dirty="0"/>
          </a:p>
        </p:txBody>
      </p:sp>
      <p:sp>
        <p:nvSpPr>
          <p:cNvPr id="3" name="Content Placeholder 2"/>
          <p:cNvSpPr>
            <a:spLocks noGrp="1"/>
          </p:cNvSpPr>
          <p:nvPr>
            <p:ph idx="1"/>
          </p:nvPr>
        </p:nvSpPr>
        <p:spPr>
          <a:xfrm>
            <a:off x="457200" y="1371600"/>
            <a:ext cx="8229600" cy="4525963"/>
          </a:xfrm>
          <a:ln>
            <a:solidFill>
              <a:schemeClr val="accent1"/>
            </a:solidFill>
          </a:ln>
        </p:spPr>
        <p:txBody>
          <a:bodyPr>
            <a:normAutofit fontScale="85000" lnSpcReduction="10000"/>
          </a:bodyPr>
          <a:lstStyle/>
          <a:p>
            <a:pPr marL="0" indent="0">
              <a:buNone/>
            </a:pPr>
            <a:r>
              <a:rPr lang="en-US" b="1" dirty="0" smtClean="0"/>
              <a:t>Generally</a:t>
            </a:r>
            <a:r>
              <a:rPr lang="en-US" dirty="0" smtClean="0"/>
              <a:t> </a:t>
            </a:r>
            <a:r>
              <a:rPr lang="en-US" b="1" dirty="0"/>
              <a:t>identifies</a:t>
            </a:r>
            <a:r>
              <a:rPr lang="en-US" dirty="0"/>
              <a:t> and </a:t>
            </a:r>
            <a:r>
              <a:rPr lang="en-US" b="1" dirty="0"/>
              <a:t>describes</a:t>
            </a:r>
            <a:r>
              <a:rPr lang="en-US" dirty="0"/>
              <a:t> a learning goal with: </a:t>
            </a:r>
          </a:p>
          <a:p>
            <a:r>
              <a:rPr lang="en-US" dirty="0" smtClean="0"/>
              <a:t>the </a:t>
            </a:r>
            <a:r>
              <a:rPr lang="en-US" dirty="0"/>
              <a:t>big idea and/or standards </a:t>
            </a:r>
            <a:r>
              <a:rPr lang="en-US" b="1" dirty="0"/>
              <a:t>minimally</a:t>
            </a:r>
            <a:r>
              <a:rPr lang="en-US" dirty="0"/>
              <a:t> aligned to the learning goal, </a:t>
            </a:r>
          </a:p>
          <a:p>
            <a:r>
              <a:rPr lang="en-US" b="1" dirty="0" smtClean="0"/>
              <a:t>some </a:t>
            </a:r>
            <a:r>
              <a:rPr lang="en-US" b="1" dirty="0"/>
              <a:t>explanation </a:t>
            </a:r>
            <a:r>
              <a:rPr lang="en-US" dirty="0"/>
              <a:t>of the importance of the learning goal for students in the specific grade/ course, </a:t>
            </a:r>
          </a:p>
          <a:p>
            <a:r>
              <a:rPr lang="en-US" dirty="0" smtClean="0"/>
              <a:t>a </a:t>
            </a:r>
            <a:r>
              <a:rPr lang="en-US" b="1" dirty="0"/>
              <a:t>general description </a:t>
            </a:r>
            <a:r>
              <a:rPr lang="en-US" dirty="0"/>
              <a:t>of how the learning goal allows students to demonstrate adequate understanding of the content standards within the identified time span, and/or </a:t>
            </a:r>
          </a:p>
          <a:p>
            <a:r>
              <a:rPr lang="en-US" b="1" dirty="0" smtClean="0"/>
              <a:t>some </a:t>
            </a:r>
            <a:r>
              <a:rPr lang="en-US" b="1" dirty="0"/>
              <a:t>generic instruction </a:t>
            </a:r>
            <a:r>
              <a:rPr lang="en-US" dirty="0"/>
              <a:t>and strategies used to teach the learning goal. </a:t>
            </a:r>
          </a:p>
          <a:p>
            <a:pPr marL="0" indent="0">
              <a:buNone/>
            </a:pPr>
            <a:endParaRPr lang="en-US" dirty="0"/>
          </a:p>
          <a:p>
            <a:endParaRPr lang="en-US" dirty="0"/>
          </a:p>
        </p:txBody>
      </p:sp>
    </p:spTree>
    <p:extLst>
      <p:ext uri="{BB962C8B-B14F-4D97-AF65-F5344CB8AC3E}">
        <p14:creationId xmlns:p14="http://schemas.microsoft.com/office/powerpoint/2010/main" val="2982417933"/>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 </a:t>
            </a:r>
            <a:r>
              <a:rPr lang="en-US" b="1" dirty="0"/>
              <a:t>Insufficient Quality </a:t>
            </a:r>
            <a:r>
              <a:rPr lang="en-US" dirty="0"/>
              <a:t>	</a:t>
            </a:r>
            <a:br>
              <a:rPr lang="en-US" dirty="0"/>
            </a:br>
            <a:endParaRPr lang="en-US" dirty="0"/>
          </a:p>
        </p:txBody>
      </p:sp>
      <p:sp>
        <p:nvSpPr>
          <p:cNvPr id="3" name="Content Placeholder 2"/>
          <p:cNvSpPr>
            <a:spLocks noGrp="1"/>
          </p:cNvSpPr>
          <p:nvPr>
            <p:ph idx="1"/>
          </p:nvPr>
        </p:nvSpPr>
        <p:spPr>
          <a:ln>
            <a:solidFill>
              <a:schemeClr val="accent1"/>
            </a:solidFill>
          </a:ln>
        </p:spPr>
        <p:txBody>
          <a:bodyPr>
            <a:normAutofit fontScale="85000" lnSpcReduction="10000"/>
          </a:bodyPr>
          <a:lstStyle/>
          <a:p>
            <a:pPr marL="0" indent="0">
              <a:buNone/>
            </a:pPr>
            <a:r>
              <a:rPr lang="en-US" b="1" dirty="0" smtClean="0"/>
              <a:t>Identifies</a:t>
            </a:r>
            <a:r>
              <a:rPr lang="en-US" dirty="0" smtClean="0"/>
              <a:t> </a:t>
            </a:r>
            <a:r>
              <a:rPr lang="en-US" dirty="0"/>
              <a:t>and describes a learning goal that is </a:t>
            </a:r>
            <a:r>
              <a:rPr lang="en-US" b="1" dirty="0"/>
              <a:t>vague</a:t>
            </a:r>
            <a:r>
              <a:rPr lang="en-US" dirty="0"/>
              <a:t>, </a:t>
            </a:r>
            <a:r>
              <a:rPr lang="en-US" b="1" dirty="0"/>
              <a:t>trivial</a:t>
            </a:r>
            <a:r>
              <a:rPr lang="en-US" dirty="0"/>
              <a:t>, or </a:t>
            </a:r>
            <a:r>
              <a:rPr lang="en-US" b="1" dirty="0"/>
              <a:t>unessential</a:t>
            </a:r>
            <a:r>
              <a:rPr lang="en-US" dirty="0"/>
              <a:t>, with: </a:t>
            </a:r>
          </a:p>
          <a:p>
            <a:r>
              <a:rPr lang="en-US" dirty="0" smtClean="0"/>
              <a:t>the </a:t>
            </a:r>
            <a:r>
              <a:rPr lang="en-US" dirty="0"/>
              <a:t>big idea and/or standards </a:t>
            </a:r>
            <a:r>
              <a:rPr lang="en-US" b="1" dirty="0"/>
              <a:t>not</a:t>
            </a:r>
            <a:r>
              <a:rPr lang="en-US" dirty="0"/>
              <a:t> aligned to the learning goal, </a:t>
            </a:r>
          </a:p>
          <a:p>
            <a:r>
              <a:rPr lang="en-US" b="1" dirty="0" smtClean="0"/>
              <a:t>lack </a:t>
            </a:r>
            <a:r>
              <a:rPr lang="en-US" b="1" dirty="0"/>
              <a:t>of information </a:t>
            </a:r>
            <a:r>
              <a:rPr lang="en-US" dirty="0"/>
              <a:t>of the importance of the learning goal for students in the specific grade/course, </a:t>
            </a:r>
          </a:p>
          <a:p>
            <a:r>
              <a:rPr lang="en-US" b="1" dirty="0" smtClean="0"/>
              <a:t>little </a:t>
            </a:r>
            <a:r>
              <a:rPr lang="en-US" b="1" dirty="0"/>
              <a:t>to no description </a:t>
            </a:r>
            <a:r>
              <a:rPr lang="en-US" dirty="0"/>
              <a:t>of how the learning goal allows students to demonstrate understanding of the content standards in the identified time span, and/or </a:t>
            </a:r>
          </a:p>
          <a:p>
            <a:r>
              <a:rPr lang="en-US" b="1" dirty="0" smtClean="0"/>
              <a:t>questionable </a:t>
            </a:r>
            <a:r>
              <a:rPr lang="en-US" b="1" dirty="0"/>
              <a:t>and/or vague instruction </a:t>
            </a:r>
            <a:r>
              <a:rPr lang="en-US" dirty="0"/>
              <a:t>and strategies used to teach the learning goal. </a:t>
            </a:r>
          </a:p>
          <a:p>
            <a:endParaRPr lang="en-US" dirty="0"/>
          </a:p>
          <a:p>
            <a:endParaRPr lang="en-US" dirty="0"/>
          </a:p>
        </p:txBody>
      </p:sp>
    </p:spTree>
    <p:extLst>
      <p:ext uri="{BB962C8B-B14F-4D97-AF65-F5344CB8AC3E}">
        <p14:creationId xmlns:p14="http://schemas.microsoft.com/office/powerpoint/2010/main" val="2366634878"/>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239000" y="3145590"/>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Assessment</a:t>
            </a:r>
          </a:p>
        </p:txBody>
      </p:sp>
      <p:sp>
        <p:nvSpPr>
          <p:cNvPr id="9" name="Rounded Rectangle 8"/>
          <p:cNvSpPr/>
          <p:nvPr/>
        </p:nvSpPr>
        <p:spPr>
          <a:xfrm>
            <a:off x="2037385" y="3274571"/>
            <a:ext cx="1286107"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Rationale</a:t>
            </a:r>
            <a:endParaRPr lang="en-US" dirty="0"/>
          </a:p>
        </p:txBody>
      </p:sp>
      <p:sp>
        <p:nvSpPr>
          <p:cNvPr id="10" name="Rounded Rectangle 9"/>
          <p:cNvSpPr/>
          <p:nvPr/>
        </p:nvSpPr>
        <p:spPr>
          <a:xfrm>
            <a:off x="3581399" y="3227971"/>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Standards/</a:t>
            </a:r>
          </a:p>
          <a:p>
            <a:pPr algn="ctr"/>
            <a:r>
              <a:rPr lang="en-US" dirty="0" smtClean="0"/>
              <a:t>Content</a:t>
            </a:r>
            <a:endParaRPr lang="en-US" dirty="0"/>
          </a:p>
        </p:txBody>
      </p:sp>
      <p:sp>
        <p:nvSpPr>
          <p:cNvPr id="12" name="Rounded Rectangle 11"/>
          <p:cNvSpPr/>
          <p:nvPr/>
        </p:nvSpPr>
        <p:spPr>
          <a:xfrm>
            <a:off x="5486399" y="3204524"/>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Instructional Strategies</a:t>
            </a:r>
            <a:endParaRPr lang="en-US" dirty="0"/>
          </a:p>
        </p:txBody>
      </p:sp>
      <p:sp>
        <p:nvSpPr>
          <p:cNvPr id="13" name="Rounded Rectangle 12"/>
          <p:cNvSpPr/>
          <p:nvPr/>
        </p:nvSpPr>
        <p:spPr>
          <a:xfrm>
            <a:off x="290335" y="3274571"/>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urved Up Arrow 14"/>
          <p:cNvSpPr/>
          <p:nvPr/>
        </p:nvSpPr>
        <p:spPr>
          <a:xfrm rot="10800000" flipH="1">
            <a:off x="746762" y="1904999"/>
            <a:ext cx="8016238" cy="1224841"/>
          </a:xfrm>
          <a:prstGeom prst="curvedUpArrow">
            <a:avLst>
              <a:gd name="adj1" fmla="val 25000"/>
              <a:gd name="adj2" fmla="val 153704"/>
              <a:gd name="adj3" fmla="val 48803"/>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Rectangle 16"/>
          <p:cNvSpPr/>
          <p:nvPr/>
        </p:nvSpPr>
        <p:spPr>
          <a:xfrm>
            <a:off x="456819" y="3410838"/>
            <a:ext cx="1219962" cy="641866"/>
          </a:xfrm>
          <a:prstGeom prst="rect">
            <a:avLst/>
          </a:prstGeom>
        </p:spPr>
        <p:txBody>
          <a:bodyPr wrap="square">
            <a:spAutoFit/>
          </a:bodyPr>
          <a:lstStyle/>
          <a:p>
            <a:pPr algn="ctr"/>
            <a:r>
              <a:rPr lang="en-US" dirty="0">
                <a:solidFill>
                  <a:schemeClr val="bg1"/>
                </a:solidFill>
              </a:rPr>
              <a:t>Objective</a:t>
            </a:r>
            <a:r>
              <a:rPr lang="en-US" dirty="0"/>
              <a:t> </a:t>
            </a:r>
            <a:r>
              <a:rPr lang="en-US" dirty="0">
                <a:solidFill>
                  <a:schemeClr val="bg1"/>
                </a:solidFill>
              </a:rPr>
              <a:t>Statement</a:t>
            </a:r>
          </a:p>
        </p:txBody>
      </p:sp>
      <p:sp>
        <p:nvSpPr>
          <p:cNvPr id="18" name="Left-Right Arrow 17"/>
          <p:cNvSpPr/>
          <p:nvPr/>
        </p:nvSpPr>
        <p:spPr>
          <a:xfrm>
            <a:off x="3156626" y="3239267"/>
            <a:ext cx="685419" cy="356838"/>
          </a:xfrm>
          <a:prstGeom prst="lef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Left-Right Arrow 21"/>
          <p:cNvSpPr/>
          <p:nvPr/>
        </p:nvSpPr>
        <p:spPr>
          <a:xfrm>
            <a:off x="6781800" y="3257421"/>
            <a:ext cx="571309" cy="356838"/>
          </a:xfrm>
          <a:prstGeom prst="lef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Left-Right Arrow 22"/>
          <p:cNvSpPr/>
          <p:nvPr/>
        </p:nvSpPr>
        <p:spPr>
          <a:xfrm>
            <a:off x="4800981" y="3191142"/>
            <a:ext cx="837819" cy="356838"/>
          </a:xfrm>
          <a:prstGeom prst="lef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Left-Right Arrow 23"/>
          <p:cNvSpPr/>
          <p:nvPr/>
        </p:nvSpPr>
        <p:spPr>
          <a:xfrm>
            <a:off x="1486090" y="3191142"/>
            <a:ext cx="685419" cy="356838"/>
          </a:xfrm>
          <a:prstGeom prst="lef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Content Placeholder 2"/>
          <p:cNvSpPr txBox="1">
            <a:spLocks/>
          </p:cNvSpPr>
          <p:nvPr/>
        </p:nvSpPr>
        <p:spPr>
          <a:xfrm>
            <a:off x="5751" y="1143000"/>
            <a:ext cx="9144000" cy="513556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endParaRPr lang="en-US" sz="2400" dirty="0" smtClean="0"/>
          </a:p>
        </p:txBody>
      </p:sp>
      <p:sp>
        <p:nvSpPr>
          <p:cNvPr id="26" name="Curved Up Arrow 25"/>
          <p:cNvSpPr/>
          <p:nvPr/>
        </p:nvSpPr>
        <p:spPr>
          <a:xfrm rot="10800000" flipV="1">
            <a:off x="-111100" y="4188971"/>
            <a:ext cx="8416900" cy="1526029"/>
          </a:xfrm>
          <a:prstGeom prst="curvedUpArrow">
            <a:avLst>
              <a:gd name="adj1" fmla="val 25000"/>
              <a:gd name="adj2" fmla="val 127050"/>
              <a:gd name="adj3" fmla="val 48803"/>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Title 26"/>
          <p:cNvSpPr>
            <a:spLocks noGrp="1"/>
          </p:cNvSpPr>
          <p:nvPr>
            <p:ph type="title"/>
          </p:nvPr>
        </p:nvSpPr>
        <p:spPr>
          <a:xfrm>
            <a:off x="533400" y="571500"/>
            <a:ext cx="8229600" cy="1143000"/>
          </a:xfrm>
        </p:spPr>
        <p:txBody>
          <a:bodyPr>
            <a:normAutofit fontScale="90000"/>
          </a:bodyPr>
          <a:lstStyle/>
          <a:p>
            <a:r>
              <a:rPr lang="en-US" sz="4800" dirty="0" smtClean="0"/>
              <a:t>Evidence of Alignment</a:t>
            </a:r>
            <a:br>
              <a:rPr lang="en-US" sz="4800" dirty="0" smtClean="0"/>
            </a:br>
            <a:r>
              <a:rPr lang="en-US" sz="3100" dirty="0" smtClean="0"/>
              <a:t>Compare the evidence </a:t>
            </a:r>
            <a:r>
              <a:rPr lang="en-US" sz="3100" dirty="0"/>
              <a:t>of alignment in </a:t>
            </a:r>
            <a:r>
              <a:rPr lang="en-US" sz="3100" dirty="0" smtClean="0"/>
              <a:t>the components of </a:t>
            </a:r>
            <a:r>
              <a:rPr lang="en-US" sz="3100" dirty="0"/>
              <a:t>the Visual Arts </a:t>
            </a:r>
            <a:r>
              <a:rPr lang="en-US" sz="3100" dirty="0" smtClean="0"/>
              <a:t>SLOs</a:t>
            </a:r>
            <a:r>
              <a:rPr lang="en-US" dirty="0"/>
              <a:t/>
            </a:r>
            <a:br>
              <a:rPr lang="en-US" dirty="0"/>
            </a:br>
            <a:endParaRPr lang="en-US" sz="4800" dirty="0"/>
          </a:p>
        </p:txBody>
      </p:sp>
    </p:spTree>
    <p:extLst>
      <p:ext uri="{BB962C8B-B14F-4D97-AF65-F5344CB8AC3E}">
        <p14:creationId xmlns:p14="http://schemas.microsoft.com/office/powerpoint/2010/main" val="2924079237"/>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Evidence of Alignment Activity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63255813"/>
              </p:ext>
            </p:extLst>
          </p:nvPr>
        </p:nvGraphicFramePr>
        <p:xfrm>
          <a:off x="457200" y="1600200"/>
          <a:ext cx="8229600" cy="3845559"/>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US" dirty="0"/>
                    </a:p>
                  </a:txBody>
                  <a:tcPr/>
                </a:tc>
                <a:tc>
                  <a:txBody>
                    <a:bodyPr/>
                    <a:lstStyle/>
                    <a:p>
                      <a:pPr algn="ctr"/>
                      <a:r>
                        <a:rPr lang="en-US" dirty="0" smtClean="0"/>
                        <a:t>SLO</a:t>
                      </a:r>
                      <a:r>
                        <a:rPr lang="en-US" baseline="0" dirty="0" smtClean="0"/>
                        <a:t> 1</a:t>
                      </a:r>
                      <a:endParaRPr lang="en-US" dirty="0"/>
                    </a:p>
                  </a:txBody>
                  <a:tcPr/>
                </a:tc>
                <a:tc>
                  <a:txBody>
                    <a:bodyPr/>
                    <a:lstStyle/>
                    <a:p>
                      <a:pPr algn="ctr"/>
                      <a:r>
                        <a:rPr lang="en-US" dirty="0" smtClean="0"/>
                        <a:t>SLO 2</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Objective Statement</a:t>
                      </a:r>
                    </a:p>
                    <a:p>
                      <a:pPr algn="ctr"/>
                      <a:endParaRPr lang="en-US" dirty="0"/>
                    </a:p>
                  </a:txBody>
                  <a:tcPr/>
                </a:tc>
                <a:tc>
                  <a:txBody>
                    <a:bodyPr/>
                    <a:lstStyle/>
                    <a:p>
                      <a:endParaRPr lang="en-US" dirty="0"/>
                    </a:p>
                  </a:txBody>
                  <a:tcPr/>
                </a:tc>
                <a:tc>
                  <a:txBody>
                    <a:bodyPr/>
                    <a:lstStyle/>
                    <a:p>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Rationale</a:t>
                      </a:r>
                    </a:p>
                    <a:p>
                      <a:pPr algn="ctr"/>
                      <a:endParaRPr lang="en-US" dirty="0"/>
                    </a:p>
                  </a:txBody>
                  <a:tcPr/>
                </a:tc>
                <a:tc>
                  <a:txBody>
                    <a:bodyPr/>
                    <a:lstStyle/>
                    <a:p>
                      <a:endParaRPr lang="en-US" dirty="0"/>
                    </a:p>
                  </a:txBody>
                  <a:tcPr/>
                </a:tc>
                <a:tc>
                  <a:txBody>
                    <a:bodyPr/>
                    <a:lstStyle/>
                    <a:p>
                      <a:endParaRPr lang="en-US" dirty="0"/>
                    </a:p>
                  </a:txBody>
                  <a:tcPr/>
                </a:tc>
              </a:tr>
              <a:tr h="370840">
                <a:tc>
                  <a:txBody>
                    <a:bodyPr/>
                    <a:lstStyle/>
                    <a:p>
                      <a:pPr algn="ctr"/>
                      <a:r>
                        <a:rPr lang="en-US" dirty="0" smtClean="0"/>
                        <a:t>Standards/</a:t>
                      </a:r>
                    </a:p>
                    <a:p>
                      <a:pPr algn="ctr"/>
                      <a:r>
                        <a:rPr lang="en-US" dirty="0" smtClean="0"/>
                        <a:t>Content</a:t>
                      </a:r>
                    </a:p>
                    <a:p>
                      <a:pPr algn="ctr"/>
                      <a:endParaRPr lang="en-US" dirty="0"/>
                    </a:p>
                  </a:txBody>
                  <a:tcPr/>
                </a:tc>
                <a:tc>
                  <a:txBody>
                    <a:bodyPr/>
                    <a:lstStyle/>
                    <a:p>
                      <a:endParaRPr lang="en-US" dirty="0"/>
                    </a:p>
                  </a:txBody>
                  <a:tcPr/>
                </a:tc>
                <a:tc>
                  <a:txBody>
                    <a:bodyPr/>
                    <a:lstStyle/>
                    <a:p>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Instructional Strategies</a:t>
                      </a:r>
                    </a:p>
                    <a:p>
                      <a:pPr algn="ctr"/>
                      <a:endParaRPr lang="en-US" dirty="0"/>
                    </a:p>
                  </a:txBody>
                  <a:tcPr/>
                </a:tc>
                <a:tc>
                  <a:txBody>
                    <a:bodyPr/>
                    <a:lstStyle/>
                    <a:p>
                      <a:endParaRPr lang="en-US" dirty="0"/>
                    </a:p>
                  </a:txBody>
                  <a:tcPr/>
                </a:tc>
                <a:tc>
                  <a:txBody>
                    <a:bodyPr/>
                    <a:lstStyle/>
                    <a:p>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Assessment</a:t>
                      </a:r>
                    </a:p>
                    <a:p>
                      <a:pPr algn="ctr"/>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6" name="TextBox 5"/>
          <p:cNvSpPr txBox="1"/>
          <p:nvPr/>
        </p:nvSpPr>
        <p:spPr>
          <a:xfrm>
            <a:off x="609600" y="5562600"/>
            <a:ext cx="8077200" cy="923330"/>
          </a:xfrm>
          <a:prstGeom prst="rect">
            <a:avLst/>
          </a:prstGeom>
          <a:noFill/>
        </p:spPr>
        <p:txBody>
          <a:bodyPr wrap="square" rtlCol="0">
            <a:spAutoFit/>
          </a:bodyPr>
          <a:lstStyle/>
          <a:p>
            <a:r>
              <a:rPr lang="en-US" dirty="0" smtClean="0"/>
              <a:t>With your group, find evidence of each of the SLO components and record on chart paper.  Circle or underline evidence of alignment for each SLO.  What do you notice?  Discuss with your group. </a:t>
            </a:r>
            <a:endParaRPr lang="en-US" dirty="0"/>
          </a:p>
        </p:txBody>
      </p:sp>
    </p:spTree>
    <p:extLst>
      <p:ext uri="{BB962C8B-B14F-4D97-AF65-F5344CB8AC3E}">
        <p14:creationId xmlns:p14="http://schemas.microsoft.com/office/powerpoint/2010/main" val="1662067711"/>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grant\AppData\Local\Microsoft\Windows\Temporary Internet Files\Content.IE5\0V7ODI0X\Big_idea_yello[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688842">
            <a:off x="3939251" y="417462"/>
            <a:ext cx="2913869" cy="428417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5105400"/>
            <a:ext cx="8726487" cy="1362075"/>
          </a:xfrm>
        </p:spPr>
        <p:txBody>
          <a:bodyPr/>
          <a:lstStyle/>
          <a:p>
            <a:pPr algn="ctr"/>
            <a:r>
              <a:rPr lang="en-US" dirty="0" smtClean="0"/>
              <a:t>The components must be aligned</a:t>
            </a:r>
            <a:br>
              <a:rPr lang="en-US" dirty="0" smtClean="0"/>
            </a:br>
            <a:endParaRPr lang="en-US" dirty="0"/>
          </a:p>
        </p:txBody>
      </p:sp>
      <p:sp>
        <p:nvSpPr>
          <p:cNvPr id="3" name="Text Placeholder 2"/>
          <p:cNvSpPr>
            <a:spLocks noGrp="1"/>
          </p:cNvSpPr>
          <p:nvPr>
            <p:ph type="body" idx="1"/>
          </p:nvPr>
        </p:nvSpPr>
        <p:spPr>
          <a:xfrm>
            <a:off x="1143000" y="838200"/>
            <a:ext cx="3048000" cy="692150"/>
          </a:xfrm>
        </p:spPr>
        <p:txBody>
          <a:bodyPr>
            <a:noAutofit/>
          </a:bodyPr>
          <a:lstStyle/>
          <a:p>
            <a:r>
              <a:rPr lang="en-US" sz="6000" b="1" dirty="0" smtClean="0">
                <a:solidFill>
                  <a:schemeClr val="tx1"/>
                </a:solidFill>
              </a:rPr>
              <a:t>The Big</a:t>
            </a:r>
            <a:endParaRPr lang="en-US" sz="6000" dirty="0"/>
          </a:p>
        </p:txBody>
      </p:sp>
    </p:spTree>
    <p:extLst>
      <p:ext uri="{BB962C8B-B14F-4D97-AF65-F5344CB8AC3E}">
        <p14:creationId xmlns:p14="http://schemas.microsoft.com/office/powerpoint/2010/main" val="175724344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tgrant\AppData\Local\Microsoft\Windows\Temporary Internet Files\Content.IE5\RP27WH7E\cheshire_cat_in_the_dark_by_d4rkp3n4nc3-d3dtk6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0" y="0"/>
            <a:ext cx="9067800" cy="6832640"/>
          </a:xfrm>
          <a:prstGeom prst="rect">
            <a:avLst/>
          </a:prstGeom>
          <a:noFill/>
        </p:spPr>
        <p:txBody>
          <a:bodyPr wrap="square" rtlCol="0">
            <a:spAutoFit/>
          </a:bodyPr>
          <a:lstStyle/>
          <a:p>
            <a:pPr algn="ctr"/>
            <a:r>
              <a:rPr lang="en-US" sz="2400" b="1" dirty="0" smtClean="0">
                <a:solidFill>
                  <a:schemeClr val="bg1"/>
                </a:solidFill>
              </a:rPr>
              <a:t>“</a:t>
            </a:r>
            <a:r>
              <a:rPr lang="en-US" sz="2400" dirty="0" smtClean="0">
                <a:solidFill>
                  <a:schemeClr val="bg1"/>
                </a:solidFill>
              </a:rPr>
              <a:t>One day </a:t>
            </a:r>
            <a:r>
              <a:rPr lang="en-US" sz="4800" b="1" dirty="0" smtClean="0">
                <a:solidFill>
                  <a:schemeClr val="bg1"/>
                </a:solidFill>
              </a:rPr>
              <a:t>Alice</a:t>
            </a:r>
            <a:r>
              <a:rPr lang="en-US" sz="2400" dirty="0" smtClean="0">
                <a:solidFill>
                  <a:schemeClr val="bg1"/>
                </a:solidFill>
              </a:rPr>
              <a:t> came to a fork in the road and saw a </a:t>
            </a:r>
            <a:endParaRPr lang="en-US" dirty="0" smtClean="0">
              <a:solidFill>
                <a:schemeClr val="bg1"/>
              </a:solidFill>
            </a:endParaRPr>
          </a:p>
          <a:p>
            <a:pPr algn="ctr"/>
            <a:r>
              <a:rPr lang="en-US" sz="4000" b="1" dirty="0" smtClean="0">
                <a:solidFill>
                  <a:schemeClr val="bg1"/>
                </a:solidFill>
              </a:rPr>
              <a:t>Cheshire cat </a:t>
            </a:r>
            <a:r>
              <a:rPr lang="en-US" sz="2400" dirty="0" smtClean="0">
                <a:solidFill>
                  <a:schemeClr val="bg1"/>
                </a:solidFill>
              </a:rPr>
              <a:t>in a tree</a:t>
            </a:r>
            <a:r>
              <a:rPr lang="en-US" dirty="0" smtClean="0">
                <a:solidFill>
                  <a:schemeClr val="bg1"/>
                </a:solidFill>
              </a:rPr>
              <a:t>. </a:t>
            </a:r>
          </a:p>
          <a:p>
            <a:pPr algn="ctr"/>
            <a:endParaRPr lang="en-US" sz="1200" dirty="0" smtClean="0">
              <a:solidFill>
                <a:schemeClr val="bg1"/>
              </a:solidFill>
            </a:endParaRPr>
          </a:p>
          <a:p>
            <a:r>
              <a:rPr lang="en-US" sz="4000" i="1" dirty="0" smtClean="0">
                <a:solidFill>
                  <a:schemeClr val="bg1"/>
                </a:solidFill>
              </a:rPr>
              <a:t>‘Which road do I take?’ </a:t>
            </a:r>
            <a:r>
              <a:rPr lang="en-US" sz="2400" dirty="0" smtClean="0">
                <a:solidFill>
                  <a:schemeClr val="bg1"/>
                </a:solidFill>
              </a:rPr>
              <a:t>she asked. </a:t>
            </a:r>
            <a:r>
              <a:rPr lang="en-US" dirty="0" smtClean="0">
                <a:solidFill>
                  <a:schemeClr val="bg1"/>
                </a:solidFill>
              </a:rPr>
              <a:t>		</a:t>
            </a:r>
          </a:p>
          <a:p>
            <a:endParaRPr lang="en-US" sz="2400" i="1" dirty="0">
              <a:solidFill>
                <a:schemeClr val="bg1"/>
              </a:solidFill>
            </a:endParaRPr>
          </a:p>
          <a:p>
            <a:pPr algn="r"/>
            <a:r>
              <a:rPr lang="en-US" sz="3600" b="1" i="1" dirty="0" smtClean="0">
                <a:solidFill>
                  <a:schemeClr val="bg1"/>
                </a:solidFill>
              </a:rPr>
              <a:t>						     ‘Where do 								you want</a:t>
            </a:r>
          </a:p>
          <a:p>
            <a:pPr algn="r"/>
            <a:r>
              <a:rPr lang="en-US" sz="3600" b="1" i="1" dirty="0" smtClean="0">
                <a:solidFill>
                  <a:schemeClr val="bg1"/>
                </a:solidFill>
              </a:rPr>
              <a:t> to go?’ </a:t>
            </a:r>
          </a:p>
          <a:p>
            <a:pPr algn="r"/>
            <a:r>
              <a:rPr lang="en-US" sz="2000" dirty="0" smtClean="0">
                <a:solidFill>
                  <a:schemeClr val="bg1"/>
                </a:solidFill>
              </a:rPr>
              <a:t>was his response</a:t>
            </a:r>
            <a:r>
              <a:rPr lang="en-US" sz="2400" dirty="0" smtClean="0">
                <a:solidFill>
                  <a:schemeClr val="bg1"/>
                </a:solidFill>
              </a:rPr>
              <a:t>. </a:t>
            </a:r>
            <a:endParaRPr lang="en-US" dirty="0" smtClean="0">
              <a:solidFill>
                <a:schemeClr val="bg1"/>
              </a:solidFill>
            </a:endParaRPr>
          </a:p>
          <a:p>
            <a:pPr algn="r"/>
            <a:endParaRPr lang="en-US" dirty="0" smtClean="0">
              <a:solidFill>
                <a:schemeClr val="bg1"/>
              </a:solidFill>
            </a:endParaRPr>
          </a:p>
          <a:p>
            <a:pPr algn="r"/>
            <a:endParaRPr lang="en-US" dirty="0">
              <a:solidFill>
                <a:schemeClr val="bg1"/>
              </a:solidFill>
            </a:endParaRPr>
          </a:p>
          <a:p>
            <a:r>
              <a:rPr lang="en-US" sz="3600" dirty="0" smtClean="0">
                <a:solidFill>
                  <a:schemeClr val="bg1"/>
                </a:solidFill>
              </a:rPr>
              <a:t>‘I don’t know,’ </a:t>
            </a:r>
            <a:r>
              <a:rPr lang="en-US" sz="2400" dirty="0" smtClean="0">
                <a:solidFill>
                  <a:schemeClr val="bg1"/>
                </a:solidFill>
              </a:rPr>
              <a:t>Alice answered. </a:t>
            </a:r>
          </a:p>
          <a:p>
            <a:pPr algn="ctr"/>
            <a:r>
              <a:rPr lang="en-US" sz="3600" i="1" dirty="0" smtClean="0">
                <a:solidFill>
                  <a:schemeClr val="bg1"/>
                </a:solidFill>
              </a:rPr>
              <a:t>‘Then,’ </a:t>
            </a:r>
            <a:r>
              <a:rPr lang="en-US" sz="2400" dirty="0" smtClean="0">
                <a:solidFill>
                  <a:schemeClr val="bg1"/>
                </a:solidFill>
              </a:rPr>
              <a:t>said the cat, </a:t>
            </a:r>
            <a:r>
              <a:rPr lang="en-US" sz="3600" dirty="0" smtClean="0">
                <a:solidFill>
                  <a:schemeClr val="bg1"/>
                </a:solidFill>
              </a:rPr>
              <a:t>‘it doesn’t matter.” </a:t>
            </a:r>
            <a:endParaRPr lang="en-US" dirty="0" smtClean="0">
              <a:solidFill>
                <a:schemeClr val="bg1"/>
              </a:solidFill>
            </a:endParaRPr>
          </a:p>
          <a:p>
            <a:endParaRPr lang="en-US" sz="1400" dirty="0" smtClean="0">
              <a:solidFill>
                <a:schemeClr val="bg1"/>
              </a:solidFill>
            </a:endParaRPr>
          </a:p>
          <a:p>
            <a:pPr algn="r"/>
            <a:r>
              <a:rPr lang="en-US" sz="1400" b="1" i="1" dirty="0" smtClean="0">
                <a:solidFill>
                  <a:srgbClr val="FFFF00"/>
                </a:solidFill>
              </a:rPr>
              <a:t>-Lewis Carroll, Alice in Wonderland</a:t>
            </a:r>
          </a:p>
        </p:txBody>
      </p:sp>
    </p:spTree>
    <p:extLst>
      <p:ext uri="{BB962C8B-B14F-4D97-AF65-F5344CB8AC3E}">
        <p14:creationId xmlns:p14="http://schemas.microsoft.com/office/powerpoint/2010/main" val="412838341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Overarching Objectives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Develop an understanding of SLOs and their role in the Expanded ADEPT Support and Evaluation System</a:t>
            </a:r>
          </a:p>
          <a:p>
            <a:endParaRPr lang="en-US" dirty="0" smtClean="0"/>
          </a:p>
          <a:p>
            <a:r>
              <a:rPr lang="en-US" dirty="0" smtClean="0"/>
              <a:t>Become proficient in evaluating SLO components to ensure successful implementation</a:t>
            </a:r>
          </a:p>
          <a:p>
            <a:endParaRPr lang="en-US" dirty="0"/>
          </a:p>
          <a:p>
            <a:r>
              <a:rPr lang="en-US" dirty="0" smtClean="0"/>
              <a:t>Identify methods to support teachers in the development and monitoring of SLOs</a:t>
            </a:r>
          </a:p>
          <a:p>
            <a:pPr marL="0" indent="0">
              <a:buNone/>
            </a:pPr>
            <a:endParaRPr lang="en-US" dirty="0" smtClean="0"/>
          </a:p>
          <a:p>
            <a:r>
              <a:rPr lang="en-US" dirty="0" smtClean="0"/>
              <a:t>Identify resources to facilitate the evaluation of SLOs at the school level</a:t>
            </a:r>
          </a:p>
          <a:p>
            <a:pPr marL="0" indent="0">
              <a:buNone/>
            </a:pPr>
            <a:endParaRPr lang="en-US" dirty="0"/>
          </a:p>
        </p:txBody>
      </p:sp>
      <p:pic>
        <p:nvPicPr>
          <p:cNvPr id="5" name="Picture 2" descr="P:\SCDE Templates\SCDE Logos\SCDE_logo_with_text_medi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914984"/>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4"/>
          <p:cNvSpPr txBox="1">
            <a:spLocks/>
          </p:cNvSpPr>
          <p:nvPr/>
        </p:nvSpPr>
        <p:spPr>
          <a:xfrm>
            <a:off x="1600200" y="4594034"/>
            <a:ext cx="6400800" cy="1752600"/>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dirty="0" smtClean="0"/>
              <a:t>Please be ready to begin the next session at time reported by your trainer. </a:t>
            </a:r>
          </a:p>
          <a:p>
            <a:pPr marL="0" indent="0" algn="ctr">
              <a:buNone/>
            </a:pPr>
            <a:r>
              <a:rPr lang="en-US" dirty="0" smtClean="0"/>
              <a:t>Thank you!</a:t>
            </a:r>
            <a:endParaRPr lang="en-US" dirty="0"/>
          </a:p>
        </p:txBody>
      </p:sp>
      <p:pic>
        <p:nvPicPr>
          <p:cNvPr id="5" name="Picture 2" descr="C:\Users\tgrant\AppData\Local\Microsoft\Windows\Temporary Internet Files\Content.IE5\QXV5T0R8\3703812857_dd851024f0_z[1].jpg"/>
          <p:cNvPicPr>
            <a:picLocks noChangeAspect="1" noChangeArrowheads="1"/>
          </p:cNvPicPr>
          <p:nvPr/>
        </p:nvPicPr>
        <p:blipFill rotWithShape="1">
          <a:blip r:embed="rId3">
            <a:extLst>
              <a:ext uri="{28A0092B-C50C-407E-A947-70E740481C1C}">
                <a14:useLocalDpi xmlns:a14="http://schemas.microsoft.com/office/drawing/2010/main" val="0"/>
              </a:ext>
            </a:extLst>
          </a:blip>
          <a:srcRect t="15818" b="24213"/>
          <a:stretch/>
        </p:blipFill>
        <p:spPr bwMode="auto">
          <a:xfrm>
            <a:off x="1905000" y="1676400"/>
            <a:ext cx="5394960" cy="21911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1656870"/>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Assessment &amp; Scoring</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72"/>
            <a:ext cx="9144000" cy="1529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2811541"/>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2895600" y="1828800"/>
            <a:ext cx="78867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Assessment Literacy</a:t>
            </a:r>
            <a:endParaRPr kumimoji="0" lang="en-US"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025" name="Picture 1" descr="https://encrypted-tbn3.gstatic.com/images?q=tbn:ANd9GcTskPBclYkDcbP7iizLV-HwliPiNB3xMfG2_Mpu8LUvnG6dzzEka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229291"/>
            <a:ext cx="2476500" cy="159950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533400" y="3013248"/>
            <a:ext cx="8077200" cy="3277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300" b="0"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rPr>
              <a:t>Line up along  the wall according</a:t>
            </a:r>
            <a:r>
              <a:rPr kumimoji="0" lang="en-US" altLang="en-US" sz="2300" b="0" i="0" u="none" strike="noStrike" cap="none" normalizeH="0" dirty="0" smtClean="0">
                <a:ln>
                  <a:noFill/>
                </a:ln>
                <a:solidFill>
                  <a:schemeClr val="tx1"/>
                </a:solidFill>
                <a:effectLst/>
                <a:latin typeface="+mn-lt"/>
                <a:ea typeface="Calibri" panose="020F0502020204030204" pitchFamily="34" charset="0"/>
                <a:cs typeface="Times New Roman" panose="02020603050405020304" pitchFamily="18" charset="0"/>
              </a:rPr>
              <a:t> to  your level of assessment expertise.  </a:t>
            </a:r>
            <a:r>
              <a:rPr lang="en-US" altLang="en-US" sz="2300" dirty="0" smtClean="0">
                <a:latin typeface="+mn-lt"/>
                <a:ea typeface="Calibri" panose="020F0502020204030204" pitchFamily="34" charset="0"/>
                <a:cs typeface="Times New Roman" panose="02020603050405020304" pitchFamily="18" charset="0"/>
              </a:rPr>
              <a:t>“Ace” being expert, “Two” being beginner.</a:t>
            </a:r>
          </a:p>
          <a:p>
            <a:pPr marL="0" marR="0" lvl="0" indent="0" algn="l" defTabSz="914400" rtl="0" eaLnBrk="0" fontAlgn="base" latinLnBrk="0" hangingPunct="0">
              <a:lnSpc>
                <a:spcPct val="100000"/>
              </a:lnSpc>
              <a:spcBef>
                <a:spcPct val="0"/>
              </a:spcBef>
              <a:spcAft>
                <a:spcPct val="0"/>
              </a:spcAft>
              <a:buClrTx/>
              <a:buSzTx/>
              <a:tabLst/>
            </a:pPr>
            <a:endParaRPr kumimoji="0" lang="en-US" altLang="en-US" sz="2300" b="0" i="0" u="none" strike="noStrike" cap="none" normalizeH="0" baseline="0" dirty="0" smtClean="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300" b="0"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rPr>
              <a:t>  Take 2 Minutes to explain to a neighbor</a:t>
            </a:r>
            <a:r>
              <a:rPr kumimoji="0" lang="en-US" altLang="en-US" sz="2300" b="0" i="0" u="none" strike="noStrike" cap="none" normalizeH="0" dirty="0" smtClean="0">
                <a:ln>
                  <a:noFill/>
                </a:ln>
                <a:solidFill>
                  <a:schemeClr val="tx1"/>
                </a:solidFill>
                <a:effectLst/>
                <a:latin typeface="+mn-lt"/>
                <a:ea typeface="Calibri" panose="020F0502020204030204" pitchFamily="34" charset="0"/>
                <a:cs typeface="Times New Roman" panose="02020603050405020304" pitchFamily="18" charset="0"/>
              </a:rPr>
              <a:t> </a:t>
            </a:r>
            <a:r>
              <a:rPr kumimoji="0" lang="en-US" altLang="en-US" sz="2300" b="0"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rPr>
              <a:t>why you selected your location.  Be</a:t>
            </a:r>
            <a:r>
              <a:rPr kumimoji="0" lang="en-US" altLang="en-US" sz="2300" b="0" i="0" u="none" strike="noStrike" cap="none" normalizeH="0" dirty="0" smtClean="0">
                <a:ln>
                  <a:noFill/>
                </a:ln>
                <a:solidFill>
                  <a:schemeClr val="tx1"/>
                </a:solidFill>
                <a:effectLst/>
                <a:latin typeface="+mn-lt"/>
                <a:ea typeface="Calibri" panose="020F0502020204030204" pitchFamily="34" charset="0"/>
                <a:cs typeface="Times New Roman" panose="02020603050405020304" pitchFamily="18" charset="0"/>
              </a:rPr>
              <a:t> ready to report:</a:t>
            </a:r>
            <a:endParaRPr kumimoji="0" lang="en-US" altLang="en-US" sz="2300" b="0"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endParaRPr>
          </a:p>
          <a:p>
            <a:pPr lvl="1">
              <a:buFontTx/>
              <a:buChar char="•"/>
            </a:pPr>
            <a:r>
              <a:rPr lang="en-US" altLang="en-US" sz="2300" dirty="0" smtClean="0">
                <a:latin typeface="+mn-lt"/>
                <a:cs typeface="Times New Roman" panose="02020603050405020304" pitchFamily="18" charset="0"/>
              </a:rPr>
              <a:t>  </a:t>
            </a:r>
            <a:r>
              <a:rPr kumimoji="0" lang="en-US" altLang="en-US" sz="2300" b="0" i="0" u="none" strike="noStrike" cap="none" normalizeH="0" baseline="0" dirty="0" smtClean="0">
                <a:ln>
                  <a:noFill/>
                </a:ln>
                <a:solidFill>
                  <a:schemeClr val="tx1"/>
                </a:solidFill>
                <a:effectLst/>
                <a:latin typeface="+mn-lt"/>
              </a:rPr>
              <a:t>What are the characteristics of a high quality assessment?</a:t>
            </a:r>
            <a:endParaRPr lang="en-US" altLang="en-US" sz="2300" dirty="0" smtClean="0">
              <a:latin typeface="+mn-lt"/>
            </a:endParaRPr>
          </a:p>
          <a:p>
            <a:pPr lvl="1">
              <a:buFontTx/>
              <a:buChar char="•"/>
            </a:pPr>
            <a:r>
              <a:rPr kumimoji="0" lang="en-US" altLang="en-US" sz="2300" b="0" i="0" u="none" strike="noStrike" cap="none" normalizeH="0" dirty="0" smtClean="0">
                <a:ln>
                  <a:noFill/>
                </a:ln>
                <a:solidFill>
                  <a:schemeClr val="tx1"/>
                </a:solidFill>
                <a:effectLst/>
                <a:latin typeface="+mn-lt"/>
                <a:ea typeface="Calibri" panose="020F0502020204030204" pitchFamily="34" charset="0"/>
                <a:cs typeface="Times New Roman" panose="02020603050405020304" pitchFamily="18" charset="0"/>
              </a:rPr>
              <a:t>  </a:t>
            </a:r>
            <a:r>
              <a:rPr kumimoji="0" lang="en-US" altLang="en-US" sz="2300" b="0" i="0" u="none" strike="noStrike" cap="none" normalizeH="0" baseline="0" dirty="0" smtClean="0">
                <a:ln>
                  <a:noFill/>
                </a:ln>
                <a:solidFill>
                  <a:schemeClr val="tx1"/>
                </a:solidFill>
                <a:effectLst/>
                <a:latin typeface="+mn-lt"/>
                <a:ea typeface="Calibri" panose="020F0502020204030204" pitchFamily="34" charset="0"/>
                <a:cs typeface="Times New Roman" panose="02020603050405020304" pitchFamily="18" charset="0"/>
              </a:rPr>
              <a:t>What do you hope to lear</a:t>
            </a:r>
            <a:r>
              <a:rPr lang="en-US" altLang="en-US" sz="2300" dirty="0" smtClean="0">
                <a:latin typeface="+mn-lt"/>
                <a:ea typeface="Calibri" panose="020F0502020204030204" pitchFamily="34" charset="0"/>
                <a:cs typeface="Times New Roman" panose="02020603050405020304" pitchFamily="18" charset="0"/>
              </a:rPr>
              <a:t>n about assessments and the SLO     process?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0256519"/>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The learner should be able to:</a:t>
            </a:r>
          </a:p>
          <a:p>
            <a:r>
              <a:rPr lang="en-US" dirty="0" smtClean="0"/>
              <a:t>Identify components of high quality assessments</a:t>
            </a:r>
          </a:p>
          <a:p>
            <a:pPr lvl="1"/>
            <a:r>
              <a:rPr lang="en-US" dirty="0" smtClean="0"/>
              <a:t>Determine whether the assessment is aligned to content standards</a:t>
            </a:r>
          </a:p>
          <a:p>
            <a:pPr lvl="1"/>
            <a:r>
              <a:rPr lang="en-US" dirty="0" smtClean="0"/>
              <a:t>Determine whether scoring differentiates students performance adequately</a:t>
            </a:r>
          </a:p>
          <a:p>
            <a:r>
              <a:rPr lang="en-US" dirty="0" smtClean="0"/>
              <a:t>Provide feedback to teachers on how to improve the quality of the assessment</a:t>
            </a:r>
            <a:endParaRPr lang="en-US" dirty="0"/>
          </a:p>
        </p:txBody>
      </p:sp>
    </p:spTree>
    <p:extLst>
      <p:ext uri="{BB962C8B-B14F-4D97-AF65-F5344CB8AC3E}">
        <p14:creationId xmlns:p14="http://schemas.microsoft.com/office/powerpoint/2010/main" val="209615495"/>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Components of High-Quality Assessments</a:t>
            </a:r>
            <a:endParaRPr lang="en-US" sz="3600" dirty="0"/>
          </a:p>
        </p:txBody>
      </p:sp>
      <p:sp>
        <p:nvSpPr>
          <p:cNvPr id="3" name="Content Placeholder 2"/>
          <p:cNvSpPr>
            <a:spLocks noGrp="1"/>
          </p:cNvSpPr>
          <p:nvPr>
            <p:ph idx="1"/>
          </p:nvPr>
        </p:nvSpPr>
        <p:spPr>
          <a:xfrm>
            <a:off x="381000" y="914400"/>
            <a:ext cx="8229600" cy="4525963"/>
          </a:xfrm>
        </p:spPr>
        <p:txBody>
          <a:bodyPr>
            <a:normAutofit/>
          </a:bodyPr>
          <a:lstStyle/>
          <a:p>
            <a:endParaRPr lang="en-US" sz="2800" dirty="0" smtClean="0">
              <a:solidFill>
                <a:srgbClr val="FF0000"/>
              </a:solidFill>
            </a:endParaRPr>
          </a:p>
          <a:p>
            <a:r>
              <a:rPr lang="en-US" sz="2800" dirty="0" smtClean="0"/>
              <a:t>Balanced System of Assessments</a:t>
            </a:r>
          </a:p>
          <a:p>
            <a:r>
              <a:rPr lang="en-US" sz="2800" dirty="0" smtClean="0"/>
              <a:t>Alignment &amp; Validity</a:t>
            </a:r>
          </a:p>
          <a:p>
            <a:r>
              <a:rPr lang="en-US" sz="2800" dirty="0" smtClean="0"/>
              <a:t>Authenticity </a:t>
            </a:r>
          </a:p>
          <a:p>
            <a:r>
              <a:rPr lang="en-US" sz="2800" dirty="0" smtClean="0"/>
              <a:t>Variation</a:t>
            </a:r>
            <a:endParaRPr lang="en-US" sz="2800" dirty="0" smtClean="0">
              <a:solidFill>
                <a:srgbClr val="FF0000"/>
              </a:solidFill>
            </a:endParaRPr>
          </a:p>
          <a:p>
            <a:pPr>
              <a:buNone/>
            </a:pPr>
            <a:endParaRPr lang="en-US" sz="2800" dirty="0" smtClean="0">
              <a:solidFill>
                <a:srgbClr val="FF0000"/>
              </a:solidFill>
            </a:endParaRPr>
          </a:p>
          <a:p>
            <a:endParaRPr lang="en-US" sz="2800" dirty="0"/>
          </a:p>
        </p:txBody>
      </p:sp>
      <p:graphicFrame>
        <p:nvGraphicFramePr>
          <p:cNvPr id="8" name="Content Placeholder 5"/>
          <p:cNvGraphicFramePr>
            <a:graphicFrameLocks/>
          </p:cNvGraphicFramePr>
          <p:nvPr>
            <p:extLst>
              <p:ext uri="{D42A27DB-BD31-4B8C-83A1-F6EECF244321}">
                <p14:modId xmlns:p14="http://schemas.microsoft.com/office/powerpoint/2010/main" val="3817714275"/>
              </p:ext>
            </p:extLst>
          </p:nvPr>
        </p:nvGraphicFramePr>
        <p:xfrm>
          <a:off x="2895600" y="2667000"/>
          <a:ext cx="6248400" cy="388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6873891"/>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Balanced System of Assessments </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pPr lvl="1">
              <a:buNone/>
            </a:pPr>
            <a:r>
              <a:rPr lang="en-US" dirty="0" smtClean="0"/>
              <a:t>A balanced assessment system includes:</a:t>
            </a:r>
          </a:p>
          <a:p>
            <a:pPr lvl="1">
              <a:buFont typeface="Arial" pitchFamily="34" charset="0"/>
              <a:buChar char="•"/>
            </a:pPr>
            <a:r>
              <a:rPr lang="en-US" dirty="0" smtClean="0"/>
              <a:t>Multiple kinds of assessments</a:t>
            </a:r>
          </a:p>
          <a:p>
            <a:pPr lvl="2"/>
            <a:r>
              <a:rPr lang="en-US" sz="2600" dirty="0" smtClean="0">
                <a:solidFill>
                  <a:schemeClr val="accent1">
                    <a:lumMod val="75000"/>
                  </a:schemeClr>
                </a:solidFill>
              </a:rPr>
              <a:t>Variety in assessment format</a:t>
            </a:r>
          </a:p>
          <a:p>
            <a:pPr lvl="3"/>
            <a:r>
              <a:rPr lang="en-US" dirty="0" smtClean="0"/>
              <a:t>Selected-response format</a:t>
            </a:r>
          </a:p>
          <a:p>
            <a:pPr lvl="4"/>
            <a:r>
              <a:rPr lang="en-US" dirty="0" smtClean="0"/>
              <a:t>Multiple-Choice</a:t>
            </a:r>
          </a:p>
          <a:p>
            <a:pPr lvl="4"/>
            <a:r>
              <a:rPr lang="en-US" dirty="0" smtClean="0"/>
              <a:t>True/False</a:t>
            </a:r>
          </a:p>
          <a:p>
            <a:pPr lvl="4"/>
            <a:r>
              <a:rPr lang="en-US" dirty="0" smtClean="0"/>
              <a:t>Matching</a:t>
            </a:r>
          </a:p>
          <a:p>
            <a:pPr lvl="3"/>
            <a:r>
              <a:rPr lang="en-US" dirty="0" smtClean="0"/>
              <a:t>Constructed-response format</a:t>
            </a:r>
          </a:p>
          <a:p>
            <a:pPr lvl="4"/>
            <a:r>
              <a:rPr lang="en-US" dirty="0" smtClean="0"/>
              <a:t>Fill-in-the-blank</a:t>
            </a:r>
          </a:p>
          <a:p>
            <a:pPr lvl="4"/>
            <a:r>
              <a:rPr lang="en-US" dirty="0" smtClean="0"/>
              <a:t>Short answer</a:t>
            </a:r>
          </a:p>
          <a:p>
            <a:pPr lvl="4"/>
            <a:r>
              <a:rPr lang="en-US" dirty="0" smtClean="0"/>
              <a:t>Performance assessments</a:t>
            </a:r>
          </a:p>
          <a:p>
            <a:pPr lvl="5"/>
            <a:r>
              <a:rPr lang="en-US" dirty="0" smtClean="0"/>
              <a:t>Oral performance</a:t>
            </a:r>
          </a:p>
          <a:p>
            <a:pPr lvl="5"/>
            <a:r>
              <a:rPr lang="en-US" dirty="0" smtClean="0"/>
              <a:t>Creation of a product</a:t>
            </a:r>
          </a:p>
          <a:p>
            <a:pPr lvl="5"/>
            <a:r>
              <a:rPr lang="en-US" dirty="0" smtClean="0"/>
              <a:t>Demonstration of a process</a:t>
            </a:r>
          </a:p>
          <a:p>
            <a:pPr lvl="4"/>
            <a:endParaRPr lang="en-US" dirty="0" smtClean="0"/>
          </a:p>
        </p:txBody>
      </p:sp>
    </p:spTree>
    <p:extLst>
      <p:ext uri="{BB962C8B-B14F-4D97-AF65-F5344CB8AC3E}">
        <p14:creationId xmlns:p14="http://schemas.microsoft.com/office/powerpoint/2010/main" val="2722989219"/>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Balanced System of Assessments </a:t>
            </a:r>
            <a:endParaRPr lang="en-US" dirty="0"/>
          </a:p>
        </p:txBody>
      </p:sp>
      <p:sp>
        <p:nvSpPr>
          <p:cNvPr id="3" name="Content Placeholder 2"/>
          <p:cNvSpPr>
            <a:spLocks noGrp="1"/>
          </p:cNvSpPr>
          <p:nvPr>
            <p:ph idx="1"/>
          </p:nvPr>
        </p:nvSpPr>
        <p:spPr/>
        <p:txBody>
          <a:bodyPr>
            <a:normAutofit/>
          </a:bodyPr>
          <a:lstStyle/>
          <a:p>
            <a:pPr lvl="1">
              <a:buNone/>
            </a:pPr>
            <a:r>
              <a:rPr lang="en-US" sz="2600" dirty="0" smtClean="0"/>
              <a:t>A balanced assessment system includes:</a:t>
            </a:r>
          </a:p>
          <a:p>
            <a:pPr lvl="1">
              <a:buFont typeface="Arial" pitchFamily="34" charset="0"/>
              <a:buChar char="•"/>
            </a:pPr>
            <a:r>
              <a:rPr lang="en-US" sz="2600" dirty="0" smtClean="0"/>
              <a:t>Multiple kinds of assessments</a:t>
            </a:r>
          </a:p>
          <a:p>
            <a:pPr lvl="2"/>
            <a:r>
              <a:rPr lang="en-US" dirty="0" smtClean="0"/>
              <a:t>Variety in assessment format</a:t>
            </a:r>
          </a:p>
          <a:p>
            <a:pPr lvl="2"/>
            <a:r>
              <a:rPr lang="en-US" dirty="0" smtClean="0">
                <a:solidFill>
                  <a:schemeClr val="accent1">
                    <a:lumMod val="75000"/>
                  </a:schemeClr>
                </a:solidFill>
              </a:rPr>
              <a:t>Ongoing forms of assessments</a:t>
            </a:r>
          </a:p>
          <a:p>
            <a:endParaRPr lang="en-US" dirty="0"/>
          </a:p>
        </p:txBody>
      </p:sp>
      <p:graphicFrame>
        <p:nvGraphicFramePr>
          <p:cNvPr id="4" name="Diagram 3"/>
          <p:cNvGraphicFramePr/>
          <p:nvPr/>
        </p:nvGraphicFramePr>
        <p:xfrm>
          <a:off x="838200" y="3505200"/>
          <a:ext cx="70104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48130051"/>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normAutofit fontScale="90000"/>
          </a:bodyPr>
          <a:lstStyle/>
          <a:p>
            <a:r>
              <a:rPr lang="en-US" dirty="0" smtClean="0"/>
              <a:t>Video: My Favorite No</a:t>
            </a:r>
            <a:br>
              <a:rPr lang="en-US" dirty="0" smtClean="0"/>
            </a:br>
            <a:r>
              <a:rPr lang="en-US" dirty="0" smtClean="0">
                <a:hlinkClick r:id="rId3"/>
              </a:rPr>
              <a:t> </a:t>
            </a:r>
            <a:r>
              <a:rPr lang="en-US" sz="2200" dirty="0" smtClean="0">
                <a:hlinkClick r:id="rId3"/>
              </a:rPr>
              <a:t>https://www.teachingchannel.org/videos/class-warm-up-routine</a:t>
            </a:r>
            <a:r>
              <a:rPr lang="en-US" dirty="0" smtClean="0"/>
              <a:t/>
            </a:r>
            <a:br>
              <a:rPr lang="en-US" dirty="0" smtClean="0"/>
            </a:br>
            <a:endParaRPr lang="en-US" dirty="0"/>
          </a:p>
        </p:txBody>
      </p:sp>
      <p:sp>
        <p:nvSpPr>
          <p:cNvPr id="3" name="Content Placeholder 2"/>
          <p:cNvSpPr>
            <a:spLocks noGrp="1"/>
          </p:cNvSpPr>
          <p:nvPr>
            <p:ph idx="1"/>
          </p:nvPr>
        </p:nvSpPr>
        <p:spPr>
          <a:xfrm>
            <a:off x="457200" y="2209800"/>
            <a:ext cx="8229600" cy="3916363"/>
          </a:xfrm>
        </p:spPr>
        <p:txBody>
          <a:bodyPr/>
          <a:lstStyle/>
          <a:p>
            <a:pPr>
              <a:buNone/>
            </a:pPr>
            <a:r>
              <a:rPr lang="en-US" dirty="0" smtClean="0">
                <a:hlinkClick r:id="rId3"/>
              </a:rPr>
              <a:t>  </a:t>
            </a:r>
            <a:endParaRPr lang="en-US" dirty="0" smtClean="0"/>
          </a:p>
          <a:p>
            <a:r>
              <a:rPr lang="en-US" dirty="0" smtClean="0"/>
              <a:t>Discussion Questions:</a:t>
            </a:r>
          </a:p>
          <a:p>
            <a:pPr lvl="1"/>
            <a:r>
              <a:rPr lang="en-US" dirty="0" smtClean="0"/>
              <a:t>How did Mrs. Alcala use formative assessment to inform her instruction? </a:t>
            </a:r>
          </a:p>
          <a:p>
            <a:pPr lvl="1"/>
            <a:r>
              <a:rPr lang="en-US" dirty="0" smtClean="0"/>
              <a:t>How can this ongoing type of assessment be part of measuring achievement of the SLO?</a:t>
            </a:r>
            <a:endParaRPr lang="en-US" dirty="0"/>
          </a:p>
        </p:txBody>
      </p:sp>
    </p:spTree>
    <p:extLst>
      <p:ext uri="{BB962C8B-B14F-4D97-AF65-F5344CB8AC3E}">
        <p14:creationId xmlns:p14="http://schemas.microsoft.com/office/powerpoint/2010/main" val="156131440"/>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Balanced System of Assessments </a:t>
            </a:r>
            <a:endParaRPr lang="en-US" dirty="0"/>
          </a:p>
        </p:txBody>
      </p:sp>
      <p:sp>
        <p:nvSpPr>
          <p:cNvPr id="3" name="Content Placeholder 2"/>
          <p:cNvSpPr>
            <a:spLocks noGrp="1"/>
          </p:cNvSpPr>
          <p:nvPr>
            <p:ph idx="1"/>
          </p:nvPr>
        </p:nvSpPr>
        <p:spPr/>
        <p:txBody>
          <a:bodyPr>
            <a:normAutofit/>
          </a:bodyPr>
          <a:lstStyle/>
          <a:p>
            <a:pPr lvl="1">
              <a:buNone/>
            </a:pPr>
            <a:r>
              <a:rPr lang="en-US" sz="2600" dirty="0" smtClean="0"/>
              <a:t>A balanced assessment system includes:</a:t>
            </a:r>
          </a:p>
          <a:p>
            <a:pPr lvl="1">
              <a:buFont typeface="Arial" pitchFamily="34" charset="0"/>
              <a:buChar char="•"/>
            </a:pPr>
            <a:r>
              <a:rPr lang="en-US" sz="2600" dirty="0" smtClean="0"/>
              <a:t>Multiple kinds of assessments</a:t>
            </a:r>
          </a:p>
          <a:p>
            <a:pPr lvl="2"/>
            <a:r>
              <a:rPr lang="en-US" dirty="0" smtClean="0"/>
              <a:t>Variety in assessment format</a:t>
            </a:r>
          </a:p>
          <a:p>
            <a:pPr lvl="2"/>
            <a:r>
              <a:rPr lang="en-US" dirty="0" smtClean="0"/>
              <a:t>Ongoing forms of assessments</a:t>
            </a:r>
          </a:p>
          <a:p>
            <a:pPr lvl="1">
              <a:buFont typeface="Arial" pitchFamily="34" charset="0"/>
              <a:buChar char="•"/>
            </a:pPr>
            <a:r>
              <a:rPr lang="en-US" sz="2600" dirty="0" smtClean="0">
                <a:solidFill>
                  <a:schemeClr val="accent1">
                    <a:lumMod val="75000"/>
                  </a:schemeClr>
                </a:solidFill>
              </a:rPr>
              <a:t>Progression in terms of difficulty of assessments and cognitive rigor</a:t>
            </a:r>
          </a:p>
          <a:p>
            <a:endParaRPr lang="en-US" dirty="0"/>
          </a:p>
        </p:txBody>
      </p:sp>
    </p:spTree>
    <p:extLst>
      <p:ext uri="{BB962C8B-B14F-4D97-AF65-F5344CB8AC3E}">
        <p14:creationId xmlns:p14="http://schemas.microsoft.com/office/powerpoint/2010/main" val="2619353889"/>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Validity?</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685800" y="1524000"/>
            <a:ext cx="4110037" cy="3966830"/>
          </a:xfrm>
          <a:prstGeom prst="rect">
            <a:avLst/>
          </a:prstGeom>
          <a:noFill/>
          <a:ln w="9525">
            <a:noFill/>
            <a:miter lim="800000"/>
            <a:headEnd/>
            <a:tailEnd/>
          </a:ln>
        </p:spPr>
      </p:pic>
      <p:sp>
        <p:nvSpPr>
          <p:cNvPr id="6" name="Content Placeholder 2"/>
          <p:cNvSpPr txBox="1">
            <a:spLocks/>
          </p:cNvSpPr>
          <p:nvPr/>
        </p:nvSpPr>
        <p:spPr>
          <a:xfrm>
            <a:off x="5257800" y="1524000"/>
            <a:ext cx="3505200" cy="46021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2 definitions: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Are we measuring what we intended to measure?</a:t>
            </a:r>
            <a:r>
              <a:rPr kumimoji="0" lang="en-US" sz="2800" b="0" i="0" u="none" strike="noStrike" kern="1200" cap="none" spc="0" normalizeH="0" noProof="0" dirty="0" smtClean="0">
                <a:ln>
                  <a:noFill/>
                </a:ln>
                <a:solidFill>
                  <a:schemeClr val="tx1"/>
                </a:solidFill>
                <a:effectLst/>
                <a:uLnTx/>
                <a:uFillTx/>
                <a:latin typeface="+mn-lt"/>
                <a:ea typeface="+mn-ea"/>
                <a:cs typeface="+mn-cs"/>
              </a:rPr>
              <a:t> </a:t>
            </a:r>
            <a:r>
              <a:rPr kumimoji="0" lang="en-US" sz="2800" b="1" i="0" strike="noStrike" kern="1200" cap="none" spc="0" normalizeH="0" noProof="0" dirty="0" smtClean="0">
                <a:ln>
                  <a:noFill/>
                </a:ln>
                <a:solidFill>
                  <a:schemeClr val="tx1"/>
                </a:solidFill>
                <a:effectLst/>
                <a:uLnTx/>
                <a:uFillTx/>
                <a:latin typeface="+mn-lt"/>
                <a:ea typeface="+mn-ea"/>
                <a:cs typeface="+mn-cs"/>
              </a:rPr>
              <a:t>Alignment</a:t>
            </a:r>
            <a:endParaRPr kumimoji="0" lang="en-US" sz="2800" b="1" i="0"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3200"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88746535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0" y="2130425"/>
            <a:ext cx="7772400" cy="1470025"/>
          </a:xfrm>
        </p:spPr>
        <p:txBody>
          <a:bodyPr/>
          <a:lstStyle/>
          <a:p>
            <a:r>
              <a:rPr lang="en-US" dirty="0" smtClean="0"/>
              <a:t>SLOs and Teacher Evaluation </a:t>
            </a:r>
            <a:endParaRPr lang="en-US" dirty="0"/>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72"/>
            <a:ext cx="9144000" cy="1529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3719003"/>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Ensuring Validity through Alignment</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pPr>
              <a:buNone/>
            </a:pPr>
            <a:r>
              <a:rPr lang="en-US" dirty="0" smtClean="0"/>
              <a:t>Ask your Teachers:</a:t>
            </a:r>
          </a:p>
          <a:p>
            <a:r>
              <a:rPr lang="en-US" dirty="0" smtClean="0">
                <a:solidFill>
                  <a:schemeClr val="accent1">
                    <a:lumMod val="75000"/>
                  </a:schemeClr>
                </a:solidFill>
              </a:rPr>
              <a:t>Does the test measure the content and the DOK of the standard used in the SLO?</a:t>
            </a:r>
          </a:p>
          <a:p>
            <a:pPr lvl="1"/>
            <a:r>
              <a:rPr lang="en-US" dirty="0" smtClean="0"/>
              <a:t>Selected Assessments</a:t>
            </a:r>
          </a:p>
          <a:p>
            <a:pPr lvl="2"/>
            <a:r>
              <a:rPr lang="en-US" dirty="0" smtClean="0"/>
              <a:t>What was your thought process behind selecting this assessment?</a:t>
            </a:r>
          </a:p>
          <a:p>
            <a:pPr lvl="2"/>
            <a:r>
              <a:rPr lang="en-US" dirty="0" smtClean="0"/>
              <a:t>How do you know it measures the content of your SLO?</a:t>
            </a:r>
          </a:p>
          <a:p>
            <a:pPr lvl="2"/>
            <a:r>
              <a:rPr lang="en-US" dirty="0" smtClean="0"/>
              <a:t>How do you know it measures the cognitive rigor/DOK of your SLO?</a:t>
            </a:r>
          </a:p>
          <a:p>
            <a:pPr lvl="1"/>
            <a:r>
              <a:rPr lang="en-US" dirty="0" smtClean="0"/>
              <a:t>Teacher-Created Assessments</a:t>
            </a:r>
          </a:p>
          <a:p>
            <a:pPr lvl="2"/>
            <a:r>
              <a:rPr lang="en-US" dirty="0" smtClean="0"/>
              <a:t>How did you decide what type of assessment was most appropriate to use and why?</a:t>
            </a:r>
          </a:p>
          <a:p>
            <a:pPr lvl="2"/>
            <a:r>
              <a:rPr lang="en-US" dirty="0" smtClean="0"/>
              <a:t>(Performance Assessments) How did you determine the scoring criteria for your rubric that accompanies your performance assessment?</a:t>
            </a:r>
          </a:p>
          <a:p>
            <a:pPr lvl="2"/>
            <a:r>
              <a:rPr lang="en-US" dirty="0" smtClean="0"/>
              <a:t>(Multiple-Choice Assessments) Are at least 50% of the multiple choice items at or above the desired DOK level of your SLO?</a:t>
            </a:r>
          </a:p>
          <a:p>
            <a:pPr lvl="3"/>
            <a:endParaRPr lang="en-US" dirty="0" smtClean="0"/>
          </a:p>
          <a:p>
            <a:pPr lvl="3"/>
            <a:endParaRPr lang="en-US" dirty="0" smtClean="0"/>
          </a:p>
          <a:p>
            <a:pPr lvl="2"/>
            <a:endParaRPr lang="en-US" dirty="0"/>
          </a:p>
          <a:p>
            <a:endParaRPr lang="en-US" dirty="0" smtClean="0"/>
          </a:p>
        </p:txBody>
      </p:sp>
    </p:spTree>
    <p:extLst>
      <p:ext uri="{BB962C8B-B14F-4D97-AF65-F5344CB8AC3E}">
        <p14:creationId xmlns:p14="http://schemas.microsoft.com/office/powerpoint/2010/main" val="3626332569"/>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Evaluation Tool</a:t>
            </a:r>
            <a:endParaRPr lang="en-US" dirty="0"/>
          </a:p>
        </p:txBody>
      </p:sp>
      <p:graphicFrame>
        <p:nvGraphicFramePr>
          <p:cNvPr id="4" name="Content Placeholder 3"/>
          <p:cNvGraphicFramePr>
            <a:graphicFrameLocks noGrp="1"/>
          </p:cNvGraphicFramePr>
          <p:nvPr>
            <p:ph idx="1"/>
          </p:nvPr>
        </p:nvGraphicFramePr>
        <p:xfrm>
          <a:off x="457200" y="1600200"/>
          <a:ext cx="8229600" cy="4866282"/>
        </p:xfrm>
        <a:graphic>
          <a:graphicData uri="http://schemas.openxmlformats.org/drawingml/2006/table">
            <a:tbl>
              <a:tblPr firstRow="1" bandRow="1">
                <a:tableStyleId>{5C22544A-7EE6-4342-B048-85BDC9FD1C3A}</a:tableStyleId>
              </a:tblPr>
              <a:tblGrid>
                <a:gridCol w="2057400"/>
                <a:gridCol w="2057400"/>
                <a:gridCol w="2057400"/>
                <a:gridCol w="2057400"/>
              </a:tblGrid>
              <a:tr h="1854558">
                <a:tc>
                  <a:txBody>
                    <a:bodyPr/>
                    <a:lstStyle/>
                    <a:p>
                      <a:r>
                        <a:rPr lang="en-US" sz="2000" dirty="0" smtClean="0"/>
                        <a:t>What standards are </a:t>
                      </a:r>
                      <a:r>
                        <a:rPr lang="en-US" sz="2000" baseline="0" dirty="0" smtClean="0"/>
                        <a:t> measuring?</a:t>
                      </a:r>
                      <a:endParaRPr lang="en-US" sz="2000" dirty="0"/>
                    </a:p>
                  </a:txBody>
                  <a:tcPr/>
                </a:tc>
                <a:tc>
                  <a:txBody>
                    <a:bodyPr/>
                    <a:lstStyle/>
                    <a:p>
                      <a:r>
                        <a:rPr lang="en-US" sz="2000" dirty="0" smtClean="0"/>
                        <a:t>What</a:t>
                      </a:r>
                      <a:r>
                        <a:rPr lang="en-US" sz="2000" baseline="0" dirty="0" smtClean="0"/>
                        <a:t> is the goal you want students to achieve?</a:t>
                      </a:r>
                      <a:endParaRPr lang="en-US" sz="2000" dirty="0"/>
                    </a:p>
                  </a:txBody>
                  <a:tcPr/>
                </a:tc>
                <a:tc>
                  <a:txBody>
                    <a:bodyPr/>
                    <a:lstStyle/>
                    <a:p>
                      <a:r>
                        <a:rPr lang="en-US" sz="2000" dirty="0" smtClean="0"/>
                        <a:t>What</a:t>
                      </a:r>
                      <a:r>
                        <a:rPr lang="en-US" sz="2000" baseline="0" dirty="0" smtClean="0"/>
                        <a:t> constitutes successful learning?</a:t>
                      </a:r>
                      <a:endParaRPr lang="en-US" sz="2000" dirty="0"/>
                    </a:p>
                  </a:txBody>
                  <a:tcPr/>
                </a:tc>
                <a:tc>
                  <a:txBody>
                    <a:bodyPr/>
                    <a:lstStyle/>
                    <a:p>
                      <a:r>
                        <a:rPr lang="en-US" sz="2000" dirty="0" smtClean="0"/>
                        <a:t>What evidence can be collected</a:t>
                      </a:r>
                      <a:r>
                        <a:rPr lang="en-US" sz="2000" baseline="0" dirty="0" smtClean="0"/>
                        <a:t> to help you know if students reached the goal?</a:t>
                      </a:r>
                      <a:endParaRPr lang="en-US" sz="2000" dirty="0"/>
                    </a:p>
                  </a:txBody>
                  <a:tcPr/>
                </a:tc>
              </a:tr>
              <a:tr h="2946042">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955715764"/>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Ensuring Validity</a:t>
            </a:r>
            <a:endParaRPr lang="en-US" dirty="0"/>
          </a:p>
        </p:txBody>
      </p:sp>
      <p:sp>
        <p:nvSpPr>
          <p:cNvPr id="3" name="Content Placeholder 2"/>
          <p:cNvSpPr>
            <a:spLocks noGrp="1"/>
          </p:cNvSpPr>
          <p:nvPr>
            <p:ph idx="1"/>
          </p:nvPr>
        </p:nvSpPr>
        <p:spPr>
          <a:xfrm>
            <a:off x="457200" y="1219201"/>
            <a:ext cx="8229600" cy="2285999"/>
          </a:xfrm>
        </p:spPr>
        <p:txBody>
          <a:bodyPr>
            <a:normAutofit/>
          </a:bodyPr>
          <a:lstStyle/>
          <a:p>
            <a:pPr>
              <a:buNone/>
            </a:pPr>
            <a:r>
              <a:rPr lang="en-US" dirty="0" smtClean="0"/>
              <a:t>Ask your Teachers:</a:t>
            </a:r>
          </a:p>
          <a:p>
            <a:r>
              <a:rPr lang="en-US" dirty="0" smtClean="0"/>
              <a:t>Does the test measure the content and the DOK of the standard used in the SLO?</a:t>
            </a:r>
          </a:p>
        </p:txBody>
      </p:sp>
      <p:sp>
        <p:nvSpPr>
          <p:cNvPr id="5" name="TextBox 4"/>
          <p:cNvSpPr txBox="1"/>
          <p:nvPr/>
        </p:nvSpPr>
        <p:spPr>
          <a:xfrm>
            <a:off x="457200" y="3352800"/>
            <a:ext cx="8229600" cy="3323987"/>
          </a:xfrm>
          <a:prstGeom prst="rect">
            <a:avLst/>
          </a:prstGeom>
          <a:noFill/>
        </p:spPr>
        <p:txBody>
          <a:bodyPr wrap="square" rtlCol="0">
            <a:spAutoFit/>
          </a:bodyPr>
          <a:lstStyle/>
          <a:p>
            <a:r>
              <a:rPr lang="en-US" sz="3200" dirty="0">
                <a:solidFill>
                  <a:schemeClr val="accent1">
                    <a:lumMod val="75000"/>
                  </a:schemeClr>
                </a:solidFill>
              </a:rPr>
              <a:t>Are the items in a multiple choice assessment:</a:t>
            </a:r>
          </a:p>
          <a:p>
            <a:pPr marL="457200" indent="-457200">
              <a:buFont typeface="Arial" panose="020B0604020202020204" pitchFamily="34" charset="0"/>
              <a:buChar char="•"/>
            </a:pPr>
            <a:r>
              <a:rPr lang="en-US" sz="3200" dirty="0" smtClean="0">
                <a:solidFill>
                  <a:schemeClr val="accent1">
                    <a:lumMod val="75000"/>
                  </a:schemeClr>
                </a:solidFill>
              </a:rPr>
              <a:t>Clearly </a:t>
            </a:r>
            <a:r>
              <a:rPr lang="en-US" sz="3200" dirty="0">
                <a:solidFill>
                  <a:schemeClr val="accent1">
                    <a:lumMod val="75000"/>
                  </a:schemeClr>
                </a:solidFill>
              </a:rPr>
              <a:t>written, clearly formatted, and concise?</a:t>
            </a:r>
          </a:p>
          <a:p>
            <a:pPr marL="457200" indent="-457200">
              <a:buFont typeface="Arial" panose="020B0604020202020204" pitchFamily="34" charset="0"/>
              <a:buChar char="•"/>
            </a:pPr>
            <a:r>
              <a:rPr lang="en-US" sz="3200" dirty="0">
                <a:solidFill>
                  <a:schemeClr val="accent1">
                    <a:lumMod val="75000"/>
                  </a:schemeClr>
                </a:solidFill>
              </a:rPr>
              <a:t>Free from “tricky” language?</a:t>
            </a:r>
          </a:p>
          <a:p>
            <a:pPr marL="457200" indent="-457200">
              <a:buFont typeface="Arial" panose="020B0604020202020204" pitchFamily="34" charset="0"/>
              <a:buChar char="•"/>
            </a:pPr>
            <a:r>
              <a:rPr lang="en-US" sz="3200" dirty="0">
                <a:solidFill>
                  <a:schemeClr val="accent1">
                    <a:lumMod val="75000"/>
                  </a:schemeClr>
                </a:solidFill>
              </a:rPr>
              <a:t>Formatted in a way that is most clear to students?</a:t>
            </a:r>
            <a:endParaRPr lang="en-US" sz="3200" dirty="0"/>
          </a:p>
          <a:p>
            <a:endParaRPr lang="en-US" dirty="0"/>
          </a:p>
        </p:txBody>
      </p:sp>
    </p:spTree>
    <p:extLst>
      <p:ext uri="{BB962C8B-B14F-4D97-AF65-F5344CB8AC3E}">
        <p14:creationId xmlns:p14="http://schemas.microsoft.com/office/powerpoint/2010/main" val="34353698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457200"/>
            <a:ext cx="8153400" cy="1143000"/>
          </a:xfrm>
        </p:spPr>
        <p:txBody>
          <a:bodyPr/>
          <a:lstStyle/>
          <a:p>
            <a:r>
              <a:rPr lang="en-US" dirty="0" smtClean="0">
                <a:ea typeface="ＭＳ Ｐゴシック" pitchFamily="34" charset="-128"/>
              </a:rPr>
              <a:t>How can this be improved?</a:t>
            </a:r>
          </a:p>
        </p:txBody>
      </p:sp>
      <p:sp>
        <p:nvSpPr>
          <p:cNvPr id="25603" name="Rectangle 3"/>
          <p:cNvSpPr>
            <a:spLocks noGrp="1" noChangeArrowheads="1"/>
          </p:cNvSpPr>
          <p:nvPr>
            <p:ph type="body" idx="1"/>
          </p:nvPr>
        </p:nvSpPr>
        <p:spPr>
          <a:xfrm>
            <a:off x="457200" y="1600200"/>
            <a:ext cx="8153400" cy="4114800"/>
          </a:xfrm>
        </p:spPr>
        <p:txBody>
          <a:bodyPr/>
          <a:lstStyle/>
          <a:p>
            <a:pPr>
              <a:lnSpc>
                <a:spcPct val="90000"/>
              </a:lnSpc>
              <a:buFont typeface="Wingdings" pitchFamily="2" charset="2"/>
              <a:buNone/>
            </a:pPr>
            <a:r>
              <a:rPr lang="en-US" dirty="0" smtClean="0">
                <a:ea typeface="ＭＳ Ｐゴシック" pitchFamily="34" charset="-128"/>
                <a:cs typeface="Arial" charset="0"/>
              </a:rPr>
              <a:t>    The new basketball arena holds 20,000 people. If 4,000 people can be seated in the bleachers, ______ seats are available in the rest of the stadium.</a:t>
            </a:r>
          </a:p>
          <a:p>
            <a:pPr>
              <a:lnSpc>
                <a:spcPct val="90000"/>
              </a:lnSpc>
              <a:buFont typeface="Wingdings" pitchFamily="2" charset="2"/>
              <a:buNone/>
            </a:pPr>
            <a:r>
              <a:rPr lang="en-US" dirty="0" smtClean="0">
                <a:ea typeface="ＭＳ Ｐゴシック" pitchFamily="34" charset="-128"/>
                <a:cs typeface="Arial" charset="0"/>
              </a:rPr>
              <a:t>		A. 29,000</a:t>
            </a:r>
          </a:p>
          <a:p>
            <a:pPr>
              <a:lnSpc>
                <a:spcPct val="90000"/>
              </a:lnSpc>
              <a:buFont typeface="Wingdings" pitchFamily="2" charset="2"/>
              <a:buNone/>
            </a:pPr>
            <a:r>
              <a:rPr lang="en-US" dirty="0" smtClean="0">
                <a:ea typeface="ＭＳ Ｐゴシック" pitchFamily="34" charset="-128"/>
                <a:cs typeface="Arial" charset="0"/>
              </a:rPr>
              <a:t>		B. 1,000</a:t>
            </a:r>
          </a:p>
          <a:p>
            <a:pPr>
              <a:lnSpc>
                <a:spcPct val="90000"/>
              </a:lnSpc>
              <a:buFont typeface="Wingdings" pitchFamily="2" charset="2"/>
              <a:buNone/>
            </a:pPr>
            <a:r>
              <a:rPr lang="en-US" dirty="0" smtClean="0">
                <a:ea typeface="ＭＳ Ｐゴシック" pitchFamily="34" charset="-128"/>
                <a:cs typeface="Arial" charset="0"/>
              </a:rPr>
              <a:t>		C. 16,000</a:t>
            </a:r>
          </a:p>
          <a:p>
            <a:pPr>
              <a:lnSpc>
                <a:spcPct val="90000"/>
              </a:lnSpc>
              <a:buFont typeface="Wingdings" pitchFamily="2" charset="2"/>
              <a:buNone/>
            </a:pPr>
            <a:r>
              <a:rPr lang="en-US" dirty="0" smtClean="0">
                <a:ea typeface="ＭＳ Ｐゴシック" pitchFamily="34" charset="-128"/>
                <a:cs typeface="Arial" charset="0"/>
              </a:rPr>
              <a:t>		D. 13,000</a:t>
            </a:r>
          </a:p>
          <a:p>
            <a:pPr>
              <a:lnSpc>
                <a:spcPct val="90000"/>
              </a:lnSpc>
              <a:buFont typeface="Wingdings" pitchFamily="2" charset="2"/>
              <a:buNone/>
            </a:pPr>
            <a:endParaRPr lang="en-US" dirty="0" smtClean="0">
              <a:ea typeface="ＭＳ Ｐゴシック" pitchFamily="34" charset="-128"/>
            </a:endParaRPr>
          </a:p>
        </p:txBody>
      </p:sp>
    </p:spTree>
    <p:extLst>
      <p:ext uri="{BB962C8B-B14F-4D97-AF65-F5344CB8AC3E}">
        <p14:creationId xmlns:p14="http://schemas.microsoft.com/office/powerpoint/2010/main" val="4293644908"/>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Improved Item</a:t>
            </a:r>
            <a:endParaRPr lang="en-US" dirty="0"/>
          </a:p>
        </p:txBody>
      </p:sp>
      <p:sp>
        <p:nvSpPr>
          <p:cNvPr id="3" name="Content Placeholder 2"/>
          <p:cNvSpPr>
            <a:spLocks noGrp="1"/>
          </p:cNvSpPr>
          <p:nvPr>
            <p:ph idx="1"/>
          </p:nvPr>
        </p:nvSpPr>
        <p:spPr/>
        <p:txBody>
          <a:bodyPr/>
          <a:lstStyle/>
          <a:p>
            <a:pPr>
              <a:buNone/>
            </a:pPr>
            <a:r>
              <a:rPr lang="en-US" dirty="0" smtClean="0">
                <a:latin typeface="Calibri" pitchFamily="34" charset="0"/>
                <a:ea typeface="ＭＳ Ｐゴシック" pitchFamily="34" charset="-128"/>
                <a:cs typeface="Arial" charset="0"/>
              </a:rPr>
              <a:t>    1. An arena holds 20,000 people. If 4,000 people are already seated, how many seats are empty?</a:t>
            </a:r>
          </a:p>
          <a:p>
            <a:pPr>
              <a:buNone/>
            </a:pPr>
            <a:r>
              <a:rPr lang="en-US" dirty="0" smtClean="0">
                <a:latin typeface="Calibri" pitchFamily="34" charset="0"/>
                <a:ea typeface="ＭＳ Ｐゴシック" pitchFamily="34" charset="-128"/>
                <a:cs typeface="Arial" charset="0"/>
              </a:rPr>
              <a:t>	a. 5,000</a:t>
            </a:r>
          </a:p>
          <a:p>
            <a:pPr>
              <a:buNone/>
            </a:pPr>
            <a:r>
              <a:rPr lang="en-US" dirty="0" smtClean="0">
                <a:latin typeface="Calibri" pitchFamily="34" charset="0"/>
                <a:ea typeface="ＭＳ Ｐゴシック" pitchFamily="34" charset="-128"/>
                <a:cs typeface="Arial" charset="0"/>
              </a:rPr>
              <a:t>	b. 16,000</a:t>
            </a:r>
          </a:p>
          <a:p>
            <a:pPr>
              <a:buNone/>
            </a:pPr>
            <a:r>
              <a:rPr lang="en-US" dirty="0" smtClean="0">
                <a:latin typeface="Calibri" pitchFamily="34" charset="0"/>
                <a:ea typeface="ＭＳ Ｐゴシック" pitchFamily="34" charset="-128"/>
                <a:cs typeface="Arial" charset="0"/>
              </a:rPr>
              <a:t>	c.  24,000</a:t>
            </a:r>
          </a:p>
          <a:p>
            <a:pPr>
              <a:buNone/>
            </a:pPr>
            <a:r>
              <a:rPr lang="en-US" dirty="0" smtClean="0">
                <a:latin typeface="Calibri" pitchFamily="34" charset="0"/>
                <a:ea typeface="ＭＳ Ｐゴシック" pitchFamily="34" charset="-128"/>
                <a:cs typeface="Arial" charset="0"/>
              </a:rPr>
              <a:t>	d.  80,000</a:t>
            </a:r>
          </a:p>
          <a:p>
            <a:pPr>
              <a:buNone/>
            </a:pPr>
            <a:endParaRPr lang="en-US" dirty="0"/>
          </a:p>
        </p:txBody>
      </p:sp>
    </p:spTree>
    <p:extLst>
      <p:ext uri="{BB962C8B-B14F-4D97-AF65-F5344CB8AC3E}">
        <p14:creationId xmlns:p14="http://schemas.microsoft.com/office/powerpoint/2010/main" val="982011600"/>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Ensuring Validity</a:t>
            </a:r>
            <a:endParaRPr lang="en-US" dirty="0"/>
          </a:p>
        </p:txBody>
      </p:sp>
      <p:sp>
        <p:nvSpPr>
          <p:cNvPr id="3" name="Content Placeholder 2"/>
          <p:cNvSpPr>
            <a:spLocks noGrp="1"/>
          </p:cNvSpPr>
          <p:nvPr>
            <p:ph idx="1"/>
          </p:nvPr>
        </p:nvSpPr>
        <p:spPr/>
        <p:txBody>
          <a:bodyPr>
            <a:normAutofit/>
          </a:bodyPr>
          <a:lstStyle/>
          <a:p>
            <a:pPr>
              <a:buNone/>
            </a:pPr>
            <a:r>
              <a:rPr lang="en-US" dirty="0" smtClean="0"/>
              <a:t>Ask your Teachers:</a:t>
            </a:r>
          </a:p>
          <a:p>
            <a:r>
              <a:rPr lang="en-US" dirty="0" smtClean="0"/>
              <a:t>Does the test measure the content and the DOK of the standard used in the SLO?</a:t>
            </a:r>
          </a:p>
          <a:p>
            <a:r>
              <a:rPr lang="en-US" dirty="0" smtClean="0"/>
              <a:t>Are the items in a multiple choice assessment clearly written, formatted, and concise?</a:t>
            </a:r>
          </a:p>
          <a:p>
            <a:r>
              <a:rPr lang="en-US" dirty="0" smtClean="0"/>
              <a:t>Is the reading level appropriate?</a:t>
            </a:r>
          </a:p>
          <a:p>
            <a:r>
              <a:rPr lang="en-US" dirty="0" smtClean="0"/>
              <a:t>Are directions for performance assessments clear?</a:t>
            </a:r>
          </a:p>
          <a:p>
            <a:endParaRPr lang="en-US" dirty="0"/>
          </a:p>
        </p:txBody>
      </p:sp>
    </p:spTree>
    <p:extLst>
      <p:ext uri="{BB962C8B-B14F-4D97-AF65-F5344CB8AC3E}">
        <p14:creationId xmlns:p14="http://schemas.microsoft.com/office/powerpoint/2010/main" val="765688644"/>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Validity?</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685800" y="1524000"/>
            <a:ext cx="4110037" cy="3966830"/>
          </a:xfrm>
          <a:prstGeom prst="rect">
            <a:avLst/>
          </a:prstGeom>
          <a:noFill/>
          <a:ln w="9525">
            <a:noFill/>
            <a:miter lim="800000"/>
            <a:headEnd/>
            <a:tailEnd/>
          </a:ln>
        </p:spPr>
      </p:pic>
      <p:sp>
        <p:nvSpPr>
          <p:cNvPr id="6" name="Content Placeholder 2"/>
          <p:cNvSpPr txBox="1">
            <a:spLocks/>
          </p:cNvSpPr>
          <p:nvPr/>
        </p:nvSpPr>
        <p:spPr>
          <a:xfrm>
            <a:off x="5257800" y="1524000"/>
            <a:ext cx="3505200" cy="46021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2 definitions: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Are we measuring what we intended to measure?</a:t>
            </a:r>
            <a:r>
              <a:rPr kumimoji="0" lang="en-US" sz="2800" b="0" i="0" u="none" strike="noStrike" kern="1200" cap="none" spc="0" normalizeH="0" noProof="0" dirty="0" smtClean="0">
                <a:ln>
                  <a:noFill/>
                </a:ln>
                <a:solidFill>
                  <a:schemeClr val="tx1"/>
                </a:solidFill>
                <a:effectLst/>
                <a:uLnTx/>
                <a:uFillTx/>
                <a:latin typeface="+mn-lt"/>
                <a:ea typeface="+mn-ea"/>
                <a:cs typeface="+mn-cs"/>
              </a:rPr>
              <a:t> </a:t>
            </a:r>
            <a:r>
              <a:rPr kumimoji="0" lang="en-US" sz="2800" b="1" i="0" strike="noStrike" kern="1200" cap="none" spc="0" normalizeH="0" noProof="0" dirty="0" smtClean="0">
                <a:ln>
                  <a:noFill/>
                </a:ln>
                <a:solidFill>
                  <a:schemeClr val="tx1"/>
                </a:solidFill>
                <a:effectLst/>
                <a:uLnTx/>
                <a:uFillTx/>
                <a:latin typeface="+mn-lt"/>
                <a:ea typeface="+mn-ea"/>
                <a:cs typeface="+mn-cs"/>
              </a:rPr>
              <a:t>Alignment</a:t>
            </a:r>
            <a:endParaRPr kumimoji="0" lang="en-US" sz="2800" b="1" i="0"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800" dirty="0" smtClean="0">
                <a:solidFill>
                  <a:schemeClr val="accent1">
                    <a:lumMod val="75000"/>
                  </a:schemeClr>
                </a:solidFill>
              </a:rPr>
              <a:t>Extent to which inferences based on an assessment are useful and appropriate.</a:t>
            </a:r>
            <a:endParaRPr kumimoji="0" lang="en-US" sz="2800" b="0" i="0" u="none" strike="noStrike" kern="1200" cap="none" spc="0" normalizeH="0" noProof="0" dirty="0" smtClean="0">
              <a:ln>
                <a:noFill/>
              </a:ln>
              <a:solidFill>
                <a:schemeClr val="accent1">
                  <a:lumMod val="75000"/>
                </a:schemeClr>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3200"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742914882"/>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Appropriate and Useful Inferences about Student Learning and Teacher Effectiveness</a:t>
            </a:r>
            <a:endParaRPr lang="en-US" sz="3200" dirty="0"/>
          </a:p>
        </p:txBody>
      </p:sp>
      <p:sp>
        <p:nvSpPr>
          <p:cNvPr id="3" name="Content Placeholder 2"/>
          <p:cNvSpPr>
            <a:spLocks noGrp="1"/>
          </p:cNvSpPr>
          <p:nvPr>
            <p:ph idx="1"/>
          </p:nvPr>
        </p:nvSpPr>
        <p:spPr>
          <a:xfrm>
            <a:off x="457200" y="1600200"/>
            <a:ext cx="8229600" cy="4953000"/>
          </a:xfrm>
        </p:spPr>
        <p:txBody>
          <a:bodyPr>
            <a:normAutofit/>
          </a:bodyPr>
          <a:lstStyle/>
          <a:p>
            <a:pPr>
              <a:buNone/>
            </a:pPr>
            <a:r>
              <a:rPr lang="en-US" sz="2800" dirty="0" smtClean="0"/>
              <a:t>In coaching  your teachers toward SLO approval:</a:t>
            </a:r>
          </a:p>
          <a:p>
            <a:r>
              <a:rPr lang="en-US" sz="2800" dirty="0" smtClean="0"/>
              <a:t>Explain how the assessment helped you identify what students can do and what is just beyond their current capability?</a:t>
            </a:r>
          </a:p>
          <a:p>
            <a:r>
              <a:rPr lang="en-US" sz="2800" dirty="0" smtClean="0"/>
              <a:t>How does the assessment being used to guide your instruction?</a:t>
            </a:r>
          </a:p>
          <a:p>
            <a:r>
              <a:rPr lang="en-US" sz="2800" dirty="0" smtClean="0"/>
              <a:t>Based on what you learned from the assessments, what additional professional development do you need?</a:t>
            </a:r>
          </a:p>
          <a:p>
            <a:endParaRPr lang="en-US" dirty="0" smtClean="0"/>
          </a:p>
          <a:p>
            <a:endParaRPr lang="en-US" dirty="0" smtClean="0"/>
          </a:p>
          <a:p>
            <a:endParaRPr lang="en-US" dirty="0"/>
          </a:p>
        </p:txBody>
      </p:sp>
    </p:spTree>
    <p:extLst>
      <p:ext uri="{BB962C8B-B14F-4D97-AF65-F5344CB8AC3E}">
        <p14:creationId xmlns:p14="http://schemas.microsoft.com/office/powerpoint/2010/main" val="2765829845"/>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Authenticity?</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Extent to which the assessment requires students to demonstrate their learning in ways that they would be applied in the real world. An authentic assessment engages learners. </a:t>
            </a:r>
          </a:p>
          <a:p>
            <a:endParaRPr lang="en-US" dirty="0" smtClean="0"/>
          </a:p>
        </p:txBody>
      </p:sp>
    </p:spTree>
    <p:extLst>
      <p:ext uri="{BB962C8B-B14F-4D97-AF65-F5344CB8AC3E}">
        <p14:creationId xmlns:p14="http://schemas.microsoft.com/office/powerpoint/2010/main" val="419667762"/>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6304"/>
            <a:ext cx="8229600" cy="996696"/>
          </a:xfrm>
        </p:spPr>
        <p:txBody>
          <a:bodyPr/>
          <a:lstStyle/>
          <a:p>
            <a:r>
              <a:rPr lang="en-US" dirty="0" smtClean="0"/>
              <a:t>Authenticity</a:t>
            </a:r>
            <a:endParaRPr lang="en-US" dirty="0"/>
          </a:p>
        </p:txBody>
      </p:sp>
      <p:sp>
        <p:nvSpPr>
          <p:cNvPr id="3" name="Content Placeholder 2"/>
          <p:cNvSpPr>
            <a:spLocks noGrp="1"/>
          </p:cNvSpPr>
          <p:nvPr>
            <p:ph idx="1"/>
          </p:nvPr>
        </p:nvSpPr>
        <p:spPr>
          <a:xfrm>
            <a:off x="457200" y="1219200"/>
            <a:ext cx="8229600" cy="5410200"/>
          </a:xfrm>
        </p:spPr>
        <p:txBody>
          <a:bodyPr>
            <a:normAutofit fontScale="92500" lnSpcReduction="20000"/>
          </a:bodyPr>
          <a:lstStyle/>
          <a:p>
            <a:pPr>
              <a:buNone/>
            </a:pPr>
            <a:r>
              <a:rPr lang="en-US" b="1" dirty="0" smtClean="0"/>
              <a:t>Ask your Teachers:</a:t>
            </a:r>
          </a:p>
          <a:p>
            <a:pPr>
              <a:buNone/>
            </a:pPr>
            <a:endParaRPr lang="en-US" dirty="0" smtClean="0"/>
          </a:p>
          <a:p>
            <a:r>
              <a:rPr lang="en-US" sz="2800" dirty="0" smtClean="0"/>
              <a:t>How does this assessment cover knowledge and skills that will be valuable to the student in later grades and/or later in life?</a:t>
            </a:r>
          </a:p>
          <a:p>
            <a:pPr marL="0" indent="0">
              <a:buNone/>
            </a:pPr>
            <a:endParaRPr lang="en-US" sz="2800" dirty="0" smtClean="0"/>
          </a:p>
          <a:p>
            <a:r>
              <a:rPr lang="en-US" sz="2800" dirty="0" smtClean="0"/>
              <a:t>Were your students motivated to do their best on this assessment?  How do you know? </a:t>
            </a:r>
          </a:p>
          <a:p>
            <a:pPr marL="0" indent="0">
              <a:buNone/>
            </a:pPr>
            <a:endParaRPr lang="en-US" sz="2800" dirty="0" smtClean="0"/>
          </a:p>
          <a:p>
            <a:r>
              <a:rPr lang="en-US" sz="2800" dirty="0" smtClean="0"/>
              <a:t>What new learning experience(s) does the assessment provide for students?</a:t>
            </a:r>
          </a:p>
          <a:p>
            <a:pPr marL="0" indent="0">
              <a:buNone/>
            </a:pPr>
            <a:endParaRPr lang="en-US" sz="2800" dirty="0" smtClean="0"/>
          </a:p>
          <a:p>
            <a:r>
              <a:rPr lang="en-US" sz="2800" dirty="0" smtClean="0"/>
              <a:t>In what ways does the assessment prompt your students to reflect on their own learning?</a:t>
            </a:r>
          </a:p>
          <a:p>
            <a:endParaRPr lang="en-US" dirty="0" smtClean="0"/>
          </a:p>
        </p:txBody>
      </p:sp>
    </p:spTree>
    <p:extLst>
      <p:ext uri="{BB962C8B-B14F-4D97-AF65-F5344CB8AC3E}">
        <p14:creationId xmlns:p14="http://schemas.microsoft.com/office/powerpoint/2010/main" val="38168823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Expanded ADEPT</a:t>
            </a:r>
            <a:endParaRPr lang="en-US" sz="4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11460643"/>
              </p:ext>
            </p:extLst>
          </p:nvPr>
        </p:nvGraphicFramePr>
        <p:xfrm>
          <a:off x="457200" y="1524000"/>
          <a:ext cx="8229600" cy="2377439"/>
        </p:xfrm>
        <a:graphic>
          <a:graphicData uri="http://schemas.openxmlformats.org/drawingml/2006/table">
            <a:tbl>
              <a:tblPr firstRow="1" bandRow="1">
                <a:tableStyleId>{5C22544A-7EE6-4342-B048-85BDC9FD1C3A}</a:tableStyleId>
              </a:tblPr>
              <a:tblGrid>
                <a:gridCol w="4114800"/>
                <a:gridCol w="4114800"/>
              </a:tblGrid>
              <a:tr h="0">
                <a:tc>
                  <a:txBody>
                    <a:bodyPr/>
                    <a:lstStyle/>
                    <a:p>
                      <a:r>
                        <a:rPr lang="en-US" dirty="0" smtClean="0"/>
                        <a:t>ADEPT (2006)</a:t>
                      </a:r>
                      <a:endParaRPr lang="en-US" dirty="0"/>
                    </a:p>
                  </a:txBody>
                  <a:tcPr/>
                </a:tc>
                <a:tc>
                  <a:txBody>
                    <a:bodyPr/>
                    <a:lstStyle/>
                    <a:p>
                      <a:r>
                        <a:rPr lang="en-US" dirty="0" smtClean="0"/>
                        <a:t>Expanded ADEPT (2015)</a:t>
                      </a:r>
                      <a:endParaRPr lang="en-US" dirty="0"/>
                    </a:p>
                  </a:txBody>
                  <a:tcPr/>
                </a:tc>
              </a:tr>
              <a:tr h="1762760">
                <a:tc>
                  <a:txBody>
                    <a:bodyPr/>
                    <a:lstStyle/>
                    <a:p>
                      <a:endParaRPr lang="en-US" dirty="0" smtClean="0"/>
                    </a:p>
                    <a:p>
                      <a:r>
                        <a:rPr lang="en-US" dirty="0" smtClean="0"/>
                        <a:t>Professional Practice-100% </a:t>
                      </a:r>
                    </a:p>
                    <a:p>
                      <a:r>
                        <a:rPr lang="en-US" dirty="0" smtClean="0"/>
                        <a:t>Observation and Artifacts</a:t>
                      </a:r>
                    </a:p>
                    <a:p>
                      <a:endParaRPr lang="en-US" dirty="0" smtClean="0"/>
                    </a:p>
                    <a:p>
                      <a:endParaRPr lang="en-US" dirty="0" smtClean="0"/>
                    </a:p>
                    <a:p>
                      <a:endParaRPr lang="en-US" dirty="0" smtClean="0"/>
                    </a:p>
                    <a:p>
                      <a:endParaRPr lang="en-US" dirty="0"/>
                    </a:p>
                  </a:txBody>
                  <a:tcPr/>
                </a:tc>
                <a:tc>
                  <a:txBody>
                    <a:bodyPr/>
                    <a:lstStyle/>
                    <a:p>
                      <a:endParaRPr lang="en-US" dirty="0" smtClean="0"/>
                    </a:p>
                    <a:p>
                      <a:r>
                        <a:rPr lang="en-US" dirty="0" smtClean="0"/>
                        <a:t>Professional Practice </a:t>
                      </a:r>
                    </a:p>
                    <a:p>
                      <a:r>
                        <a:rPr lang="en-US" dirty="0" smtClean="0"/>
                        <a:t>Student Growth</a:t>
                      </a:r>
                      <a:r>
                        <a:rPr lang="en-US" baseline="0" dirty="0" smtClean="0"/>
                        <a:t> Measure </a:t>
                      </a:r>
                    </a:p>
                    <a:p>
                      <a:r>
                        <a:rPr lang="en-US" baseline="0" dirty="0" smtClean="0"/>
                        <a:t>District Choice (optional) </a:t>
                      </a:r>
                      <a:endParaRPr lang="en-US" dirty="0"/>
                    </a:p>
                  </a:txBody>
                  <a:tcPr/>
                </a:tc>
              </a:tr>
            </a:tbl>
          </a:graphicData>
        </a:graphic>
      </p:graphicFrame>
      <p:sp>
        <p:nvSpPr>
          <p:cNvPr id="3" name="TextBox 2"/>
          <p:cNvSpPr txBox="1"/>
          <p:nvPr/>
        </p:nvSpPr>
        <p:spPr>
          <a:xfrm>
            <a:off x="990600" y="4495800"/>
            <a:ext cx="7162800" cy="1754326"/>
          </a:xfrm>
          <a:prstGeom prst="rect">
            <a:avLst/>
          </a:prstGeom>
          <a:noFill/>
        </p:spPr>
        <p:txBody>
          <a:bodyPr wrap="square" rtlCol="0">
            <a:spAutoFit/>
          </a:bodyPr>
          <a:lstStyle/>
          <a:p>
            <a:r>
              <a:rPr lang="en-US" dirty="0" smtClean="0"/>
              <a:t>Districts have flexibility to determine composition; however, to satisfy ESEA requirements:</a:t>
            </a:r>
          </a:p>
          <a:p>
            <a:endParaRPr lang="en-US" dirty="0"/>
          </a:p>
          <a:p>
            <a:endParaRPr lang="en-US" dirty="0" smtClean="0"/>
          </a:p>
          <a:p>
            <a:pPr marL="285750" indent="-285750">
              <a:buFont typeface="Arial" panose="020B0604020202020204" pitchFamily="34" charset="0"/>
              <a:buChar char="•"/>
            </a:pPr>
            <a:r>
              <a:rPr lang="en-US" dirty="0" smtClean="0"/>
              <a:t>Multiple Measures- no one factor be more than 80%</a:t>
            </a:r>
          </a:p>
          <a:p>
            <a:pPr marL="285750" indent="-285750">
              <a:buFont typeface="Arial" panose="020B0604020202020204" pitchFamily="34" charset="0"/>
              <a:buChar char="•"/>
            </a:pPr>
            <a:r>
              <a:rPr lang="en-US" dirty="0" smtClean="0"/>
              <a:t>Student Growth Measures- significant portion- at least 20%</a:t>
            </a:r>
            <a:endParaRPr lang="en-US" dirty="0"/>
          </a:p>
        </p:txBody>
      </p:sp>
      <p:pic>
        <p:nvPicPr>
          <p:cNvPr id="5" name="Picture 2" descr="P:\SCDE Templates\SCDE Logos\SCDE_logo_with_text_medi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8454534"/>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Variation</a:t>
            </a:r>
            <a:endParaRPr lang="en-US" dirty="0"/>
          </a:p>
        </p:txBody>
      </p:sp>
      <p:sp>
        <p:nvSpPr>
          <p:cNvPr id="3" name="Content Placeholder 2"/>
          <p:cNvSpPr>
            <a:spLocks noGrp="1"/>
          </p:cNvSpPr>
          <p:nvPr>
            <p:ph idx="1"/>
          </p:nvPr>
        </p:nvSpPr>
        <p:spPr>
          <a:xfrm>
            <a:off x="0" y="5257800"/>
            <a:ext cx="8686800" cy="1371600"/>
          </a:xfrm>
        </p:spPr>
        <p:txBody>
          <a:bodyPr>
            <a:noAutofit/>
          </a:bodyPr>
          <a:lstStyle/>
          <a:p>
            <a:pPr>
              <a:buNone/>
            </a:pPr>
            <a:r>
              <a:rPr lang="en-US" sz="2400" dirty="0" smtClean="0"/>
              <a:t>      This assessment is going to lead to very little variation in being able to complete the task. Part of variation is including multiple access points for students to demonstrate their learning. </a:t>
            </a:r>
            <a:endParaRPr lang="en-US" sz="2400" dirty="0"/>
          </a:p>
        </p:txBody>
      </p:sp>
      <p:pic>
        <p:nvPicPr>
          <p:cNvPr id="1026" name="Picture 2" descr="http://www.livelylaughter.com/wp-content/uploads/2014/02/assessment.jpg"/>
          <p:cNvPicPr>
            <a:picLocks noChangeAspect="1" noChangeArrowheads="1"/>
          </p:cNvPicPr>
          <p:nvPr/>
        </p:nvPicPr>
        <p:blipFill>
          <a:blip r:embed="rId3" cstate="print"/>
          <a:srcRect/>
          <a:stretch>
            <a:fillRect/>
          </a:stretch>
        </p:blipFill>
        <p:spPr bwMode="auto">
          <a:xfrm>
            <a:off x="1066800" y="1752600"/>
            <a:ext cx="6477000" cy="3228975"/>
          </a:xfrm>
          <a:prstGeom prst="rect">
            <a:avLst/>
          </a:prstGeom>
          <a:noFill/>
        </p:spPr>
      </p:pic>
    </p:spTree>
    <p:extLst>
      <p:ext uri="{BB962C8B-B14F-4D97-AF65-F5344CB8AC3E}">
        <p14:creationId xmlns:p14="http://schemas.microsoft.com/office/powerpoint/2010/main" val="3714516595"/>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91000" cy="1143000"/>
          </a:xfrm>
        </p:spPr>
        <p:txBody>
          <a:bodyPr>
            <a:normAutofit/>
          </a:bodyPr>
          <a:lstStyle/>
          <a:p>
            <a:r>
              <a:rPr lang="en-US" dirty="0" smtClean="0"/>
              <a:t>Little Range</a:t>
            </a:r>
            <a:endParaRPr lang="en-US" dirty="0"/>
          </a:p>
        </p:txBody>
      </p:sp>
      <p:graphicFrame>
        <p:nvGraphicFramePr>
          <p:cNvPr id="5" name="Content Placeholder 4"/>
          <p:cNvGraphicFramePr>
            <a:graphicFrameLocks noGrp="1"/>
          </p:cNvGraphicFramePr>
          <p:nvPr>
            <p:ph idx="1"/>
          </p:nvPr>
        </p:nvGraphicFramePr>
        <p:xfrm>
          <a:off x="685800" y="1600200"/>
          <a:ext cx="3276600" cy="2966720"/>
        </p:xfrm>
        <a:graphic>
          <a:graphicData uri="http://schemas.openxmlformats.org/drawingml/2006/table">
            <a:tbl>
              <a:tblPr firstRow="1" bandRow="1">
                <a:tableStyleId>{5C22544A-7EE6-4342-B048-85BDC9FD1C3A}</a:tableStyleId>
              </a:tblPr>
              <a:tblGrid>
                <a:gridCol w="1638300"/>
                <a:gridCol w="1638300"/>
              </a:tblGrid>
              <a:tr h="370840">
                <a:tc>
                  <a:txBody>
                    <a:bodyPr/>
                    <a:lstStyle/>
                    <a:p>
                      <a:r>
                        <a:rPr lang="en-US" dirty="0" smtClean="0"/>
                        <a:t>Student</a:t>
                      </a:r>
                      <a:endParaRPr lang="en-US" dirty="0"/>
                    </a:p>
                  </a:txBody>
                  <a:tcPr/>
                </a:tc>
                <a:tc>
                  <a:txBody>
                    <a:bodyPr/>
                    <a:lstStyle/>
                    <a:p>
                      <a:pPr algn="ctr"/>
                      <a:r>
                        <a:rPr lang="en-US" dirty="0" smtClean="0"/>
                        <a:t>Score</a:t>
                      </a:r>
                      <a:endParaRPr lang="en-US" dirty="0"/>
                    </a:p>
                  </a:txBody>
                  <a:tcPr/>
                </a:tc>
              </a:tr>
              <a:tr h="370840">
                <a:tc>
                  <a:txBody>
                    <a:bodyPr/>
                    <a:lstStyle/>
                    <a:p>
                      <a:r>
                        <a:rPr lang="en-US" dirty="0" smtClean="0"/>
                        <a:t>Adam</a:t>
                      </a:r>
                      <a:endParaRPr lang="en-US" dirty="0"/>
                    </a:p>
                  </a:txBody>
                  <a:tcPr/>
                </a:tc>
                <a:tc>
                  <a:txBody>
                    <a:bodyPr/>
                    <a:lstStyle/>
                    <a:p>
                      <a:pPr algn="ctr"/>
                      <a:r>
                        <a:rPr lang="en-US" dirty="0" smtClean="0"/>
                        <a:t>60</a:t>
                      </a:r>
                      <a:endParaRPr lang="en-US" dirty="0"/>
                    </a:p>
                  </a:txBody>
                  <a:tcPr/>
                </a:tc>
              </a:tr>
              <a:tr h="370840">
                <a:tc>
                  <a:txBody>
                    <a:bodyPr/>
                    <a:lstStyle/>
                    <a:p>
                      <a:r>
                        <a:rPr lang="en-US" dirty="0" smtClean="0"/>
                        <a:t>Barbara</a:t>
                      </a:r>
                      <a:endParaRPr lang="en-US" dirty="0"/>
                    </a:p>
                  </a:txBody>
                  <a:tcPr/>
                </a:tc>
                <a:tc>
                  <a:txBody>
                    <a:bodyPr/>
                    <a:lstStyle/>
                    <a:p>
                      <a:pPr algn="ctr"/>
                      <a:r>
                        <a:rPr lang="en-US" dirty="0" smtClean="0"/>
                        <a:t>60</a:t>
                      </a:r>
                      <a:endParaRPr lang="en-US" dirty="0"/>
                    </a:p>
                  </a:txBody>
                  <a:tcPr/>
                </a:tc>
              </a:tr>
              <a:tr h="370840">
                <a:tc>
                  <a:txBody>
                    <a:bodyPr/>
                    <a:lstStyle/>
                    <a:p>
                      <a:r>
                        <a:rPr lang="en-US" dirty="0" smtClean="0"/>
                        <a:t>Cathryn</a:t>
                      </a:r>
                      <a:endParaRPr lang="en-US" dirty="0"/>
                    </a:p>
                  </a:txBody>
                  <a:tcPr/>
                </a:tc>
                <a:tc>
                  <a:txBody>
                    <a:bodyPr/>
                    <a:lstStyle/>
                    <a:p>
                      <a:pPr algn="ctr"/>
                      <a:r>
                        <a:rPr lang="en-US" dirty="0" smtClean="0"/>
                        <a:t>100</a:t>
                      </a:r>
                      <a:endParaRPr lang="en-US" dirty="0"/>
                    </a:p>
                  </a:txBody>
                  <a:tcPr/>
                </a:tc>
              </a:tr>
              <a:tr h="370840">
                <a:tc>
                  <a:txBody>
                    <a:bodyPr/>
                    <a:lstStyle/>
                    <a:p>
                      <a:r>
                        <a:rPr lang="en-US" dirty="0" smtClean="0"/>
                        <a:t>Dillan</a:t>
                      </a:r>
                      <a:endParaRPr lang="en-US" dirty="0"/>
                    </a:p>
                  </a:txBody>
                  <a:tcPr/>
                </a:tc>
                <a:tc>
                  <a:txBody>
                    <a:bodyPr/>
                    <a:lstStyle/>
                    <a:p>
                      <a:pPr algn="ctr"/>
                      <a:r>
                        <a:rPr lang="en-US" dirty="0" smtClean="0"/>
                        <a:t>60</a:t>
                      </a:r>
                      <a:endParaRPr lang="en-US" dirty="0"/>
                    </a:p>
                  </a:txBody>
                  <a:tcPr/>
                </a:tc>
              </a:tr>
              <a:tr h="370840">
                <a:tc>
                  <a:txBody>
                    <a:bodyPr/>
                    <a:lstStyle/>
                    <a:p>
                      <a:r>
                        <a:rPr lang="en-US" dirty="0" smtClean="0"/>
                        <a:t>Eve</a:t>
                      </a:r>
                      <a:endParaRPr lang="en-US" dirty="0"/>
                    </a:p>
                  </a:txBody>
                  <a:tcPr/>
                </a:tc>
                <a:tc>
                  <a:txBody>
                    <a:bodyPr/>
                    <a:lstStyle/>
                    <a:p>
                      <a:pPr algn="ctr"/>
                      <a:r>
                        <a:rPr lang="en-US" dirty="0" smtClean="0"/>
                        <a:t>100</a:t>
                      </a:r>
                      <a:endParaRPr lang="en-US" dirty="0"/>
                    </a:p>
                  </a:txBody>
                  <a:tcPr/>
                </a:tc>
              </a:tr>
              <a:tr h="370840">
                <a:tc>
                  <a:txBody>
                    <a:bodyPr/>
                    <a:lstStyle/>
                    <a:p>
                      <a:r>
                        <a:rPr lang="en-US" dirty="0" smtClean="0"/>
                        <a:t>Fred</a:t>
                      </a:r>
                      <a:endParaRPr lang="en-US" dirty="0"/>
                    </a:p>
                  </a:txBody>
                  <a:tcPr/>
                </a:tc>
                <a:tc>
                  <a:txBody>
                    <a:bodyPr/>
                    <a:lstStyle/>
                    <a:p>
                      <a:pPr algn="ctr"/>
                      <a:r>
                        <a:rPr lang="en-US" dirty="0" smtClean="0"/>
                        <a:t>60</a:t>
                      </a:r>
                      <a:endParaRPr lang="en-US" dirty="0"/>
                    </a:p>
                  </a:txBody>
                  <a:tcPr/>
                </a:tc>
              </a:tr>
              <a:tr h="370840">
                <a:tc>
                  <a:txBody>
                    <a:bodyPr/>
                    <a:lstStyle/>
                    <a:p>
                      <a:r>
                        <a:rPr lang="en-US" dirty="0" smtClean="0"/>
                        <a:t>Gary</a:t>
                      </a:r>
                      <a:endParaRPr lang="en-US" dirty="0"/>
                    </a:p>
                  </a:txBody>
                  <a:tcPr/>
                </a:tc>
                <a:tc>
                  <a:txBody>
                    <a:bodyPr/>
                    <a:lstStyle/>
                    <a:p>
                      <a:pPr algn="ctr"/>
                      <a:r>
                        <a:rPr lang="en-US" dirty="0" smtClean="0"/>
                        <a:t>100</a:t>
                      </a:r>
                      <a:endParaRPr lang="en-US" dirty="0"/>
                    </a:p>
                  </a:txBody>
                  <a:tcPr/>
                </a:tc>
              </a:tr>
            </a:tbl>
          </a:graphicData>
        </a:graphic>
      </p:graphicFrame>
      <p:sp>
        <p:nvSpPr>
          <p:cNvPr id="4" name="Title 1"/>
          <p:cNvSpPr txBox="1">
            <a:spLocks/>
          </p:cNvSpPr>
          <p:nvPr/>
        </p:nvSpPr>
        <p:spPr>
          <a:xfrm>
            <a:off x="4953000" y="381000"/>
            <a:ext cx="4191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Wide</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Range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6" name="Content Placeholder 4"/>
          <p:cNvGraphicFramePr>
            <a:graphicFrameLocks/>
          </p:cNvGraphicFramePr>
          <p:nvPr/>
        </p:nvGraphicFramePr>
        <p:xfrm>
          <a:off x="5257800" y="1600200"/>
          <a:ext cx="3276600" cy="2966720"/>
        </p:xfrm>
        <a:graphic>
          <a:graphicData uri="http://schemas.openxmlformats.org/drawingml/2006/table">
            <a:tbl>
              <a:tblPr firstRow="1" bandRow="1">
                <a:tableStyleId>{5C22544A-7EE6-4342-B048-85BDC9FD1C3A}</a:tableStyleId>
              </a:tblPr>
              <a:tblGrid>
                <a:gridCol w="1638300"/>
                <a:gridCol w="1638300"/>
              </a:tblGrid>
              <a:tr h="370840">
                <a:tc>
                  <a:txBody>
                    <a:bodyPr/>
                    <a:lstStyle/>
                    <a:p>
                      <a:r>
                        <a:rPr lang="en-US" dirty="0" smtClean="0"/>
                        <a:t>Student</a:t>
                      </a:r>
                      <a:endParaRPr lang="en-US" dirty="0"/>
                    </a:p>
                  </a:txBody>
                  <a:tcPr/>
                </a:tc>
                <a:tc>
                  <a:txBody>
                    <a:bodyPr/>
                    <a:lstStyle/>
                    <a:p>
                      <a:pPr algn="ctr"/>
                      <a:r>
                        <a:rPr lang="en-US" dirty="0" smtClean="0"/>
                        <a:t>Score</a:t>
                      </a:r>
                      <a:endParaRPr lang="en-US" dirty="0"/>
                    </a:p>
                  </a:txBody>
                  <a:tcPr/>
                </a:tc>
              </a:tr>
              <a:tr h="370840">
                <a:tc>
                  <a:txBody>
                    <a:bodyPr/>
                    <a:lstStyle/>
                    <a:p>
                      <a:r>
                        <a:rPr lang="en-US" dirty="0" smtClean="0"/>
                        <a:t>Adam</a:t>
                      </a:r>
                      <a:endParaRPr lang="en-US" dirty="0"/>
                    </a:p>
                  </a:txBody>
                  <a:tcPr/>
                </a:tc>
                <a:tc>
                  <a:txBody>
                    <a:bodyPr/>
                    <a:lstStyle/>
                    <a:p>
                      <a:pPr algn="ctr"/>
                      <a:r>
                        <a:rPr lang="en-US" dirty="0" smtClean="0"/>
                        <a:t>65</a:t>
                      </a:r>
                      <a:endParaRPr lang="en-US" dirty="0"/>
                    </a:p>
                  </a:txBody>
                  <a:tcPr/>
                </a:tc>
              </a:tr>
              <a:tr h="370840">
                <a:tc>
                  <a:txBody>
                    <a:bodyPr/>
                    <a:lstStyle/>
                    <a:p>
                      <a:r>
                        <a:rPr lang="en-US" dirty="0" smtClean="0"/>
                        <a:t>Barbara</a:t>
                      </a:r>
                      <a:endParaRPr lang="en-US" dirty="0"/>
                    </a:p>
                  </a:txBody>
                  <a:tcPr/>
                </a:tc>
                <a:tc>
                  <a:txBody>
                    <a:bodyPr/>
                    <a:lstStyle/>
                    <a:p>
                      <a:pPr algn="ctr"/>
                      <a:r>
                        <a:rPr lang="en-US" dirty="0" smtClean="0"/>
                        <a:t>75</a:t>
                      </a:r>
                      <a:endParaRPr lang="en-US" dirty="0"/>
                    </a:p>
                  </a:txBody>
                  <a:tcPr/>
                </a:tc>
              </a:tr>
              <a:tr h="370840">
                <a:tc>
                  <a:txBody>
                    <a:bodyPr/>
                    <a:lstStyle/>
                    <a:p>
                      <a:r>
                        <a:rPr lang="en-US" dirty="0" smtClean="0"/>
                        <a:t>Cathryn</a:t>
                      </a:r>
                      <a:endParaRPr lang="en-US" dirty="0"/>
                    </a:p>
                  </a:txBody>
                  <a:tcPr/>
                </a:tc>
                <a:tc>
                  <a:txBody>
                    <a:bodyPr/>
                    <a:lstStyle/>
                    <a:p>
                      <a:pPr algn="ctr"/>
                      <a:r>
                        <a:rPr lang="en-US" dirty="0" smtClean="0"/>
                        <a:t>95</a:t>
                      </a:r>
                      <a:endParaRPr lang="en-US" dirty="0"/>
                    </a:p>
                  </a:txBody>
                  <a:tcPr/>
                </a:tc>
              </a:tr>
              <a:tr h="370840">
                <a:tc>
                  <a:txBody>
                    <a:bodyPr/>
                    <a:lstStyle/>
                    <a:p>
                      <a:r>
                        <a:rPr lang="en-US" dirty="0" smtClean="0"/>
                        <a:t>Dillan</a:t>
                      </a:r>
                      <a:endParaRPr lang="en-US" dirty="0"/>
                    </a:p>
                  </a:txBody>
                  <a:tcPr/>
                </a:tc>
                <a:tc>
                  <a:txBody>
                    <a:bodyPr/>
                    <a:lstStyle/>
                    <a:p>
                      <a:pPr algn="ctr"/>
                      <a:r>
                        <a:rPr lang="en-US" dirty="0" smtClean="0"/>
                        <a:t>45</a:t>
                      </a:r>
                      <a:endParaRPr lang="en-US" dirty="0"/>
                    </a:p>
                  </a:txBody>
                  <a:tcPr/>
                </a:tc>
              </a:tr>
              <a:tr h="370840">
                <a:tc>
                  <a:txBody>
                    <a:bodyPr/>
                    <a:lstStyle/>
                    <a:p>
                      <a:r>
                        <a:rPr lang="en-US" dirty="0" smtClean="0"/>
                        <a:t>Eve</a:t>
                      </a:r>
                      <a:endParaRPr lang="en-US" dirty="0"/>
                    </a:p>
                  </a:txBody>
                  <a:tcPr/>
                </a:tc>
                <a:tc>
                  <a:txBody>
                    <a:bodyPr/>
                    <a:lstStyle/>
                    <a:p>
                      <a:pPr algn="ctr"/>
                      <a:r>
                        <a:rPr lang="en-US" dirty="0" smtClean="0"/>
                        <a:t>100</a:t>
                      </a:r>
                      <a:endParaRPr lang="en-US" dirty="0"/>
                    </a:p>
                  </a:txBody>
                  <a:tcPr/>
                </a:tc>
              </a:tr>
              <a:tr h="370840">
                <a:tc>
                  <a:txBody>
                    <a:bodyPr/>
                    <a:lstStyle/>
                    <a:p>
                      <a:r>
                        <a:rPr lang="en-US" dirty="0" smtClean="0"/>
                        <a:t>Fred</a:t>
                      </a:r>
                      <a:endParaRPr lang="en-US" dirty="0"/>
                    </a:p>
                  </a:txBody>
                  <a:tcPr/>
                </a:tc>
                <a:tc>
                  <a:txBody>
                    <a:bodyPr/>
                    <a:lstStyle/>
                    <a:p>
                      <a:pPr algn="ctr"/>
                      <a:r>
                        <a:rPr lang="en-US" dirty="0" smtClean="0"/>
                        <a:t>85</a:t>
                      </a:r>
                      <a:endParaRPr lang="en-US" dirty="0"/>
                    </a:p>
                  </a:txBody>
                  <a:tcPr/>
                </a:tc>
              </a:tr>
              <a:tr h="370840">
                <a:tc>
                  <a:txBody>
                    <a:bodyPr/>
                    <a:lstStyle/>
                    <a:p>
                      <a:r>
                        <a:rPr lang="en-US" dirty="0" smtClean="0"/>
                        <a:t>Gary</a:t>
                      </a:r>
                      <a:endParaRPr lang="en-US" dirty="0"/>
                    </a:p>
                  </a:txBody>
                  <a:tcPr/>
                </a:tc>
                <a:tc>
                  <a:txBody>
                    <a:bodyPr/>
                    <a:lstStyle/>
                    <a:p>
                      <a:pPr algn="ctr"/>
                      <a:r>
                        <a:rPr lang="en-US" dirty="0" smtClean="0"/>
                        <a:t>80</a:t>
                      </a:r>
                      <a:endParaRPr lang="en-US" dirty="0"/>
                    </a:p>
                  </a:txBody>
                  <a:tcPr/>
                </a:tc>
              </a:tr>
            </a:tbl>
          </a:graphicData>
        </a:graphic>
      </p:graphicFrame>
    </p:spTree>
    <p:extLst>
      <p:ext uri="{BB962C8B-B14F-4D97-AF65-F5344CB8AC3E}">
        <p14:creationId xmlns:p14="http://schemas.microsoft.com/office/powerpoint/2010/main" val="2153604392"/>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Variation</a:t>
            </a:r>
            <a:endParaRPr lang="en-US" dirty="0"/>
          </a:p>
        </p:txBody>
      </p:sp>
      <p:sp>
        <p:nvSpPr>
          <p:cNvPr id="3" name="Content Placeholder 2"/>
          <p:cNvSpPr>
            <a:spLocks noGrp="1"/>
          </p:cNvSpPr>
          <p:nvPr>
            <p:ph idx="1"/>
          </p:nvPr>
        </p:nvSpPr>
        <p:spPr/>
        <p:txBody>
          <a:bodyPr/>
          <a:lstStyle/>
          <a:p>
            <a:pPr>
              <a:buNone/>
            </a:pPr>
            <a:r>
              <a:rPr lang="en-US" dirty="0" smtClean="0"/>
              <a:t>Ask your Teachers:</a:t>
            </a:r>
          </a:p>
          <a:p>
            <a:r>
              <a:rPr lang="en-US" dirty="0" smtClean="0"/>
              <a:t>Does the assessment measure a range of DOK levels?</a:t>
            </a:r>
          </a:p>
          <a:p>
            <a:r>
              <a:rPr lang="en-US" dirty="0" smtClean="0"/>
              <a:t>Does the score allow you to gauge the full range of student performance?</a:t>
            </a:r>
          </a:p>
          <a:p>
            <a:r>
              <a:rPr lang="en-US" dirty="0" smtClean="0"/>
              <a:t>Do student baseline data suggest that all students will be able to demonstrate growth on this assessment?</a:t>
            </a:r>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104196935"/>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r>
              <a:rPr lang="en-US" dirty="0" smtClean="0"/>
              <a:t>Case Study</a:t>
            </a:r>
            <a:endParaRPr lang="en-US" dirty="0"/>
          </a:p>
        </p:txBody>
      </p:sp>
      <p:sp>
        <p:nvSpPr>
          <p:cNvPr id="3" name="Content Placeholder 2"/>
          <p:cNvSpPr>
            <a:spLocks noGrp="1"/>
          </p:cNvSpPr>
          <p:nvPr>
            <p:ph idx="1"/>
          </p:nvPr>
        </p:nvSpPr>
        <p:spPr>
          <a:xfrm>
            <a:off x="457200" y="685800"/>
            <a:ext cx="8229600" cy="5943600"/>
          </a:xfrm>
        </p:spPr>
        <p:txBody>
          <a:bodyPr>
            <a:noAutofit/>
          </a:bodyPr>
          <a:lstStyle/>
          <a:p>
            <a:r>
              <a:rPr lang="en-US" sz="2000" dirty="0" smtClean="0"/>
              <a:t>You and Mr. Wright, the 3</a:t>
            </a:r>
            <a:r>
              <a:rPr lang="en-US" sz="2000" baseline="30000" dirty="0" smtClean="0"/>
              <a:t>rd</a:t>
            </a:r>
            <a:r>
              <a:rPr lang="en-US" sz="2000" dirty="0" smtClean="0"/>
              <a:t> grade teacher, are meeting to review the assessments he has used to measure his SLO on reading comprehension. When you meet, he presents you with two assessments. One is the assessment he created and administered at the beginning of the semester. This assessment  included a brief paragraph about animals at the zoo. After reading the passage, students responded to 10 multiple-choice items about it. The other assessment he has selected is the spring MAP assessment.  As you look at the scores on the assessment that he administered at the beginning of the semester, you see that almost all students got all of the items right. However, the scores on the MAP assessment show a wider range of student performance. </a:t>
            </a:r>
            <a:endParaRPr lang="en-US" sz="2000" dirty="0" smtClean="0">
              <a:solidFill>
                <a:srgbClr val="FF0000"/>
              </a:solidFill>
            </a:endParaRPr>
          </a:p>
          <a:p>
            <a:endParaRPr lang="en-US" sz="2000" dirty="0" smtClean="0"/>
          </a:p>
          <a:p>
            <a:r>
              <a:rPr lang="en-US" sz="2000" dirty="0" smtClean="0"/>
              <a:t>Discussion Questions:</a:t>
            </a:r>
          </a:p>
          <a:p>
            <a:pPr lvl="1"/>
            <a:r>
              <a:rPr lang="en-US" sz="2000" dirty="0" smtClean="0"/>
              <a:t>What has Mr. Wright done well? </a:t>
            </a:r>
          </a:p>
          <a:p>
            <a:pPr lvl="1"/>
            <a:r>
              <a:rPr lang="en-US" sz="2000" dirty="0" smtClean="0"/>
              <a:t>What advice would you offer Mr. Wright to help him improve his assessment system?</a:t>
            </a:r>
          </a:p>
          <a:p>
            <a:pPr lvl="1"/>
            <a:r>
              <a:rPr lang="en-US" sz="2000" dirty="0" smtClean="0"/>
              <a:t>What other ways could Mr. Wright assess students’ reading comprehension?</a:t>
            </a:r>
            <a:endParaRPr lang="en-US" sz="2000" dirty="0"/>
          </a:p>
        </p:txBody>
      </p:sp>
    </p:spTree>
    <p:extLst>
      <p:ext uri="{BB962C8B-B14F-4D97-AF65-F5344CB8AC3E}">
        <p14:creationId xmlns:p14="http://schemas.microsoft.com/office/powerpoint/2010/main" val="3506214321"/>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229600" cy="1143000"/>
          </a:xfrm>
        </p:spPr>
        <p:txBody>
          <a:bodyPr>
            <a:normAutofit fontScale="90000"/>
          </a:bodyPr>
          <a:lstStyle/>
          <a:p>
            <a:r>
              <a:rPr lang="en-US" dirty="0" smtClean="0"/>
              <a:t>What did you learn in this session that was most helpful to you?</a:t>
            </a:r>
            <a:br>
              <a:rPr lang="en-US" dirty="0" smtClean="0"/>
            </a:br>
            <a:r>
              <a:rPr lang="en-US" dirty="0" smtClean="0"/>
              <a:t/>
            </a:r>
            <a:br>
              <a:rPr lang="en-US" dirty="0" smtClean="0"/>
            </a:br>
            <a:r>
              <a:rPr lang="en-US" dirty="0" smtClean="0"/>
              <a:t/>
            </a:r>
            <a:br>
              <a:rPr lang="en-US" dirty="0" smtClean="0"/>
            </a:br>
            <a:r>
              <a:rPr lang="en-US" dirty="0" smtClean="0"/>
              <a:t>What questions do you still have?</a:t>
            </a:r>
            <a:endParaRPr lang="en-US" dirty="0"/>
          </a:p>
        </p:txBody>
      </p:sp>
    </p:spTree>
    <p:extLst>
      <p:ext uri="{BB962C8B-B14F-4D97-AF65-F5344CB8AC3E}">
        <p14:creationId xmlns:p14="http://schemas.microsoft.com/office/powerpoint/2010/main" val="3975787145"/>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Schneider, M. &amp; Thompson, J.  A framework for evaluating the quality of performance tasks and their associated scoring guides within a student learning objective context. </a:t>
            </a:r>
          </a:p>
          <a:p>
            <a:r>
              <a:rPr lang="en-US" dirty="0" smtClean="0"/>
              <a:t>Teacher-Made Assessments: Multiple Choice and Other Selected-Response Items, 2010, The McGraw-Hill Companies, Inc.</a:t>
            </a:r>
          </a:p>
          <a:p>
            <a:r>
              <a:rPr lang="en-US" dirty="0" smtClean="0"/>
              <a:t>Image retrieved from </a:t>
            </a:r>
            <a:r>
              <a:rPr lang="en-US" dirty="0" smtClean="0">
                <a:hlinkClick r:id="rId2"/>
              </a:rPr>
              <a:t>https://gjismyp.files.wordpress.com/2011/10/fair-assessment.jpg</a:t>
            </a:r>
            <a:endParaRPr lang="en-US" dirty="0" smtClean="0"/>
          </a:p>
          <a:p>
            <a:pPr lvl="1"/>
            <a:endParaRPr lang="en-US" dirty="0"/>
          </a:p>
        </p:txBody>
      </p:sp>
    </p:spTree>
    <p:extLst>
      <p:ext uri="{BB962C8B-B14F-4D97-AF65-F5344CB8AC3E}">
        <p14:creationId xmlns:p14="http://schemas.microsoft.com/office/powerpoint/2010/main" val="532342089"/>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txBox="1">
            <a:spLocks/>
          </p:cNvSpPr>
          <p:nvPr/>
        </p:nvSpPr>
        <p:spPr>
          <a:xfrm>
            <a:off x="1600200" y="4873128"/>
            <a:ext cx="6400800" cy="1752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dirty="0" smtClean="0"/>
              <a:t>Please be ready to begin the next session in 15 minutes. </a:t>
            </a:r>
          </a:p>
          <a:p>
            <a:pPr marL="0" indent="0" algn="ctr">
              <a:buNone/>
            </a:pPr>
            <a:r>
              <a:rPr lang="en-US" dirty="0" smtClean="0"/>
              <a:t>Thank you!</a:t>
            </a:r>
            <a:endParaRPr lang="en-US" dirty="0"/>
          </a:p>
        </p:txBody>
      </p:sp>
      <p:pic>
        <p:nvPicPr>
          <p:cNvPr id="5" name="Picture 2" descr="C:\Users\tgrant\AppData\Local\Microsoft\Windows\Temporary Internet Files\Content.IE5\E31EFY2K\3287108-take-a-break-mug-showing-relaxing-and-tirednes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457200"/>
            <a:ext cx="4165410" cy="4165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858170"/>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Growth targets</a:t>
            </a:r>
            <a:endParaRPr lang="en-US" dirty="0"/>
          </a:p>
        </p:txBody>
      </p:sp>
      <p:sp>
        <p:nvSpPr>
          <p:cNvPr id="5" name="Text Placeholder 4"/>
          <p:cNvSpPr>
            <a:spLocks noGrp="1"/>
          </p:cNvSpPr>
          <p:nvPr>
            <p:ph type="body" idx="1"/>
          </p:nvPr>
        </p:nvSpPr>
        <p:spPr/>
        <p:txBody>
          <a:bodyPr/>
          <a:lstStyle/>
          <a:p>
            <a:endParaRPr lang="en-US"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72"/>
            <a:ext cx="9144000" cy="1529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4592175"/>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Baseline and Trend Data Activity</a:t>
            </a: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Take out the Baseline and Trend Data Activity packet.</a:t>
            </a:r>
          </a:p>
          <a:p>
            <a:pPr marL="0"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This activity will be facilitated.</a:t>
            </a:r>
          </a:p>
          <a:p>
            <a:pPr marL="0" indent="0">
              <a:buNone/>
            </a:pPr>
            <a:endParaRPr lang="en-US" dirty="0"/>
          </a:p>
        </p:txBody>
      </p:sp>
    </p:spTree>
    <p:extLst>
      <p:ext uri="{BB962C8B-B14F-4D97-AF65-F5344CB8AC3E}">
        <p14:creationId xmlns:p14="http://schemas.microsoft.com/office/powerpoint/2010/main" val="1293293594"/>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Data Analysis Process</a:t>
            </a:r>
            <a:endParaRPr lang="en-US" dirty="0"/>
          </a:p>
        </p:txBody>
      </p:sp>
      <p:sp>
        <p:nvSpPr>
          <p:cNvPr id="3" name="Content Placeholder 2"/>
          <p:cNvSpPr>
            <a:spLocks noGrp="1"/>
          </p:cNvSpPr>
          <p:nvPr>
            <p:ph idx="1"/>
          </p:nvPr>
        </p:nvSpPr>
        <p:spPr/>
        <p:txBody>
          <a:bodyPr/>
          <a:lstStyle/>
          <a:p>
            <a:r>
              <a:rPr lang="en-US" sz="2800" dirty="0">
                <a:latin typeface="Times New Roman" panose="02020603050405020304" pitchFamily="18" charset="0"/>
                <a:cs typeface="Times New Roman" panose="02020603050405020304" pitchFamily="18" charset="0"/>
              </a:rPr>
              <a:t>Identify and gather baseline data:</a:t>
            </a:r>
          </a:p>
          <a:p>
            <a:pPr lvl="1"/>
            <a:r>
              <a:rPr lang="en-US" sz="2000" dirty="0">
                <a:latin typeface="Times New Roman" panose="02020603050405020304" pitchFamily="18" charset="0"/>
                <a:cs typeface="Times New Roman" panose="02020603050405020304" pitchFamily="18" charset="0"/>
              </a:rPr>
              <a:t>Is there a pre-assessment that is aligned to the post-assessment?</a:t>
            </a:r>
          </a:p>
          <a:p>
            <a:pPr lvl="1"/>
            <a:r>
              <a:rPr lang="en-US" sz="2000" dirty="0">
                <a:latin typeface="Times New Roman" panose="02020603050405020304" pitchFamily="18" charset="0"/>
                <a:cs typeface="Times New Roman" panose="02020603050405020304" pitchFamily="18" charset="0"/>
              </a:rPr>
              <a:t>If not, are there expectations or guidelines for how teachers can use trend data to set growth targets?</a:t>
            </a:r>
          </a:p>
          <a:p>
            <a:r>
              <a:rPr lang="en-US" sz="2800" dirty="0">
                <a:latin typeface="Times New Roman" panose="02020603050405020304" pitchFamily="18" charset="0"/>
                <a:cs typeface="Times New Roman" panose="02020603050405020304" pitchFamily="18" charset="0"/>
              </a:rPr>
              <a:t>Activity: In your group, locate the baseline data in the packet.</a:t>
            </a:r>
          </a:p>
          <a:p>
            <a:pPr lvl="1"/>
            <a:r>
              <a:rPr lang="en-US" sz="2000" dirty="0">
                <a:latin typeface="Times New Roman" panose="02020603050405020304" pitchFamily="18" charset="0"/>
                <a:cs typeface="Times New Roman" panose="02020603050405020304" pitchFamily="18" charset="0"/>
              </a:rPr>
              <a:t>Are there clear groups of students? If so, what are they?</a:t>
            </a:r>
          </a:p>
          <a:p>
            <a:pPr lvl="1"/>
            <a:r>
              <a:rPr lang="en-US" sz="2000" dirty="0">
                <a:latin typeface="Times New Roman" panose="02020603050405020304" pitchFamily="18" charset="0"/>
                <a:cs typeface="Times New Roman" panose="02020603050405020304" pitchFamily="18" charset="0"/>
              </a:rPr>
              <a:t>Where is this kind of data stored in your district? How do you expect teachers to access this data? </a:t>
            </a:r>
            <a:endParaRPr lang="en-US" sz="2000" dirty="0" smtClean="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Discuss: is baseline data alone sufficient for setting growth targets? Why or why not?</a:t>
            </a:r>
            <a:endParaRPr lang="en-US" sz="20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98441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normAutofit fontScale="90000"/>
          </a:bodyPr>
          <a:lstStyle/>
          <a:p>
            <a:r>
              <a:rPr lang="en-US" dirty="0" smtClean="0"/>
              <a:t>SLOs and Teacher Evaluation</a:t>
            </a:r>
            <a:endParaRPr lang="en-US" dirty="0"/>
          </a:p>
        </p:txBody>
      </p:sp>
      <p:sp>
        <p:nvSpPr>
          <p:cNvPr id="3" name="Content Placeholder 2"/>
          <p:cNvSpPr>
            <a:spLocks noGrp="1"/>
          </p:cNvSpPr>
          <p:nvPr>
            <p:ph idx="1"/>
          </p:nvPr>
        </p:nvSpPr>
        <p:spPr/>
        <p:txBody>
          <a:bodyPr>
            <a:normAutofit lnSpcReduction="10000"/>
          </a:bodyPr>
          <a:lstStyle/>
          <a:p>
            <a:r>
              <a:rPr lang="en-US" dirty="0"/>
              <a:t>Student growth must be a significant portion of an educator’s evaluation</a:t>
            </a:r>
          </a:p>
          <a:p>
            <a:r>
              <a:rPr lang="en-US" dirty="0" smtClean="0"/>
              <a:t>SLOs are a vehicle for collecting evidence of student growth</a:t>
            </a:r>
          </a:p>
          <a:p>
            <a:r>
              <a:rPr lang="en-US" dirty="0" smtClean="0"/>
              <a:t>Designed for use by teachers in grades and subjects that do not have a state-mandated, ESEA required assessment. </a:t>
            </a:r>
          </a:p>
          <a:p>
            <a:r>
              <a:rPr lang="en-US" dirty="0" smtClean="0"/>
              <a:t>SLOs can be combined with a teacher’s VAM score to yield a student growth score</a:t>
            </a:r>
          </a:p>
          <a:p>
            <a:endParaRPr lang="en-US" dirty="0" smtClean="0"/>
          </a:p>
          <a:p>
            <a:endParaRPr lang="en-US" dirty="0"/>
          </a:p>
        </p:txBody>
      </p:sp>
      <p:pic>
        <p:nvPicPr>
          <p:cNvPr id="4" name="Picture 2" descr="P:\SCDE Templates\SCDE Logos\SCDE_logo_with_text_medi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76200"/>
            <a:ext cx="1752600" cy="46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934014"/>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4699" cy="4953000"/>
          </a:xfrm>
        </p:spPr>
        <p:txBody>
          <a:bodyPr>
            <a:normAutofit/>
          </a:bodyPr>
          <a:lstStyle/>
          <a:p>
            <a:r>
              <a:rPr lang="en-US" sz="2800" dirty="0" smtClean="0">
                <a:solidFill>
                  <a:schemeClr val="tx1"/>
                </a:solidFill>
                <a:latin typeface="Times New Roman" panose="02020603050405020304" pitchFamily="18" charset="0"/>
                <a:cs typeface="Times New Roman" panose="02020603050405020304" pitchFamily="18" charset="0"/>
              </a:rPr>
              <a:t>Trend data and other student data helps educators determine </a:t>
            </a:r>
            <a:r>
              <a:rPr lang="en-US" sz="2600" i="1" dirty="0" smtClean="0">
                <a:solidFill>
                  <a:schemeClr val="tx1"/>
                </a:solidFill>
                <a:latin typeface="Times New Roman" panose="02020603050405020304" pitchFamily="18" charset="0"/>
                <a:cs typeface="Times New Roman" panose="02020603050405020304" pitchFamily="18" charset="0"/>
              </a:rPr>
              <a:t>how much </a:t>
            </a:r>
            <a:r>
              <a:rPr lang="en-US" sz="2600" dirty="0" smtClean="0">
                <a:solidFill>
                  <a:schemeClr val="tx1"/>
                </a:solidFill>
                <a:latin typeface="Times New Roman" panose="02020603050405020304" pitchFamily="18" charset="0"/>
                <a:cs typeface="Times New Roman" panose="02020603050405020304" pitchFamily="18" charset="0"/>
              </a:rPr>
              <a:t>growth each student is likely to make</a:t>
            </a:r>
          </a:p>
          <a:p>
            <a:r>
              <a:rPr lang="en-US" sz="2800" dirty="0" smtClean="0">
                <a:solidFill>
                  <a:schemeClr val="tx1"/>
                </a:solidFill>
                <a:latin typeface="Times New Roman" panose="02020603050405020304" pitchFamily="18" charset="0"/>
                <a:cs typeface="Times New Roman" panose="02020603050405020304" pitchFamily="18" charset="0"/>
              </a:rPr>
              <a:t>Identify </a:t>
            </a:r>
            <a:r>
              <a:rPr lang="en-US" sz="2800" dirty="0">
                <a:solidFill>
                  <a:schemeClr val="tx1"/>
                </a:solidFill>
                <a:latin typeface="Times New Roman" panose="02020603050405020304" pitchFamily="18" charset="0"/>
                <a:cs typeface="Times New Roman" panose="02020603050405020304" pitchFamily="18" charset="0"/>
              </a:rPr>
              <a:t>and gather trend data</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a:p>
            <a:pPr lvl="1"/>
            <a:r>
              <a:rPr lang="en-US" sz="2000" dirty="0">
                <a:solidFill>
                  <a:schemeClr val="tx1"/>
                </a:solidFill>
                <a:latin typeface="Times New Roman" panose="02020603050405020304" pitchFamily="18" charset="0"/>
                <a:cs typeface="Times New Roman" panose="02020603050405020304" pitchFamily="18" charset="0"/>
              </a:rPr>
              <a:t>Test scores from prior years (any available)</a:t>
            </a:r>
          </a:p>
          <a:p>
            <a:pPr lvl="1"/>
            <a:r>
              <a:rPr lang="en-US" sz="2000" dirty="0">
                <a:solidFill>
                  <a:schemeClr val="tx1"/>
                </a:solidFill>
                <a:latin typeface="Times New Roman" panose="02020603050405020304" pitchFamily="18" charset="0"/>
                <a:cs typeface="Times New Roman" panose="02020603050405020304" pitchFamily="18" charset="0"/>
              </a:rPr>
              <a:t>Current and past grades</a:t>
            </a:r>
          </a:p>
          <a:p>
            <a:pPr lvl="1"/>
            <a:r>
              <a:rPr lang="en-US" sz="2000" dirty="0">
                <a:solidFill>
                  <a:schemeClr val="tx1"/>
                </a:solidFill>
                <a:latin typeface="Times New Roman" panose="02020603050405020304" pitchFamily="18" charset="0"/>
                <a:cs typeface="Times New Roman" panose="02020603050405020304" pitchFamily="18" charset="0"/>
              </a:rPr>
              <a:t>Formative assessment </a:t>
            </a:r>
            <a:r>
              <a:rPr lang="en-US" sz="2000" dirty="0" smtClean="0">
                <a:solidFill>
                  <a:schemeClr val="tx1"/>
                </a:solidFill>
                <a:latin typeface="Times New Roman" panose="02020603050405020304" pitchFamily="18" charset="0"/>
                <a:cs typeface="Times New Roman" panose="02020603050405020304" pitchFamily="18" charset="0"/>
              </a:rPr>
              <a:t>data from this year and previous years, including running records</a:t>
            </a:r>
          </a:p>
          <a:p>
            <a:pPr lvl="1"/>
            <a:r>
              <a:rPr lang="en-US" sz="2000" dirty="0" smtClean="0">
                <a:solidFill>
                  <a:schemeClr val="tx1"/>
                </a:solidFill>
                <a:latin typeface="Times New Roman" panose="02020603050405020304" pitchFamily="18" charset="0"/>
                <a:cs typeface="Times New Roman" panose="02020603050405020304" pitchFamily="18" charset="0"/>
              </a:rPr>
              <a:t>Reading and math conferences</a:t>
            </a:r>
            <a:endParaRPr lang="en-US" sz="2000" dirty="0">
              <a:solidFill>
                <a:schemeClr val="tx1"/>
              </a:solidFill>
              <a:latin typeface="Times New Roman" panose="02020603050405020304" pitchFamily="18" charset="0"/>
              <a:cs typeface="Times New Roman" panose="02020603050405020304" pitchFamily="18" charset="0"/>
            </a:endParaRPr>
          </a:p>
          <a:p>
            <a:pPr lvl="1"/>
            <a:r>
              <a:rPr lang="en-US" sz="2000" dirty="0">
                <a:solidFill>
                  <a:schemeClr val="tx1"/>
                </a:solidFill>
                <a:latin typeface="Times New Roman" panose="02020603050405020304" pitchFamily="18" charset="0"/>
                <a:cs typeface="Times New Roman" panose="02020603050405020304" pitchFamily="18" charset="0"/>
              </a:rPr>
              <a:t>Data to inform the student population section, such as attendance records or 504 </a:t>
            </a:r>
            <a:r>
              <a:rPr lang="en-US" sz="2000" dirty="0" smtClean="0">
                <a:solidFill>
                  <a:schemeClr val="tx1"/>
                </a:solidFill>
                <a:latin typeface="Times New Roman" panose="02020603050405020304" pitchFamily="18" charset="0"/>
                <a:cs typeface="Times New Roman" panose="02020603050405020304" pitchFamily="18" charset="0"/>
              </a:rPr>
              <a:t>plans</a:t>
            </a:r>
          </a:p>
          <a:p>
            <a:pPr lvl="1"/>
            <a:r>
              <a:rPr lang="en-US" sz="2000" dirty="0" smtClean="0">
                <a:solidFill>
                  <a:schemeClr val="tx1"/>
                </a:solidFill>
                <a:latin typeface="Times New Roman" panose="02020603050405020304" pitchFamily="18" charset="0"/>
                <a:cs typeface="Times New Roman" panose="02020603050405020304" pitchFamily="18" charset="0"/>
              </a:rPr>
              <a:t>Results from diagnostic assessments</a:t>
            </a:r>
            <a:endParaRPr lang="en-US" sz="2000" dirty="0">
              <a:solidFill>
                <a:schemeClr val="tx1"/>
              </a:solidFill>
              <a:latin typeface="Times New Roman" panose="02020603050405020304" pitchFamily="18" charset="0"/>
              <a:cs typeface="Times New Roman" panose="02020603050405020304" pitchFamily="18" charset="0"/>
            </a:endParaRPr>
          </a:p>
          <a:p>
            <a:pPr lvl="1"/>
            <a:endParaRPr lang="en-US" dirty="0" smtClean="0">
              <a:solidFill>
                <a:schemeClr val="tx1"/>
              </a:solidFill>
              <a:latin typeface="Times New Roman" panose="02020603050405020304" pitchFamily="18" charset="0"/>
              <a:cs typeface="Times New Roman" panose="02020603050405020304" pitchFamily="18" charset="0"/>
            </a:endParaRPr>
          </a:p>
          <a:p>
            <a:pPr lvl="1"/>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The Data Analysis Process</a:t>
            </a:r>
            <a:endParaRPr lang="en-US" dirty="0"/>
          </a:p>
        </p:txBody>
      </p:sp>
      <p:sp>
        <p:nvSpPr>
          <p:cNvPr id="4" name="Slide Number Placeholder 3"/>
          <p:cNvSpPr>
            <a:spLocks noGrp="1"/>
          </p:cNvSpPr>
          <p:nvPr>
            <p:ph type="sldNum" sz="quarter" idx="10"/>
          </p:nvPr>
        </p:nvSpPr>
        <p:spPr/>
        <p:txBody>
          <a:bodyPr/>
          <a:lstStyle/>
          <a:p>
            <a:fld id="{562267B2-8FD4-4EF8-8AEF-3283FCD75FC2}" type="slidenum">
              <a:rPr lang="en-US" smtClean="0"/>
              <a:pPr/>
              <a:t>90</a:t>
            </a:fld>
            <a:endParaRPr lang="en-US" dirty="0"/>
          </a:p>
        </p:txBody>
      </p:sp>
    </p:spTree>
    <p:extLst>
      <p:ext uri="{BB962C8B-B14F-4D97-AF65-F5344CB8AC3E}">
        <p14:creationId xmlns:p14="http://schemas.microsoft.com/office/powerpoint/2010/main" val="2666934261"/>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Data Analysis Process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latin typeface="Times New Roman" panose="02020603050405020304" pitchFamily="18" charset="0"/>
                <a:cs typeface="Times New Roman" panose="02020603050405020304" pitchFamily="18" charset="0"/>
              </a:rPr>
              <a:t>Activity: Analyze </a:t>
            </a:r>
            <a:r>
              <a:rPr lang="en-US" dirty="0">
                <a:latin typeface="Times New Roman" panose="02020603050405020304" pitchFamily="18" charset="0"/>
                <a:cs typeface="Times New Roman" panose="02020603050405020304" pitchFamily="18" charset="0"/>
              </a:rPr>
              <a:t>the data and look for trends</a:t>
            </a:r>
          </a:p>
          <a:p>
            <a:pPr lvl="1"/>
            <a:r>
              <a:rPr lang="en-US" sz="2200" dirty="0">
                <a:latin typeface="Times New Roman" panose="02020603050405020304" pitchFamily="18" charset="0"/>
                <a:cs typeface="Times New Roman" panose="02020603050405020304" pitchFamily="18" charset="0"/>
              </a:rPr>
              <a:t>Are there clear groups of students? If so, are they the same groups represented in the baseline data? Are there some students whose performance has changed or been inconsistent in the last year or two?</a:t>
            </a:r>
          </a:p>
          <a:p>
            <a:pPr lvl="1"/>
            <a:r>
              <a:rPr lang="en-US" sz="2200" dirty="0">
                <a:latin typeface="Times New Roman" panose="02020603050405020304" pitchFamily="18" charset="0"/>
                <a:cs typeface="Times New Roman" panose="02020603050405020304" pitchFamily="18" charset="0"/>
              </a:rPr>
              <a:t>How are students performing overall? Are most students consistently demonstrating proficiency</a:t>
            </a:r>
            <a:r>
              <a:rPr lang="en-US" sz="2200" dirty="0" smtClean="0">
                <a:latin typeface="Times New Roman" panose="02020603050405020304" pitchFamily="18" charset="0"/>
                <a:cs typeface="Times New Roman" panose="02020603050405020304" pitchFamily="18" charset="0"/>
              </a:rPr>
              <a:t>?</a:t>
            </a:r>
          </a:p>
          <a:p>
            <a:pPr lvl="1"/>
            <a:r>
              <a:rPr lang="en-US" sz="2200" dirty="0" smtClean="0">
                <a:latin typeface="Times New Roman" panose="02020603050405020304" pitchFamily="18" charset="0"/>
                <a:cs typeface="Times New Roman" panose="02020603050405020304" pitchFamily="18" charset="0"/>
              </a:rPr>
              <a:t>What kind of growth have students been making? Have students been consistently meeting or missing expectations?</a:t>
            </a:r>
            <a:endParaRPr lang="en-US" sz="2200" dirty="0">
              <a:latin typeface="Times New Roman" panose="02020603050405020304" pitchFamily="18" charset="0"/>
              <a:cs typeface="Times New Roman" panose="02020603050405020304" pitchFamily="18" charset="0"/>
            </a:endParaRPr>
          </a:p>
          <a:p>
            <a:pPr lvl="1"/>
            <a:r>
              <a:rPr lang="en-US" sz="2200" dirty="0" smtClean="0">
                <a:latin typeface="Times New Roman" panose="02020603050405020304" pitchFamily="18" charset="0"/>
                <a:cs typeface="Times New Roman" panose="02020603050405020304" pitchFamily="18" charset="0"/>
              </a:rPr>
              <a:t>What </a:t>
            </a:r>
            <a:r>
              <a:rPr lang="en-US" sz="2200" dirty="0">
                <a:latin typeface="Times New Roman" panose="02020603050405020304" pitchFamily="18" charset="0"/>
                <a:cs typeface="Times New Roman" panose="02020603050405020304" pitchFamily="18" charset="0"/>
              </a:rPr>
              <a:t>process did you use to analyze the data? What kind of skills do you think are necessary to do this kind of analysis?</a:t>
            </a:r>
          </a:p>
          <a:p>
            <a:pPr lvl="1"/>
            <a:r>
              <a:rPr lang="en-US" sz="2200" dirty="0">
                <a:latin typeface="Times New Roman" panose="02020603050405020304" pitchFamily="18" charset="0"/>
                <a:cs typeface="Times New Roman" panose="02020603050405020304" pitchFamily="18" charset="0"/>
              </a:rPr>
              <a:t>How can your district </a:t>
            </a:r>
            <a:r>
              <a:rPr lang="en-US" sz="2200" dirty="0" smtClean="0">
                <a:latin typeface="Times New Roman" panose="02020603050405020304" pitchFamily="18" charset="0"/>
                <a:cs typeface="Times New Roman" panose="02020603050405020304" pitchFamily="18" charset="0"/>
              </a:rPr>
              <a:t>or IHE support </a:t>
            </a:r>
            <a:r>
              <a:rPr lang="en-US" sz="2200" dirty="0">
                <a:latin typeface="Times New Roman" panose="02020603050405020304" pitchFamily="18" charset="0"/>
                <a:cs typeface="Times New Roman" panose="02020603050405020304" pitchFamily="18" charset="0"/>
              </a:rPr>
              <a:t>teachers in engaging in this type of data analysis?</a:t>
            </a:r>
          </a:p>
          <a:p>
            <a:endParaRPr lang="en-US" dirty="0"/>
          </a:p>
        </p:txBody>
      </p:sp>
    </p:spTree>
    <p:extLst>
      <p:ext uri="{BB962C8B-B14F-4D97-AF65-F5344CB8AC3E}">
        <p14:creationId xmlns:p14="http://schemas.microsoft.com/office/powerpoint/2010/main" val="3737420009"/>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04800" y="762000"/>
            <a:ext cx="7772400" cy="1470025"/>
          </a:xfrm>
        </p:spPr>
        <p:txBody>
          <a:bodyPr>
            <a:noAutofit/>
          </a:bodyPr>
          <a:lstStyle/>
          <a:p>
            <a:r>
              <a:rPr lang="en-US" sz="4000" dirty="0" smtClean="0"/>
              <a:t>Activity Part III: Setting Growth Targets</a:t>
            </a:r>
            <a:endParaRPr lang="en-US" sz="4000" dirty="0"/>
          </a:p>
        </p:txBody>
      </p:sp>
      <p:graphicFrame>
        <p:nvGraphicFramePr>
          <p:cNvPr id="4" name="Table 3"/>
          <p:cNvGraphicFramePr>
            <a:graphicFrameLocks noGrp="1"/>
          </p:cNvGraphicFramePr>
          <p:nvPr>
            <p:extLst>
              <p:ext uri="{D42A27DB-BD31-4B8C-83A1-F6EECF244321}">
                <p14:modId xmlns:p14="http://schemas.microsoft.com/office/powerpoint/2010/main" val="1873121786"/>
              </p:ext>
            </p:extLst>
          </p:nvPr>
        </p:nvGraphicFramePr>
        <p:xfrm>
          <a:off x="1752600" y="2214613"/>
          <a:ext cx="5867400" cy="3987799"/>
        </p:xfrm>
        <a:graphic>
          <a:graphicData uri="http://schemas.openxmlformats.org/drawingml/2006/table">
            <a:tbl>
              <a:tblPr firstRow="1" bandRow="1">
                <a:tableStyleId>{5C22544A-7EE6-4342-B048-85BDC9FD1C3A}</a:tableStyleId>
              </a:tblPr>
              <a:tblGrid>
                <a:gridCol w="2933700"/>
                <a:gridCol w="2933700"/>
              </a:tblGrid>
              <a:tr h="597705">
                <a:tc>
                  <a:txBody>
                    <a:bodyPr/>
                    <a:lstStyle/>
                    <a:p>
                      <a:r>
                        <a:rPr lang="en-US" dirty="0" smtClean="0"/>
                        <a:t>Baseline Performance Level</a:t>
                      </a:r>
                      <a:endParaRPr lang="en-US" dirty="0"/>
                    </a:p>
                  </a:txBody>
                  <a:tcPr/>
                </a:tc>
                <a:tc>
                  <a:txBody>
                    <a:bodyPr/>
                    <a:lstStyle/>
                    <a:p>
                      <a:r>
                        <a:rPr lang="en-US" dirty="0" smtClean="0"/>
                        <a:t>Growth</a:t>
                      </a:r>
                      <a:r>
                        <a:rPr lang="en-US" baseline="0" dirty="0" smtClean="0"/>
                        <a:t> Target</a:t>
                      </a:r>
                      <a:endParaRPr lang="en-US" dirty="0"/>
                    </a:p>
                  </a:txBody>
                  <a:tcPr/>
                </a:tc>
              </a:tr>
              <a:tr h="1012655">
                <a:tc>
                  <a:txBody>
                    <a:bodyPr/>
                    <a:lstStyle/>
                    <a:p>
                      <a:r>
                        <a:rPr lang="en-US" dirty="0" smtClean="0"/>
                        <a:t>Below Proficiency</a:t>
                      </a:r>
                    </a:p>
                    <a:p>
                      <a:endParaRPr lang="en-US" dirty="0" smtClean="0"/>
                    </a:p>
                    <a:p>
                      <a:endParaRPr lang="en-US" dirty="0"/>
                    </a:p>
                  </a:txBody>
                  <a:tcPr/>
                </a:tc>
                <a:tc>
                  <a:txBody>
                    <a:bodyPr/>
                    <a:lstStyle/>
                    <a:p>
                      <a:endParaRPr lang="en-US" dirty="0"/>
                    </a:p>
                  </a:txBody>
                  <a:tcPr/>
                </a:tc>
              </a:tr>
              <a:tr h="442227">
                <a:tc>
                  <a:txBody>
                    <a:bodyPr/>
                    <a:lstStyle/>
                    <a:p>
                      <a:r>
                        <a:rPr lang="en-US" dirty="0" smtClean="0"/>
                        <a:t>At Proficiency</a:t>
                      </a:r>
                    </a:p>
                    <a:p>
                      <a:endParaRPr lang="en-US" dirty="0"/>
                    </a:p>
                  </a:txBody>
                  <a:tcPr/>
                </a:tc>
                <a:tc>
                  <a:txBody>
                    <a:bodyPr/>
                    <a:lstStyle/>
                    <a:p>
                      <a:r>
                        <a:rPr lang="en-US" dirty="0" smtClean="0"/>
                        <a:t>   </a:t>
                      </a:r>
                      <a:endParaRPr lang="en-US" dirty="0"/>
                    </a:p>
                  </a:txBody>
                  <a:tcPr/>
                </a:tc>
              </a:tr>
              <a:tr h="606007">
                <a:tc>
                  <a:txBody>
                    <a:bodyPr/>
                    <a:lstStyle/>
                    <a:p>
                      <a:r>
                        <a:rPr lang="en-US" dirty="0" smtClean="0"/>
                        <a:t>Above Proficiency</a:t>
                      </a:r>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r>
            </a:tbl>
          </a:graphicData>
        </a:graphic>
      </p:graphicFrame>
      <p:sp>
        <p:nvSpPr>
          <p:cNvPr id="3" name="TextBox 2"/>
          <p:cNvSpPr txBox="1"/>
          <p:nvPr/>
        </p:nvSpPr>
        <p:spPr>
          <a:xfrm>
            <a:off x="4800600" y="2853035"/>
            <a:ext cx="1752600" cy="923330"/>
          </a:xfrm>
          <a:prstGeom prst="rect">
            <a:avLst/>
          </a:prstGeom>
          <a:noFill/>
        </p:spPr>
        <p:txBody>
          <a:bodyPr wrap="square" rtlCol="0">
            <a:spAutoFit/>
          </a:bodyPr>
          <a:lstStyle/>
          <a:p>
            <a:r>
              <a:rPr lang="en-US" dirty="0"/>
              <a:t>+ 15 points or more </a:t>
            </a:r>
          </a:p>
          <a:p>
            <a:endParaRPr lang="en-US" dirty="0"/>
          </a:p>
        </p:txBody>
      </p:sp>
      <p:sp>
        <p:nvSpPr>
          <p:cNvPr id="6" name="TextBox 5"/>
          <p:cNvSpPr txBox="1"/>
          <p:nvPr/>
        </p:nvSpPr>
        <p:spPr>
          <a:xfrm>
            <a:off x="4791075" y="4572000"/>
            <a:ext cx="2066925" cy="1477328"/>
          </a:xfrm>
          <a:prstGeom prst="rect">
            <a:avLst/>
          </a:prstGeom>
          <a:noFill/>
        </p:spPr>
        <p:txBody>
          <a:bodyPr wrap="square" rtlCol="0">
            <a:spAutoFit/>
          </a:bodyPr>
          <a:lstStyle/>
          <a:p>
            <a:r>
              <a:rPr lang="en-US" dirty="0" smtClean="0"/>
              <a:t>+ 2 points or more</a:t>
            </a:r>
          </a:p>
          <a:p>
            <a:r>
              <a:rPr lang="en-US" dirty="0" smtClean="0"/>
              <a:t>Demonstrates ability to transfer skills to authentic situations</a:t>
            </a:r>
            <a:endParaRPr lang="en-US" dirty="0"/>
          </a:p>
        </p:txBody>
      </p:sp>
      <p:sp>
        <p:nvSpPr>
          <p:cNvPr id="7" name="TextBox 6"/>
          <p:cNvSpPr txBox="1"/>
          <p:nvPr/>
        </p:nvSpPr>
        <p:spPr>
          <a:xfrm>
            <a:off x="4876800" y="3962400"/>
            <a:ext cx="2286000" cy="646331"/>
          </a:xfrm>
          <a:prstGeom prst="rect">
            <a:avLst/>
          </a:prstGeom>
          <a:noFill/>
        </p:spPr>
        <p:txBody>
          <a:bodyPr wrap="square" rtlCol="0">
            <a:spAutoFit/>
          </a:bodyPr>
          <a:lstStyle/>
          <a:p>
            <a:r>
              <a:rPr lang="en-US" dirty="0"/>
              <a:t>+ 7 points or more</a:t>
            </a:r>
          </a:p>
          <a:p>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858644"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67672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Data Analysis Process</a:t>
            </a:r>
            <a:endParaRPr lang="en-US" dirty="0"/>
          </a:p>
        </p:txBody>
      </p:sp>
      <p:sp>
        <p:nvSpPr>
          <p:cNvPr id="3" name="Content Placeholder 2"/>
          <p:cNvSpPr>
            <a:spLocks noGrp="1"/>
          </p:cNvSpPr>
          <p:nvPr>
            <p:ph idx="1"/>
          </p:nvPr>
        </p:nvSpPr>
        <p:spPr/>
        <p:txBody>
          <a:bodyPr/>
          <a:lstStyle/>
          <a:p>
            <a:r>
              <a:rPr lang="en-US" dirty="0" smtClean="0">
                <a:latin typeface="Times" pitchFamily="18" charset="0"/>
              </a:rPr>
              <a:t>Districts can set rules or give guidance on what kind of baseline or trend data teachers should include in their SLO</a:t>
            </a:r>
          </a:p>
          <a:p>
            <a:r>
              <a:rPr lang="en-US" dirty="0" smtClean="0">
                <a:latin typeface="Times" pitchFamily="18" charset="0"/>
              </a:rPr>
              <a:t>Meaningful Baseline and Trend Data should:</a:t>
            </a:r>
          </a:p>
          <a:p>
            <a:pPr lvl="1"/>
            <a:r>
              <a:rPr lang="en-US" dirty="0" smtClean="0">
                <a:latin typeface="Times" pitchFamily="18" charset="0"/>
              </a:rPr>
              <a:t>Describe students in terms of groups</a:t>
            </a:r>
          </a:p>
          <a:p>
            <a:pPr lvl="1"/>
            <a:r>
              <a:rPr lang="en-US" dirty="0" smtClean="0">
                <a:latin typeface="Times" pitchFamily="18" charset="0"/>
              </a:rPr>
              <a:t>Describe student performance over time</a:t>
            </a:r>
          </a:p>
          <a:p>
            <a:pPr lvl="1"/>
            <a:r>
              <a:rPr lang="en-US" dirty="0" smtClean="0">
                <a:latin typeface="Times" pitchFamily="18" charset="0"/>
              </a:rPr>
              <a:t>Inform growth targets</a:t>
            </a:r>
          </a:p>
          <a:p>
            <a:pPr lvl="1"/>
            <a:r>
              <a:rPr lang="en-US" dirty="0" smtClean="0">
                <a:latin typeface="Times" pitchFamily="18" charset="0"/>
              </a:rPr>
              <a:t>Inform instructional strategies</a:t>
            </a:r>
            <a:endParaRPr lang="en-US" dirty="0">
              <a:latin typeface="Times" pitchFamily="18" charset="0"/>
            </a:endParaRPr>
          </a:p>
        </p:txBody>
      </p:sp>
    </p:spTree>
    <p:extLst>
      <p:ext uri="{BB962C8B-B14F-4D97-AF65-F5344CB8AC3E}">
        <p14:creationId xmlns:p14="http://schemas.microsoft.com/office/powerpoint/2010/main" val="1813985092"/>
      </p:ext>
    </p:extLst>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Quality Review Tool </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83058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1693588"/>
      </p:ext>
    </p:extLst>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Reminders for Tomorrow</a:t>
            </a:r>
            <a:endParaRPr lang="en-US" dirty="0"/>
          </a:p>
        </p:txBody>
      </p:sp>
      <p:sp>
        <p:nvSpPr>
          <p:cNvPr id="3" name="Content Placeholder 2"/>
          <p:cNvSpPr>
            <a:spLocks noGrp="1"/>
          </p:cNvSpPr>
          <p:nvPr>
            <p:ph idx="1"/>
          </p:nvPr>
        </p:nvSpPr>
        <p:spPr/>
        <p:txBody>
          <a:bodyPr/>
          <a:lstStyle/>
          <a:p>
            <a:r>
              <a:rPr lang="en-US" dirty="0" smtClean="0"/>
              <a:t>Training begins promptly at 8:30 am.</a:t>
            </a:r>
          </a:p>
          <a:p>
            <a:pPr marL="0" indent="0">
              <a:buNone/>
            </a:pPr>
            <a:endParaRPr lang="en-US" dirty="0" smtClean="0"/>
          </a:p>
          <a:p>
            <a:r>
              <a:rPr lang="en-US" dirty="0" smtClean="0"/>
              <a:t>Please provide Day One feedback on the Parking Lot:</a:t>
            </a:r>
          </a:p>
          <a:p>
            <a:endParaRPr lang="en-US" dirty="0"/>
          </a:p>
          <a:p>
            <a:pPr marL="0" indent="0">
              <a:buNone/>
            </a:pPr>
            <a:r>
              <a:rPr lang="en-US" b="1" dirty="0" smtClean="0">
                <a:sym typeface="Wingdings" panose="05000000000000000000" pitchFamily="2" charset="2"/>
              </a:rPr>
              <a:t> </a:t>
            </a:r>
            <a:r>
              <a:rPr lang="en-US" b="1" dirty="0" smtClean="0"/>
              <a:t> Something that worked well for you</a:t>
            </a:r>
          </a:p>
          <a:p>
            <a:pPr marL="0" indent="0">
              <a:buNone/>
            </a:pPr>
            <a:r>
              <a:rPr lang="en-US" b="1" dirty="0" smtClean="0">
                <a:sym typeface="Wingdings" panose="05000000000000000000" pitchFamily="2" charset="2"/>
              </a:rPr>
              <a:t></a:t>
            </a:r>
            <a:r>
              <a:rPr lang="en-US" b="1" dirty="0" smtClean="0"/>
              <a:t> Challenges, concerns and questions you have</a:t>
            </a:r>
            <a:endParaRPr lang="en-US" b="1" dirty="0"/>
          </a:p>
        </p:txBody>
      </p:sp>
    </p:spTree>
    <p:extLst>
      <p:ext uri="{BB962C8B-B14F-4D97-AF65-F5344CB8AC3E}">
        <p14:creationId xmlns:p14="http://schemas.microsoft.com/office/powerpoint/2010/main" val="2708330622"/>
      </p:ext>
    </p:extLst>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762000"/>
            <a:ext cx="6705600" cy="5006848"/>
          </a:xfrm>
          <a:prstGeom prst="rect">
            <a:avLst/>
          </a:prstGeom>
        </p:spPr>
      </p:pic>
    </p:spTree>
    <p:extLst>
      <p:ext uri="{BB962C8B-B14F-4D97-AF65-F5344CB8AC3E}">
        <p14:creationId xmlns:p14="http://schemas.microsoft.com/office/powerpoint/2010/main" val="41582999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2990</TotalTime>
  <Words>5208</Words>
  <Application>Microsoft Macintosh PowerPoint</Application>
  <PresentationFormat>On-screen Show (4:3)</PresentationFormat>
  <Paragraphs>757</Paragraphs>
  <Slides>96</Slides>
  <Notes>75</Notes>
  <HiddenSlides>0</HiddenSlides>
  <MMClips>0</MMClips>
  <ScaleCrop>false</ScaleCrop>
  <HeadingPairs>
    <vt:vector size="4" baseType="variant">
      <vt:variant>
        <vt:lpstr>Theme</vt:lpstr>
      </vt:variant>
      <vt:variant>
        <vt:i4>1</vt:i4>
      </vt:variant>
      <vt:variant>
        <vt:lpstr>Slide Titles</vt:lpstr>
      </vt:variant>
      <vt:variant>
        <vt:i4>96</vt:i4>
      </vt:variant>
    </vt:vector>
  </HeadingPairs>
  <TitlesOfParts>
    <vt:vector size="97" baseType="lpstr">
      <vt:lpstr>Office Theme</vt:lpstr>
      <vt:lpstr>The Evaluator's Role in the SLO Process</vt:lpstr>
      <vt:lpstr>Connector</vt:lpstr>
      <vt:lpstr>PowerPoint Presentation</vt:lpstr>
      <vt:lpstr>Group Norms</vt:lpstr>
      <vt:lpstr> Key Topics</vt:lpstr>
      <vt:lpstr>Overarching Objectives</vt:lpstr>
      <vt:lpstr>SLOs and Teacher Evaluation </vt:lpstr>
      <vt:lpstr>Expanded ADEPT</vt:lpstr>
      <vt:lpstr>SLOs and Teacher Evaluation</vt:lpstr>
      <vt:lpstr>PowerPoint Presentation</vt:lpstr>
      <vt:lpstr>PowerPoint Presentation</vt:lpstr>
      <vt:lpstr>PowerPoint Presentation</vt:lpstr>
      <vt:lpstr>The SLO Process and Product</vt:lpstr>
      <vt:lpstr>The SLO Process</vt:lpstr>
      <vt:lpstr>Product The Anatomy of a SLO</vt:lpstr>
      <vt:lpstr>The Quality Review Tool </vt:lpstr>
      <vt:lpstr>PowerPoint Presentation</vt:lpstr>
      <vt:lpstr>Summative Scoring Table</vt:lpstr>
      <vt:lpstr>Evaluating and Scoring</vt:lpstr>
      <vt:lpstr>3-2-1 Reflection</vt:lpstr>
      <vt:lpstr>Interpreting Cognitive Demands of the State Standards </vt:lpstr>
      <vt:lpstr>Learning Goals</vt:lpstr>
      <vt:lpstr>Why is DOK important?</vt:lpstr>
      <vt:lpstr>Understanding Cognitive Demand</vt:lpstr>
      <vt:lpstr>Alignment</vt:lpstr>
      <vt:lpstr>DOK Levels</vt:lpstr>
      <vt:lpstr>One way to envision how Bloom’s  relates to DOK</vt:lpstr>
      <vt:lpstr>What do you notice?</vt:lpstr>
      <vt:lpstr>DOK 1</vt:lpstr>
      <vt:lpstr>DOK 2</vt:lpstr>
      <vt:lpstr>DOK Level?</vt:lpstr>
      <vt:lpstr>DOK Level?</vt:lpstr>
      <vt:lpstr>DOK Level-?– Grandma’s Tea</vt:lpstr>
      <vt:lpstr>DOK Level – Grandma’s Tea</vt:lpstr>
      <vt:lpstr>DOK Level-?</vt:lpstr>
      <vt:lpstr>Highest DOK level Supporting SLO</vt:lpstr>
      <vt:lpstr>Alignment and SLOs</vt:lpstr>
      <vt:lpstr>Social Studies Indicator</vt:lpstr>
      <vt:lpstr>Does this match the intent of the standard?</vt:lpstr>
      <vt:lpstr>PowerPoint Presentation</vt:lpstr>
      <vt:lpstr>Higher DOK is key!</vt:lpstr>
      <vt:lpstr>PowerPoint Presentation</vt:lpstr>
      <vt:lpstr>PowerPoint Presentation</vt:lpstr>
      <vt:lpstr>Learning Goal Alignment</vt:lpstr>
      <vt:lpstr>Learner Outcomes</vt:lpstr>
      <vt:lpstr>PowerPoint Presentation</vt:lpstr>
      <vt:lpstr>What is content alignment?</vt:lpstr>
      <vt:lpstr>Why is Alignment Important?</vt:lpstr>
      <vt:lpstr>When there is no alignment</vt:lpstr>
      <vt:lpstr>It’s All Connected</vt:lpstr>
      <vt:lpstr> Learning Goal  </vt:lpstr>
      <vt:lpstr>PowerPoint Presentation</vt:lpstr>
      <vt:lpstr>Acceptable Quality</vt:lpstr>
      <vt:lpstr>  Quality Needs Improvement   </vt:lpstr>
      <vt:lpstr>  Insufficient Quality   </vt:lpstr>
      <vt:lpstr>Evidence of Alignment Compare the evidence of alignment in the components of the Visual Arts SLOs </vt:lpstr>
      <vt:lpstr>Evidence of Alignment Activity</vt:lpstr>
      <vt:lpstr>The components must be aligned </vt:lpstr>
      <vt:lpstr>PowerPoint Presentation</vt:lpstr>
      <vt:lpstr>PowerPoint Presentation</vt:lpstr>
      <vt:lpstr>Assessment &amp; Scoring</vt:lpstr>
      <vt:lpstr>PowerPoint Presentation</vt:lpstr>
      <vt:lpstr>Objectives</vt:lpstr>
      <vt:lpstr>Components of High-Quality Assessments</vt:lpstr>
      <vt:lpstr>Balanced System of Assessments </vt:lpstr>
      <vt:lpstr>Balanced System of Assessments </vt:lpstr>
      <vt:lpstr>Video: My Favorite No  https://www.teachingchannel.org/videos/class-warm-up-routine </vt:lpstr>
      <vt:lpstr>Balanced System of Assessments </vt:lpstr>
      <vt:lpstr>What is Validity?</vt:lpstr>
      <vt:lpstr>Ensuring Validity through Alignment</vt:lpstr>
      <vt:lpstr>Alignment Evaluation Tool</vt:lpstr>
      <vt:lpstr>Ensuring Validity</vt:lpstr>
      <vt:lpstr>How can this be improved?</vt:lpstr>
      <vt:lpstr>Improved Item</vt:lpstr>
      <vt:lpstr>Ensuring Validity</vt:lpstr>
      <vt:lpstr>What is Validity?</vt:lpstr>
      <vt:lpstr>Appropriate and Useful Inferences about Student Learning and Teacher Effectiveness</vt:lpstr>
      <vt:lpstr>What is Authenticity?</vt:lpstr>
      <vt:lpstr>Authenticity</vt:lpstr>
      <vt:lpstr>Variation</vt:lpstr>
      <vt:lpstr>Little Range</vt:lpstr>
      <vt:lpstr>Variation</vt:lpstr>
      <vt:lpstr>Case Study</vt:lpstr>
      <vt:lpstr>What did you learn in this session that was most helpful to you?   What questions do you still have?</vt:lpstr>
      <vt:lpstr>Sources</vt:lpstr>
      <vt:lpstr>PowerPoint Presentation</vt:lpstr>
      <vt:lpstr>Growth targets</vt:lpstr>
      <vt:lpstr>Baseline and Trend Data Activity</vt:lpstr>
      <vt:lpstr>The Data Analysis Process</vt:lpstr>
      <vt:lpstr>The Data Analysis Process</vt:lpstr>
      <vt:lpstr>The Data Analysis Process</vt:lpstr>
      <vt:lpstr>Activity Part III: Setting Growth Targets</vt:lpstr>
      <vt:lpstr>The Data Analysis Process</vt:lpstr>
      <vt:lpstr>The Quality Review Tool </vt:lpstr>
      <vt:lpstr>Reminders for Tomorrow</vt:lpstr>
      <vt:lpstr> </vt:lpstr>
    </vt:vector>
  </TitlesOfParts>
  <Company>SCDE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SLO Evaluator Training</dc:title>
  <dc:creator>Sauls, Rinice</dc:creator>
  <cp:lastModifiedBy>LaKeytria Grant</cp:lastModifiedBy>
  <cp:revision>128</cp:revision>
  <cp:lastPrinted>2015-05-26T12:14:44Z</cp:lastPrinted>
  <dcterms:created xsi:type="dcterms:W3CDTF">2015-05-18T12:50:12Z</dcterms:created>
  <dcterms:modified xsi:type="dcterms:W3CDTF">2015-07-15T12:01:59Z</dcterms:modified>
</cp:coreProperties>
</file>