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7"/>
  </p:notesMasterIdLst>
  <p:handoutMasterIdLst>
    <p:handoutMasterId r:id="rId28"/>
  </p:handoutMasterIdLst>
  <p:sldIdLst>
    <p:sldId id="260" r:id="rId2"/>
    <p:sldId id="258" r:id="rId3"/>
    <p:sldId id="291" r:id="rId4"/>
    <p:sldId id="279" r:id="rId5"/>
    <p:sldId id="278" r:id="rId6"/>
    <p:sldId id="275" r:id="rId7"/>
    <p:sldId id="281" r:id="rId8"/>
    <p:sldId id="282" r:id="rId9"/>
    <p:sldId id="257" r:id="rId10"/>
    <p:sldId id="273" r:id="rId11"/>
    <p:sldId id="292" r:id="rId12"/>
    <p:sldId id="283" r:id="rId13"/>
    <p:sldId id="268" r:id="rId14"/>
    <p:sldId id="270" r:id="rId15"/>
    <p:sldId id="284" r:id="rId16"/>
    <p:sldId id="285" r:id="rId17"/>
    <p:sldId id="286" r:id="rId18"/>
    <p:sldId id="267" r:id="rId19"/>
    <p:sldId id="287" r:id="rId20"/>
    <p:sldId id="293" r:id="rId21"/>
    <p:sldId id="294" r:id="rId22"/>
    <p:sldId id="288" r:id="rId23"/>
    <p:sldId id="256" r:id="rId24"/>
    <p:sldId id="266" r:id="rId25"/>
    <p:sldId id="289" r:id="rId26"/>
  </p:sldIdLst>
  <p:sldSz cx="9144000" cy="5143500" type="screen16x9"/>
  <p:notesSz cx="7023100" cy="93091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ymcdowell" initials="km" lastIdx="6" clrIdx="0"/>
  <p:cmAuthor id="1" name="Brantly Houston" initials="BH" lastIdx="1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82F"/>
    <a:srgbClr val="00999A"/>
    <a:srgbClr val="00BCD0"/>
    <a:srgbClr val="0099A7"/>
    <a:srgbClr val="EBEEEE"/>
    <a:srgbClr val="83B6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069"/>
    <p:restoredTop sz="76457" autoAdjust="0"/>
  </p:normalViewPr>
  <p:slideViewPr>
    <p:cSldViewPr snapToGrid="0" snapToObjects="1">
      <p:cViewPr>
        <p:scale>
          <a:sx n="70" d="100"/>
          <a:sy n="70" d="100"/>
        </p:scale>
        <p:origin x="-312" y="-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B9EB3FB-E2EF-46E5-AE59-F94C2E8F25DD}" type="doc">
      <dgm:prSet loTypeId="urn:microsoft.com/office/officeart/2005/8/layout/hProcess6" loCatId="process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35A38EE6-AFF1-46D6-9552-22B8B57FB925}">
      <dgm:prSet phldrT="[Text]" custT="1"/>
      <dgm:spPr/>
      <dgm:t>
        <a:bodyPr/>
        <a:lstStyle/>
        <a:p>
          <a:r>
            <a:rPr lang="en-US" sz="1400" dirty="0"/>
            <a:t>Now</a:t>
          </a:r>
        </a:p>
      </dgm:t>
    </dgm:pt>
    <dgm:pt modelId="{93C45C5B-4687-4EB6-9669-2BEB62FDA6C9}" type="parTrans" cxnId="{86317094-A72F-4525-9782-BD9A1EE7A7F2}">
      <dgm:prSet/>
      <dgm:spPr/>
      <dgm:t>
        <a:bodyPr/>
        <a:lstStyle/>
        <a:p>
          <a:endParaRPr lang="en-US"/>
        </a:p>
      </dgm:t>
    </dgm:pt>
    <dgm:pt modelId="{C063181A-4738-40CA-8969-E4B83F029710}" type="sibTrans" cxnId="{86317094-A72F-4525-9782-BD9A1EE7A7F2}">
      <dgm:prSet/>
      <dgm:spPr/>
      <dgm:t>
        <a:bodyPr/>
        <a:lstStyle/>
        <a:p>
          <a:endParaRPr lang="en-US"/>
        </a:p>
      </dgm:t>
    </dgm:pt>
    <dgm:pt modelId="{86042407-B4CF-4B2A-9026-7D4259D1B35E}">
      <dgm:prSet phldrT="[Text]" custT="1"/>
      <dgm:spPr>
        <a:solidFill>
          <a:schemeClr val="accent3">
            <a:lumMod val="75000"/>
            <a:alpha val="90000"/>
          </a:schemeClr>
        </a:solidFill>
      </dgm:spPr>
      <dgm:t>
        <a:bodyPr/>
        <a:lstStyle/>
        <a:p>
          <a:r>
            <a:rPr lang="en-US" sz="1200" dirty="0">
              <a:solidFill>
                <a:schemeClr val="bg1"/>
              </a:solidFill>
            </a:rPr>
            <a:t>SAFE-T</a:t>
          </a:r>
        </a:p>
      </dgm:t>
      <dgm:extLst>
        <a:ext uri="{E40237B7-FDA0-4F09-8148-C483321AD2D9}">
          <dgm14:cNvPr xmlns:dgm14="http://schemas.microsoft.com/office/drawing/2010/diagram" id="0" name="" descr="This diagram shows that SAFE-T is going away and will be replaced by the SC Teaching standards." title="Now and then arrows"/>
        </a:ext>
      </dgm:extLst>
    </dgm:pt>
    <dgm:pt modelId="{DA53A720-9E71-4D7D-888D-57D08F7E9D10}" type="parTrans" cxnId="{7B629E9E-CF76-4073-B66C-B2DD56373F70}">
      <dgm:prSet/>
      <dgm:spPr/>
      <dgm:t>
        <a:bodyPr/>
        <a:lstStyle/>
        <a:p>
          <a:endParaRPr lang="en-US"/>
        </a:p>
      </dgm:t>
    </dgm:pt>
    <dgm:pt modelId="{31394E8F-5A6D-488C-AE98-A0F09CE47428}" type="sibTrans" cxnId="{7B629E9E-CF76-4073-B66C-B2DD56373F70}">
      <dgm:prSet/>
      <dgm:spPr/>
      <dgm:t>
        <a:bodyPr/>
        <a:lstStyle/>
        <a:p>
          <a:endParaRPr lang="en-US"/>
        </a:p>
      </dgm:t>
    </dgm:pt>
    <dgm:pt modelId="{236A1FAC-4DE3-43E8-8639-228A7EC1C89A}">
      <dgm:prSet phldrT="[Text]" custT="1"/>
      <dgm:spPr>
        <a:solidFill>
          <a:schemeClr val="accent3">
            <a:lumMod val="75000"/>
            <a:alpha val="90000"/>
          </a:schemeClr>
        </a:solidFill>
      </dgm:spPr>
      <dgm:t>
        <a:bodyPr/>
        <a:lstStyle/>
        <a:p>
          <a:r>
            <a:rPr lang="en-US" sz="1200" dirty="0">
              <a:solidFill>
                <a:schemeClr val="bg1"/>
              </a:solidFill>
            </a:rPr>
            <a:t>ADEPT Performance Standards (APS)</a:t>
          </a:r>
        </a:p>
      </dgm:t>
    </dgm:pt>
    <dgm:pt modelId="{79B482DE-4D7E-431F-BCA5-E0433AA63029}" type="parTrans" cxnId="{24947EF4-E464-40D2-A14D-79392B9B0AA4}">
      <dgm:prSet/>
      <dgm:spPr/>
      <dgm:t>
        <a:bodyPr/>
        <a:lstStyle/>
        <a:p>
          <a:endParaRPr lang="en-US"/>
        </a:p>
      </dgm:t>
    </dgm:pt>
    <dgm:pt modelId="{8CB868E9-2F1F-478F-A621-FA3DD3B30F2C}" type="sibTrans" cxnId="{24947EF4-E464-40D2-A14D-79392B9B0AA4}">
      <dgm:prSet/>
      <dgm:spPr/>
      <dgm:t>
        <a:bodyPr/>
        <a:lstStyle/>
        <a:p>
          <a:endParaRPr lang="en-US"/>
        </a:p>
      </dgm:t>
    </dgm:pt>
    <dgm:pt modelId="{909F4617-588F-49BE-90D3-D3090A0C1626}">
      <dgm:prSet phldrT="[Text]" custT="1"/>
      <dgm:spPr/>
      <dgm:t>
        <a:bodyPr/>
        <a:lstStyle/>
        <a:p>
          <a:r>
            <a:rPr lang="en-US" sz="1400" dirty="0" smtClean="0"/>
            <a:t>New System</a:t>
          </a:r>
          <a:endParaRPr lang="en-US" sz="1400" dirty="0"/>
        </a:p>
      </dgm:t>
    </dgm:pt>
    <dgm:pt modelId="{D20F07E5-A19E-4913-AA5C-01009002FE72}" type="parTrans" cxnId="{239CDBBE-AF5F-41F2-8F42-270CC33A50AE}">
      <dgm:prSet/>
      <dgm:spPr/>
      <dgm:t>
        <a:bodyPr/>
        <a:lstStyle/>
        <a:p>
          <a:endParaRPr lang="en-US"/>
        </a:p>
      </dgm:t>
    </dgm:pt>
    <dgm:pt modelId="{3242125E-BF9D-407C-907A-17D7BA65DE16}" type="sibTrans" cxnId="{239CDBBE-AF5F-41F2-8F42-270CC33A50AE}">
      <dgm:prSet/>
      <dgm:spPr/>
      <dgm:t>
        <a:bodyPr/>
        <a:lstStyle/>
        <a:p>
          <a:endParaRPr lang="en-US"/>
        </a:p>
      </dgm:t>
    </dgm:pt>
    <dgm:pt modelId="{5F1B2B8D-EF59-4264-9349-7288095AA7EF}">
      <dgm:prSet phldrT="[Text]" custT="1"/>
      <dgm:spPr>
        <a:solidFill>
          <a:schemeClr val="accent3">
            <a:lumMod val="75000"/>
            <a:alpha val="90000"/>
          </a:schemeClr>
        </a:solidFill>
      </dgm:spPr>
      <dgm:t>
        <a:bodyPr/>
        <a:lstStyle/>
        <a:p>
          <a:r>
            <a:rPr lang="en-US" sz="1200" dirty="0">
              <a:solidFill>
                <a:schemeClr val="bg1"/>
              </a:solidFill>
            </a:rPr>
            <a:t>Expanded ADEPT process</a:t>
          </a:r>
        </a:p>
      </dgm:t>
      <dgm:extLst>
        <a:ext uri="{E40237B7-FDA0-4F09-8148-C483321AD2D9}">
          <dgm14:cNvPr xmlns:dgm14="http://schemas.microsoft.com/office/drawing/2010/diagram" id="0" name="" descr="This smart art contains two green arrows pointing right." title="Green arrows"/>
        </a:ext>
      </dgm:extLst>
    </dgm:pt>
    <dgm:pt modelId="{B74BC401-1A7A-45EF-BA92-5B126AEBD028}" type="parTrans" cxnId="{7E85A32F-00A8-41BA-986A-41DFD2994C99}">
      <dgm:prSet/>
      <dgm:spPr/>
      <dgm:t>
        <a:bodyPr/>
        <a:lstStyle/>
        <a:p>
          <a:endParaRPr lang="en-US"/>
        </a:p>
      </dgm:t>
    </dgm:pt>
    <dgm:pt modelId="{B2A94288-4C6D-45B8-A802-693C36736444}" type="sibTrans" cxnId="{7E85A32F-00A8-41BA-986A-41DFD2994C99}">
      <dgm:prSet/>
      <dgm:spPr/>
      <dgm:t>
        <a:bodyPr/>
        <a:lstStyle/>
        <a:p>
          <a:endParaRPr lang="en-US"/>
        </a:p>
      </dgm:t>
    </dgm:pt>
    <dgm:pt modelId="{5540AF10-958D-4744-B59A-5BE3B42EA8BA}">
      <dgm:prSet phldrT="[Text]" custT="1"/>
      <dgm:spPr>
        <a:solidFill>
          <a:schemeClr val="accent3">
            <a:lumMod val="75000"/>
            <a:alpha val="90000"/>
          </a:schemeClr>
        </a:solidFill>
      </dgm:spPr>
      <dgm:t>
        <a:bodyPr/>
        <a:lstStyle/>
        <a:p>
          <a:r>
            <a:rPr lang="en-US" sz="1200" dirty="0">
              <a:solidFill>
                <a:schemeClr val="bg1"/>
              </a:solidFill>
            </a:rPr>
            <a:t>SC Teaching Standards (SCTS)</a:t>
          </a:r>
        </a:p>
      </dgm:t>
    </dgm:pt>
    <dgm:pt modelId="{D412D3E6-98E4-41A9-AEE1-64E797C7776D}" type="parTrans" cxnId="{560821E7-5313-4550-985A-10B062AA4496}">
      <dgm:prSet/>
      <dgm:spPr/>
      <dgm:t>
        <a:bodyPr/>
        <a:lstStyle/>
        <a:p>
          <a:endParaRPr lang="en-US"/>
        </a:p>
      </dgm:t>
    </dgm:pt>
    <dgm:pt modelId="{742F5FB3-F0D0-4660-B42E-881E00CB86E7}" type="sibTrans" cxnId="{560821E7-5313-4550-985A-10B062AA4496}">
      <dgm:prSet/>
      <dgm:spPr/>
      <dgm:t>
        <a:bodyPr/>
        <a:lstStyle/>
        <a:p>
          <a:endParaRPr lang="en-US"/>
        </a:p>
      </dgm:t>
    </dgm:pt>
    <dgm:pt modelId="{F6831E9F-888F-42D7-AD7B-B5FE31061BD1}">
      <dgm:prSet phldrT="[Text]" custT="1"/>
      <dgm:spPr>
        <a:solidFill>
          <a:schemeClr val="accent3">
            <a:lumMod val="75000"/>
            <a:alpha val="90000"/>
          </a:schemeClr>
        </a:solidFill>
      </dgm:spPr>
      <dgm:t>
        <a:bodyPr/>
        <a:lstStyle/>
        <a:p>
          <a:r>
            <a:rPr lang="en-US" sz="1200" dirty="0" smtClean="0">
              <a:solidFill>
                <a:schemeClr val="bg1"/>
              </a:solidFill>
            </a:rPr>
            <a:t>SLOS</a:t>
          </a:r>
          <a:endParaRPr lang="en-US" sz="1200" dirty="0">
            <a:solidFill>
              <a:schemeClr val="bg1"/>
            </a:solidFill>
          </a:endParaRPr>
        </a:p>
      </dgm:t>
    </dgm:pt>
    <dgm:pt modelId="{B7166732-BBD4-4737-B472-652F917EBBB7}" type="parTrans" cxnId="{F143DC1E-C751-479A-8D94-F501D9754D9D}">
      <dgm:prSet/>
      <dgm:spPr/>
      <dgm:t>
        <a:bodyPr/>
        <a:lstStyle/>
        <a:p>
          <a:endParaRPr lang="en-US"/>
        </a:p>
      </dgm:t>
    </dgm:pt>
    <dgm:pt modelId="{761CE997-0046-4D80-93B1-1262096ABB43}" type="sibTrans" cxnId="{F143DC1E-C751-479A-8D94-F501D9754D9D}">
      <dgm:prSet/>
      <dgm:spPr/>
      <dgm:t>
        <a:bodyPr/>
        <a:lstStyle/>
        <a:p>
          <a:endParaRPr lang="en-US"/>
        </a:p>
      </dgm:t>
    </dgm:pt>
    <dgm:pt modelId="{49469FD3-303C-4743-9D59-453CC1573C05}">
      <dgm:prSet phldrT="[Text]" custT="1"/>
      <dgm:spPr>
        <a:solidFill>
          <a:schemeClr val="accent3">
            <a:lumMod val="75000"/>
            <a:alpha val="90000"/>
          </a:schemeClr>
        </a:solidFill>
      </dgm:spPr>
      <dgm:t>
        <a:bodyPr/>
        <a:lstStyle/>
        <a:p>
          <a:r>
            <a:rPr lang="en-US" sz="1200" dirty="0" smtClean="0">
              <a:solidFill>
                <a:schemeClr val="bg1"/>
              </a:solidFill>
            </a:rPr>
            <a:t>SLOs</a:t>
          </a:r>
          <a:endParaRPr lang="en-US" sz="1200" dirty="0">
            <a:solidFill>
              <a:schemeClr val="bg1"/>
            </a:solidFill>
          </a:endParaRPr>
        </a:p>
      </dgm:t>
    </dgm:pt>
    <dgm:pt modelId="{ACE3BC5D-E8CA-4E54-BC88-5871997DD34E}" type="parTrans" cxnId="{29F42E13-1174-416F-ACFB-8777900641AD}">
      <dgm:prSet/>
      <dgm:spPr/>
      <dgm:t>
        <a:bodyPr/>
        <a:lstStyle/>
        <a:p>
          <a:endParaRPr lang="en-US"/>
        </a:p>
      </dgm:t>
    </dgm:pt>
    <dgm:pt modelId="{EF513AD3-A00B-45AA-A4F5-AE3772E20D03}" type="sibTrans" cxnId="{29F42E13-1174-416F-ACFB-8777900641AD}">
      <dgm:prSet/>
      <dgm:spPr/>
      <dgm:t>
        <a:bodyPr/>
        <a:lstStyle/>
        <a:p>
          <a:endParaRPr lang="en-US"/>
        </a:p>
      </dgm:t>
    </dgm:pt>
    <dgm:pt modelId="{98D3B5C3-1CED-439B-B773-6542FE6C217D}" type="pres">
      <dgm:prSet presAssocID="{2B9EB3FB-E2EF-46E5-AE59-F94C2E8F25DD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8AE0710-03FF-464F-A1E9-70F87C6EC308}" type="pres">
      <dgm:prSet presAssocID="{35A38EE6-AFF1-46D6-9552-22B8B57FB925}" presName="compNode" presStyleCnt="0"/>
      <dgm:spPr/>
      <dgm:t>
        <a:bodyPr/>
        <a:lstStyle/>
        <a:p>
          <a:endParaRPr lang="en-US"/>
        </a:p>
      </dgm:t>
    </dgm:pt>
    <dgm:pt modelId="{041735BB-DFED-4955-A2C4-6A20662C2A44}" type="pres">
      <dgm:prSet presAssocID="{35A38EE6-AFF1-46D6-9552-22B8B57FB925}" presName="noGeometry" presStyleCnt="0"/>
      <dgm:spPr/>
      <dgm:t>
        <a:bodyPr/>
        <a:lstStyle/>
        <a:p>
          <a:endParaRPr lang="en-US"/>
        </a:p>
      </dgm:t>
    </dgm:pt>
    <dgm:pt modelId="{8418BD63-CFAE-41A3-804F-946B0B1B5F51}" type="pres">
      <dgm:prSet presAssocID="{35A38EE6-AFF1-46D6-9552-22B8B57FB925}" presName="childTextVisible" presStyleLbl="bgAccFollowNode1" presStyleIdx="0" presStyleCnt="2" custScaleX="475736" custScaleY="146657" custLinFactNeighborX="-5740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467EBF-E586-4DF5-96C4-7B6D799181B3}" type="pres">
      <dgm:prSet presAssocID="{35A38EE6-AFF1-46D6-9552-22B8B57FB925}" presName="childTextHidden" presStyleLbl="bgAccFollowNode1" presStyleIdx="0" presStyleCnt="2"/>
      <dgm:spPr/>
      <dgm:t>
        <a:bodyPr/>
        <a:lstStyle/>
        <a:p>
          <a:endParaRPr lang="en-US"/>
        </a:p>
      </dgm:t>
    </dgm:pt>
    <dgm:pt modelId="{9D25D2CC-9EFB-494B-B303-4ABB09B4EE58}" type="pres">
      <dgm:prSet presAssocID="{35A38EE6-AFF1-46D6-9552-22B8B57FB925}" presName="parentText" presStyleLbl="node1" presStyleIdx="0" presStyleCnt="2" custScaleX="217232" custScaleY="146410" custLinFactX="-100000" custLinFactNeighborX="-164500" custLinFactNeighborY="-116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A05870-3B4D-45B5-8C70-EB2BF4DC0517}" type="pres">
      <dgm:prSet presAssocID="{35A38EE6-AFF1-46D6-9552-22B8B57FB925}" presName="aSpace" presStyleCnt="0"/>
      <dgm:spPr/>
      <dgm:t>
        <a:bodyPr/>
        <a:lstStyle/>
        <a:p>
          <a:endParaRPr lang="en-US"/>
        </a:p>
      </dgm:t>
    </dgm:pt>
    <dgm:pt modelId="{BA7B2B4D-AF9B-4CBA-B389-FA5CDA243E47}" type="pres">
      <dgm:prSet presAssocID="{909F4617-588F-49BE-90D3-D3090A0C1626}" presName="compNode" presStyleCnt="0"/>
      <dgm:spPr/>
      <dgm:t>
        <a:bodyPr/>
        <a:lstStyle/>
        <a:p>
          <a:endParaRPr lang="en-US"/>
        </a:p>
      </dgm:t>
    </dgm:pt>
    <dgm:pt modelId="{19857460-EC81-4603-8273-598E72B47124}" type="pres">
      <dgm:prSet presAssocID="{909F4617-588F-49BE-90D3-D3090A0C1626}" presName="noGeometry" presStyleCnt="0"/>
      <dgm:spPr/>
      <dgm:t>
        <a:bodyPr/>
        <a:lstStyle/>
        <a:p>
          <a:endParaRPr lang="en-US"/>
        </a:p>
      </dgm:t>
    </dgm:pt>
    <dgm:pt modelId="{243344B6-7A10-4450-956B-F93A7CADB818}" type="pres">
      <dgm:prSet presAssocID="{909F4617-588F-49BE-90D3-D3090A0C1626}" presName="childTextVisible" presStyleLbl="bgAccFollowNode1" presStyleIdx="1" presStyleCnt="2" custScaleX="379749" custScaleY="146657" custLinFactNeighborX="285" custLinFactNeighborY="45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99D52C-5F49-4D6A-B71F-CED512CED38A}" type="pres">
      <dgm:prSet presAssocID="{909F4617-588F-49BE-90D3-D3090A0C1626}" presName="childTextHidden" presStyleLbl="bgAccFollowNode1" presStyleIdx="1" presStyleCnt="2"/>
      <dgm:spPr/>
      <dgm:t>
        <a:bodyPr/>
        <a:lstStyle/>
        <a:p>
          <a:endParaRPr lang="en-US"/>
        </a:p>
      </dgm:t>
    </dgm:pt>
    <dgm:pt modelId="{5461F1CB-D4D9-454F-973E-BC80671A6961}" type="pres">
      <dgm:prSet presAssocID="{909F4617-588F-49BE-90D3-D3090A0C1626}" presName="parentText" presStyleLbl="node1" presStyleIdx="1" presStyleCnt="2" custScaleX="183137" custScaleY="146410" custLinFactX="-79331" custLinFactNeighborX="-100000" custLinFactNeighborY="115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800ED0C-5FA9-4A18-9E5B-57E797649563}" type="presOf" srcId="{F6831E9F-888F-42D7-AD7B-B5FE31061BD1}" destId="{20467EBF-E586-4DF5-96C4-7B6D799181B3}" srcOrd="1" destOrd="2" presId="urn:microsoft.com/office/officeart/2005/8/layout/hProcess6"/>
    <dgm:cxn modelId="{3915F788-507E-4EBC-8BCC-4A8583A61CCE}" type="presOf" srcId="{5F1B2B8D-EF59-4264-9349-7288095AA7EF}" destId="{8499D52C-5F49-4D6A-B71F-CED512CED38A}" srcOrd="1" destOrd="0" presId="urn:microsoft.com/office/officeart/2005/8/layout/hProcess6"/>
    <dgm:cxn modelId="{65B8D46F-4AEF-47F9-9805-26D74F1CA0EB}" type="presOf" srcId="{236A1FAC-4DE3-43E8-8639-228A7EC1C89A}" destId="{20467EBF-E586-4DF5-96C4-7B6D799181B3}" srcOrd="1" destOrd="1" presId="urn:microsoft.com/office/officeart/2005/8/layout/hProcess6"/>
    <dgm:cxn modelId="{F9D320E3-0B10-4C88-B68E-FADD9F330FF9}" type="presOf" srcId="{2B9EB3FB-E2EF-46E5-AE59-F94C2E8F25DD}" destId="{98D3B5C3-1CED-439B-B773-6542FE6C217D}" srcOrd="0" destOrd="0" presId="urn:microsoft.com/office/officeart/2005/8/layout/hProcess6"/>
    <dgm:cxn modelId="{239CDBBE-AF5F-41F2-8F42-270CC33A50AE}" srcId="{2B9EB3FB-E2EF-46E5-AE59-F94C2E8F25DD}" destId="{909F4617-588F-49BE-90D3-D3090A0C1626}" srcOrd="1" destOrd="0" parTransId="{D20F07E5-A19E-4913-AA5C-01009002FE72}" sibTransId="{3242125E-BF9D-407C-907A-17D7BA65DE16}"/>
    <dgm:cxn modelId="{452356D1-2989-40E7-9AEC-7282A6A62862}" type="presOf" srcId="{49469FD3-303C-4743-9D59-453CC1573C05}" destId="{243344B6-7A10-4450-956B-F93A7CADB818}" srcOrd="0" destOrd="2" presId="urn:microsoft.com/office/officeart/2005/8/layout/hProcess6"/>
    <dgm:cxn modelId="{64119995-26E7-4845-82AB-FB608776236E}" type="presOf" srcId="{5F1B2B8D-EF59-4264-9349-7288095AA7EF}" destId="{243344B6-7A10-4450-956B-F93A7CADB818}" srcOrd="0" destOrd="0" presId="urn:microsoft.com/office/officeart/2005/8/layout/hProcess6"/>
    <dgm:cxn modelId="{29F42E13-1174-416F-ACFB-8777900641AD}" srcId="{909F4617-588F-49BE-90D3-D3090A0C1626}" destId="{49469FD3-303C-4743-9D59-453CC1573C05}" srcOrd="2" destOrd="0" parTransId="{ACE3BC5D-E8CA-4E54-BC88-5871997DD34E}" sibTransId="{EF513AD3-A00B-45AA-A4F5-AE3772E20D03}"/>
    <dgm:cxn modelId="{6BF42DF6-895E-4412-9960-1355BF820462}" type="presOf" srcId="{F6831E9F-888F-42D7-AD7B-B5FE31061BD1}" destId="{8418BD63-CFAE-41A3-804F-946B0B1B5F51}" srcOrd="0" destOrd="2" presId="urn:microsoft.com/office/officeart/2005/8/layout/hProcess6"/>
    <dgm:cxn modelId="{7E85A32F-00A8-41BA-986A-41DFD2994C99}" srcId="{909F4617-588F-49BE-90D3-D3090A0C1626}" destId="{5F1B2B8D-EF59-4264-9349-7288095AA7EF}" srcOrd="0" destOrd="0" parTransId="{B74BC401-1A7A-45EF-BA92-5B126AEBD028}" sibTransId="{B2A94288-4C6D-45B8-A802-693C36736444}"/>
    <dgm:cxn modelId="{A0F8DDED-3529-415A-9D62-78D9D2C7AE0B}" type="presOf" srcId="{49469FD3-303C-4743-9D59-453CC1573C05}" destId="{8499D52C-5F49-4D6A-B71F-CED512CED38A}" srcOrd="1" destOrd="2" presId="urn:microsoft.com/office/officeart/2005/8/layout/hProcess6"/>
    <dgm:cxn modelId="{7B629E9E-CF76-4073-B66C-B2DD56373F70}" srcId="{35A38EE6-AFF1-46D6-9552-22B8B57FB925}" destId="{86042407-B4CF-4B2A-9026-7D4259D1B35E}" srcOrd="0" destOrd="0" parTransId="{DA53A720-9E71-4D7D-888D-57D08F7E9D10}" sibTransId="{31394E8F-5A6D-488C-AE98-A0F09CE47428}"/>
    <dgm:cxn modelId="{560821E7-5313-4550-985A-10B062AA4496}" srcId="{909F4617-588F-49BE-90D3-D3090A0C1626}" destId="{5540AF10-958D-4744-B59A-5BE3B42EA8BA}" srcOrd="1" destOrd="0" parTransId="{D412D3E6-98E4-41A9-AEE1-64E797C7776D}" sibTransId="{742F5FB3-F0D0-4660-B42E-881E00CB86E7}"/>
    <dgm:cxn modelId="{CB6C9A6C-7573-4037-92C0-DB4AAC4E6E23}" type="presOf" srcId="{5540AF10-958D-4744-B59A-5BE3B42EA8BA}" destId="{8499D52C-5F49-4D6A-B71F-CED512CED38A}" srcOrd="1" destOrd="1" presId="urn:microsoft.com/office/officeart/2005/8/layout/hProcess6"/>
    <dgm:cxn modelId="{8BCD813D-EA6C-4D7A-9DA0-1E2AD86A863A}" type="presOf" srcId="{236A1FAC-4DE3-43E8-8639-228A7EC1C89A}" destId="{8418BD63-CFAE-41A3-804F-946B0B1B5F51}" srcOrd="0" destOrd="1" presId="urn:microsoft.com/office/officeart/2005/8/layout/hProcess6"/>
    <dgm:cxn modelId="{6A94A309-5AED-44D5-A6AC-33B31D0FA3F7}" type="presOf" srcId="{35A38EE6-AFF1-46D6-9552-22B8B57FB925}" destId="{9D25D2CC-9EFB-494B-B303-4ABB09B4EE58}" srcOrd="0" destOrd="0" presId="urn:microsoft.com/office/officeart/2005/8/layout/hProcess6"/>
    <dgm:cxn modelId="{86684DEE-03D0-43C5-97C6-0BE488992591}" type="presOf" srcId="{86042407-B4CF-4B2A-9026-7D4259D1B35E}" destId="{20467EBF-E586-4DF5-96C4-7B6D799181B3}" srcOrd="1" destOrd="0" presId="urn:microsoft.com/office/officeart/2005/8/layout/hProcess6"/>
    <dgm:cxn modelId="{1CDD4314-A0F4-4716-B4B6-3A8C8E43D5D8}" type="presOf" srcId="{909F4617-588F-49BE-90D3-D3090A0C1626}" destId="{5461F1CB-D4D9-454F-973E-BC80671A6961}" srcOrd="0" destOrd="0" presId="urn:microsoft.com/office/officeart/2005/8/layout/hProcess6"/>
    <dgm:cxn modelId="{86317094-A72F-4525-9782-BD9A1EE7A7F2}" srcId="{2B9EB3FB-E2EF-46E5-AE59-F94C2E8F25DD}" destId="{35A38EE6-AFF1-46D6-9552-22B8B57FB925}" srcOrd="0" destOrd="0" parTransId="{93C45C5B-4687-4EB6-9669-2BEB62FDA6C9}" sibTransId="{C063181A-4738-40CA-8969-E4B83F029710}"/>
    <dgm:cxn modelId="{F143DC1E-C751-479A-8D94-F501D9754D9D}" srcId="{35A38EE6-AFF1-46D6-9552-22B8B57FB925}" destId="{F6831E9F-888F-42D7-AD7B-B5FE31061BD1}" srcOrd="2" destOrd="0" parTransId="{B7166732-BBD4-4737-B472-652F917EBBB7}" sibTransId="{761CE997-0046-4D80-93B1-1262096ABB43}"/>
    <dgm:cxn modelId="{24947EF4-E464-40D2-A14D-79392B9B0AA4}" srcId="{35A38EE6-AFF1-46D6-9552-22B8B57FB925}" destId="{236A1FAC-4DE3-43E8-8639-228A7EC1C89A}" srcOrd="1" destOrd="0" parTransId="{79B482DE-4D7E-431F-BCA5-E0433AA63029}" sibTransId="{8CB868E9-2F1F-478F-A621-FA3DD3B30F2C}"/>
    <dgm:cxn modelId="{D205650A-2EB4-49BE-B141-C5DB2EF4F40D}" type="presOf" srcId="{5540AF10-958D-4744-B59A-5BE3B42EA8BA}" destId="{243344B6-7A10-4450-956B-F93A7CADB818}" srcOrd="0" destOrd="1" presId="urn:microsoft.com/office/officeart/2005/8/layout/hProcess6"/>
    <dgm:cxn modelId="{A5B4524B-3CE6-4C6C-B580-A8DA319760BE}" type="presOf" srcId="{86042407-B4CF-4B2A-9026-7D4259D1B35E}" destId="{8418BD63-CFAE-41A3-804F-946B0B1B5F51}" srcOrd="0" destOrd="0" presId="urn:microsoft.com/office/officeart/2005/8/layout/hProcess6"/>
    <dgm:cxn modelId="{E1D19D37-6E02-47B0-92C2-1DECD4ADBDC6}" type="presParOf" srcId="{98D3B5C3-1CED-439B-B773-6542FE6C217D}" destId="{C8AE0710-03FF-464F-A1E9-70F87C6EC308}" srcOrd="0" destOrd="0" presId="urn:microsoft.com/office/officeart/2005/8/layout/hProcess6"/>
    <dgm:cxn modelId="{8DE864A5-BC73-4DFF-B5F5-40B2D92C8C95}" type="presParOf" srcId="{C8AE0710-03FF-464F-A1E9-70F87C6EC308}" destId="{041735BB-DFED-4955-A2C4-6A20662C2A44}" srcOrd="0" destOrd="0" presId="urn:microsoft.com/office/officeart/2005/8/layout/hProcess6"/>
    <dgm:cxn modelId="{75863D7F-A8CB-41F9-8CAD-3E82EB679C17}" type="presParOf" srcId="{C8AE0710-03FF-464F-A1E9-70F87C6EC308}" destId="{8418BD63-CFAE-41A3-804F-946B0B1B5F51}" srcOrd="1" destOrd="0" presId="urn:microsoft.com/office/officeart/2005/8/layout/hProcess6"/>
    <dgm:cxn modelId="{BD9D7DAF-2374-429D-A057-DD4EA425A80C}" type="presParOf" srcId="{C8AE0710-03FF-464F-A1E9-70F87C6EC308}" destId="{20467EBF-E586-4DF5-96C4-7B6D799181B3}" srcOrd="2" destOrd="0" presId="urn:microsoft.com/office/officeart/2005/8/layout/hProcess6"/>
    <dgm:cxn modelId="{408E79D1-D5C5-4FD8-A239-68A3A392291C}" type="presParOf" srcId="{C8AE0710-03FF-464F-A1E9-70F87C6EC308}" destId="{9D25D2CC-9EFB-494B-B303-4ABB09B4EE58}" srcOrd="3" destOrd="0" presId="urn:microsoft.com/office/officeart/2005/8/layout/hProcess6"/>
    <dgm:cxn modelId="{57AADC76-F812-4885-9C14-804151C2A6ED}" type="presParOf" srcId="{98D3B5C3-1CED-439B-B773-6542FE6C217D}" destId="{9DA05870-3B4D-45B5-8C70-EB2BF4DC0517}" srcOrd="1" destOrd="0" presId="urn:microsoft.com/office/officeart/2005/8/layout/hProcess6"/>
    <dgm:cxn modelId="{467719EB-A80E-4F76-9D37-C339E60F14AD}" type="presParOf" srcId="{98D3B5C3-1CED-439B-B773-6542FE6C217D}" destId="{BA7B2B4D-AF9B-4CBA-B389-FA5CDA243E47}" srcOrd="2" destOrd="0" presId="urn:microsoft.com/office/officeart/2005/8/layout/hProcess6"/>
    <dgm:cxn modelId="{2CAA0CE4-75E4-430A-966E-ECB0FFA7CBBF}" type="presParOf" srcId="{BA7B2B4D-AF9B-4CBA-B389-FA5CDA243E47}" destId="{19857460-EC81-4603-8273-598E72B47124}" srcOrd="0" destOrd="0" presId="urn:microsoft.com/office/officeart/2005/8/layout/hProcess6"/>
    <dgm:cxn modelId="{4C36433C-7764-44EC-B4EB-BB210FAB7B79}" type="presParOf" srcId="{BA7B2B4D-AF9B-4CBA-B389-FA5CDA243E47}" destId="{243344B6-7A10-4450-956B-F93A7CADB818}" srcOrd="1" destOrd="0" presId="urn:microsoft.com/office/officeart/2005/8/layout/hProcess6"/>
    <dgm:cxn modelId="{E1D8FFF7-F62F-4383-B942-D3AF6F12A747}" type="presParOf" srcId="{BA7B2B4D-AF9B-4CBA-B389-FA5CDA243E47}" destId="{8499D52C-5F49-4D6A-B71F-CED512CED38A}" srcOrd="2" destOrd="0" presId="urn:microsoft.com/office/officeart/2005/8/layout/hProcess6"/>
    <dgm:cxn modelId="{018A0F8C-C112-4F9A-9BA2-1EBD5D27228C}" type="presParOf" srcId="{BA7B2B4D-AF9B-4CBA-B389-FA5CDA243E47}" destId="{5461F1CB-D4D9-454F-973E-BC80671A6961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C8B792A-B2C9-44F3-8505-0502B815DAE3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2991BB6-852B-41DD-AB2F-207FC13FC926}">
      <dgm:prSet phldrT="[Text]"/>
      <dgm:spPr/>
      <dgm:t>
        <a:bodyPr/>
        <a:lstStyle/>
        <a:p>
          <a:r>
            <a:rPr lang="en-US" dirty="0" smtClean="0"/>
            <a:t>Pre-observation Conference</a:t>
          </a:r>
          <a:endParaRPr lang="en-US" dirty="0"/>
        </a:p>
      </dgm:t>
    </dgm:pt>
    <dgm:pt modelId="{29813CDE-D341-4B4D-953B-216CFAE2C665}" type="parTrans" cxnId="{9FF67578-04AD-43EF-98BC-9AEE60C3CB41}">
      <dgm:prSet/>
      <dgm:spPr/>
      <dgm:t>
        <a:bodyPr/>
        <a:lstStyle/>
        <a:p>
          <a:endParaRPr lang="en-US"/>
        </a:p>
      </dgm:t>
    </dgm:pt>
    <dgm:pt modelId="{A5C4965D-2A1E-4643-95B2-225894B30A05}" type="sibTrans" cxnId="{9FF67578-04AD-43EF-98BC-9AEE60C3CB41}">
      <dgm:prSet/>
      <dgm:spPr/>
      <dgm:t>
        <a:bodyPr/>
        <a:lstStyle/>
        <a:p>
          <a:endParaRPr lang="en-US"/>
        </a:p>
      </dgm:t>
    </dgm:pt>
    <dgm:pt modelId="{12A2F3FD-6D05-4EA9-9E59-0975156FBC86}">
      <dgm:prSet phldrT="[Text]"/>
      <dgm:spPr/>
      <dgm:t>
        <a:bodyPr/>
        <a:lstStyle/>
        <a:p>
          <a:r>
            <a:rPr lang="en-US" dirty="0" smtClean="0"/>
            <a:t>Observation</a:t>
          </a:r>
          <a:endParaRPr lang="en-US" dirty="0"/>
        </a:p>
      </dgm:t>
    </dgm:pt>
    <dgm:pt modelId="{F90592BA-5176-4667-9C2C-DE2839449B58}" type="parTrans" cxnId="{6BF93DA1-DA16-4B69-BDF1-A132B8B24807}">
      <dgm:prSet/>
      <dgm:spPr/>
      <dgm:t>
        <a:bodyPr/>
        <a:lstStyle/>
        <a:p>
          <a:endParaRPr lang="en-US"/>
        </a:p>
      </dgm:t>
    </dgm:pt>
    <dgm:pt modelId="{DF5D0926-39A5-4AC6-952E-513C7482491B}" type="sibTrans" cxnId="{6BF93DA1-DA16-4B69-BDF1-A132B8B24807}">
      <dgm:prSet/>
      <dgm:spPr/>
      <dgm:t>
        <a:bodyPr/>
        <a:lstStyle/>
        <a:p>
          <a:endParaRPr lang="en-US"/>
        </a:p>
      </dgm:t>
    </dgm:pt>
    <dgm:pt modelId="{21E41F13-D455-44F4-9738-7A3AF2E8CD6D}">
      <dgm:prSet phldrT="[Text]"/>
      <dgm:spPr/>
      <dgm:t>
        <a:bodyPr/>
        <a:lstStyle/>
        <a:p>
          <a:r>
            <a:rPr lang="en-US" dirty="0" smtClean="0"/>
            <a:t>Reflection</a:t>
          </a:r>
          <a:endParaRPr lang="en-US" dirty="0"/>
        </a:p>
      </dgm:t>
    </dgm:pt>
    <dgm:pt modelId="{2F10431F-BF5C-477F-A36F-B2EA980140E2}" type="parTrans" cxnId="{F9782E7B-B3AA-4609-B108-C9B484DD432C}">
      <dgm:prSet/>
      <dgm:spPr/>
      <dgm:t>
        <a:bodyPr/>
        <a:lstStyle/>
        <a:p>
          <a:endParaRPr lang="en-US"/>
        </a:p>
      </dgm:t>
    </dgm:pt>
    <dgm:pt modelId="{9543E78C-AE26-4025-82BF-2785DABF3942}" type="sibTrans" cxnId="{F9782E7B-B3AA-4609-B108-C9B484DD432C}">
      <dgm:prSet/>
      <dgm:spPr/>
      <dgm:t>
        <a:bodyPr/>
        <a:lstStyle/>
        <a:p>
          <a:endParaRPr lang="en-US"/>
        </a:p>
      </dgm:t>
    </dgm:pt>
    <dgm:pt modelId="{A6D26718-FE02-442F-AFF6-FBBCC759A9A4}">
      <dgm:prSet phldrT="[Text]"/>
      <dgm:spPr/>
      <dgm:t>
        <a:bodyPr/>
        <a:lstStyle/>
        <a:p>
          <a:r>
            <a:rPr lang="en-US" dirty="0" smtClean="0"/>
            <a:t>Post-observation Conference</a:t>
          </a:r>
          <a:endParaRPr lang="en-US" dirty="0"/>
        </a:p>
      </dgm:t>
    </dgm:pt>
    <dgm:pt modelId="{0383759B-0C0E-4432-A8D1-382893B7BECE}" type="parTrans" cxnId="{C2972F44-91F8-4901-A811-04B2C6DEC42D}">
      <dgm:prSet/>
      <dgm:spPr/>
      <dgm:t>
        <a:bodyPr/>
        <a:lstStyle/>
        <a:p>
          <a:endParaRPr lang="en-US"/>
        </a:p>
      </dgm:t>
    </dgm:pt>
    <dgm:pt modelId="{08935071-48E4-4495-B363-BD662149366E}" type="sibTrans" cxnId="{C2972F44-91F8-4901-A811-04B2C6DEC42D}">
      <dgm:prSet/>
      <dgm:spPr/>
      <dgm:t>
        <a:bodyPr/>
        <a:lstStyle/>
        <a:p>
          <a:endParaRPr lang="en-US"/>
        </a:p>
      </dgm:t>
    </dgm:pt>
    <dgm:pt modelId="{1E148AC1-1EE4-4BB4-BC14-9E8D16B041D2}" type="pres">
      <dgm:prSet presAssocID="{CC8B792A-B2C9-44F3-8505-0502B815DA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9F6EB07-66A6-4DD6-B563-586D22A6B658}" type="pres">
      <dgm:prSet presAssocID="{CC8B792A-B2C9-44F3-8505-0502B815DAE3}" presName="cycle" presStyleCnt="0"/>
      <dgm:spPr/>
    </dgm:pt>
    <dgm:pt modelId="{B77EADB5-813F-47B1-BF67-83038FC1CCA4}" type="pres">
      <dgm:prSet presAssocID="{82991BB6-852B-41DD-AB2F-207FC13FC926}" presName="nodeFirs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749323-2007-4201-99F1-4619B881DA1E}" type="pres">
      <dgm:prSet presAssocID="{A5C4965D-2A1E-4643-95B2-225894B30A05}" presName="sibTransFirstNode" presStyleLbl="bgShp" presStyleIdx="0" presStyleCnt="1"/>
      <dgm:spPr/>
      <dgm:t>
        <a:bodyPr/>
        <a:lstStyle/>
        <a:p>
          <a:endParaRPr lang="en-US"/>
        </a:p>
      </dgm:t>
    </dgm:pt>
    <dgm:pt modelId="{C3F528E0-0169-42E3-91B5-755CD7B3BDFB}" type="pres">
      <dgm:prSet presAssocID="{12A2F3FD-6D05-4EA9-9E59-0975156FBC86}" presName="nodeFollowingNodes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1486F7-A43E-49FA-B31F-DB6BDFDF7234}" type="pres">
      <dgm:prSet presAssocID="{21E41F13-D455-44F4-9738-7A3AF2E8CD6D}" presName="nodeFollowingNodes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4E80CB-64FF-4584-8E81-452F5F19E13C}" type="pres">
      <dgm:prSet presAssocID="{A6D26718-FE02-442F-AFF6-FBBCC759A9A4}" presName="nodeFollowingNodes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2972F44-91F8-4901-A811-04B2C6DEC42D}" srcId="{CC8B792A-B2C9-44F3-8505-0502B815DAE3}" destId="{A6D26718-FE02-442F-AFF6-FBBCC759A9A4}" srcOrd="3" destOrd="0" parTransId="{0383759B-0C0E-4432-A8D1-382893B7BECE}" sibTransId="{08935071-48E4-4495-B363-BD662149366E}"/>
    <dgm:cxn modelId="{E67E1B32-3194-4DDC-A251-65D9B62C4EC2}" type="presOf" srcId="{82991BB6-852B-41DD-AB2F-207FC13FC926}" destId="{B77EADB5-813F-47B1-BF67-83038FC1CCA4}" srcOrd="0" destOrd="0" presId="urn:microsoft.com/office/officeart/2005/8/layout/cycle3"/>
    <dgm:cxn modelId="{0B74B263-F73C-48CA-BDEC-1967565AE29A}" type="presOf" srcId="{A6D26718-FE02-442F-AFF6-FBBCC759A9A4}" destId="{2A4E80CB-64FF-4584-8E81-452F5F19E13C}" srcOrd="0" destOrd="0" presId="urn:microsoft.com/office/officeart/2005/8/layout/cycle3"/>
    <dgm:cxn modelId="{6DFFAAC3-3A15-4646-B344-E453627A788B}" type="presOf" srcId="{A5C4965D-2A1E-4643-95B2-225894B30A05}" destId="{2E749323-2007-4201-99F1-4619B881DA1E}" srcOrd="0" destOrd="0" presId="urn:microsoft.com/office/officeart/2005/8/layout/cycle3"/>
    <dgm:cxn modelId="{6BF93DA1-DA16-4B69-BDF1-A132B8B24807}" srcId="{CC8B792A-B2C9-44F3-8505-0502B815DAE3}" destId="{12A2F3FD-6D05-4EA9-9E59-0975156FBC86}" srcOrd="1" destOrd="0" parTransId="{F90592BA-5176-4667-9C2C-DE2839449B58}" sibTransId="{DF5D0926-39A5-4AC6-952E-513C7482491B}"/>
    <dgm:cxn modelId="{F9782E7B-B3AA-4609-B108-C9B484DD432C}" srcId="{CC8B792A-B2C9-44F3-8505-0502B815DAE3}" destId="{21E41F13-D455-44F4-9738-7A3AF2E8CD6D}" srcOrd="2" destOrd="0" parTransId="{2F10431F-BF5C-477F-A36F-B2EA980140E2}" sibTransId="{9543E78C-AE26-4025-82BF-2785DABF3942}"/>
    <dgm:cxn modelId="{C1E9D233-C60F-4DAD-AD49-E8759DDCD6D7}" type="presOf" srcId="{21E41F13-D455-44F4-9738-7A3AF2E8CD6D}" destId="{E91486F7-A43E-49FA-B31F-DB6BDFDF7234}" srcOrd="0" destOrd="0" presId="urn:microsoft.com/office/officeart/2005/8/layout/cycle3"/>
    <dgm:cxn modelId="{9FF67578-04AD-43EF-98BC-9AEE60C3CB41}" srcId="{CC8B792A-B2C9-44F3-8505-0502B815DAE3}" destId="{82991BB6-852B-41DD-AB2F-207FC13FC926}" srcOrd="0" destOrd="0" parTransId="{29813CDE-D341-4B4D-953B-216CFAE2C665}" sibTransId="{A5C4965D-2A1E-4643-95B2-225894B30A05}"/>
    <dgm:cxn modelId="{286838B1-E64E-413C-B0EE-E2014C9E5A51}" type="presOf" srcId="{CC8B792A-B2C9-44F3-8505-0502B815DAE3}" destId="{1E148AC1-1EE4-4BB4-BC14-9E8D16B041D2}" srcOrd="0" destOrd="0" presId="urn:microsoft.com/office/officeart/2005/8/layout/cycle3"/>
    <dgm:cxn modelId="{FE855FD8-5C66-49F0-9BAD-EAA66056E5D0}" type="presOf" srcId="{12A2F3FD-6D05-4EA9-9E59-0975156FBC86}" destId="{C3F528E0-0169-42E3-91B5-755CD7B3BDFB}" srcOrd="0" destOrd="0" presId="urn:microsoft.com/office/officeart/2005/8/layout/cycle3"/>
    <dgm:cxn modelId="{987BCCAD-14FD-4BCC-9DE0-EA0E8FBB43CF}" type="presParOf" srcId="{1E148AC1-1EE4-4BB4-BC14-9E8D16B041D2}" destId="{79F6EB07-66A6-4DD6-B563-586D22A6B658}" srcOrd="0" destOrd="0" presId="urn:microsoft.com/office/officeart/2005/8/layout/cycle3"/>
    <dgm:cxn modelId="{D85330B8-E4AB-40CD-8FFB-E77013710228}" type="presParOf" srcId="{79F6EB07-66A6-4DD6-B563-586D22A6B658}" destId="{B77EADB5-813F-47B1-BF67-83038FC1CCA4}" srcOrd="0" destOrd="0" presId="urn:microsoft.com/office/officeart/2005/8/layout/cycle3"/>
    <dgm:cxn modelId="{86EA5528-062F-47ED-8C9C-7ADF56EE9F6C}" type="presParOf" srcId="{79F6EB07-66A6-4DD6-B563-586D22A6B658}" destId="{2E749323-2007-4201-99F1-4619B881DA1E}" srcOrd="1" destOrd="0" presId="urn:microsoft.com/office/officeart/2005/8/layout/cycle3"/>
    <dgm:cxn modelId="{E5BD04C4-44B7-4C6D-9146-305DB3D75D23}" type="presParOf" srcId="{79F6EB07-66A6-4DD6-B563-586D22A6B658}" destId="{C3F528E0-0169-42E3-91B5-755CD7B3BDFB}" srcOrd="2" destOrd="0" presId="urn:microsoft.com/office/officeart/2005/8/layout/cycle3"/>
    <dgm:cxn modelId="{5D165FDB-CF65-49C3-941F-1A39E08D21A1}" type="presParOf" srcId="{79F6EB07-66A6-4DD6-B563-586D22A6B658}" destId="{E91486F7-A43E-49FA-B31F-DB6BDFDF7234}" srcOrd="3" destOrd="0" presId="urn:microsoft.com/office/officeart/2005/8/layout/cycle3"/>
    <dgm:cxn modelId="{01BDCFB9-4C21-4E57-8464-8E2BB7DB5CC0}" type="presParOf" srcId="{79F6EB07-66A6-4DD6-B563-586D22A6B658}" destId="{2A4E80CB-64FF-4584-8E81-452F5F19E13C}" srcOrd="4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18BD63-CFAE-41A3-804F-946B0B1B5F51}">
      <dsp:nvSpPr>
        <dsp:cNvPr id="0" name=""/>
        <dsp:cNvSpPr/>
      </dsp:nvSpPr>
      <dsp:spPr>
        <a:xfrm>
          <a:off x="0" y="1"/>
          <a:ext cx="3987620" cy="1074545"/>
        </a:xfrm>
        <a:prstGeom prst="rightArrow">
          <a:avLst>
            <a:gd name="adj1" fmla="val 70000"/>
            <a:gd name="adj2" fmla="val 50000"/>
          </a:avLst>
        </a:prstGeom>
        <a:solidFill>
          <a:schemeClr val="accent3">
            <a:lumMod val="75000"/>
            <a:alpha val="9000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7620" rIns="1524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>
              <a:solidFill>
                <a:schemeClr val="bg1"/>
              </a:solidFill>
            </a:rPr>
            <a:t>SAFE-T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>
              <a:solidFill>
                <a:schemeClr val="bg1"/>
              </a:solidFill>
            </a:rPr>
            <a:t>ADEPT Performance Standards (APS)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>
              <a:solidFill>
                <a:schemeClr val="bg1"/>
              </a:solidFill>
            </a:rPr>
            <a:t>SLOS</a:t>
          </a:r>
          <a:endParaRPr lang="en-US" sz="1200" kern="1200" dirty="0">
            <a:solidFill>
              <a:schemeClr val="bg1"/>
            </a:solidFill>
          </a:endParaRPr>
        </a:p>
      </dsp:txBody>
      <dsp:txXfrm>
        <a:off x="996905" y="161183"/>
        <a:ext cx="2614624" cy="752181"/>
      </dsp:txXfrm>
    </dsp:sp>
    <dsp:sp modelId="{9D25D2CC-9EFB-494B-B303-4ABB09B4EE58}">
      <dsp:nvSpPr>
        <dsp:cNvPr id="0" name=""/>
        <dsp:cNvSpPr/>
      </dsp:nvSpPr>
      <dsp:spPr>
        <a:xfrm>
          <a:off x="11893" y="225610"/>
          <a:ext cx="910419" cy="613604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/>
            <a:t>Now</a:t>
          </a:r>
        </a:p>
      </dsp:txBody>
      <dsp:txXfrm>
        <a:off x="145221" y="315470"/>
        <a:ext cx="643763" cy="433884"/>
      </dsp:txXfrm>
    </dsp:sp>
    <dsp:sp modelId="{243344B6-7A10-4450-956B-F93A7CADB818}">
      <dsp:nvSpPr>
        <dsp:cNvPr id="0" name=""/>
        <dsp:cNvSpPr/>
      </dsp:nvSpPr>
      <dsp:spPr>
        <a:xfrm>
          <a:off x="4041834" y="2"/>
          <a:ext cx="3183057" cy="1074545"/>
        </a:xfrm>
        <a:prstGeom prst="rightArrow">
          <a:avLst>
            <a:gd name="adj1" fmla="val 70000"/>
            <a:gd name="adj2" fmla="val 50000"/>
          </a:avLst>
        </a:prstGeom>
        <a:solidFill>
          <a:schemeClr val="accent3">
            <a:lumMod val="75000"/>
            <a:alpha val="9000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7620" rIns="1524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>
              <a:solidFill>
                <a:schemeClr val="bg1"/>
              </a:solidFill>
            </a:rPr>
            <a:t>Expanded ADEPT process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>
              <a:solidFill>
                <a:schemeClr val="bg1"/>
              </a:solidFill>
            </a:rPr>
            <a:t>SC Teaching Standards (SCTS)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>
              <a:solidFill>
                <a:schemeClr val="bg1"/>
              </a:solidFill>
            </a:rPr>
            <a:t>SLOs</a:t>
          </a:r>
          <a:endParaRPr lang="en-US" sz="1200" kern="1200" dirty="0">
            <a:solidFill>
              <a:schemeClr val="bg1"/>
            </a:solidFill>
          </a:endParaRPr>
        </a:p>
      </dsp:txBody>
      <dsp:txXfrm>
        <a:off x="4837598" y="161184"/>
        <a:ext cx="2011202" cy="752181"/>
      </dsp:txXfrm>
    </dsp:sp>
    <dsp:sp modelId="{5461F1CB-D4D9-454F-973E-BC80671A6961}">
      <dsp:nvSpPr>
        <dsp:cNvPr id="0" name=""/>
        <dsp:cNvSpPr/>
      </dsp:nvSpPr>
      <dsp:spPr>
        <a:xfrm>
          <a:off x="4078009" y="235320"/>
          <a:ext cx="767527" cy="613604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New System</a:t>
          </a:r>
          <a:endParaRPr lang="en-US" sz="1400" kern="1200" dirty="0"/>
        </a:p>
      </dsp:txBody>
      <dsp:txXfrm>
        <a:off x="4190411" y="325180"/>
        <a:ext cx="542723" cy="4338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749323-2007-4201-99F1-4619B881DA1E}">
      <dsp:nvSpPr>
        <dsp:cNvPr id="0" name=""/>
        <dsp:cNvSpPr/>
      </dsp:nvSpPr>
      <dsp:spPr>
        <a:xfrm>
          <a:off x="457085" y="-19762"/>
          <a:ext cx="2406879" cy="2406879"/>
        </a:xfrm>
        <a:prstGeom prst="circularArrow">
          <a:avLst>
            <a:gd name="adj1" fmla="val 4668"/>
            <a:gd name="adj2" fmla="val 272909"/>
            <a:gd name="adj3" fmla="val 13296323"/>
            <a:gd name="adj4" fmla="val 17722417"/>
            <a:gd name="adj5" fmla="val 484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7EADB5-813F-47B1-BF67-83038FC1CCA4}">
      <dsp:nvSpPr>
        <dsp:cNvPr id="0" name=""/>
        <dsp:cNvSpPr/>
      </dsp:nvSpPr>
      <dsp:spPr>
        <a:xfrm>
          <a:off x="958369" y="286"/>
          <a:ext cx="1404311" cy="7021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Pre-observation Conference</a:t>
          </a:r>
          <a:endParaRPr lang="en-US" sz="1400" kern="1200" dirty="0"/>
        </a:p>
      </dsp:txBody>
      <dsp:txXfrm>
        <a:off x="992645" y="34562"/>
        <a:ext cx="1335759" cy="633603"/>
      </dsp:txXfrm>
    </dsp:sp>
    <dsp:sp modelId="{C3F528E0-0169-42E3-91B5-755CD7B3BDFB}">
      <dsp:nvSpPr>
        <dsp:cNvPr id="0" name=""/>
        <dsp:cNvSpPr/>
      </dsp:nvSpPr>
      <dsp:spPr>
        <a:xfrm>
          <a:off x="1822599" y="864516"/>
          <a:ext cx="1404311" cy="7021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Observation</a:t>
          </a:r>
          <a:endParaRPr lang="en-US" sz="1400" kern="1200" dirty="0"/>
        </a:p>
      </dsp:txBody>
      <dsp:txXfrm>
        <a:off x="1856875" y="898792"/>
        <a:ext cx="1335759" cy="633603"/>
      </dsp:txXfrm>
    </dsp:sp>
    <dsp:sp modelId="{E91486F7-A43E-49FA-B31F-DB6BDFDF7234}">
      <dsp:nvSpPr>
        <dsp:cNvPr id="0" name=""/>
        <dsp:cNvSpPr/>
      </dsp:nvSpPr>
      <dsp:spPr>
        <a:xfrm>
          <a:off x="958369" y="1728746"/>
          <a:ext cx="1404311" cy="7021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Reflection</a:t>
          </a:r>
          <a:endParaRPr lang="en-US" sz="1400" kern="1200" dirty="0"/>
        </a:p>
      </dsp:txBody>
      <dsp:txXfrm>
        <a:off x="992645" y="1763022"/>
        <a:ext cx="1335759" cy="633603"/>
      </dsp:txXfrm>
    </dsp:sp>
    <dsp:sp modelId="{2A4E80CB-64FF-4584-8E81-452F5F19E13C}">
      <dsp:nvSpPr>
        <dsp:cNvPr id="0" name=""/>
        <dsp:cNvSpPr/>
      </dsp:nvSpPr>
      <dsp:spPr>
        <a:xfrm>
          <a:off x="94139" y="864516"/>
          <a:ext cx="1404311" cy="7021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Post-observation Conference</a:t>
          </a:r>
          <a:endParaRPr lang="en-US" sz="1400" kern="1200" dirty="0"/>
        </a:p>
      </dsp:txBody>
      <dsp:txXfrm>
        <a:off x="128415" y="898792"/>
        <a:ext cx="1335759" cy="6336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D710AA-2BA2-459B-BF81-914A5DF9B339}" type="datetimeFigureOut">
              <a:rPr lang="en-US" smtClean="0"/>
              <a:t>2/22/2018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3106AE-043F-477F-800F-8B287EDF9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528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A58BF2E1-9FF2-FB44-AA17-8C245BBCBCD3}" type="datetimeFigureOut">
              <a:rPr lang="en-US" smtClean="0"/>
              <a:t>2/22/2018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80004"/>
            <a:ext cx="5618480" cy="3665458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16A353FE-32F5-BF4D-A682-07E8A26EBE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711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A353FE-32F5-BF4D-A682-07E8A26EBEC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9133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A353FE-32F5-BF4D-A682-07E8A26EBEC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8697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A353FE-32F5-BF4D-A682-07E8A26EBEC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7989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A353FE-32F5-BF4D-A682-07E8A26EBEC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1335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These slides will highlight each element of the rubric (Domain, Indicator, Descriptors and Performance Levels) in slide show mode.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charset="0"/>
              </a:rPr>
              <a:t>Click 1, Click 2: Domains are the big buckets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charset="0"/>
              </a:rPr>
              <a:t>Click 3, Click 4: Indicators are the specific elements of practice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charset="0"/>
              </a:rPr>
              <a:t>Click 5,</a:t>
            </a:r>
            <a:r>
              <a:rPr lang="en-US" baseline="0" dirty="0" smtClean="0">
                <a:latin typeface="Arial" charset="0"/>
              </a:rPr>
              <a:t> Click 6: </a:t>
            </a:r>
            <a:r>
              <a:rPr lang="en-US" dirty="0" smtClean="0">
                <a:latin typeface="Arial" charset="0"/>
              </a:rPr>
              <a:t>Descriptors describe what performance looks like at each level.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charset="0"/>
              </a:rPr>
              <a:t>Click 7, Click</a:t>
            </a:r>
            <a:r>
              <a:rPr lang="en-US" baseline="0" dirty="0" smtClean="0">
                <a:latin typeface="Arial" charset="0"/>
              </a:rPr>
              <a:t> 8: The four performance levels are the biggest difference from the APS standards</a:t>
            </a:r>
            <a:endParaRPr lang="en-US" dirty="0" smtClean="0">
              <a:latin typeface="Arial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EF4348-BB88-DC43-BB70-24D152F49FE4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10925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1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9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A353FE-32F5-BF4D-A682-07E8A26EBEC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3605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A353FE-32F5-BF4D-A682-07E8A26EBEC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1087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A353FE-32F5-BF4D-A682-07E8A26EBEC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2127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A353FE-32F5-BF4D-A682-07E8A26EBEC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58499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A353FE-32F5-BF4D-A682-07E8A26EBEC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86978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A353FE-32F5-BF4D-A682-07E8A26EBEC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5652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A353FE-32F5-BF4D-A682-07E8A26EBEC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02902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A353FE-32F5-BF4D-A682-07E8A26EBEC6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19654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A353FE-32F5-BF4D-A682-07E8A26EBEC6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31015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A353FE-32F5-BF4D-A682-07E8A26EBEC6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14053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Link to Feedback: </a:t>
            </a:r>
            <a:r>
              <a:rPr lang="en-US" sz="9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https://tinyurl.com/ExpandedADEPT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A353FE-32F5-BF4D-A682-07E8A26EBEC6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31015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A353FE-32F5-BF4D-A682-07E8A26EBEC6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5702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Shape 344"/>
          <p:cNvSpPr txBox="1"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308" tIns="93308" rIns="93308" bIns="93308" anchor="t" anchorCtr="0">
            <a:noAutofit/>
          </a:bodyPr>
          <a:lstStyle/>
          <a:p>
            <a:pPr>
              <a:buClr>
                <a:schemeClr val="dk1"/>
              </a:buClr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5" name="Shape 345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8500"/>
            <a:ext cx="6203950" cy="34909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A353FE-32F5-BF4D-A682-07E8A26EBEC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527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sz="9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A353FE-32F5-BF4D-A682-07E8A26EBEC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0290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3A9CE1-0D5C-41A7-90A9-AFB97290F5A9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6799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14350" lvl="1" indent="-171450">
              <a:buFont typeface="Arial" panose="020B0604020202020204" pitchFamily="34" charset="0"/>
              <a:buChar char="•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A353FE-32F5-BF4D-A682-07E8A26EBEC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0253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sz="9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A353FE-32F5-BF4D-A682-07E8A26EBEC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0290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A353FE-32F5-BF4D-A682-07E8A26EBEC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798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320800" y="-158400"/>
            <a:ext cx="3421800" cy="2329200"/>
          </a:xfrm>
        </p:spPr>
        <p:txBody>
          <a:bodyPr lIns="0" tIns="0" rIns="0" bIns="0" anchor="b" anchorCtr="0"/>
          <a:lstStyle>
            <a:lvl1pPr algn="r">
              <a:lnSpc>
                <a:spcPct val="85000"/>
              </a:lnSpc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93600" y="2413350"/>
            <a:ext cx="2349000" cy="1241822"/>
          </a:xfrm>
        </p:spPr>
        <p:txBody>
          <a:bodyPr lIns="0" tIns="0" rIns="0" bIns="0"/>
          <a:lstStyle>
            <a:lvl1pPr marL="0" indent="0" algn="r">
              <a:buNone/>
              <a:defRPr sz="1800">
                <a:solidFill>
                  <a:schemeClr val="bg1">
                    <a:alpha val="60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add subtitle or presentation date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01400" y="4648538"/>
            <a:ext cx="2057400" cy="273844"/>
          </a:xfrm>
        </p:spPr>
        <p:txBody>
          <a:bodyPr lIns="0" tIns="0" rIns="0" b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9/22/16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648538"/>
            <a:ext cx="3086100" cy="273844"/>
          </a:xfrm>
        </p:spPr>
        <p:txBody>
          <a:bodyPr lIns="0" tIns="0" rIns="0" b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85200" y="4648538"/>
            <a:ext cx="2057400" cy="273844"/>
          </a:xfrm>
        </p:spPr>
        <p:txBody>
          <a:bodyPr lIns="0" tIns="0" rIns="0" b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09FC993-FCB1-4E42-95A4-F69F06C207D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65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320800" y="68575"/>
            <a:ext cx="3421800" cy="2329200"/>
          </a:xfrm>
        </p:spPr>
        <p:txBody>
          <a:bodyPr lIns="0" tIns="0" rIns="0" bIns="0" anchor="b" anchorCtr="0"/>
          <a:lstStyle>
            <a:lvl1pPr algn="r">
              <a:lnSpc>
                <a:spcPct val="85000"/>
              </a:lnSpc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93600" y="2640325"/>
            <a:ext cx="2349000" cy="1241822"/>
          </a:xfrm>
        </p:spPr>
        <p:txBody>
          <a:bodyPr lIns="0" tIns="0" rIns="0" bIns="0"/>
          <a:lstStyle>
            <a:lvl1pPr marL="0" indent="0" algn="r">
              <a:buNone/>
              <a:defRPr sz="1800">
                <a:solidFill>
                  <a:schemeClr val="bg1">
                    <a:alpha val="60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add subtitle or presentation date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01400" y="4648538"/>
            <a:ext cx="2057400" cy="273844"/>
          </a:xfrm>
        </p:spPr>
        <p:txBody>
          <a:bodyPr lIns="0" tIns="0" rIns="0" b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9/22/16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648538"/>
            <a:ext cx="3086100" cy="273844"/>
          </a:xfrm>
        </p:spPr>
        <p:txBody>
          <a:bodyPr lIns="0" tIns="0" rIns="0" b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85200" y="4648538"/>
            <a:ext cx="2057400" cy="273844"/>
          </a:xfrm>
        </p:spPr>
        <p:txBody>
          <a:bodyPr lIns="0" tIns="0" rIns="0" b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09FC993-FCB1-4E42-95A4-F69F06C207D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7825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 26"/>
          <p:cNvSpPr/>
          <p:nvPr userDrawn="1"/>
        </p:nvSpPr>
        <p:spPr>
          <a:xfrm>
            <a:off x="190500" y="168612"/>
            <a:ext cx="8763000" cy="4784387"/>
          </a:xfrm>
          <a:prstGeom prst="roundRect">
            <a:avLst>
              <a:gd name="adj" fmla="val 2615"/>
            </a:avLst>
          </a:prstGeom>
          <a:solidFill>
            <a:srgbClr val="EB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20800" y="149158"/>
            <a:ext cx="7502400" cy="960457"/>
          </a:xfrm>
        </p:spPr>
        <p:txBody>
          <a:bodyPr lIns="0" tIns="0" rIns="0" bIns="0" anchor="b" anchorCtr="0"/>
          <a:lstStyle>
            <a:lvl1pPr>
              <a:lnSpc>
                <a:spcPct val="85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Page Title Goes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0800" y="1342417"/>
            <a:ext cx="7502400" cy="3203906"/>
          </a:xfrm>
        </p:spPr>
        <p:txBody>
          <a:bodyPr lIns="0" tIns="0" rIns="0" bIns="0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01400" y="4645498"/>
            <a:ext cx="2057400" cy="273844"/>
          </a:xfrm>
        </p:spPr>
        <p:txBody>
          <a:bodyPr lIns="0" tIns="0" rIns="0" bIns="0"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r>
              <a:rPr lang="en-US"/>
              <a:t>9/22/16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645498"/>
            <a:ext cx="3086100" cy="273844"/>
          </a:xfrm>
        </p:spPr>
        <p:txBody>
          <a:bodyPr lIns="0" tIns="0" rIns="0" bIns="0"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85200" y="4645498"/>
            <a:ext cx="2057400" cy="273844"/>
          </a:xfrm>
        </p:spPr>
        <p:txBody>
          <a:bodyPr lIns="0" tIns="0" rIns="0" bIns="0"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fld id="{F09FC993-FCB1-4E42-95A4-F69F06C207D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89400" y="2286000"/>
            <a:ext cx="965200" cy="571500"/>
          </a:xfrm>
          <a:prstGeom prst="rect">
            <a:avLst/>
          </a:prstGeom>
        </p:spPr>
      </p:pic>
      <p:cxnSp>
        <p:nvCxnSpPr>
          <p:cNvPr id="24" name="Straight Connector 23"/>
          <p:cNvCxnSpPr/>
          <p:nvPr userDrawn="1"/>
        </p:nvCxnSpPr>
        <p:spPr>
          <a:xfrm>
            <a:off x="827285" y="1219199"/>
            <a:ext cx="7502400" cy="0"/>
          </a:xfrm>
          <a:prstGeom prst="line">
            <a:avLst/>
          </a:prstGeom>
          <a:ln w="22225" cap="rnd" cmpd="sng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50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7" name="Freeform 16"/>
          <p:cNvSpPr/>
          <p:nvPr userDrawn="1"/>
        </p:nvSpPr>
        <p:spPr>
          <a:xfrm>
            <a:off x="0" y="-1"/>
            <a:ext cx="9144000" cy="5143500"/>
          </a:xfrm>
          <a:custGeom>
            <a:avLst/>
            <a:gdLst>
              <a:gd name="connsiteX0" fmla="*/ 0 w 9144000"/>
              <a:gd name="connsiteY0" fmla="*/ 0 h 5143500"/>
              <a:gd name="connsiteX1" fmla="*/ 9144000 w 9144000"/>
              <a:gd name="connsiteY1" fmla="*/ 0 h 5143500"/>
              <a:gd name="connsiteX2" fmla="*/ 9144000 w 9144000"/>
              <a:gd name="connsiteY2" fmla="*/ 5143500 h 5143500"/>
              <a:gd name="connsiteX3" fmla="*/ 0 w 9144000"/>
              <a:gd name="connsiteY3" fmla="*/ 5143500 h 5143500"/>
              <a:gd name="connsiteX4" fmla="*/ 0 w 9144000"/>
              <a:gd name="connsiteY4" fmla="*/ 0 h 5143500"/>
              <a:gd name="connsiteX5" fmla="*/ 315612 w 9144000"/>
              <a:gd name="connsiteY5" fmla="*/ 168612 h 5143500"/>
              <a:gd name="connsiteX6" fmla="*/ 190500 w 9144000"/>
              <a:gd name="connsiteY6" fmla="*/ 293724 h 5143500"/>
              <a:gd name="connsiteX7" fmla="*/ 190500 w 9144000"/>
              <a:gd name="connsiteY7" fmla="*/ 4827887 h 5143500"/>
              <a:gd name="connsiteX8" fmla="*/ 315612 w 9144000"/>
              <a:gd name="connsiteY8" fmla="*/ 4952999 h 5143500"/>
              <a:gd name="connsiteX9" fmla="*/ 8828388 w 9144000"/>
              <a:gd name="connsiteY9" fmla="*/ 4952999 h 5143500"/>
              <a:gd name="connsiteX10" fmla="*/ 8953500 w 9144000"/>
              <a:gd name="connsiteY10" fmla="*/ 4827887 h 5143500"/>
              <a:gd name="connsiteX11" fmla="*/ 8953500 w 9144000"/>
              <a:gd name="connsiteY11" fmla="*/ 293724 h 5143500"/>
              <a:gd name="connsiteX12" fmla="*/ 8828388 w 9144000"/>
              <a:gd name="connsiteY12" fmla="*/ 168612 h 5143500"/>
              <a:gd name="connsiteX13" fmla="*/ 315612 w 9144000"/>
              <a:gd name="connsiteY13" fmla="*/ 168612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9144000" h="5143500">
                <a:moveTo>
                  <a:pt x="0" y="0"/>
                </a:moveTo>
                <a:lnTo>
                  <a:pt x="9144000" y="0"/>
                </a:lnTo>
                <a:lnTo>
                  <a:pt x="9144000" y="5143500"/>
                </a:lnTo>
                <a:lnTo>
                  <a:pt x="0" y="5143500"/>
                </a:lnTo>
                <a:lnTo>
                  <a:pt x="0" y="0"/>
                </a:lnTo>
                <a:close/>
                <a:moveTo>
                  <a:pt x="315612" y="168612"/>
                </a:moveTo>
                <a:cubicBezTo>
                  <a:pt x="246515" y="168612"/>
                  <a:pt x="190500" y="224627"/>
                  <a:pt x="190500" y="293724"/>
                </a:cubicBezTo>
                <a:lnTo>
                  <a:pt x="190500" y="4827887"/>
                </a:lnTo>
                <a:cubicBezTo>
                  <a:pt x="190500" y="4896984"/>
                  <a:pt x="246515" y="4952999"/>
                  <a:pt x="315612" y="4952999"/>
                </a:cubicBezTo>
                <a:lnTo>
                  <a:pt x="8828388" y="4952999"/>
                </a:lnTo>
                <a:cubicBezTo>
                  <a:pt x="8897485" y="4952999"/>
                  <a:pt x="8953500" y="4896984"/>
                  <a:pt x="8953500" y="4827887"/>
                </a:cubicBezTo>
                <a:lnTo>
                  <a:pt x="8953500" y="293724"/>
                </a:lnTo>
                <a:cubicBezTo>
                  <a:pt x="8953500" y="224627"/>
                  <a:pt x="8897485" y="168612"/>
                  <a:pt x="8828388" y="168612"/>
                </a:cubicBezTo>
                <a:lnTo>
                  <a:pt x="315612" y="168612"/>
                </a:lnTo>
                <a:close/>
              </a:path>
            </a:pathLst>
          </a:custGeom>
          <a:solidFill>
            <a:schemeClr val="bg1"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8" name="Freeform 17"/>
          <p:cNvSpPr/>
          <p:nvPr userDrawn="1"/>
        </p:nvSpPr>
        <p:spPr>
          <a:xfrm>
            <a:off x="190500" y="168612"/>
            <a:ext cx="8763000" cy="4784387"/>
          </a:xfrm>
          <a:custGeom>
            <a:avLst/>
            <a:gdLst>
              <a:gd name="connsiteX0" fmla="*/ 125112 w 8763000"/>
              <a:gd name="connsiteY0" fmla="*/ 0 h 4784387"/>
              <a:gd name="connsiteX1" fmla="*/ 8637888 w 8763000"/>
              <a:gd name="connsiteY1" fmla="*/ 0 h 4784387"/>
              <a:gd name="connsiteX2" fmla="*/ 8763000 w 8763000"/>
              <a:gd name="connsiteY2" fmla="*/ 125112 h 4784387"/>
              <a:gd name="connsiteX3" fmla="*/ 8763000 w 8763000"/>
              <a:gd name="connsiteY3" fmla="*/ 4659275 h 4784387"/>
              <a:gd name="connsiteX4" fmla="*/ 8637888 w 8763000"/>
              <a:gd name="connsiteY4" fmla="*/ 4784387 h 4784387"/>
              <a:gd name="connsiteX5" fmla="*/ 125112 w 8763000"/>
              <a:gd name="connsiteY5" fmla="*/ 4784387 h 4784387"/>
              <a:gd name="connsiteX6" fmla="*/ 0 w 8763000"/>
              <a:gd name="connsiteY6" fmla="*/ 4659275 h 4784387"/>
              <a:gd name="connsiteX7" fmla="*/ 0 w 8763000"/>
              <a:gd name="connsiteY7" fmla="*/ 125112 h 4784387"/>
              <a:gd name="connsiteX8" fmla="*/ 125112 w 8763000"/>
              <a:gd name="connsiteY8" fmla="*/ 0 h 4784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763000" h="4784387">
                <a:moveTo>
                  <a:pt x="125112" y="0"/>
                </a:moveTo>
                <a:lnTo>
                  <a:pt x="8637888" y="0"/>
                </a:lnTo>
                <a:cubicBezTo>
                  <a:pt x="8706985" y="0"/>
                  <a:pt x="8763000" y="56015"/>
                  <a:pt x="8763000" y="125112"/>
                </a:cubicBezTo>
                <a:lnTo>
                  <a:pt x="8763000" y="4659275"/>
                </a:lnTo>
                <a:cubicBezTo>
                  <a:pt x="8763000" y="4728372"/>
                  <a:pt x="8706985" y="4784387"/>
                  <a:pt x="8637888" y="4784387"/>
                </a:cubicBezTo>
                <a:lnTo>
                  <a:pt x="125112" y="4784387"/>
                </a:lnTo>
                <a:cubicBezTo>
                  <a:pt x="56015" y="4784387"/>
                  <a:pt x="0" y="4728372"/>
                  <a:pt x="0" y="4659275"/>
                </a:cubicBezTo>
                <a:lnTo>
                  <a:pt x="0" y="125112"/>
                </a:lnTo>
                <a:cubicBezTo>
                  <a:pt x="0" y="56015"/>
                  <a:pt x="56015" y="0"/>
                  <a:pt x="125112" y="0"/>
                </a:cubicBezTo>
                <a:close/>
              </a:path>
            </a:pathLst>
          </a:custGeom>
          <a:solidFill>
            <a:srgbClr val="0099A7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20123" y="719847"/>
            <a:ext cx="3755553" cy="1887166"/>
          </a:xfrm>
        </p:spPr>
        <p:txBody>
          <a:bodyPr lIns="0" tIns="0" rIns="0" bIns="0" anchor="b">
            <a:normAutofit/>
          </a:bodyPr>
          <a:lstStyle>
            <a:lvl1pPr algn="l">
              <a:lnSpc>
                <a:spcPct val="85000"/>
              </a:lnSpc>
              <a:defRPr sz="40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dirty="0"/>
              <a:t>Section Title Goes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20123" y="3062959"/>
            <a:ext cx="3755553" cy="112514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aseline="0">
                <a:solidFill>
                  <a:schemeClr val="bg1">
                    <a:lumMod val="9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Section Description – Optional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01400" y="4644048"/>
            <a:ext cx="2057400" cy="273844"/>
          </a:xfrm>
        </p:spPr>
        <p:txBody>
          <a:bodyPr lIns="0" tIns="0" rIns="0" b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9/22/16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644048"/>
            <a:ext cx="3086100" cy="273844"/>
          </a:xfrm>
        </p:spPr>
        <p:txBody>
          <a:bodyPr lIns="0" tIns="0" rIns="0" b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85200" y="4644048"/>
            <a:ext cx="2057400" cy="273844"/>
          </a:xfrm>
        </p:spPr>
        <p:txBody>
          <a:bodyPr lIns="0" tIns="0" rIns="0" b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09FC993-FCB1-4E42-95A4-F69F06C207D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20123" y="2821021"/>
            <a:ext cx="3755553" cy="0"/>
          </a:xfrm>
          <a:prstGeom prst="line">
            <a:avLst/>
          </a:prstGeom>
          <a:ln w="22225" cap="rnd" cmpd="sng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1844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 userDrawn="1"/>
        </p:nvSpPr>
        <p:spPr>
          <a:xfrm>
            <a:off x="599495" y="211655"/>
            <a:ext cx="615228" cy="578646"/>
          </a:xfrm>
          <a:prstGeom prst="roundRect">
            <a:avLst/>
          </a:prstGeom>
          <a:solidFill>
            <a:srgbClr val="BED73B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7109" y="408912"/>
            <a:ext cx="7329779" cy="76277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121136C1-D322-4F57-80CE-78EBB55EE8DB}" type="datetimeFigureOut">
              <a:rPr lang="en-US" smtClean="0">
                <a:solidFill>
                  <a:prstClr val="black"/>
                </a:solidFill>
              </a:rPr>
              <a:pPr defTabSz="685800"/>
              <a:t>2/22/2018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7" name="Content Placeholder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5486" y="4528350"/>
            <a:ext cx="2153027" cy="615151"/>
          </a:xfrm>
          <a:prstGeom prst="rect">
            <a:avLst/>
          </a:prstGeom>
        </p:spPr>
      </p:pic>
      <p:sp>
        <p:nvSpPr>
          <p:cNvPr id="8" name="Rounded Rectangle 7"/>
          <p:cNvSpPr/>
          <p:nvPr userDrawn="1"/>
        </p:nvSpPr>
        <p:spPr>
          <a:xfrm>
            <a:off x="907109" y="408912"/>
            <a:ext cx="7329779" cy="762778"/>
          </a:xfrm>
          <a:prstGeom prst="roundRect">
            <a:avLst/>
          </a:prstGeom>
          <a:solidFill>
            <a:srgbClr val="00559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3300" dirty="0">
              <a:solidFill>
                <a:prstClr val="white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6050" y="1281296"/>
            <a:ext cx="3247053" cy="324705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499" y="4491259"/>
            <a:ext cx="2438171" cy="65224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7794" y="4089299"/>
            <a:ext cx="995130" cy="99513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234372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2/22/2018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2261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9/22/16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9FC993-FCB1-4E42-95A4-F69F06C207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55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2" r:id="rId3"/>
    <p:sldLayoutId id="2147483663" r:id="rId4"/>
    <p:sldLayoutId id="2147483665" r:id="rId5"/>
    <p:sldLayoutId id="2147483666" r:id="rId6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b="1" i="0" kern="1200">
          <a:solidFill>
            <a:schemeClr val="tx1"/>
          </a:solidFill>
          <a:latin typeface="Calibri" charset="0"/>
          <a:ea typeface="Calibri" charset="0"/>
          <a:cs typeface="Calibri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4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.sc.gov/educators/educator-effectiveness/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20800" y="674975"/>
            <a:ext cx="3421800" cy="2329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Growing Teachers to Grow Students</a:t>
            </a:r>
            <a:r>
              <a:rPr lang="en-US" smtClean="0"/>
              <a:t/>
            </a:r>
            <a:br>
              <a:rPr lang="en-US" smtClean="0"/>
            </a:br>
            <a:endParaRPr lang="en-US" sz="22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60300" y="3901678"/>
            <a:ext cx="2349000" cy="1241822"/>
          </a:xfrm>
        </p:spPr>
        <p:txBody>
          <a:bodyPr/>
          <a:lstStyle/>
          <a:p>
            <a:r>
              <a:rPr lang="en-US" dirty="0" smtClean="0"/>
              <a:t>February </a:t>
            </a:r>
            <a:r>
              <a:rPr lang="en-US" dirty="0" smtClean="0"/>
              <a:t>2018</a:t>
            </a:r>
          </a:p>
          <a:p>
            <a:r>
              <a:rPr lang="en-US" dirty="0" smtClean="0"/>
              <a:t>Office of Educator Effectiveness and Leadership Development</a:t>
            </a:r>
            <a:endParaRPr lang="en-US" dirty="0"/>
          </a:p>
        </p:txBody>
      </p:sp>
      <p:pic>
        <p:nvPicPr>
          <p:cNvPr id="4" name="Picture 3" descr="This is the logo for the state of South Carolina." title="SC 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921" y="2497540"/>
            <a:ext cx="2129051" cy="2129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426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Expanded ADEPT Implementation Timeline</a:t>
            </a:r>
          </a:p>
        </p:txBody>
      </p:sp>
      <p:graphicFrame>
        <p:nvGraphicFramePr>
          <p:cNvPr id="3" name="Table 2" descr="This table lists the type and frequency of ADEPT observations for each contract level." title="Type and Frequency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7487715"/>
              </p:ext>
            </p:extLst>
          </p:nvPr>
        </p:nvGraphicFramePr>
        <p:xfrm>
          <a:off x="923499" y="1513442"/>
          <a:ext cx="7399701" cy="26906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6053"/>
                <a:gridCol w="4059437"/>
                <a:gridCol w="1534211"/>
              </a:tblGrid>
              <a:tr h="288062">
                <a:tc>
                  <a:txBody>
                    <a:bodyPr/>
                    <a:lstStyle/>
                    <a:p>
                      <a:r>
                        <a:rPr lang="en-US" dirty="0" smtClean="0"/>
                        <a:t>Contract Level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Observations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Student</a:t>
                      </a:r>
                      <a:r>
                        <a:rPr lang="en-US" baseline="0" dirty="0" smtClean="0"/>
                        <a:t> Growth </a:t>
                      </a:r>
                      <a:endParaRPr lang="en-US" dirty="0"/>
                    </a:p>
                  </a:txBody>
                  <a:tcPr/>
                </a:tc>
              </a:tr>
              <a:tr h="570269">
                <a:tc>
                  <a:txBody>
                    <a:bodyPr/>
                    <a:lstStyle/>
                    <a:p>
                      <a:r>
                        <a:rPr lang="en-US" sz="1350" b="1" dirty="0" smtClean="0">
                          <a:latin typeface="+mn-lt"/>
                        </a:rPr>
                        <a:t>Induction</a:t>
                      </a:r>
                      <a:endParaRPr lang="en-US" sz="135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5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</a:t>
                      </a:r>
                      <a:r>
                        <a:rPr lang="en-US" sz="13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– Full Classroom Observation per semester, with conferences</a:t>
                      </a:r>
                      <a:endParaRPr lang="en-US" sz="135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50" dirty="0" smtClean="0">
                          <a:latin typeface="+mn-lt"/>
                        </a:rPr>
                        <a:t>Complete</a:t>
                      </a:r>
                      <a:r>
                        <a:rPr lang="en-US" sz="1350" baseline="0" dirty="0" smtClean="0">
                          <a:latin typeface="+mn-lt"/>
                        </a:rPr>
                        <a:t> 1 </a:t>
                      </a:r>
                      <a:r>
                        <a:rPr lang="en-US" sz="1350" dirty="0" smtClean="0">
                          <a:latin typeface="+mn-lt"/>
                        </a:rPr>
                        <a:t>SLO,</a:t>
                      </a:r>
                      <a:r>
                        <a:rPr lang="en-US" sz="1350" baseline="0" dirty="0" smtClean="0">
                          <a:latin typeface="+mn-lt"/>
                        </a:rPr>
                        <a:t> often just covers 2</a:t>
                      </a:r>
                      <a:r>
                        <a:rPr lang="en-US" sz="1350" baseline="30000" dirty="0" smtClean="0">
                          <a:latin typeface="+mn-lt"/>
                        </a:rPr>
                        <a:t>nd</a:t>
                      </a:r>
                      <a:r>
                        <a:rPr lang="en-US" sz="1350" baseline="0" dirty="0" smtClean="0">
                          <a:latin typeface="+mn-lt"/>
                        </a:rPr>
                        <a:t> semester</a:t>
                      </a:r>
                      <a:endParaRPr lang="en-US" sz="1350" dirty="0">
                        <a:latin typeface="+mn-lt"/>
                      </a:endParaRPr>
                    </a:p>
                  </a:txBody>
                  <a:tcPr/>
                </a:tc>
              </a:tr>
              <a:tr h="443917">
                <a:tc>
                  <a:txBody>
                    <a:bodyPr/>
                    <a:lstStyle/>
                    <a:p>
                      <a:r>
                        <a:rPr lang="en-US" sz="1350" b="1" dirty="0" smtClean="0">
                          <a:latin typeface="+mn-lt"/>
                        </a:rPr>
                        <a:t>Annual</a:t>
                      </a:r>
                      <a:endParaRPr lang="en-US" sz="135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50" u="sng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&gt;</a:t>
                      </a:r>
                      <a:r>
                        <a:rPr lang="en-US" sz="13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2 – Full Classroom Observations per </a:t>
                      </a:r>
                      <a:r>
                        <a:rPr lang="en-US" sz="13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semester,</a:t>
                      </a:r>
                      <a:r>
                        <a:rPr lang="en-US" sz="1350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3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with conferences</a:t>
                      </a:r>
                      <a:endParaRPr lang="en-US" sz="135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r>
                        <a:rPr lang="en-US" sz="1350" dirty="0" smtClean="0">
                          <a:latin typeface="+mn-lt"/>
                        </a:rPr>
                        <a:t>Complete 1 SLO</a:t>
                      </a:r>
                      <a:endParaRPr lang="en-US" sz="1350" dirty="0">
                        <a:latin typeface="+mn-lt"/>
                      </a:endParaRPr>
                    </a:p>
                  </a:txBody>
                  <a:tcPr/>
                </a:tc>
              </a:tr>
              <a:tr h="443917">
                <a:tc>
                  <a:txBody>
                    <a:bodyPr/>
                    <a:lstStyle/>
                    <a:p>
                      <a:r>
                        <a:rPr lang="en-US" sz="1350" b="1" dirty="0" smtClean="0">
                          <a:latin typeface="+mn-lt"/>
                        </a:rPr>
                        <a:t>Continuing Contract – </a:t>
                      </a:r>
                    </a:p>
                    <a:p>
                      <a:r>
                        <a:rPr lang="en-US" sz="1350" b="1" dirty="0" smtClean="0">
                          <a:latin typeface="+mn-lt"/>
                        </a:rPr>
                        <a:t>Comprehensive</a:t>
                      </a:r>
                      <a:r>
                        <a:rPr lang="en-US" sz="1350" b="1" baseline="0" dirty="0" smtClean="0">
                          <a:latin typeface="+mn-lt"/>
                        </a:rPr>
                        <a:t> </a:t>
                      </a:r>
                      <a:r>
                        <a:rPr lang="en-US" sz="1350" b="1" dirty="0" smtClean="0">
                          <a:latin typeface="+mn-lt"/>
                        </a:rPr>
                        <a:t>5</a:t>
                      </a:r>
                      <a:r>
                        <a:rPr lang="en-US" sz="1350" b="1" baseline="30000" dirty="0" smtClean="0">
                          <a:latin typeface="+mn-lt"/>
                        </a:rPr>
                        <a:t>th</a:t>
                      </a:r>
                      <a:r>
                        <a:rPr lang="en-US" sz="1350" b="1" dirty="0" smtClean="0">
                          <a:latin typeface="+mn-lt"/>
                        </a:rPr>
                        <a:t> year recertification</a:t>
                      </a:r>
                      <a:r>
                        <a:rPr lang="en-US" sz="1350" b="1" baseline="0" dirty="0" smtClean="0">
                          <a:latin typeface="+mn-lt"/>
                        </a:rPr>
                        <a:t> </a:t>
                      </a:r>
                      <a:endParaRPr lang="en-US" sz="135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5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</a:t>
                      </a:r>
                      <a:r>
                        <a:rPr lang="en-US" sz="13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– Full Comprehensive Classroom Observation per semester, with conferences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50" dirty="0" smtClean="0">
                          <a:latin typeface="+mn-lt"/>
                        </a:rPr>
                        <a:t>Complete 1 SLO</a:t>
                      </a:r>
                      <a:endParaRPr lang="en-US" sz="1350" dirty="0">
                        <a:latin typeface="+mn-lt"/>
                      </a:endParaRPr>
                    </a:p>
                  </a:txBody>
                  <a:tcPr/>
                </a:tc>
              </a:tr>
              <a:tr h="443917">
                <a:tc>
                  <a:txBody>
                    <a:bodyPr/>
                    <a:lstStyle/>
                    <a:p>
                      <a:r>
                        <a:rPr lang="en-US" sz="1350" b="1" dirty="0" smtClean="0">
                          <a:latin typeface="+mn-lt"/>
                        </a:rPr>
                        <a:t>Continuing</a:t>
                      </a:r>
                      <a:r>
                        <a:rPr lang="en-US" sz="1350" b="1" baseline="0" dirty="0" smtClean="0">
                          <a:latin typeface="+mn-lt"/>
                        </a:rPr>
                        <a:t> Contract – GBE</a:t>
                      </a:r>
                      <a:endParaRPr lang="en-US" sz="135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50" dirty="0" smtClean="0">
                          <a:latin typeface="+mn-lt"/>
                        </a:rPr>
                        <a:t>Informal </a:t>
                      </a:r>
                      <a:endParaRPr lang="en-US" sz="135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50" dirty="0" smtClean="0">
                          <a:latin typeface="+mn-lt"/>
                        </a:rPr>
                        <a:t>Complete 1 SLO</a:t>
                      </a:r>
                      <a:endParaRPr lang="en-US" sz="1350" dirty="0"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4604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Alignment to ADEPT Performance Standards</a:t>
            </a:r>
            <a:endParaRPr lang="en-US" sz="3200" dirty="0"/>
          </a:p>
        </p:txBody>
      </p:sp>
      <p:grpSp>
        <p:nvGrpSpPr>
          <p:cNvPr id="3" name="Group 2" descr="This diagram has 4 blue circles, showing the connections between the APS and the SCTS standards." title="Smart Art shapes"/>
          <p:cNvGrpSpPr/>
          <p:nvPr/>
        </p:nvGrpSpPr>
        <p:grpSpPr>
          <a:xfrm>
            <a:off x="1146208" y="1022101"/>
            <a:ext cx="7715509" cy="4426803"/>
            <a:chOff x="1146208" y="1022101"/>
            <a:chExt cx="7715509" cy="4426803"/>
          </a:xfrm>
        </p:grpSpPr>
        <p:sp>
          <p:nvSpPr>
            <p:cNvPr id="6" name="Freeform 5"/>
            <p:cNvSpPr/>
            <p:nvPr/>
          </p:nvSpPr>
          <p:spPr>
            <a:xfrm rot="3090637">
              <a:off x="2645102" y="3706156"/>
              <a:ext cx="115061" cy="5132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25664"/>
                  </a:moveTo>
                  <a:lnTo>
                    <a:pt x="115061" y="25664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Freeform 6"/>
            <p:cNvSpPr/>
            <p:nvPr/>
          </p:nvSpPr>
          <p:spPr>
            <a:xfrm rot="290535">
              <a:off x="2804482" y="3092878"/>
              <a:ext cx="1365797" cy="5132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25664"/>
                  </a:moveTo>
                  <a:lnTo>
                    <a:pt x="1365797" y="25664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Freeform 7"/>
            <p:cNvSpPr/>
            <p:nvPr/>
          </p:nvSpPr>
          <p:spPr>
            <a:xfrm rot="20629057">
              <a:off x="2758221" y="2436311"/>
              <a:ext cx="2458239" cy="5132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25664"/>
                  </a:moveTo>
                  <a:lnTo>
                    <a:pt x="2458239" y="25664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Oval 8"/>
            <p:cNvSpPr/>
            <p:nvPr/>
          </p:nvSpPr>
          <p:spPr>
            <a:xfrm>
              <a:off x="1146208" y="2026077"/>
              <a:ext cx="1953778" cy="1953778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Freeform 9"/>
            <p:cNvSpPr/>
            <p:nvPr/>
          </p:nvSpPr>
          <p:spPr>
            <a:xfrm>
              <a:off x="5133761" y="1022101"/>
              <a:ext cx="1716316" cy="1716316"/>
            </a:xfrm>
            <a:custGeom>
              <a:avLst/>
              <a:gdLst>
                <a:gd name="connsiteX0" fmla="*/ 0 w 1716316"/>
                <a:gd name="connsiteY0" fmla="*/ 858158 h 1716316"/>
                <a:gd name="connsiteX1" fmla="*/ 858158 w 1716316"/>
                <a:gd name="connsiteY1" fmla="*/ 0 h 1716316"/>
                <a:gd name="connsiteX2" fmla="*/ 1716316 w 1716316"/>
                <a:gd name="connsiteY2" fmla="*/ 858158 h 1716316"/>
                <a:gd name="connsiteX3" fmla="*/ 858158 w 1716316"/>
                <a:gd name="connsiteY3" fmla="*/ 1716316 h 1716316"/>
                <a:gd name="connsiteX4" fmla="*/ 0 w 1716316"/>
                <a:gd name="connsiteY4" fmla="*/ 858158 h 1716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6316" h="1716316">
                  <a:moveTo>
                    <a:pt x="0" y="858158"/>
                  </a:moveTo>
                  <a:cubicBezTo>
                    <a:pt x="0" y="384210"/>
                    <a:pt x="384210" y="0"/>
                    <a:pt x="858158" y="0"/>
                  </a:cubicBezTo>
                  <a:cubicBezTo>
                    <a:pt x="1332106" y="0"/>
                    <a:pt x="1716316" y="384210"/>
                    <a:pt x="1716316" y="858158"/>
                  </a:cubicBezTo>
                  <a:cubicBezTo>
                    <a:pt x="1716316" y="1332106"/>
                    <a:pt x="1332106" y="1716316"/>
                    <a:pt x="858158" y="1716316"/>
                  </a:cubicBezTo>
                  <a:cubicBezTo>
                    <a:pt x="384210" y="1716316"/>
                    <a:pt x="0" y="1332106"/>
                    <a:pt x="0" y="858158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60239" tIns="260239" rIns="260239" bIns="260239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 smtClean="0"/>
                <a:t>ADEPT 4.A Establishes, communicates, and maintains high expectations for student achievement</a:t>
              </a:r>
              <a:endParaRPr lang="en-US" sz="1400" kern="1200" dirty="0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6850077" y="1022101"/>
              <a:ext cx="2011640" cy="1716316"/>
            </a:xfrm>
            <a:custGeom>
              <a:avLst/>
              <a:gdLst>
                <a:gd name="connsiteX0" fmla="*/ 0 w 2574474"/>
                <a:gd name="connsiteY0" fmla="*/ 0 h 1716316"/>
                <a:gd name="connsiteX1" fmla="*/ 2574474 w 2574474"/>
                <a:gd name="connsiteY1" fmla="*/ 0 h 1716316"/>
                <a:gd name="connsiteX2" fmla="*/ 2574474 w 2574474"/>
                <a:gd name="connsiteY2" fmla="*/ 1716316 h 1716316"/>
                <a:gd name="connsiteX3" fmla="*/ 0 w 2574474"/>
                <a:gd name="connsiteY3" fmla="*/ 1716316 h 1716316"/>
                <a:gd name="connsiteX4" fmla="*/ 0 w 2574474"/>
                <a:gd name="connsiteY4" fmla="*/ 0 h 1716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74474" h="1716316">
                  <a:moveTo>
                    <a:pt x="0" y="0"/>
                  </a:moveTo>
                  <a:lnTo>
                    <a:pt x="2574474" y="0"/>
                  </a:lnTo>
                  <a:lnTo>
                    <a:pt x="2574474" y="1716316"/>
                  </a:lnTo>
                  <a:lnTo>
                    <a:pt x="0" y="171631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400" kern="1200" dirty="0" smtClean="0"/>
                <a:t>SCTS: Expectations (Environment)</a:t>
              </a:r>
              <a:endParaRPr lang="en-US" sz="1400" kern="1200" dirty="0"/>
            </a:p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400" kern="1200" dirty="0" smtClean="0"/>
                <a:t>SCTS: Standards &amp; Objectives (Instruction)</a:t>
              </a:r>
              <a:endParaRPr lang="en-US" sz="1400" kern="1200" dirty="0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4164780" y="2390469"/>
              <a:ext cx="1716316" cy="1716316"/>
            </a:xfrm>
            <a:custGeom>
              <a:avLst/>
              <a:gdLst>
                <a:gd name="connsiteX0" fmla="*/ 0 w 1716316"/>
                <a:gd name="connsiteY0" fmla="*/ 858158 h 1716316"/>
                <a:gd name="connsiteX1" fmla="*/ 858158 w 1716316"/>
                <a:gd name="connsiteY1" fmla="*/ 0 h 1716316"/>
                <a:gd name="connsiteX2" fmla="*/ 1716316 w 1716316"/>
                <a:gd name="connsiteY2" fmla="*/ 858158 h 1716316"/>
                <a:gd name="connsiteX3" fmla="*/ 858158 w 1716316"/>
                <a:gd name="connsiteY3" fmla="*/ 1716316 h 1716316"/>
                <a:gd name="connsiteX4" fmla="*/ 0 w 1716316"/>
                <a:gd name="connsiteY4" fmla="*/ 858158 h 1716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6316" h="1716316">
                  <a:moveTo>
                    <a:pt x="0" y="858158"/>
                  </a:moveTo>
                  <a:cubicBezTo>
                    <a:pt x="0" y="384210"/>
                    <a:pt x="384210" y="0"/>
                    <a:pt x="858158" y="0"/>
                  </a:cubicBezTo>
                  <a:cubicBezTo>
                    <a:pt x="1332106" y="0"/>
                    <a:pt x="1716316" y="384210"/>
                    <a:pt x="1716316" y="858158"/>
                  </a:cubicBezTo>
                  <a:cubicBezTo>
                    <a:pt x="1716316" y="1332106"/>
                    <a:pt x="1332106" y="1716316"/>
                    <a:pt x="858158" y="1716316"/>
                  </a:cubicBezTo>
                  <a:cubicBezTo>
                    <a:pt x="384210" y="1716316"/>
                    <a:pt x="0" y="1332106"/>
                    <a:pt x="0" y="858158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60239" tIns="260239" rIns="260239" bIns="260239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 smtClean="0"/>
                <a:t>ADEPT 4.B Establishes communicates and maintains high expectations for student participation</a:t>
              </a:r>
              <a:endParaRPr lang="en-US" sz="1400" kern="1200" dirty="0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6496333" y="2390469"/>
              <a:ext cx="2183643" cy="1716316"/>
            </a:xfrm>
            <a:custGeom>
              <a:avLst/>
              <a:gdLst>
                <a:gd name="connsiteX0" fmla="*/ 0 w 2574474"/>
                <a:gd name="connsiteY0" fmla="*/ 0 h 1716316"/>
                <a:gd name="connsiteX1" fmla="*/ 2574474 w 2574474"/>
                <a:gd name="connsiteY1" fmla="*/ 0 h 1716316"/>
                <a:gd name="connsiteX2" fmla="*/ 2574474 w 2574474"/>
                <a:gd name="connsiteY2" fmla="*/ 1716316 h 1716316"/>
                <a:gd name="connsiteX3" fmla="*/ 0 w 2574474"/>
                <a:gd name="connsiteY3" fmla="*/ 1716316 h 1716316"/>
                <a:gd name="connsiteX4" fmla="*/ 0 w 2574474"/>
                <a:gd name="connsiteY4" fmla="*/ 0 h 1716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74474" h="1716316">
                  <a:moveTo>
                    <a:pt x="0" y="0"/>
                  </a:moveTo>
                  <a:lnTo>
                    <a:pt x="2574474" y="0"/>
                  </a:lnTo>
                  <a:lnTo>
                    <a:pt x="2574474" y="1716316"/>
                  </a:lnTo>
                  <a:lnTo>
                    <a:pt x="0" y="171631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400" kern="1200" dirty="0" smtClean="0"/>
                <a:t>SCTS: Expectations (Environment)</a:t>
              </a:r>
              <a:endParaRPr lang="en-US" sz="1400" kern="1200" dirty="0"/>
            </a:p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400" kern="1200" dirty="0" smtClean="0"/>
                <a:t>SCTS: Motivating Students (Instruction)</a:t>
              </a:r>
              <a:endParaRPr lang="en-US" sz="1400" kern="1200" dirty="0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2517557" y="3427184"/>
              <a:ext cx="1716316" cy="1716316"/>
            </a:xfrm>
            <a:custGeom>
              <a:avLst/>
              <a:gdLst>
                <a:gd name="connsiteX0" fmla="*/ 0 w 1716316"/>
                <a:gd name="connsiteY0" fmla="*/ 858158 h 1716316"/>
                <a:gd name="connsiteX1" fmla="*/ 858158 w 1716316"/>
                <a:gd name="connsiteY1" fmla="*/ 0 h 1716316"/>
                <a:gd name="connsiteX2" fmla="*/ 1716316 w 1716316"/>
                <a:gd name="connsiteY2" fmla="*/ 858158 h 1716316"/>
                <a:gd name="connsiteX3" fmla="*/ 858158 w 1716316"/>
                <a:gd name="connsiteY3" fmla="*/ 1716316 h 1716316"/>
                <a:gd name="connsiteX4" fmla="*/ 0 w 1716316"/>
                <a:gd name="connsiteY4" fmla="*/ 858158 h 1716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6316" h="1716316">
                  <a:moveTo>
                    <a:pt x="0" y="858158"/>
                  </a:moveTo>
                  <a:cubicBezTo>
                    <a:pt x="0" y="384210"/>
                    <a:pt x="384210" y="0"/>
                    <a:pt x="858158" y="0"/>
                  </a:cubicBezTo>
                  <a:cubicBezTo>
                    <a:pt x="1332106" y="0"/>
                    <a:pt x="1716316" y="384210"/>
                    <a:pt x="1716316" y="858158"/>
                  </a:cubicBezTo>
                  <a:cubicBezTo>
                    <a:pt x="1716316" y="1332106"/>
                    <a:pt x="1332106" y="1716316"/>
                    <a:pt x="858158" y="1716316"/>
                  </a:cubicBezTo>
                  <a:cubicBezTo>
                    <a:pt x="384210" y="1716316"/>
                    <a:pt x="0" y="1332106"/>
                    <a:pt x="0" y="858158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60239" tIns="260239" rIns="260239" bIns="260239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 smtClean="0"/>
                <a:t>ADEPT 4.C Helps students assume responsibility for their own participation and learning </a:t>
              </a:r>
              <a:endParaRPr lang="en-US" sz="1400" kern="1200" dirty="0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4233873" y="3732588"/>
              <a:ext cx="2574474" cy="1716316"/>
            </a:xfrm>
            <a:custGeom>
              <a:avLst/>
              <a:gdLst>
                <a:gd name="connsiteX0" fmla="*/ 0 w 2574474"/>
                <a:gd name="connsiteY0" fmla="*/ 0 h 1716316"/>
                <a:gd name="connsiteX1" fmla="*/ 2574474 w 2574474"/>
                <a:gd name="connsiteY1" fmla="*/ 0 h 1716316"/>
                <a:gd name="connsiteX2" fmla="*/ 2574474 w 2574474"/>
                <a:gd name="connsiteY2" fmla="*/ 1716316 h 1716316"/>
                <a:gd name="connsiteX3" fmla="*/ 0 w 2574474"/>
                <a:gd name="connsiteY3" fmla="*/ 1716316 h 1716316"/>
                <a:gd name="connsiteX4" fmla="*/ 0 w 2574474"/>
                <a:gd name="connsiteY4" fmla="*/ 0 h 1716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74474" h="1716316">
                  <a:moveTo>
                    <a:pt x="0" y="0"/>
                  </a:moveTo>
                  <a:lnTo>
                    <a:pt x="2574474" y="0"/>
                  </a:lnTo>
                  <a:lnTo>
                    <a:pt x="2574474" y="1716316"/>
                  </a:lnTo>
                  <a:lnTo>
                    <a:pt x="0" y="171631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400" kern="1200" dirty="0" smtClean="0"/>
                <a:t>SCTS: Motivating Students (Instruction)</a:t>
              </a:r>
              <a:endParaRPr lang="en-US" sz="1400" kern="1200" dirty="0"/>
            </a:p>
          </p:txBody>
        </p:sp>
      </p:grpSp>
      <p:sp>
        <p:nvSpPr>
          <p:cNvPr id="5" name="Content Placeholder 4" descr="This diagram shows the connections between APS standard 4 and the SCTS standards." title="APS/SCTS crosswalk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26" name="Picture 2" descr="This is an image of a rose growing on a lattice." title="Flow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7851" y="2339459"/>
            <a:ext cx="1270758" cy="1270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661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Expanded ADEPT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0800" y="1342417"/>
            <a:ext cx="4570597" cy="3203906"/>
          </a:xfrm>
        </p:spPr>
        <p:txBody>
          <a:bodyPr>
            <a:normAutofit fontScale="92500" lnSpcReduction="10000"/>
          </a:bodyPr>
          <a:lstStyle/>
          <a:p>
            <a:pPr lvl="1"/>
            <a:r>
              <a:rPr lang="en-US" i="1" dirty="0" smtClean="0"/>
              <a:t>South </a:t>
            </a:r>
            <a:r>
              <a:rPr lang="en-US" i="1" dirty="0"/>
              <a:t>Carolina Teaching Standards 4.0</a:t>
            </a:r>
            <a:r>
              <a:rPr lang="en-US" dirty="0"/>
              <a:t> rubric selected to replace SAFE-T as a part of Expanded ADEPT </a:t>
            </a:r>
          </a:p>
          <a:p>
            <a:pPr marL="342900" lvl="1" indent="0">
              <a:buNone/>
            </a:pPr>
            <a:endParaRPr lang="en-US" dirty="0"/>
          </a:p>
          <a:p>
            <a:pPr lvl="1"/>
            <a:r>
              <a:rPr lang="en-US" dirty="0"/>
              <a:t>Initiative led by </a:t>
            </a:r>
            <a:r>
              <a:rPr lang="en-US" dirty="0" smtClean="0"/>
              <a:t>SCDE </a:t>
            </a:r>
            <a:r>
              <a:rPr lang="en-US" dirty="0"/>
              <a:t>and educators from across the state</a:t>
            </a:r>
          </a:p>
          <a:p>
            <a:pPr marL="342900" lvl="1" indent="0">
              <a:buNone/>
            </a:pPr>
            <a:endParaRPr lang="en-US" dirty="0"/>
          </a:p>
          <a:p>
            <a:pPr lvl="1"/>
            <a:r>
              <a:rPr lang="en-US" dirty="0"/>
              <a:t>Supports educators with feedback related to professional practice, </a:t>
            </a:r>
            <a:r>
              <a:rPr lang="en-US" dirty="0" smtClean="0"/>
              <a:t>not simply based on student </a:t>
            </a:r>
            <a:r>
              <a:rPr lang="en-US" dirty="0"/>
              <a:t>test scores 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New rubric </a:t>
            </a:r>
            <a:r>
              <a:rPr lang="en-US" dirty="0" smtClean="0"/>
              <a:t>is aligned </a:t>
            </a:r>
            <a:r>
              <a:rPr lang="en-US" dirty="0"/>
              <a:t>to the Profile of the South Carolina Graduate</a:t>
            </a:r>
          </a:p>
          <a:p>
            <a:pPr lvl="1"/>
            <a:endParaRPr lang="en-US" dirty="0"/>
          </a:p>
          <a:p>
            <a:pPr marL="342900" lvl="1" indent="0">
              <a:buNone/>
            </a:pPr>
            <a:endParaRPr lang="en-US" dirty="0"/>
          </a:p>
        </p:txBody>
      </p:sp>
      <p:sp>
        <p:nvSpPr>
          <p:cNvPr id="5" name="Hexagon 4"/>
          <p:cNvSpPr/>
          <p:nvPr/>
        </p:nvSpPr>
        <p:spPr>
          <a:xfrm>
            <a:off x="5567555" y="1563375"/>
            <a:ext cx="1603169" cy="1294411"/>
          </a:xfrm>
          <a:prstGeom prst="hexagon">
            <a:avLst/>
          </a:prstGeom>
          <a:solidFill>
            <a:srgbClr val="0099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Instruction</a:t>
            </a:r>
            <a:endParaRPr lang="en-US" dirty="0"/>
          </a:p>
        </p:txBody>
      </p:sp>
      <p:sp>
        <p:nvSpPr>
          <p:cNvPr id="6" name="Hexagon 5"/>
          <p:cNvSpPr/>
          <p:nvPr/>
        </p:nvSpPr>
        <p:spPr>
          <a:xfrm>
            <a:off x="7170724" y="1563374"/>
            <a:ext cx="1603169" cy="1294411"/>
          </a:xfrm>
          <a:prstGeom prst="hexagon">
            <a:avLst/>
          </a:prstGeom>
          <a:solidFill>
            <a:srgbClr val="0099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Environment</a:t>
            </a:r>
            <a:endParaRPr lang="en-US" dirty="0"/>
          </a:p>
        </p:txBody>
      </p:sp>
      <p:sp>
        <p:nvSpPr>
          <p:cNvPr id="7" name="Hexagon 6"/>
          <p:cNvSpPr/>
          <p:nvPr/>
        </p:nvSpPr>
        <p:spPr>
          <a:xfrm>
            <a:off x="5567552" y="2990662"/>
            <a:ext cx="1603169" cy="1294411"/>
          </a:xfrm>
          <a:prstGeom prst="hexagon">
            <a:avLst/>
          </a:prstGeom>
          <a:solidFill>
            <a:srgbClr val="0099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Planning</a:t>
            </a:r>
            <a:endParaRPr lang="en-US" dirty="0"/>
          </a:p>
        </p:txBody>
      </p:sp>
      <p:sp>
        <p:nvSpPr>
          <p:cNvPr id="8" name="Hexagon 7" descr="This is a blue hexagon." title="Blue Hexagon"/>
          <p:cNvSpPr/>
          <p:nvPr/>
        </p:nvSpPr>
        <p:spPr>
          <a:xfrm>
            <a:off x="7170724" y="2990661"/>
            <a:ext cx="1603169" cy="1294411"/>
          </a:xfrm>
          <a:prstGeom prst="hexagon">
            <a:avLst/>
          </a:prstGeom>
          <a:solidFill>
            <a:srgbClr val="0099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9" name="TextBox 8"/>
          <p:cNvSpPr txBox="1"/>
          <p:nvPr/>
        </p:nvSpPr>
        <p:spPr>
          <a:xfrm>
            <a:off x="7350825" y="3503216"/>
            <a:ext cx="135378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Professionalism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Diamond 9"/>
          <p:cNvSpPr/>
          <p:nvPr/>
        </p:nvSpPr>
        <p:spPr>
          <a:xfrm>
            <a:off x="6369136" y="1991208"/>
            <a:ext cx="1603169" cy="1733155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Student Growth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8806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traight Connector 22" descr="This is a horizontal blue line." title="Blue line"/>
          <p:cNvCxnSpPr/>
          <p:nvPr/>
        </p:nvCxnSpPr>
        <p:spPr>
          <a:xfrm>
            <a:off x="4316673" y="1895884"/>
            <a:ext cx="2398822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 descr="This is an orange rectangle." title="Orange rectangle"/>
          <p:cNvSpPr/>
          <p:nvPr/>
        </p:nvSpPr>
        <p:spPr>
          <a:xfrm>
            <a:off x="6880315" y="1973074"/>
            <a:ext cx="1603169" cy="29789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 title="Orange rectangle"/>
          <p:cNvSpPr/>
          <p:nvPr/>
        </p:nvSpPr>
        <p:spPr>
          <a:xfrm>
            <a:off x="4316673" y="1967478"/>
            <a:ext cx="2398822" cy="29789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 descr="This is an orange rectangle." title="Orange rectangle"/>
          <p:cNvSpPr/>
          <p:nvPr/>
        </p:nvSpPr>
        <p:spPr>
          <a:xfrm>
            <a:off x="2503723" y="1973074"/>
            <a:ext cx="1603169" cy="29789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 descr="This is an orange rectangle." title="Orange rectangle"/>
          <p:cNvSpPr/>
          <p:nvPr/>
        </p:nvSpPr>
        <p:spPr>
          <a:xfrm>
            <a:off x="734285" y="1973074"/>
            <a:ext cx="1603169" cy="29789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South Carolina Teaching Standards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29988" y="2070939"/>
            <a:ext cx="141176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9063" indent="-119063">
              <a:buFont typeface="Arial" panose="020B0604020202020204" pitchFamily="34" charset="0"/>
              <a:buChar char="•"/>
            </a:pPr>
            <a:r>
              <a:rPr lang="en-US" sz="1300" dirty="0" smtClean="0">
                <a:solidFill>
                  <a:schemeClr val="bg1"/>
                </a:solidFill>
              </a:rPr>
              <a:t>Instructional Plans</a:t>
            </a:r>
          </a:p>
          <a:p>
            <a:pPr marL="119063" indent="-119063">
              <a:buFont typeface="Arial" panose="020B0604020202020204" pitchFamily="34" charset="0"/>
              <a:buChar char="•"/>
            </a:pPr>
            <a:r>
              <a:rPr lang="en-US" sz="1300" dirty="0" smtClean="0">
                <a:solidFill>
                  <a:schemeClr val="bg1"/>
                </a:solidFill>
              </a:rPr>
              <a:t>Student Work</a:t>
            </a:r>
          </a:p>
          <a:p>
            <a:pPr marL="119063" indent="-119063">
              <a:buFont typeface="Arial" panose="020B0604020202020204" pitchFamily="34" charset="0"/>
              <a:buChar char="•"/>
            </a:pPr>
            <a:r>
              <a:rPr lang="en-US" sz="1300" dirty="0" smtClean="0">
                <a:solidFill>
                  <a:schemeClr val="bg1"/>
                </a:solidFill>
              </a:rPr>
              <a:t>Assessment</a:t>
            </a:r>
            <a:endParaRPr lang="en-US" sz="13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03723" y="2058895"/>
            <a:ext cx="1603169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9063" lvl="0" indent="-119063" defTabSz="914400" eaLnBrk="0" hangingPunct="0">
              <a:buFont typeface="Arial" pitchFamily="34" charset="0"/>
              <a:buChar char="•"/>
              <a:defRPr/>
            </a:pPr>
            <a:r>
              <a:rPr lang="en-US" sz="1300" dirty="0">
                <a:solidFill>
                  <a:schemeClr val="bg1"/>
                </a:solidFill>
              </a:rPr>
              <a:t>Managing Student </a:t>
            </a:r>
            <a:r>
              <a:rPr lang="en-US" sz="1300" dirty="0" smtClean="0">
                <a:solidFill>
                  <a:schemeClr val="bg1"/>
                </a:solidFill>
              </a:rPr>
              <a:t>Behavior</a:t>
            </a:r>
          </a:p>
          <a:p>
            <a:pPr marL="119063" lvl="0" indent="-119063" defTabSz="914400" eaLnBrk="0" hangingPunct="0">
              <a:buFont typeface="Arial" pitchFamily="34" charset="0"/>
              <a:buChar char="•"/>
              <a:defRPr/>
            </a:pPr>
            <a:r>
              <a:rPr lang="en-US" sz="1300" dirty="0" smtClean="0">
                <a:solidFill>
                  <a:schemeClr val="bg1"/>
                </a:solidFill>
              </a:rPr>
              <a:t>Expectations</a:t>
            </a:r>
            <a:endParaRPr lang="en-US" sz="1300" dirty="0">
              <a:solidFill>
                <a:schemeClr val="bg1"/>
              </a:solidFill>
            </a:endParaRPr>
          </a:p>
          <a:p>
            <a:pPr marL="119063" lvl="0" indent="-119063" defTabSz="914400" eaLnBrk="0" hangingPunct="0">
              <a:buFont typeface="Arial" pitchFamily="34" charset="0"/>
              <a:buChar char="•"/>
              <a:defRPr/>
            </a:pPr>
            <a:r>
              <a:rPr lang="en-US" sz="1300" dirty="0">
                <a:solidFill>
                  <a:schemeClr val="bg1"/>
                </a:solidFill>
              </a:rPr>
              <a:t>Environment</a:t>
            </a:r>
          </a:p>
          <a:p>
            <a:pPr marL="119063" lvl="0" indent="-119063" defTabSz="914400" eaLnBrk="0" hangingPunct="0">
              <a:buFont typeface="Arial" pitchFamily="34" charset="0"/>
              <a:buChar char="•"/>
              <a:defRPr/>
            </a:pPr>
            <a:r>
              <a:rPr lang="en-US" sz="1300" dirty="0">
                <a:solidFill>
                  <a:schemeClr val="bg1"/>
                </a:solidFill>
              </a:rPr>
              <a:t>Respectful Culture</a:t>
            </a:r>
          </a:p>
        </p:txBody>
      </p:sp>
      <p:sp>
        <p:nvSpPr>
          <p:cNvPr id="16" name="TextBox 15" descr="This is an orange rectangle." title="Orange rectangle 2"/>
          <p:cNvSpPr txBox="1"/>
          <p:nvPr/>
        </p:nvSpPr>
        <p:spPr>
          <a:xfrm>
            <a:off x="4375953" y="2050980"/>
            <a:ext cx="2315689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9063" lvl="0" indent="-119063" defTabSz="914400" eaLnBrk="0" hangingPunct="0">
              <a:buFont typeface="Arial" pitchFamily="34" charset="0"/>
              <a:buChar char="•"/>
              <a:defRPr/>
            </a:pPr>
            <a:r>
              <a:rPr lang="en-US" sz="1300" dirty="0">
                <a:solidFill>
                  <a:schemeClr val="bg1"/>
                </a:solidFill>
              </a:rPr>
              <a:t>Standards &amp; Objectives</a:t>
            </a:r>
          </a:p>
          <a:p>
            <a:pPr marL="119063" lvl="0" indent="-119063" defTabSz="914400" eaLnBrk="0" hangingPunct="0">
              <a:buFont typeface="Arial" pitchFamily="34" charset="0"/>
              <a:buChar char="•"/>
              <a:defRPr/>
            </a:pPr>
            <a:r>
              <a:rPr lang="en-US" sz="1300" dirty="0">
                <a:solidFill>
                  <a:schemeClr val="bg1"/>
                </a:solidFill>
              </a:rPr>
              <a:t>Motivating Students</a:t>
            </a:r>
          </a:p>
          <a:p>
            <a:pPr marL="119063" lvl="0" indent="-119063" defTabSz="914400" eaLnBrk="0" hangingPunct="0">
              <a:buFont typeface="Arial" pitchFamily="34" charset="0"/>
              <a:buChar char="•"/>
              <a:defRPr/>
            </a:pPr>
            <a:r>
              <a:rPr lang="en-US" sz="1300" dirty="0">
                <a:solidFill>
                  <a:schemeClr val="bg1"/>
                </a:solidFill>
              </a:rPr>
              <a:t>Presenting Instructional Content </a:t>
            </a:r>
          </a:p>
          <a:p>
            <a:pPr marL="119063" lvl="0" indent="-119063" defTabSz="914400" eaLnBrk="0" hangingPunct="0">
              <a:buFont typeface="Arial" pitchFamily="34" charset="0"/>
              <a:buChar char="•"/>
              <a:defRPr/>
            </a:pPr>
            <a:r>
              <a:rPr lang="en-US" sz="1300" dirty="0">
                <a:solidFill>
                  <a:schemeClr val="bg1"/>
                </a:solidFill>
              </a:rPr>
              <a:t>Lesson Structure &amp; Pacing</a:t>
            </a:r>
          </a:p>
          <a:p>
            <a:pPr marL="119063" lvl="0" indent="-119063" defTabSz="914400" eaLnBrk="0" hangingPunct="0">
              <a:buFont typeface="Arial" pitchFamily="34" charset="0"/>
              <a:buChar char="•"/>
              <a:defRPr/>
            </a:pPr>
            <a:r>
              <a:rPr lang="en-US" sz="1300" dirty="0">
                <a:solidFill>
                  <a:schemeClr val="bg1"/>
                </a:solidFill>
              </a:rPr>
              <a:t>Activities &amp; Materials</a:t>
            </a:r>
          </a:p>
          <a:p>
            <a:pPr marL="119063" lvl="0" indent="-119063" defTabSz="914400" eaLnBrk="0" hangingPunct="0">
              <a:buFont typeface="Arial" pitchFamily="34" charset="0"/>
              <a:buChar char="•"/>
              <a:defRPr/>
            </a:pPr>
            <a:r>
              <a:rPr lang="en-US" sz="1300" dirty="0">
                <a:solidFill>
                  <a:schemeClr val="bg1"/>
                </a:solidFill>
              </a:rPr>
              <a:t>Questioning</a:t>
            </a:r>
          </a:p>
          <a:p>
            <a:pPr marL="119063" lvl="0" indent="-119063" defTabSz="914400" eaLnBrk="0" hangingPunct="0">
              <a:buFont typeface="Arial" pitchFamily="34" charset="0"/>
              <a:buChar char="•"/>
              <a:defRPr/>
            </a:pPr>
            <a:r>
              <a:rPr lang="en-US" sz="1300" dirty="0">
                <a:solidFill>
                  <a:schemeClr val="bg1"/>
                </a:solidFill>
              </a:rPr>
              <a:t>Academic Feedback</a:t>
            </a:r>
          </a:p>
          <a:p>
            <a:pPr marL="119063" lvl="0" indent="-119063" defTabSz="914400" eaLnBrk="0" hangingPunct="0">
              <a:buFont typeface="Arial" pitchFamily="34" charset="0"/>
              <a:buChar char="•"/>
              <a:defRPr/>
            </a:pPr>
            <a:r>
              <a:rPr lang="en-US" sz="1300" dirty="0">
                <a:solidFill>
                  <a:schemeClr val="bg1"/>
                </a:solidFill>
              </a:rPr>
              <a:t>Grouping Students</a:t>
            </a:r>
          </a:p>
          <a:p>
            <a:pPr marL="119063" lvl="0" indent="-119063" defTabSz="914400" eaLnBrk="0" hangingPunct="0">
              <a:buFont typeface="Arial" pitchFamily="34" charset="0"/>
              <a:buChar char="•"/>
              <a:defRPr/>
            </a:pPr>
            <a:r>
              <a:rPr lang="en-US" sz="1300" dirty="0">
                <a:solidFill>
                  <a:schemeClr val="bg1"/>
                </a:solidFill>
              </a:rPr>
              <a:t>Teacher Content Knowledge</a:t>
            </a:r>
          </a:p>
          <a:p>
            <a:pPr marL="119063" lvl="0" indent="-119063" defTabSz="914400" eaLnBrk="0" hangingPunct="0">
              <a:buFont typeface="Arial" pitchFamily="34" charset="0"/>
              <a:buChar char="•"/>
              <a:defRPr/>
            </a:pPr>
            <a:r>
              <a:rPr lang="en-US" sz="1300" dirty="0">
                <a:solidFill>
                  <a:schemeClr val="bg1"/>
                </a:solidFill>
              </a:rPr>
              <a:t>Teacher Knowledge of Students</a:t>
            </a:r>
          </a:p>
          <a:p>
            <a:pPr marL="119063" lvl="0" indent="-119063" defTabSz="914400" eaLnBrk="0" hangingPunct="0">
              <a:buFont typeface="Arial" pitchFamily="34" charset="0"/>
              <a:buChar char="•"/>
              <a:defRPr/>
            </a:pPr>
            <a:r>
              <a:rPr lang="en-US" sz="1300" dirty="0">
                <a:solidFill>
                  <a:schemeClr val="bg1"/>
                </a:solidFill>
              </a:rPr>
              <a:t>Thinking</a:t>
            </a:r>
          </a:p>
          <a:p>
            <a:pPr marL="119063" lvl="0" indent="-119063" defTabSz="914400" eaLnBrk="0" hangingPunct="0">
              <a:buFont typeface="Arial" pitchFamily="34" charset="0"/>
              <a:buChar char="•"/>
              <a:defRPr/>
            </a:pPr>
            <a:r>
              <a:rPr lang="en-US" sz="1300" dirty="0">
                <a:solidFill>
                  <a:schemeClr val="bg1"/>
                </a:solidFill>
              </a:rPr>
              <a:t>Problem Solving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908681" y="2054802"/>
            <a:ext cx="1603169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9063" lvl="0" indent="-119063" defTabSz="914400" eaLnBrk="0" hangingPunct="0">
              <a:buFont typeface="Arial" pitchFamily="34" charset="0"/>
              <a:buChar char="•"/>
              <a:defRPr/>
            </a:pPr>
            <a:r>
              <a:rPr lang="en-US" sz="1300" dirty="0" smtClean="0">
                <a:solidFill>
                  <a:schemeClr val="bg1"/>
                </a:solidFill>
              </a:rPr>
              <a:t>Growing and Developing Professionally</a:t>
            </a:r>
            <a:endParaRPr lang="en-US" sz="1300" dirty="0">
              <a:solidFill>
                <a:schemeClr val="bg1"/>
              </a:solidFill>
            </a:endParaRPr>
          </a:p>
          <a:p>
            <a:pPr marL="119063" lvl="0" indent="-119063" defTabSz="914400" eaLnBrk="0" hangingPunct="0">
              <a:buFont typeface="Arial" pitchFamily="34" charset="0"/>
              <a:buChar char="•"/>
              <a:defRPr/>
            </a:pPr>
            <a:r>
              <a:rPr lang="en-US" sz="1300" dirty="0" smtClean="0">
                <a:solidFill>
                  <a:schemeClr val="bg1"/>
                </a:solidFill>
              </a:rPr>
              <a:t>Reflecting on Teaching</a:t>
            </a:r>
          </a:p>
          <a:p>
            <a:pPr marL="119063" lvl="0" indent="-119063" defTabSz="914400" eaLnBrk="0" hangingPunct="0">
              <a:buFont typeface="Arial" pitchFamily="34" charset="0"/>
              <a:buChar char="•"/>
              <a:defRPr/>
            </a:pPr>
            <a:r>
              <a:rPr lang="en-US" sz="1300" dirty="0" smtClean="0">
                <a:solidFill>
                  <a:schemeClr val="bg1"/>
                </a:solidFill>
              </a:rPr>
              <a:t>Community Involvement</a:t>
            </a:r>
          </a:p>
          <a:p>
            <a:pPr marL="119063" lvl="0" indent="-119063" defTabSz="914400" eaLnBrk="0" hangingPunct="0">
              <a:buFont typeface="Arial" pitchFamily="34" charset="0"/>
              <a:buChar char="•"/>
              <a:defRPr/>
            </a:pPr>
            <a:r>
              <a:rPr lang="en-US" sz="1300" dirty="0" smtClean="0">
                <a:solidFill>
                  <a:schemeClr val="bg1"/>
                </a:solidFill>
              </a:rPr>
              <a:t>School Responsibilities</a:t>
            </a:r>
          </a:p>
        </p:txBody>
      </p:sp>
      <p:sp>
        <p:nvSpPr>
          <p:cNvPr id="24" name="Rectangle 23"/>
          <p:cNvSpPr/>
          <p:nvPr/>
        </p:nvSpPr>
        <p:spPr>
          <a:xfrm>
            <a:off x="734285" y="1466602"/>
            <a:ext cx="1603169" cy="403761"/>
          </a:xfrm>
          <a:prstGeom prst="rect">
            <a:avLst/>
          </a:prstGeom>
          <a:solidFill>
            <a:srgbClr val="0099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Planning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2489854" y="1456706"/>
            <a:ext cx="1603169" cy="403761"/>
          </a:xfrm>
          <a:prstGeom prst="rect">
            <a:avLst/>
          </a:prstGeom>
          <a:solidFill>
            <a:srgbClr val="0099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Environment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6880313" y="1468581"/>
            <a:ext cx="1603169" cy="403761"/>
          </a:xfrm>
          <a:prstGeom prst="rect">
            <a:avLst/>
          </a:prstGeom>
          <a:solidFill>
            <a:srgbClr val="0099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Professionalism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4316673" y="1464622"/>
            <a:ext cx="2398822" cy="403761"/>
          </a:xfrm>
          <a:prstGeom prst="rect">
            <a:avLst/>
          </a:prstGeom>
          <a:solidFill>
            <a:srgbClr val="0099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Instruction</a:t>
            </a:r>
            <a:endParaRPr lang="en-US" dirty="0"/>
          </a:p>
        </p:txBody>
      </p:sp>
      <p:cxnSp>
        <p:nvCxnSpPr>
          <p:cNvPr id="28" name="Straight Connector 27" title="Horizontal blue line"/>
          <p:cNvCxnSpPr/>
          <p:nvPr/>
        </p:nvCxnSpPr>
        <p:spPr>
          <a:xfrm>
            <a:off x="6880315" y="1900053"/>
            <a:ext cx="160316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 title="Horizontal blue line"/>
          <p:cNvCxnSpPr/>
          <p:nvPr/>
        </p:nvCxnSpPr>
        <p:spPr>
          <a:xfrm>
            <a:off x="2489854" y="1882030"/>
            <a:ext cx="160316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 title="Horizontal blue line"/>
          <p:cNvCxnSpPr/>
          <p:nvPr/>
        </p:nvCxnSpPr>
        <p:spPr>
          <a:xfrm>
            <a:off x="731034" y="1896017"/>
            <a:ext cx="160316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1038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96025" y="1189056"/>
            <a:ext cx="14478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b="1" dirty="0" smtClean="0">
                <a:solidFill>
                  <a:srgbClr val="F4782F"/>
                </a:solidFill>
              </a:rPr>
              <a:t>Domains</a:t>
            </a:r>
            <a:endParaRPr lang="en-US" b="1" dirty="0">
              <a:solidFill>
                <a:srgbClr val="F4782F"/>
              </a:solidFill>
            </a:endParaRPr>
          </a:p>
        </p:txBody>
      </p:sp>
      <p:graphicFrame>
        <p:nvGraphicFramePr>
          <p:cNvPr id="8" name="Table 7" descr="This table contains the SCTS indicator for STandards and Objectives" title="Instruction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0756793"/>
              </p:ext>
            </p:extLst>
          </p:nvPr>
        </p:nvGraphicFramePr>
        <p:xfrm>
          <a:off x="124999" y="1671349"/>
          <a:ext cx="8800433" cy="3313075"/>
        </p:xfrm>
        <a:graphic>
          <a:graphicData uri="http://schemas.openxmlformats.org/drawingml/2006/table">
            <a:tbl>
              <a:tblPr firstRow="1">
                <a:effectLst>
                  <a:outerShdw blurRad="101600" dist="76200" dir="2700000" algn="ctr" rotWithShape="0">
                    <a:schemeClr val="tx1">
                      <a:alpha val="64000"/>
                    </a:schemeClr>
                  </a:outerShdw>
                </a:effectLst>
              </a:tblPr>
              <a:tblGrid>
                <a:gridCol w="26808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1389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4646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8599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08599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260283">
                <a:tc gridSpan="5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chemeClr val="bg1"/>
                          </a:solidFill>
                          <a:effectLst>
                            <a:outerShdw blurRad="76200" dist="50800" dir="2700000" algn="ctr" rotWithShape="0">
                              <a:schemeClr val="tx2"/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Instruction</a:t>
                      </a:r>
                      <a:endParaRPr lang="en-US" sz="1600" b="1" dirty="0">
                        <a:solidFill>
                          <a:schemeClr val="bg1"/>
                        </a:solidFill>
                        <a:effectLst>
                          <a:outerShdw blurRad="76200" dist="50800" dir="2700000" algn="ctr" rotWithShape="0">
                            <a:schemeClr val="tx2"/>
                          </a:outerShdw>
                        </a:effectLst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4386" marR="64386" marT="0" marB="0" anchor="ctr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kern="1200" dirty="0">
                        <a:solidFill>
                          <a:schemeClr val="tx1">
                            <a:lumMod val="90000"/>
                            <a:lumOff val="10000"/>
                          </a:schemeClr>
                        </a:solidFill>
                        <a:effectLst>
                          <a:outerShdw blurRad="50800" dist="38100" dir="2700000" algn="tl" rotWithShape="0">
                            <a:schemeClr val="bg1"/>
                          </a:outerShdw>
                        </a:effectLst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4386" marR="643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kern="1200" dirty="0">
                        <a:solidFill>
                          <a:schemeClr val="tx1">
                            <a:lumMod val="90000"/>
                            <a:lumOff val="10000"/>
                          </a:schemeClr>
                        </a:solidFill>
                        <a:effectLst>
                          <a:outerShdw blurRad="50800" dist="38100" dir="2700000" algn="tl" rotWithShape="0">
                            <a:schemeClr val="bg1"/>
                          </a:outerShdw>
                        </a:effectLst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4386" marR="643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kern="1200" dirty="0">
                        <a:solidFill>
                          <a:schemeClr val="tx1">
                            <a:lumMod val="90000"/>
                            <a:lumOff val="10000"/>
                          </a:schemeClr>
                        </a:solidFill>
                        <a:effectLst>
                          <a:outerShdw blurRad="50800" dist="38100" dir="2700000" algn="tl" rotWithShape="0">
                            <a:schemeClr val="bg1"/>
                          </a:outerShdw>
                        </a:effectLst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4386" marR="643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chemeClr val="bg1"/>
                        </a:solidFill>
                        <a:effectLst>
                          <a:outerShdw blurRad="76200" dist="50800" dir="2700000" algn="ctr" rotWithShape="0">
                            <a:schemeClr val="tx2"/>
                          </a:outerShdw>
                        </a:effectLst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4386" marR="64386" marT="0" marB="0" anchor="ctr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479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solidFill>
                          <a:schemeClr val="bg1"/>
                        </a:solidFill>
                        <a:effectLst>
                          <a:outerShdw blurRad="50800" dist="50800" dir="5400000" algn="ctr" rotWithShape="0">
                            <a:schemeClr val="accent3">
                              <a:lumMod val="50000"/>
                            </a:schemeClr>
                          </a:outerShdw>
                        </a:effectLst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4386" marR="64386" marT="0" marB="0" anchor="ctr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90000"/>
                          <a:lumOff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0000"/>
                          <a:lumOff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effectLst>
                            <a:outerShdw blurRad="50800" dist="50800" dir="5400000" algn="ctr" rotWithShape="0">
                              <a:schemeClr val="accent3">
                                <a:lumMod val="50000"/>
                              </a:scheme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Exemplary (4)</a:t>
                      </a:r>
                      <a:endParaRPr lang="en-US" sz="1400" b="1" kern="1200" dirty="0">
                        <a:solidFill>
                          <a:schemeClr val="bg1"/>
                        </a:solidFill>
                        <a:effectLst>
                          <a:outerShdw blurRad="50800" dist="50800" dir="5400000" algn="ctr" rotWithShape="0">
                            <a:schemeClr val="accent3">
                              <a:lumMod val="50000"/>
                            </a:schemeClr>
                          </a:outerShdw>
                        </a:effectLst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4386" marR="64386" marT="0" marB="0" anchor="ctr">
                    <a:lnL w="6350" cap="flat" cmpd="sng" algn="ctr">
                      <a:solidFill>
                        <a:schemeClr val="tx1">
                          <a:lumMod val="90000"/>
                          <a:lumOff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90000"/>
                          <a:lumOff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0000"/>
                          <a:lumOff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effectLst>
                            <a:outerShdw blurRad="50800" dist="50800" dir="5400000" algn="ctr" rotWithShape="0">
                              <a:schemeClr val="accent3">
                                <a:lumMod val="50000"/>
                              </a:scheme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Proficient (3)</a:t>
                      </a:r>
                      <a:endParaRPr lang="en-US" sz="1400" b="1" kern="1200" dirty="0">
                        <a:solidFill>
                          <a:schemeClr val="bg1"/>
                        </a:solidFill>
                        <a:effectLst>
                          <a:outerShdw blurRad="50800" dist="50800" dir="5400000" algn="ctr" rotWithShape="0">
                            <a:schemeClr val="accent3">
                              <a:lumMod val="50000"/>
                            </a:schemeClr>
                          </a:outerShdw>
                        </a:effectLst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4386" marR="64386" marT="0" marB="0" anchor="ctr">
                    <a:lnL w="6350" cap="flat" cmpd="sng" algn="ctr">
                      <a:solidFill>
                        <a:schemeClr val="tx1">
                          <a:lumMod val="90000"/>
                          <a:lumOff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90000"/>
                          <a:lumOff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0000"/>
                          <a:lumOff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effectLst>
                            <a:outerShdw blurRad="50800" dist="50800" dir="5400000" algn="ctr" rotWithShape="0">
                              <a:schemeClr val="accent3">
                                <a:lumMod val="50000"/>
                              </a:scheme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Needs Improvement(2)</a:t>
                      </a:r>
                      <a:endParaRPr lang="en-US" sz="1400" b="1" kern="1200" dirty="0">
                        <a:solidFill>
                          <a:schemeClr val="bg1"/>
                        </a:solidFill>
                        <a:effectLst>
                          <a:outerShdw blurRad="50800" dist="50800" dir="5400000" algn="ctr" rotWithShape="0">
                            <a:schemeClr val="accent3">
                              <a:lumMod val="50000"/>
                            </a:schemeClr>
                          </a:outerShdw>
                        </a:effectLst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4386" marR="64386" marT="0" marB="0" anchor="ctr">
                    <a:lnL w="6350" cap="flat" cmpd="sng" algn="ctr">
                      <a:solidFill>
                        <a:schemeClr val="tx1">
                          <a:lumMod val="90000"/>
                          <a:lumOff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90000"/>
                          <a:lumOff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0000"/>
                          <a:lumOff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effectLst>
                            <a:outerShdw blurRad="50800" dist="50800" dir="5400000" algn="ctr" rotWithShape="0">
                              <a:schemeClr val="accent3">
                                <a:lumMod val="50000"/>
                              </a:scheme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Unsatisfactory (1)</a:t>
                      </a:r>
                      <a:endParaRPr lang="en-US" sz="1400" b="1" kern="1200" dirty="0">
                        <a:solidFill>
                          <a:schemeClr val="bg1"/>
                        </a:solidFill>
                        <a:effectLst>
                          <a:outerShdw blurRad="50800" dist="50800" dir="5400000" algn="ctr" rotWithShape="0">
                            <a:schemeClr val="accent3">
                              <a:lumMod val="50000"/>
                            </a:schemeClr>
                          </a:outerShdw>
                        </a:effectLst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4386" marR="64386" marT="0" marB="0" anchor="ctr">
                    <a:lnL w="6350" cap="flat" cmpd="sng" algn="ctr">
                      <a:solidFill>
                        <a:schemeClr val="tx1">
                          <a:lumMod val="90000"/>
                          <a:lumOff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0000"/>
                          <a:lumOff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604892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Standards and Objectives</a:t>
                      </a:r>
                    </a:p>
                  </a:txBody>
                  <a:tcPr marL="64386" marR="64386" marT="0" marB="0" vert="vert270" anchor="ctr" anchorCtr="1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90000"/>
                          <a:lumOff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0000"/>
                          <a:lumOff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171450" lvl="0" indent="-171450">
                        <a:buFont typeface="Arial" pitchFamily="34" charset="0"/>
                        <a:buChar char="•"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 learning objectives and state content standards are explicitly communicated.</a:t>
                      </a:r>
                    </a:p>
                    <a:p>
                      <a:pPr marL="171450" lvl="0" indent="-171450">
                        <a:buFont typeface="Arial" pitchFamily="34" charset="0"/>
                        <a:buChar char="•"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Sub-objectives are aligned and logically sequenced to the lesson’s major objective.</a:t>
                      </a:r>
                    </a:p>
                    <a:p>
                      <a:pPr marL="171450" lvl="0" indent="-171450">
                        <a:buFont typeface="Arial" pitchFamily="34" charset="0"/>
                        <a:buChar char="•"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Learning objectives are: (a) consistently connected to what students have previously learned, (b) know from life experiences, and (c) integrated with other disciplines.</a:t>
                      </a:r>
                    </a:p>
                  </a:txBody>
                  <a:tcPr marL="27432" marR="27432" marT="0" marB="0">
                    <a:lnL w="6350" cap="flat" cmpd="sng" algn="ctr">
                      <a:solidFill>
                        <a:schemeClr val="tx1">
                          <a:lumMod val="90000"/>
                          <a:lumOff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90000"/>
                          <a:lumOff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0000"/>
                          <a:lumOff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lvl="0" indent="-171450">
                        <a:buFont typeface="Arial" pitchFamily="34" charset="0"/>
                        <a:buChar char="•"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Most learning objectives and state content standards are communicated.</a:t>
                      </a:r>
                    </a:p>
                    <a:p>
                      <a:pPr marL="171450" lvl="0" indent="-171450">
                        <a:buFont typeface="Arial" pitchFamily="34" charset="0"/>
                        <a:buChar char="•"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Sub-objectives are mostly aligned to the lesson’s major objective.</a:t>
                      </a:r>
                    </a:p>
                    <a:p>
                      <a:pPr marL="171450" lvl="0" indent="-171450">
                        <a:buFont typeface="Arial" pitchFamily="34" charset="0"/>
                        <a:buChar char="•"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Learning objectives are connected to what students have previously learned.</a:t>
                      </a:r>
                    </a:p>
                  </a:txBody>
                  <a:tcPr marL="27432" marR="27432" marT="0" marB="0">
                    <a:lnL w="6350" cap="flat" cmpd="sng" algn="ctr">
                      <a:solidFill>
                        <a:schemeClr val="tx1">
                          <a:lumMod val="90000"/>
                          <a:lumOff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90000"/>
                          <a:lumOff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0000"/>
                          <a:lumOff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lvl="0" indent="-171450">
                        <a:buFont typeface="Arial" pitchFamily="34" charset="0"/>
                        <a:buChar char="•"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Some learning objectives and state content standards are communicated.</a:t>
                      </a:r>
                    </a:p>
                    <a:p>
                      <a:pPr marL="171450" lvl="0" indent="-171450">
                        <a:buFont typeface="Arial" pitchFamily="34" charset="0"/>
                        <a:buChar char="•"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Sub-objectives are sometimes aligned to the lesson’s major objective.</a:t>
                      </a:r>
                    </a:p>
                    <a:p>
                      <a:pPr marL="171450" lvl="0" indent="-171450">
                        <a:buFont typeface="Arial" pitchFamily="34" charset="0"/>
                        <a:buChar char="•"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Learning objectives are not clearly connected to what students have previously learned.</a:t>
                      </a:r>
                    </a:p>
                  </a:txBody>
                  <a:tcPr marL="27432" marR="27432" marT="0" marB="0">
                    <a:lnL w="6350" cap="flat" cmpd="sng" algn="ctr">
                      <a:solidFill>
                        <a:schemeClr val="tx1">
                          <a:lumMod val="90000"/>
                          <a:lumOff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90000"/>
                          <a:lumOff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0000"/>
                          <a:lumOff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lvl="0" indent="-171450">
                        <a:buFont typeface="Arial" pitchFamily="34" charset="0"/>
                        <a:buChar char="•"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Learning objectives and state content standards are not communicated.</a:t>
                      </a:r>
                    </a:p>
                    <a:p>
                      <a:pPr marL="171450" lvl="0" indent="-171450">
                        <a:buFont typeface="Arial" pitchFamily="34" charset="0"/>
                        <a:buChar char="•"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Sub-objectives are rarely aligned to the lesson’s major objective.</a:t>
                      </a:r>
                    </a:p>
                    <a:p>
                      <a:pPr marL="171450" lvl="0" indent="-171450">
                        <a:buFont typeface="Arial" pitchFamily="34" charset="0"/>
                        <a:buChar char="•"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Learning objectives are rarely connected to what students have previously learned.</a:t>
                      </a:r>
                    </a:p>
                    <a:p>
                      <a:pPr marL="171450" lvl="0" indent="-171450">
                        <a:buFont typeface="Arial" pitchFamily="34" charset="0"/>
                        <a:buChar char="•"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Expectations for student performance are vague.</a:t>
                      </a:r>
                    </a:p>
                    <a:p>
                      <a:pPr marL="171450" lvl="0" indent="-171450">
                        <a:buFont typeface="Arial" pitchFamily="34" charset="0"/>
                        <a:buChar char="•"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State standards are not appropriately displayed.</a:t>
                      </a:r>
                    </a:p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There is evidence that few students demonstrate mastery of the objective.</a:t>
                      </a:r>
                      <a:endParaRPr lang="en-US" sz="1000" kern="1200" dirty="0" smtClean="0">
                        <a:solidFill>
                          <a:schemeClr val="tx1">
                            <a:lumMod val="90000"/>
                            <a:lumOff val="10000"/>
                          </a:schemeClr>
                        </a:solidFill>
                        <a:effectLst>
                          <a:outerShdw blurRad="50800" dist="38100" dir="2700000" algn="tl" rotWithShape="0">
                            <a:schemeClr val="bg1"/>
                          </a:outerShdw>
                        </a:effectLst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27432" marR="27432" marT="0" marB="0">
                    <a:lnL w="6350" cap="flat" cmpd="sng" algn="ctr">
                      <a:solidFill>
                        <a:schemeClr val="tx1">
                          <a:lumMod val="90000"/>
                          <a:lumOff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0000"/>
                          <a:lumOff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3" name="Oval 2" title="Orange oval"/>
          <p:cNvSpPr/>
          <p:nvPr/>
        </p:nvSpPr>
        <p:spPr>
          <a:xfrm>
            <a:off x="3595688" y="1658151"/>
            <a:ext cx="2057400" cy="285750"/>
          </a:xfrm>
          <a:prstGeom prst="ellipse">
            <a:avLst/>
          </a:prstGeom>
          <a:noFill/>
          <a:ln w="57150">
            <a:solidFill>
              <a:srgbClr val="F478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5" name="Oval 4" title="blue oval"/>
          <p:cNvSpPr/>
          <p:nvPr/>
        </p:nvSpPr>
        <p:spPr>
          <a:xfrm>
            <a:off x="28575" y="2457450"/>
            <a:ext cx="457200" cy="2514600"/>
          </a:xfrm>
          <a:prstGeom prst="ellipse">
            <a:avLst/>
          </a:prstGeom>
          <a:noFill/>
          <a:ln w="571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 title="blue oval"/>
          <p:cNvSpPr/>
          <p:nvPr/>
        </p:nvSpPr>
        <p:spPr>
          <a:xfrm>
            <a:off x="485776" y="2457450"/>
            <a:ext cx="8277225" cy="2228850"/>
          </a:xfrm>
          <a:prstGeom prst="ellipse">
            <a:avLst/>
          </a:prstGeom>
          <a:noFill/>
          <a:ln w="57150">
            <a:solidFill>
              <a:srgbClr val="00999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4782F"/>
              </a:solidFill>
            </a:endParaRPr>
          </a:p>
        </p:txBody>
      </p:sp>
      <p:sp>
        <p:nvSpPr>
          <p:cNvPr id="9" name="Oval 8" title="Black oval"/>
          <p:cNvSpPr/>
          <p:nvPr/>
        </p:nvSpPr>
        <p:spPr>
          <a:xfrm>
            <a:off x="543432" y="1900238"/>
            <a:ext cx="8382000" cy="4572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262876" y="1213681"/>
            <a:ext cx="89319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4782F"/>
                </a:solidFill>
              </a:rPr>
              <a:t>Indicators</a:t>
            </a:r>
            <a:endParaRPr lang="en-US" b="1" dirty="0">
              <a:solidFill>
                <a:srgbClr val="F4782F"/>
              </a:solidFill>
            </a:endParaRPr>
          </a:p>
          <a:p>
            <a:endParaRPr lang="en-US" dirty="0">
              <a:solidFill>
                <a:srgbClr val="F4782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10701" y="1217345"/>
            <a:ext cx="108266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4782F"/>
                </a:solidFill>
              </a:rPr>
              <a:t>*</a:t>
            </a:r>
            <a:r>
              <a:rPr lang="en-US" b="1" dirty="0" smtClean="0">
                <a:solidFill>
                  <a:srgbClr val="F4782F"/>
                </a:solidFill>
              </a:rPr>
              <a:t>Descriptors</a:t>
            </a:r>
            <a:endParaRPr lang="en-US" dirty="0">
              <a:solidFill>
                <a:srgbClr val="F4782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82376" y="1213681"/>
            <a:ext cx="166757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4782F"/>
                </a:solidFill>
              </a:rPr>
              <a:t>*Performance Levels</a:t>
            </a:r>
            <a:endParaRPr lang="en-US" dirty="0">
              <a:solidFill>
                <a:srgbClr val="F4782F"/>
              </a:solidFill>
            </a:endParaRPr>
          </a:p>
          <a:p>
            <a:endParaRPr lang="en-US" dirty="0">
              <a:solidFill>
                <a:srgbClr val="F4782F"/>
              </a:solidFill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820800" y="149536"/>
            <a:ext cx="7502400" cy="960457"/>
          </a:xfrm>
        </p:spPr>
        <p:txBody>
          <a:bodyPr/>
          <a:lstStyle/>
          <a:p>
            <a:r>
              <a:rPr lang="en-US" dirty="0" smtClean="0"/>
              <a:t>Parts of the Rubric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1829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 animBg="1"/>
      <p:bldP spid="5" grpId="0" animBg="1"/>
      <p:bldP spid="7" grpId="0" animBg="1"/>
      <p:bldP spid="9" grpId="0" animBg="1"/>
      <p:bldP spid="10" grpId="0"/>
      <p:bldP spid="11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 descr="This table shows that the exemplary level of the SC Teaching standards is more student centered than teacher driven." title="Student centered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2987749"/>
              </p:ext>
            </p:extLst>
          </p:nvPr>
        </p:nvGraphicFramePr>
        <p:xfrm>
          <a:off x="152404" y="1396450"/>
          <a:ext cx="8763003" cy="289991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066799"/>
                <a:gridCol w="1924051"/>
                <a:gridCol w="1924051"/>
                <a:gridCol w="1924051"/>
                <a:gridCol w="1924051"/>
              </a:tblGrid>
              <a:tr h="554038">
                <a:tc gridSpan="5">
                  <a:txBody>
                    <a:bodyPr/>
                    <a:lstStyle/>
                    <a:p>
                      <a:pPr marL="65405" marR="0" algn="ctr">
                        <a:lnSpc>
                          <a:spcPts val="109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100" b="1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5405" marR="0" algn="ctr">
                        <a:lnSpc>
                          <a:spcPts val="109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100" b="1" dirty="0" smtClean="0">
                        <a:solidFill>
                          <a:schemeClr val="bg1"/>
                        </a:solidFill>
                        <a:effectLst/>
                        <a:latin typeface="Constantia" panose="02030602050306030303" pitchFamily="18" charset="0"/>
                        <a:ea typeface="Calibri"/>
                        <a:cs typeface="Times New Roman"/>
                      </a:endParaRPr>
                    </a:p>
                    <a:p>
                      <a:pPr marL="65405" marR="0" algn="ctr">
                        <a:lnSpc>
                          <a:spcPts val="109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b="1" dirty="0" smtClean="0">
                          <a:solidFill>
                            <a:schemeClr val="bg1"/>
                          </a:solidFill>
                          <a:effectLst/>
                          <a:latin typeface="Constantia" panose="02030602050306030303" pitchFamily="18" charset="0"/>
                          <a:ea typeface="Calibri"/>
                          <a:cs typeface="Times New Roman"/>
                        </a:rPr>
                        <a:t>Instruction</a:t>
                      </a:r>
                    </a:p>
                    <a:p>
                      <a:pPr marL="65405" marR="0" algn="ctr">
                        <a:lnSpc>
                          <a:spcPts val="109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marL="742950" marR="167005" lvl="1" indent="-285750">
                        <a:spcBef>
                          <a:spcPts val="5"/>
                        </a:spcBef>
                        <a:spcAft>
                          <a:spcPts val="0"/>
                        </a:spcAft>
                        <a:buSzPts val="900"/>
                        <a:buFont typeface="Symbol"/>
                        <a:buChar char=""/>
                        <a:tabLst>
                          <a:tab pos="521335" algn="l"/>
                        </a:tabLst>
                      </a:pPr>
                      <a:endParaRPr lang="en-US" sz="700" dirty="0">
                        <a:effectLst/>
                        <a:latin typeface="Calibri"/>
                        <a:ea typeface="Symbol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marL="742950" marR="166370" lvl="1" indent="-285750">
                        <a:spcBef>
                          <a:spcPts val="5"/>
                        </a:spcBef>
                        <a:spcAft>
                          <a:spcPts val="0"/>
                        </a:spcAft>
                        <a:buSzPts val="900"/>
                        <a:buFont typeface="Symbol"/>
                        <a:buChar char=""/>
                        <a:tabLst>
                          <a:tab pos="521335" algn="l"/>
                        </a:tabLst>
                      </a:pPr>
                      <a:endParaRPr lang="en-US" sz="700" dirty="0">
                        <a:effectLst/>
                        <a:latin typeface="Calibri"/>
                        <a:ea typeface="Symbol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marL="742950" marR="108585" lvl="1" indent="-285750">
                        <a:spcBef>
                          <a:spcPts val="5"/>
                        </a:spcBef>
                        <a:spcAft>
                          <a:spcPts val="0"/>
                        </a:spcAft>
                        <a:buSzPts val="900"/>
                        <a:buFont typeface="Symbol"/>
                        <a:buChar char=""/>
                        <a:tabLst>
                          <a:tab pos="521335" algn="l"/>
                        </a:tabLst>
                      </a:pPr>
                      <a:endParaRPr lang="en-US" sz="700" dirty="0">
                        <a:effectLst/>
                        <a:latin typeface="Calibri"/>
                        <a:ea typeface="Symbol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marL="342900" marR="289560" lvl="0" indent="-342900">
                        <a:spcBef>
                          <a:spcPts val="5"/>
                        </a:spcBef>
                        <a:spcAft>
                          <a:spcPts val="0"/>
                        </a:spcAft>
                        <a:buSzPts val="900"/>
                        <a:buFont typeface="Symbol"/>
                        <a:buChar char=""/>
                        <a:tabLst>
                          <a:tab pos="283845" algn="l"/>
                        </a:tabLst>
                      </a:pPr>
                      <a:endParaRPr lang="en-US" sz="700" dirty="0">
                        <a:effectLst/>
                        <a:latin typeface="Calibri"/>
                        <a:ea typeface="Symbol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32880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349240" algn="l"/>
                        </a:tabLst>
                        <a:defRPr/>
                      </a:pPr>
                      <a:endParaRPr kumimoji="0" lang="en-US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349240" algn="l"/>
                        </a:tabLst>
                        <a:defRPr/>
                      </a:pPr>
                      <a:r>
                        <a:rPr kumimoji="0" lang="en-US" sz="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                                  </a:t>
                      </a:r>
                      <a:r>
                        <a:rPr kumimoji="0" 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Student Centered</a:t>
                      </a:r>
                      <a:r>
                        <a:rPr kumimoji="0" lang="en-US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                                                                                  </a:t>
                      </a:r>
                      <a:r>
                        <a:rPr kumimoji="0" lang="en-US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4782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                                                          </a:t>
                      </a:r>
                      <a:r>
                        <a:rPr kumimoji="0" lang="en-US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                                                      </a:t>
                      </a:r>
                      <a:r>
                        <a:rPr kumimoji="0" 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Teacher Centered</a:t>
                      </a:r>
                      <a:endParaRPr kumimoji="0" lang="en-US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65405" marR="0" algn="ctr">
                        <a:lnSpc>
                          <a:spcPts val="109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3369">
                <a:tc>
                  <a:txBody>
                    <a:bodyPr/>
                    <a:lstStyle/>
                    <a:p>
                      <a:pPr marL="65405" marR="0">
                        <a:lnSpc>
                          <a:spcPts val="109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Exemplary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Proficient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Needs Improvement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Unsatisfactory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497526">
                <a:tc>
                  <a:txBody>
                    <a:bodyPr/>
                    <a:lstStyle/>
                    <a:p>
                      <a:pPr marL="244475" marR="144780" indent="-9017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 smtClean="0">
                        <a:effectLst/>
                      </a:endParaRPr>
                    </a:p>
                    <a:p>
                      <a:pPr marL="244475" marR="144780" indent="-9017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effectLst/>
                        </a:rPr>
                        <a:t>Description</a:t>
                      </a:r>
                      <a:r>
                        <a:rPr lang="en-US" sz="1100" b="0" spc="-30" dirty="0" smtClean="0">
                          <a:effectLst/>
                        </a:rPr>
                        <a:t> </a:t>
                      </a:r>
                      <a:r>
                        <a:rPr lang="en-US" sz="1100" b="0" dirty="0">
                          <a:effectLst/>
                        </a:rPr>
                        <a:t>of Qualifying Measures</a:t>
                      </a:r>
                      <a:endParaRPr lang="en-US" sz="1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1600" marR="93345" indent="-63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 smtClean="0">
                        <a:effectLst/>
                      </a:endParaRPr>
                    </a:p>
                    <a:p>
                      <a:pPr marL="101600" marR="93345" indent="-63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solidFill>
                            <a:schemeClr val="bg1"/>
                          </a:solidFill>
                          <a:effectLst/>
                        </a:rPr>
                        <a:t>Consistent </a:t>
                      </a:r>
                      <a:r>
                        <a:rPr lang="en-US" sz="1100" b="0" dirty="0">
                          <a:solidFill>
                            <a:schemeClr val="bg1"/>
                          </a:solidFill>
                          <a:effectLst/>
                        </a:rPr>
                        <a:t>Evidence of Student Centered Learning/Student Ownership of</a:t>
                      </a:r>
                      <a:r>
                        <a:rPr lang="en-US" sz="1100" b="0" spc="-55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US" sz="1100" b="0" dirty="0">
                          <a:solidFill>
                            <a:schemeClr val="bg1"/>
                          </a:solidFill>
                          <a:effectLst/>
                        </a:rPr>
                        <a:t>Learning- Teacher Facilitates the</a:t>
                      </a:r>
                      <a:r>
                        <a:rPr lang="en-US" sz="1100" b="0" spc="-6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US" sz="1100" b="0" dirty="0">
                          <a:solidFill>
                            <a:schemeClr val="bg1"/>
                          </a:solidFill>
                          <a:effectLst/>
                        </a:rPr>
                        <a:t>Learning.</a:t>
                      </a:r>
                      <a:endParaRPr lang="en-US" sz="1200" b="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0" marR="92075" indent="1295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 smtClean="0">
                        <a:effectLst/>
                      </a:endParaRPr>
                    </a:p>
                    <a:p>
                      <a:pPr marL="114300" marR="92075" indent="1295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solidFill>
                            <a:schemeClr val="bg1"/>
                          </a:solidFill>
                          <a:effectLst/>
                        </a:rPr>
                        <a:t>Some </a:t>
                      </a:r>
                      <a:r>
                        <a:rPr lang="en-US" sz="1100" b="0" dirty="0">
                          <a:solidFill>
                            <a:schemeClr val="bg1"/>
                          </a:solidFill>
                          <a:effectLst/>
                        </a:rPr>
                        <a:t>Evidence of Student Centered Learning/ Student Ownership of</a:t>
                      </a:r>
                      <a:r>
                        <a:rPr lang="en-US" sz="1100" b="0" spc="-75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US" sz="1100" b="0" dirty="0">
                          <a:solidFill>
                            <a:schemeClr val="bg1"/>
                          </a:solidFill>
                          <a:effectLst/>
                        </a:rPr>
                        <a:t>Learning</a:t>
                      </a:r>
                      <a:endParaRPr lang="en-US" sz="1200" b="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301625" marR="0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bg1"/>
                          </a:solidFill>
                          <a:effectLst/>
                        </a:rPr>
                        <a:t>– Teacher Facilitates the</a:t>
                      </a:r>
                      <a:r>
                        <a:rPr lang="en-US" sz="1100" b="0" spc="-6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US" sz="1100" b="0" dirty="0">
                          <a:solidFill>
                            <a:schemeClr val="bg1"/>
                          </a:solidFill>
                          <a:effectLst/>
                        </a:rPr>
                        <a:t>Learning</a:t>
                      </a:r>
                      <a:endParaRPr lang="en-US" sz="800" b="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1120" marR="64770" indent="15811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 smtClean="0">
                        <a:effectLst/>
                      </a:endParaRPr>
                    </a:p>
                    <a:p>
                      <a:pPr marL="71120" marR="64770" indent="15811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solidFill>
                            <a:schemeClr val="bg1"/>
                          </a:solidFill>
                          <a:effectLst/>
                        </a:rPr>
                        <a:t>Moving </a:t>
                      </a:r>
                      <a:r>
                        <a:rPr lang="en-US" sz="1100" b="0" dirty="0">
                          <a:solidFill>
                            <a:schemeClr val="bg1"/>
                          </a:solidFill>
                          <a:effectLst/>
                        </a:rPr>
                        <a:t>Towards Student Centered Learning/Student Ownership of Learning- Consistent Reliance on Teacher</a:t>
                      </a:r>
                      <a:r>
                        <a:rPr lang="en-US" sz="1100" b="0" spc="-75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US" sz="1100" b="0" dirty="0">
                          <a:solidFill>
                            <a:schemeClr val="bg1"/>
                          </a:solidFill>
                          <a:effectLst/>
                        </a:rPr>
                        <a:t>Direction.</a:t>
                      </a:r>
                      <a:endParaRPr lang="en-US" sz="1200" b="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5565" marR="62865" indent="63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 smtClean="0">
                        <a:effectLst/>
                      </a:endParaRPr>
                    </a:p>
                    <a:p>
                      <a:pPr marL="75565" marR="62865" indent="63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solidFill>
                            <a:schemeClr val="bg1"/>
                          </a:solidFill>
                          <a:effectLst/>
                        </a:rPr>
                        <a:t>Heavy </a:t>
                      </a:r>
                      <a:r>
                        <a:rPr lang="en-US" sz="1100" b="0" dirty="0">
                          <a:solidFill>
                            <a:schemeClr val="bg1"/>
                          </a:solidFill>
                          <a:effectLst/>
                        </a:rPr>
                        <a:t>emphasis on Teacher Direction – Minimal Evidence of Student</a:t>
                      </a:r>
                      <a:r>
                        <a:rPr lang="en-US" sz="1100" b="0" spc="-75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US" sz="1100" b="0" dirty="0">
                          <a:solidFill>
                            <a:schemeClr val="bg1"/>
                          </a:solidFill>
                          <a:effectLst/>
                        </a:rPr>
                        <a:t>Ownership of</a:t>
                      </a:r>
                      <a:r>
                        <a:rPr lang="en-US" sz="1100" b="0" spc="-2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US" sz="1100" b="0" dirty="0">
                          <a:solidFill>
                            <a:schemeClr val="bg1"/>
                          </a:solidFill>
                          <a:effectLst/>
                        </a:rPr>
                        <a:t>Learning</a:t>
                      </a:r>
                      <a:endParaRPr lang="en-US" sz="1200" b="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cxnSp>
        <p:nvCxnSpPr>
          <p:cNvPr id="5" name="Straight Arrow Connector 4" title="Orange arrow"/>
          <p:cNvCxnSpPr/>
          <p:nvPr/>
        </p:nvCxnSpPr>
        <p:spPr>
          <a:xfrm>
            <a:off x="2600076" y="2186948"/>
            <a:ext cx="4405023" cy="0"/>
          </a:xfrm>
          <a:prstGeom prst="straightConnector1">
            <a:avLst/>
          </a:prstGeom>
          <a:ln w="31750">
            <a:solidFill>
              <a:srgbClr val="F4782F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4599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 Teaching Standards Process</a:t>
            </a:r>
            <a:endParaRPr lang="en-US" dirty="0"/>
          </a:p>
        </p:txBody>
      </p:sp>
      <p:pic>
        <p:nvPicPr>
          <p:cNvPr id="2050" name="Picture 2" descr="This is a photograph of a teacher in a post-conference." title="Image of two educators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00" y="1378810"/>
            <a:ext cx="4400500" cy="2456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9" name="Diagram 8" descr="This diagram shows the steps in the SCTS conferencing process." title="SCTS process diagram"/>
          <p:cNvGraphicFramePr/>
          <p:nvPr>
            <p:extLst>
              <p:ext uri="{D42A27DB-BD31-4B8C-83A1-F6EECF244321}">
                <p14:modId xmlns:p14="http://schemas.microsoft.com/office/powerpoint/2010/main" val="2299295739"/>
              </p:ext>
            </p:extLst>
          </p:nvPr>
        </p:nvGraphicFramePr>
        <p:xfrm>
          <a:off x="5384800" y="1404209"/>
          <a:ext cx="3321050" cy="24311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911669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Learning Objectives</a:t>
            </a:r>
            <a:endParaRPr lang="en-US" dirty="0"/>
          </a:p>
        </p:txBody>
      </p:sp>
      <p:pic>
        <p:nvPicPr>
          <p:cNvPr id="5" name="Picture 2" descr="This is an image of the butterfly life cycle." title="Butterflies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272" y="1343025"/>
            <a:ext cx="7323456" cy="320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6755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0123" y="719847"/>
            <a:ext cx="4609127" cy="1887166"/>
          </a:xfrm>
        </p:spPr>
        <p:txBody>
          <a:bodyPr>
            <a:normAutofit fontScale="90000"/>
          </a:bodyPr>
          <a:lstStyle/>
          <a:p>
            <a:r>
              <a:rPr lang="en-US" dirty="0"/>
              <a:t>Implementation </a:t>
            </a:r>
            <a:r>
              <a:rPr lang="en-US" dirty="0" smtClean="0"/>
              <a:t>Timeline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How will this all work?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2459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Expanded ADEPT Implementation Timeline</a:t>
            </a:r>
          </a:p>
        </p:txBody>
      </p:sp>
      <p:sp>
        <p:nvSpPr>
          <p:cNvPr id="6" name="Rectangle 5"/>
          <p:cNvSpPr/>
          <p:nvPr/>
        </p:nvSpPr>
        <p:spPr>
          <a:xfrm>
            <a:off x="734284" y="2122208"/>
            <a:ext cx="2072525" cy="1552644"/>
          </a:xfrm>
          <a:prstGeom prst="rect">
            <a:avLst/>
          </a:prstGeom>
          <a:solidFill>
            <a:srgbClr val="F478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Recalibration</a:t>
            </a:r>
          </a:p>
          <a:p>
            <a:pPr algn="ctr"/>
            <a:r>
              <a:rPr lang="en-US" b="1" dirty="0" smtClean="0"/>
              <a:t>2016-2017</a:t>
            </a:r>
            <a:endParaRPr lang="en-US" b="1" dirty="0"/>
          </a:p>
        </p:txBody>
      </p:sp>
      <p:sp>
        <p:nvSpPr>
          <p:cNvPr id="11" name="Rectangle 10"/>
          <p:cNvSpPr/>
          <p:nvPr/>
        </p:nvSpPr>
        <p:spPr>
          <a:xfrm>
            <a:off x="3312986" y="2122208"/>
            <a:ext cx="2054144" cy="1552643"/>
          </a:xfrm>
          <a:prstGeom prst="rect">
            <a:avLst/>
          </a:prstGeom>
          <a:solidFill>
            <a:srgbClr val="F478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Readiness &amp; Training</a:t>
            </a:r>
          </a:p>
          <a:p>
            <a:pPr algn="ctr"/>
            <a:r>
              <a:rPr lang="en-US" b="1" dirty="0" smtClean="0"/>
              <a:t>2017-2018</a:t>
            </a:r>
            <a:endParaRPr lang="en-US" b="1" dirty="0"/>
          </a:p>
        </p:txBody>
      </p:sp>
      <p:sp>
        <p:nvSpPr>
          <p:cNvPr id="17" name="Rectangle 16"/>
          <p:cNvSpPr/>
          <p:nvPr/>
        </p:nvSpPr>
        <p:spPr>
          <a:xfrm>
            <a:off x="5730904" y="2122208"/>
            <a:ext cx="2126860" cy="1574456"/>
          </a:xfrm>
          <a:prstGeom prst="rect">
            <a:avLst/>
          </a:prstGeom>
          <a:solidFill>
            <a:srgbClr val="F478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Implementation</a:t>
            </a:r>
          </a:p>
          <a:p>
            <a:pPr algn="ctr"/>
            <a:r>
              <a:rPr lang="en-US" b="1" dirty="0" smtClean="0"/>
              <a:t>2018-2019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353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20800" y="68575"/>
            <a:ext cx="3421800" cy="769625"/>
          </a:xfrm>
        </p:spPr>
        <p:txBody>
          <a:bodyPr>
            <a:normAutofit/>
          </a:bodyPr>
          <a:lstStyle/>
          <a:p>
            <a:r>
              <a:rPr lang="en-US" dirty="0" smtClean="0"/>
              <a:t>Welcome!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  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20800" y="838200"/>
            <a:ext cx="359678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As you are waiting for us to get started, </a:t>
            </a:r>
            <a:r>
              <a:rPr lang="en-US" sz="1800" dirty="0"/>
              <a:t>please </a:t>
            </a:r>
            <a:r>
              <a:rPr lang="en-US" sz="1800" dirty="0" smtClean="0"/>
              <a:t>mute your microphone. Then type </a:t>
            </a:r>
            <a:r>
              <a:rPr lang="en-US" sz="1800" dirty="0"/>
              <a:t>your answers to </a:t>
            </a:r>
            <a:r>
              <a:rPr lang="en-US" sz="1800" dirty="0" smtClean="0"/>
              <a:t>these questions into </a:t>
            </a:r>
            <a:r>
              <a:rPr lang="en-US" sz="1800" dirty="0"/>
              <a:t>the chat box. </a:t>
            </a:r>
            <a:endParaRPr lang="en-US" sz="1800" dirty="0" smtClean="0"/>
          </a:p>
          <a:p>
            <a:endParaRPr lang="en-US" sz="1800" dirty="0">
              <a:solidFill>
                <a:schemeClr val="bg1"/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sz="1800" dirty="0" smtClean="0">
                <a:solidFill>
                  <a:schemeClr val="bg1"/>
                </a:solidFill>
              </a:rPr>
              <a:t>What have you heard about the new SC Teaching Standards and teacher evaluation process? 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sz="1800" dirty="0" smtClean="0">
                <a:solidFill>
                  <a:schemeClr val="bg1"/>
                </a:solidFill>
              </a:rPr>
              <a:t>What are you excited about? </a:t>
            </a:r>
            <a:endParaRPr lang="en-US" sz="1800" dirty="0">
              <a:solidFill>
                <a:schemeClr val="bg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>
                <a:solidFill>
                  <a:schemeClr val="bg1"/>
                </a:solidFill>
              </a:rPr>
              <a:t>What questions do you have for us?</a:t>
            </a:r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589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SCLead.Org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South Carolina Leadership Effectiveness, Advancement, &amp; Development (</a:t>
            </a:r>
            <a:r>
              <a:rPr lang="en-US" dirty="0" err="1" smtClean="0"/>
              <a:t>SCLead</a:t>
            </a:r>
            <a:r>
              <a:rPr lang="en-US" dirty="0" smtClean="0"/>
              <a:t>)</a:t>
            </a:r>
          </a:p>
          <a:p>
            <a:r>
              <a:rPr lang="en-US" dirty="0"/>
              <a:t>S</a:t>
            </a:r>
            <a:r>
              <a:rPr lang="en-US" dirty="0" smtClean="0"/>
              <a:t>tate wide launch in August 2018</a:t>
            </a:r>
          </a:p>
          <a:p>
            <a:r>
              <a:rPr lang="en-US" dirty="0" smtClean="0"/>
              <a:t>On-demand access to evaluation data and professional development resources</a:t>
            </a:r>
          </a:p>
          <a:p>
            <a:r>
              <a:rPr lang="en-US" dirty="0" smtClean="0"/>
              <a:t>District trainings this summer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1464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Relationships to Grow Teachers</a:t>
            </a:r>
            <a:endParaRPr lang="en-US" dirty="0"/>
          </a:p>
        </p:txBody>
      </p:sp>
      <p:pic>
        <p:nvPicPr>
          <p:cNvPr id="1026" name="Picture 2" descr="This is an image of a small group of teachers in a classroom." title="Image of classroo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01" y="1109615"/>
            <a:ext cx="4556418" cy="3417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3569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I do now to support these changes?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0123" y="3062958"/>
            <a:ext cx="7435356" cy="1638437"/>
          </a:xfrm>
        </p:spPr>
        <p:txBody>
          <a:bodyPr>
            <a:normAutofit fontScale="55000" lnSpcReduction="20000"/>
          </a:bodyPr>
          <a:lstStyle/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US" sz="3800" dirty="0" smtClean="0">
                <a:solidFill>
                  <a:schemeClr val="accent6"/>
                </a:solidFill>
              </a:rPr>
              <a:t>Reflect: What do the SCTS indicators look like and sound like in my classroom? </a:t>
            </a:r>
            <a:endParaRPr lang="en-US" sz="3800" dirty="0">
              <a:solidFill>
                <a:schemeClr val="accent6"/>
              </a:solidFill>
            </a:endParaRPr>
          </a:p>
          <a:p>
            <a:pPr marL="514350" lvl="1" indent="-1714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3800" dirty="0" smtClean="0">
                <a:solidFill>
                  <a:schemeClr val="accent6"/>
                </a:solidFill>
              </a:rPr>
              <a:t>Connect: How can I practice with my grade-level team? Student teacher? PLC? Student support team? </a:t>
            </a:r>
            <a:endParaRPr lang="en-US" sz="3800" dirty="0">
              <a:solidFill>
                <a:schemeClr val="accent6"/>
              </a:solidFill>
            </a:endParaRP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US" sz="3800" dirty="0" smtClean="0">
                <a:solidFill>
                  <a:schemeClr val="accent6"/>
                </a:solidFill>
              </a:rPr>
              <a:t>Model: Do I have a growth mindset for my own practice?  </a:t>
            </a:r>
            <a:endParaRPr lang="en-US" sz="3800" dirty="0">
              <a:solidFill>
                <a:schemeClr val="accent6"/>
              </a:solidFill>
            </a:endParaRPr>
          </a:p>
          <a:p>
            <a:pPr marL="514350" lvl="1" indent="-1714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3800" dirty="0" smtClean="0">
                <a:solidFill>
                  <a:schemeClr val="accent6"/>
                </a:solidFill>
              </a:rPr>
              <a:t>Lead: How can I support strong implementation at my school?</a:t>
            </a:r>
            <a:endParaRPr lang="en-US" sz="38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971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95725" y="330893"/>
            <a:ext cx="3421800" cy="2329200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/>
              <a:t>Stay Connected</a:t>
            </a:r>
            <a:br>
              <a:rPr lang="en-US" sz="4000" dirty="0" smtClean="0"/>
            </a:br>
            <a:r>
              <a:rPr lang="en-US" sz="2200" dirty="0" smtClean="0">
                <a:hlinkClick r:id="rId3"/>
              </a:rPr>
              <a:t>ed.sc.gov/educators/</a:t>
            </a:r>
            <a:br>
              <a:rPr lang="en-US" sz="2200" dirty="0" smtClean="0">
                <a:hlinkClick r:id="rId3"/>
              </a:rPr>
            </a:br>
            <a:r>
              <a:rPr lang="en-US" sz="2200" dirty="0" smtClean="0">
                <a:hlinkClick r:id="rId3"/>
              </a:rPr>
              <a:t>educator-effectiveness </a:t>
            </a:r>
            <a:r>
              <a:rPr lang="en-US" sz="3600" dirty="0">
                <a:solidFill>
                  <a:prstClr val="black"/>
                </a:solidFill>
              </a:rPr>
              <a:t/>
            </a:r>
            <a:br>
              <a:rPr lang="en-US" sz="3600" dirty="0">
                <a:solidFill>
                  <a:prstClr val="black"/>
                </a:solidFill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6275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Feedback Survey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0123" y="3062959"/>
            <a:ext cx="4985454" cy="1125140"/>
          </a:xfrm>
        </p:spPr>
        <p:txBody>
          <a:bodyPr/>
          <a:lstStyle/>
          <a:p>
            <a:r>
              <a:rPr lang="en-US" b="1" dirty="0">
                <a:solidFill>
                  <a:schemeClr val="accent6"/>
                </a:solidFill>
              </a:rPr>
              <a:t>https://tinyurl.com/ExpandedADEPT</a:t>
            </a:r>
            <a:endParaRPr lang="en-US" dirty="0">
              <a:solidFill>
                <a:schemeClr val="accent6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359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0573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Shape 347"/>
          <p:cNvSpPr txBox="1">
            <a:spLocks noGrp="1"/>
          </p:cNvSpPr>
          <p:nvPr>
            <p:ph type="title"/>
          </p:nvPr>
        </p:nvSpPr>
        <p:spPr>
          <a:xfrm>
            <a:off x="701616" y="320175"/>
            <a:ext cx="6248400" cy="594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Font typeface="Source Sans Pro"/>
              <a:buNone/>
            </a:pPr>
            <a:r>
              <a:rPr lang="en-US" sz="3600" i="0" u="none" strike="noStrike" cap="none" dirty="0">
                <a:solidFill>
                  <a:schemeClr val="tx2"/>
                </a:solidFill>
                <a:latin typeface="+mn-lt"/>
                <a:ea typeface="Source Sans Pro"/>
                <a:cs typeface="Source Sans Pro"/>
                <a:sym typeface="Source Sans Pro"/>
              </a:rPr>
              <a:t>OEELD </a:t>
            </a:r>
            <a:r>
              <a:rPr lang="en-US" sz="3600" i="0" u="none" strike="noStrike" cap="none" dirty="0" smtClean="0">
                <a:solidFill>
                  <a:schemeClr val="tx2"/>
                </a:solidFill>
                <a:latin typeface="+mn-lt"/>
                <a:ea typeface="Source Sans Pro"/>
                <a:cs typeface="Source Sans Pro"/>
                <a:sym typeface="Source Sans Pro"/>
              </a:rPr>
              <a:t>Vision</a:t>
            </a:r>
            <a:endParaRPr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48" name="Shape 348"/>
          <p:cNvSpPr txBox="1">
            <a:spLocks noGrp="1"/>
          </p:cNvSpPr>
          <p:nvPr>
            <p:ph type="body" idx="1"/>
          </p:nvPr>
        </p:nvSpPr>
        <p:spPr>
          <a:xfrm>
            <a:off x="250166" y="533260"/>
            <a:ext cx="5129778" cy="42716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17365D"/>
              </a:buClr>
              <a:buFont typeface="Source Sans Pro"/>
              <a:buNone/>
            </a:pPr>
            <a:endParaRPr sz="2800" b="0" i="0" u="none" strike="noStrike" cap="none" dirty="0">
              <a:solidFill>
                <a:srgbClr val="17365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17365D"/>
              </a:buClr>
              <a:buFont typeface="Source Sans Pro"/>
              <a:buNone/>
            </a:pPr>
            <a:r>
              <a:rPr lang="en-US" sz="2400" b="0" i="0" u="none" strike="noStrike" cap="none" dirty="0" smtClean="0">
                <a:solidFill>
                  <a:srgbClr val="17365D"/>
                </a:solidFill>
                <a:ea typeface="Source Sans Pro"/>
                <a:cs typeface="Source Sans Pro"/>
                <a:sym typeface="Source Sans Pro"/>
              </a:rPr>
              <a:t>Growing educators to grow students. . .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17365D"/>
              </a:buClr>
              <a:buFont typeface="Source Sans Pro"/>
              <a:buNone/>
            </a:pPr>
            <a:endParaRPr lang="en-US" sz="2400" b="0" i="0" u="none" strike="noStrike" cap="none" dirty="0" smtClean="0">
              <a:solidFill>
                <a:srgbClr val="17365D"/>
              </a:solidFill>
              <a:ea typeface="Source Sans Pro"/>
              <a:cs typeface="Source Sans Pro"/>
              <a:sym typeface="Source Sans Pr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17365D"/>
              </a:buClr>
              <a:buFont typeface="Source Sans Pro"/>
              <a:buNone/>
            </a:pPr>
            <a:r>
              <a:rPr lang="en-US" sz="2400" b="0" i="0" u="none" strike="noStrike" cap="none" dirty="0" smtClean="0">
                <a:solidFill>
                  <a:srgbClr val="17365D"/>
                </a:solidFill>
                <a:ea typeface="Source Sans Pro"/>
                <a:cs typeface="Source Sans Pro"/>
                <a:sym typeface="Source Sans Pro"/>
              </a:rPr>
              <a:t>South </a:t>
            </a:r>
            <a:r>
              <a:rPr lang="en-US" sz="2400" b="0" i="0" u="none" strike="noStrike" cap="none" dirty="0">
                <a:solidFill>
                  <a:srgbClr val="17365D"/>
                </a:solidFill>
                <a:ea typeface="Source Sans Pro"/>
                <a:cs typeface="Source Sans Pro"/>
                <a:sym typeface="Source Sans Pro"/>
              </a:rPr>
              <a:t>Carolina Schools will be filled with highly effective educators engaged in learning, leading, and maximizing student growth and readiness for college, career, and life.</a:t>
            </a:r>
            <a:endParaRPr sz="2400" dirty="0"/>
          </a:p>
        </p:txBody>
      </p:sp>
      <p:pic>
        <p:nvPicPr>
          <p:cNvPr id="1026" name="Picture 2" descr="This is a picture of an orchid on a tree." title="Orchi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9944" y="290144"/>
            <a:ext cx="3545382" cy="3479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10932" y="4118193"/>
            <a:ext cx="25822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Photo Credit: Flickr, Tatiana 12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737530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313372" y="1598044"/>
            <a:ext cx="643746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US" sz="2400" dirty="0" smtClean="0">
                <a:solidFill>
                  <a:prstClr val="black"/>
                </a:solidFill>
              </a:rPr>
              <a:t>What is Expanded ADEPT? Why change? </a:t>
            </a:r>
          </a:p>
          <a:p>
            <a:pPr marL="457200" indent="-457200">
              <a:buAutoNum type="arabicPeriod"/>
            </a:pPr>
            <a:r>
              <a:rPr lang="en-US" sz="2400" dirty="0" smtClean="0">
                <a:solidFill>
                  <a:prstClr val="black"/>
                </a:solidFill>
              </a:rPr>
              <a:t>What will changes look like? </a:t>
            </a:r>
            <a:endParaRPr lang="en-US" sz="2400" dirty="0">
              <a:solidFill>
                <a:prstClr val="black"/>
              </a:solidFill>
            </a:endParaRPr>
          </a:p>
          <a:p>
            <a:pPr marL="800100" lvl="1" indent="-457200">
              <a:buFont typeface="+mj-lt"/>
              <a:buAutoNum type="alphaLcParenR"/>
            </a:pPr>
            <a:r>
              <a:rPr lang="en-US" sz="2400" dirty="0" smtClean="0">
                <a:solidFill>
                  <a:prstClr val="black"/>
                </a:solidFill>
              </a:rPr>
              <a:t>SC Teaching Standards</a:t>
            </a:r>
          </a:p>
          <a:p>
            <a:pPr marL="800100" lvl="1" indent="-457200">
              <a:buFont typeface="+mj-lt"/>
              <a:buAutoNum type="alphaLcParenR"/>
            </a:pPr>
            <a:r>
              <a:rPr lang="en-US" sz="2400" dirty="0" smtClean="0">
                <a:solidFill>
                  <a:prstClr val="black"/>
                </a:solidFill>
              </a:rPr>
              <a:t>Student Learning Objectives (SLOs)</a:t>
            </a:r>
          </a:p>
          <a:p>
            <a:pPr marL="457200" indent="-457200">
              <a:buAutoNum type="arabicPeriod"/>
            </a:pPr>
            <a:r>
              <a:rPr lang="en-US" sz="2400" dirty="0" smtClean="0">
                <a:solidFill>
                  <a:prstClr val="black"/>
                </a:solidFill>
              </a:rPr>
              <a:t>Implementation: How will this work? </a:t>
            </a:r>
          </a:p>
          <a:p>
            <a:pPr marL="457200" indent="-457200">
              <a:buAutoNum type="arabicPeriod"/>
            </a:pPr>
            <a:r>
              <a:rPr lang="en-US" sz="2400" dirty="0" smtClean="0">
                <a:solidFill>
                  <a:prstClr val="black"/>
                </a:solidFill>
              </a:rPr>
              <a:t>How can I help? </a:t>
            </a:r>
          </a:p>
          <a:p>
            <a:pPr marL="800100" lvl="1" indent="-457200">
              <a:buFont typeface="+mj-lt"/>
              <a:buAutoNum type="alphaLcParenR"/>
            </a:pPr>
            <a:r>
              <a:rPr lang="en-US" sz="2400" dirty="0" smtClean="0">
                <a:solidFill>
                  <a:prstClr val="black"/>
                </a:solidFill>
              </a:rPr>
              <a:t>Next steps</a:t>
            </a:r>
          </a:p>
          <a:p>
            <a:pPr marL="800100" lvl="1" indent="-457200">
              <a:buFont typeface="+mj-lt"/>
              <a:buAutoNum type="alphaLcParenR"/>
            </a:pPr>
            <a:r>
              <a:rPr lang="en-US" sz="2400" dirty="0" smtClean="0">
                <a:solidFill>
                  <a:prstClr val="black"/>
                </a:solidFill>
              </a:rPr>
              <a:t>Feedback and closing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52278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is Expanded ADEPT?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310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408385"/>
            <a:ext cx="7329488" cy="76319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Profile of the SC Graduate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3" descr="An image with a globe in the center with the descriptions of world- class knowledge, world-class skills, and life and career characteristics&#10;&#10;at the bottom of the image there are two logos.  There is a logo for Transform Sc and SC Council on Competitiveness." title="Profile of the SC Gradua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1365" y="0"/>
            <a:ext cx="696824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574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Feedback from teachers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   </a:t>
            </a:r>
            <a:endParaRPr lang="en-US" dirty="0"/>
          </a:p>
        </p:txBody>
      </p:sp>
      <p:grpSp>
        <p:nvGrpSpPr>
          <p:cNvPr id="6" name="Group 5" descr="This image is a gray tree with growth written in white text." title="Growth"/>
          <p:cNvGrpSpPr/>
          <p:nvPr/>
        </p:nvGrpSpPr>
        <p:grpSpPr>
          <a:xfrm>
            <a:off x="2697899" y="0"/>
            <a:ext cx="7248620" cy="5143500"/>
            <a:chOff x="2697899" y="0"/>
            <a:chExt cx="7248620" cy="5143500"/>
          </a:xfrm>
        </p:grpSpPr>
        <p:pic>
          <p:nvPicPr>
            <p:cNvPr id="4" name="Picture 3" descr="This is an image of a gray tree with the word growth in white." title="Growth"/>
            <p:cNvPicPr>
              <a:picLocks noChangeAspect="1"/>
            </p:cNvPicPr>
            <p:nvPr/>
          </p:nvPicPr>
          <p:blipFill>
            <a:blip r:embed="rId3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97899" y="0"/>
              <a:ext cx="7248620" cy="5143500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5734050" y="1900764"/>
              <a:ext cx="2108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>
                  <a:solidFill>
                    <a:schemeClr val="bg1"/>
                  </a:solidFill>
                </a:rPr>
                <a:t>Growth</a:t>
              </a:r>
              <a:endParaRPr lang="en-US" sz="32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637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will the new Expanded ADEPT look like?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2395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Expanded ADEPT</a:t>
            </a:r>
          </a:p>
        </p:txBody>
      </p:sp>
      <p:graphicFrame>
        <p:nvGraphicFramePr>
          <p:cNvPr id="11" name="Diagram 10" descr="This smart art has two green arrows pointing right." title="Green arrows"/>
          <p:cNvGraphicFramePr/>
          <p:nvPr>
            <p:extLst>
              <p:ext uri="{D42A27DB-BD31-4B8C-83A1-F6EECF244321}">
                <p14:modId xmlns:p14="http://schemas.microsoft.com/office/powerpoint/2010/main" val="3797604367"/>
              </p:ext>
            </p:extLst>
          </p:nvPr>
        </p:nvGraphicFramePr>
        <p:xfrm>
          <a:off x="1011996" y="1342417"/>
          <a:ext cx="7224892" cy="10745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34488" y="1342417"/>
            <a:ext cx="7502400" cy="3203906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251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NIET - SC - Custom">
      <a:dk1>
        <a:srgbClr val="000000"/>
      </a:dk1>
      <a:lt1>
        <a:srgbClr val="FFFFFF"/>
      </a:lt1>
      <a:dk2>
        <a:srgbClr val="00999A"/>
      </a:dk2>
      <a:lt2>
        <a:srgbClr val="FFFFFF"/>
      </a:lt2>
      <a:accent1>
        <a:srgbClr val="00999A"/>
      </a:accent1>
      <a:accent2>
        <a:srgbClr val="F3782F"/>
      </a:accent2>
      <a:accent3>
        <a:srgbClr val="83B641"/>
      </a:accent3>
      <a:accent4>
        <a:srgbClr val="005595"/>
      </a:accent4>
      <a:accent5>
        <a:srgbClr val="6B747C"/>
      </a:accent5>
      <a:accent6>
        <a:srgbClr val="B8B8B8"/>
      </a:accent6>
      <a:hlink>
        <a:srgbClr val="666666"/>
      </a:hlink>
      <a:folHlink>
        <a:srgbClr val="444444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00999A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3755</TotalTime>
  <Words>1024</Words>
  <Application>Microsoft Office PowerPoint</Application>
  <PresentationFormat>On-screen Show (16:9)</PresentationFormat>
  <Paragraphs>222</Paragraphs>
  <Slides>25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Growing Teachers to Grow Students </vt:lpstr>
      <vt:lpstr>Welcome!</vt:lpstr>
      <vt:lpstr>OEELD Vision</vt:lpstr>
      <vt:lpstr>Agenda</vt:lpstr>
      <vt:lpstr>What is Expanded ADEPT?</vt:lpstr>
      <vt:lpstr>Profile of the SC Graduate</vt:lpstr>
      <vt:lpstr>Feedback from teachers</vt:lpstr>
      <vt:lpstr>What will the new Expanded ADEPT look like?</vt:lpstr>
      <vt:lpstr>Expanded ADEPT</vt:lpstr>
      <vt:lpstr>Expanded ADEPT Implementation Timeline</vt:lpstr>
      <vt:lpstr>Alignment to ADEPT Performance Standards</vt:lpstr>
      <vt:lpstr>Expanded ADEPT</vt:lpstr>
      <vt:lpstr>South Carolina Teaching Standards</vt:lpstr>
      <vt:lpstr>Parts of the Rubric</vt:lpstr>
      <vt:lpstr>PowerPoint Presentation</vt:lpstr>
      <vt:lpstr>SC Teaching Standards Process</vt:lpstr>
      <vt:lpstr>Student Learning Objectives</vt:lpstr>
      <vt:lpstr>Implementation Timeline  How will this all work?</vt:lpstr>
      <vt:lpstr>Expanded ADEPT Implementation Timeline</vt:lpstr>
      <vt:lpstr>SCLead.Org</vt:lpstr>
      <vt:lpstr>Building Relationships to Grow Teachers</vt:lpstr>
      <vt:lpstr>What can I do now to support these changes?</vt:lpstr>
      <vt:lpstr>Stay Connected ed.sc.gov/educators/ educator-effectiveness  </vt:lpstr>
      <vt:lpstr>Feedback Survey</vt:lpstr>
      <vt:lpstr>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Lilla Toal Mandsager</cp:lastModifiedBy>
  <cp:revision>99</cp:revision>
  <cp:lastPrinted>2017-02-17T20:16:27Z</cp:lastPrinted>
  <dcterms:created xsi:type="dcterms:W3CDTF">2016-09-22T16:09:07Z</dcterms:created>
  <dcterms:modified xsi:type="dcterms:W3CDTF">2018-02-22T16:43:12Z</dcterms:modified>
</cp:coreProperties>
</file>