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1.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8" r:id="rId2"/>
  </p:sldMasterIdLst>
  <p:notesMasterIdLst>
    <p:notesMasterId r:id="rId12"/>
  </p:notesMasterIdLst>
  <p:handoutMasterIdLst>
    <p:handoutMasterId r:id="rId13"/>
  </p:handoutMasterIdLst>
  <p:sldIdLst>
    <p:sldId id="260" r:id="rId3"/>
    <p:sldId id="367" r:id="rId4"/>
    <p:sldId id="390" r:id="rId5"/>
    <p:sldId id="397" r:id="rId6"/>
    <p:sldId id="353" r:id="rId7"/>
    <p:sldId id="398" r:id="rId8"/>
    <p:sldId id="395" r:id="rId9"/>
    <p:sldId id="396" r:id="rId10"/>
    <p:sldId id="366" r:id="rId11"/>
  </p:sldIdLst>
  <p:sldSz cx="9144000" cy="5143500" type="screen16x9"/>
  <p:notesSz cx="7023100" cy="93091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ymcdowell" initials="km" lastIdx="6" clrIdx="0"/>
  <p:cmAuthor id="1" name="Brantly Houston" initials="BH"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A"/>
    <a:srgbClr val="CBD8D8"/>
    <a:srgbClr val="83B641"/>
    <a:srgbClr val="F4782F"/>
    <a:srgbClr val="0099A7"/>
    <a:srgbClr val="EBEE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88" autoAdjust="0"/>
    <p:restoredTop sz="69272" autoAdjust="0"/>
  </p:normalViewPr>
  <p:slideViewPr>
    <p:cSldViewPr snapToGrid="0" snapToObjects="1">
      <p:cViewPr>
        <p:scale>
          <a:sx n="100" d="100"/>
          <a:sy n="100" d="100"/>
        </p:scale>
        <p:origin x="-773" y="259"/>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2D710AA-2BA2-459B-BF81-914A5DF9B339}" type="datetimeFigureOut">
              <a:rPr lang="en-US" smtClean="0"/>
              <a:t>6/5/2018</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4F3106AE-043F-477F-800F-8B287EDF9C68}" type="slidenum">
              <a:rPr lang="en-US" smtClean="0"/>
              <a:t>‹#›</a:t>
            </a:fld>
            <a:endParaRPr lang="en-US"/>
          </a:p>
        </p:txBody>
      </p:sp>
    </p:spTree>
    <p:extLst>
      <p:ext uri="{BB962C8B-B14F-4D97-AF65-F5344CB8AC3E}">
        <p14:creationId xmlns:p14="http://schemas.microsoft.com/office/powerpoint/2010/main" val="171652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A58BF2E1-9FF2-FB44-AA17-8C245BBCBCD3}" type="datetimeFigureOut">
              <a:rPr lang="en-US" smtClean="0"/>
              <a:t>6/5/2018</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16A353FE-32F5-BF4D-A682-07E8A26EBEC6}" type="slidenum">
              <a:rPr lang="en-US" smtClean="0"/>
              <a:t>‹#›</a:t>
            </a:fld>
            <a:endParaRPr lang="en-US"/>
          </a:p>
        </p:txBody>
      </p:sp>
    </p:spTree>
    <p:extLst>
      <p:ext uri="{BB962C8B-B14F-4D97-AF65-F5344CB8AC3E}">
        <p14:creationId xmlns:p14="http://schemas.microsoft.com/office/powerpoint/2010/main" val="176371178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i="1" dirty="0" smtClean="0"/>
              <a:t>[1. Set up: Poster with trainer’s contact</a:t>
            </a:r>
            <a:r>
              <a:rPr lang="en-US" i="1" baseline="0" dirty="0" smtClean="0"/>
              <a:t> info and names and RANDA help line, poster with agenda, poster with </a:t>
            </a:r>
            <a:r>
              <a:rPr lang="en-US" i="1" baseline="0" dirty="0" err="1" smtClean="0"/>
              <a:t>Wifi</a:t>
            </a:r>
            <a:r>
              <a:rPr lang="en-US" i="1" baseline="0" dirty="0" smtClean="0"/>
              <a:t> information. 2. As people arrive: Have them sign in and sit at tables with district table tents.]</a:t>
            </a:r>
            <a:endParaRPr lang="en-US" i="1" dirty="0" smtClean="0"/>
          </a:p>
          <a:p>
            <a:r>
              <a:rPr lang="en-US" dirty="0" smtClean="0"/>
              <a:t>We welcome you to</a:t>
            </a:r>
            <a:r>
              <a:rPr lang="en-US" baseline="0" dirty="0" smtClean="0"/>
              <a:t> _________________ today and want to thank our hosts ________________. </a:t>
            </a:r>
          </a:p>
          <a:p>
            <a:r>
              <a:rPr lang="en-US" i="1" baseline="0" dirty="0" smtClean="0"/>
              <a:t>[Logistics: Say where the bathroom is and remind them of the </a:t>
            </a:r>
            <a:r>
              <a:rPr lang="en-US" i="1" baseline="0" dirty="0" err="1" smtClean="0"/>
              <a:t>wifi</a:t>
            </a:r>
            <a:r>
              <a:rPr lang="en-US" i="1" baseline="0" dirty="0" smtClean="0"/>
              <a:t>] </a:t>
            </a:r>
          </a:p>
          <a:p>
            <a:r>
              <a:rPr lang="en-US" baseline="0" dirty="0" smtClean="0"/>
              <a:t>My name is _______________. On behalf of the SC Department of Education and the Office of Educator Effectiveness and Leadership Development, I’m excited to welcome you to a training that has been a long time coming. We have been working since before ADEPT “expanded” in 2014 to acquire a data management system to support educator evaluations. </a:t>
            </a:r>
          </a:p>
          <a:p>
            <a:r>
              <a:rPr lang="en-US" baseline="0" dirty="0" smtClean="0"/>
              <a:t>We are confident that this new system that is certainly more functional, than, for example, our PADEPP spreadsheets and an ADEPT Data System that won’t allow district users to fully set contract levels. More than the admittedly low bar of basic functionality, we’re excited to provide you with an efficient paperless system that will help educators reflect on their growth and receive feedback on their performance. We’re proud that South Carolina is investing in technology infrastructure that is built specifically to smooth the road for retaining and developing effective educators. </a:t>
            </a:r>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a:t>
            </a:fld>
            <a:endParaRPr lang="en-US"/>
          </a:p>
        </p:txBody>
      </p:sp>
    </p:spTree>
    <p:extLst>
      <p:ext uri="{BB962C8B-B14F-4D97-AF65-F5344CB8AC3E}">
        <p14:creationId xmlns:p14="http://schemas.microsoft.com/office/powerpoint/2010/main" val="1292913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171450" indent="-171450">
              <a:buClr>
                <a:schemeClr val="dk1"/>
              </a:buClr>
              <a:buFont typeface="Arial" panose="020B0604020202020204" pitchFamily="34" charset="0"/>
              <a:buChar char="•"/>
            </a:pPr>
            <a:r>
              <a:rPr lang="en-US" sz="1200" dirty="0" smtClean="0">
                <a:solidFill>
                  <a:schemeClr val="dk1"/>
                </a:solidFill>
                <a:latin typeface="Calibri"/>
                <a:ea typeface="Calibri"/>
                <a:cs typeface="Calibri"/>
                <a:sym typeface="Calibri"/>
              </a:rPr>
              <a:t>Our </a:t>
            </a:r>
            <a:r>
              <a:rPr lang="en-US" sz="1200" baseline="0" dirty="0" smtClean="0">
                <a:solidFill>
                  <a:schemeClr val="dk1"/>
                </a:solidFill>
                <a:latin typeface="Calibri"/>
                <a:ea typeface="Calibri"/>
                <a:cs typeface="Calibri"/>
                <a:sym typeface="Calibri"/>
              </a:rPr>
              <a:t>office is focused on supporting your district and schools to </a:t>
            </a:r>
            <a:r>
              <a:rPr lang="en-US" sz="1200" dirty="0" smtClean="0">
                <a:solidFill>
                  <a:schemeClr val="dk1"/>
                </a:solidFill>
                <a:latin typeface="Calibri"/>
                <a:ea typeface="Calibri"/>
                <a:cs typeface="Calibri"/>
                <a:sym typeface="Calibri"/>
              </a:rPr>
              <a:t>build</a:t>
            </a:r>
            <a:r>
              <a:rPr lang="en-US" sz="1200" baseline="0" dirty="0" smtClean="0">
                <a:solidFill>
                  <a:schemeClr val="dk1"/>
                </a:solidFill>
                <a:latin typeface="Calibri"/>
                <a:ea typeface="Calibri"/>
                <a:cs typeface="Calibri"/>
                <a:sym typeface="Calibri"/>
              </a:rPr>
              <a:t> the capacity of teachers and leaders all of that is in service of making sure educators are equipped to supporting students as they grow toward meeting the Profile of the South Carolina Graduate. </a:t>
            </a:r>
          </a:p>
          <a:p>
            <a:pPr marL="171450" indent="-171450">
              <a:buClr>
                <a:schemeClr val="dk1"/>
              </a:buClr>
              <a:buFont typeface="Arial" panose="020B0604020202020204" pitchFamily="34" charset="0"/>
              <a:buChar char="•"/>
            </a:pPr>
            <a:r>
              <a:rPr lang="en-US" sz="1200" baseline="0" dirty="0" smtClean="0">
                <a:solidFill>
                  <a:schemeClr val="dk1"/>
                </a:solidFill>
                <a:latin typeface="Calibri"/>
                <a:ea typeface="Calibri"/>
                <a:cs typeface="Calibri"/>
                <a:sym typeface="Calibri"/>
              </a:rPr>
              <a:t>In South Carolina and nationwide, there has been a shift from viewing teacher and principal effectiveness as a destination to be measured vs. </a:t>
            </a:r>
            <a:r>
              <a:rPr lang="en-US" sz="1200" dirty="0" smtClean="0">
                <a:solidFill>
                  <a:schemeClr val="dk1"/>
                </a:solidFill>
                <a:latin typeface="Calibri"/>
                <a:ea typeface="Calibri"/>
                <a:cs typeface="Calibri"/>
                <a:sym typeface="Calibri"/>
              </a:rPr>
              <a:t> a journey to be shared. In </a:t>
            </a:r>
            <a:r>
              <a:rPr lang="en-US" sz="1200" baseline="0" dirty="0" smtClean="0">
                <a:solidFill>
                  <a:schemeClr val="dk1"/>
                </a:solidFill>
                <a:latin typeface="Calibri"/>
                <a:ea typeface="Calibri"/>
                <a:cs typeface="Calibri"/>
                <a:sym typeface="Calibri"/>
              </a:rPr>
              <a:t>the midst of all of our current worries about recruitment and retention of teachers and principals, our structures need to match our values. Committing to systems like PADEPP and ADEPT can strengthen our instructional culture by establishing relationships, meaningful feedback on practice, and specific conversations about student-centered instruction. SCLead is built around the premise that first, we can all grow and improve our professional practice, and second, that reflecting on that growth together will help us reach every student in every classroom. </a:t>
            </a: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solidFill>
                  <a:srgbClr val="FF0000"/>
                </a:solidFill>
              </a:rPr>
              <a:t>Partner</a:t>
            </a:r>
            <a:r>
              <a:rPr lang="en-US" baseline="0" dirty="0" smtClean="0">
                <a:solidFill>
                  <a:srgbClr val="FF0000"/>
                </a:solidFill>
              </a:rPr>
              <a:t> with RANDA solutions, have experience in multiple states, including Ohio, Tennessee, (both of which use a version of the NIET rubric) and Colorado </a:t>
            </a:r>
          </a:p>
          <a:p>
            <a:pPr marL="171450" indent="-171450">
              <a:buFont typeface="Arial" panose="020B0604020202020204" pitchFamily="34" charset="0"/>
              <a:buChar char="•"/>
            </a:pPr>
            <a:r>
              <a:rPr lang="en-US" baseline="0" dirty="0" smtClean="0">
                <a:solidFill>
                  <a:srgbClr val="FF0000"/>
                </a:solidFill>
              </a:rPr>
              <a:t>RANDA has partnered with Frontline to provide a Professional Development Library that will be available in August and will include PD resources aligned to SCTS that are available to every educator. </a:t>
            </a:r>
          </a:p>
          <a:p>
            <a:pPr marL="171450" indent="-171450">
              <a:buFont typeface="Arial" panose="020B0604020202020204" pitchFamily="34" charset="0"/>
              <a:buChar char="•"/>
            </a:pPr>
            <a:r>
              <a:rPr lang="en-US" baseline="0" dirty="0" smtClean="0">
                <a:solidFill>
                  <a:srgbClr val="FF0000"/>
                </a:solidFill>
              </a:rPr>
              <a:t>Partnership has been so positive, RANDA is an expert in educational evaluation systems and has walked the road every week with us here in SC. </a:t>
            </a:r>
            <a:r>
              <a:rPr lang="en-US" i="1" baseline="0" dirty="0" smtClean="0">
                <a:solidFill>
                  <a:srgbClr val="FF0000"/>
                </a:solidFill>
              </a:rPr>
              <a:t>[refer to timeline] </a:t>
            </a:r>
          </a:p>
          <a:p>
            <a:pPr marL="171450" indent="-171450">
              <a:buFont typeface="Arial" panose="020B0604020202020204" pitchFamily="34" charset="0"/>
              <a:buChar char="•"/>
            </a:pPr>
            <a:r>
              <a:rPr lang="en-US" baseline="0" dirty="0" smtClean="0">
                <a:solidFill>
                  <a:srgbClr val="FF0000"/>
                </a:solidFill>
              </a:rPr>
              <a:t>But, let’s be honest. The vast majority of you have been around for district level implementation before. We know that rolling out any new software is challenging, and we also know that the reality of implementation at the end of a year doesn’t always look the same as we envision it at the beginning. OEELD and RANDA are committed to a user-centered approach where we are listening. We will be walking the rollout and implementation road with you to make sure you can use the system to support educators’ growth. </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A201D333-F4EE-4A1B-94F1-D46CEC5EA18D}" type="slidenum">
              <a:rPr lang="en-US" smtClean="0"/>
              <a:t>3</a:t>
            </a:fld>
            <a:endParaRPr lang="en-US" dirty="0"/>
          </a:p>
        </p:txBody>
      </p:sp>
    </p:spTree>
    <p:extLst>
      <p:ext uri="{BB962C8B-B14F-4D97-AF65-F5344CB8AC3E}">
        <p14:creationId xmlns:p14="http://schemas.microsoft.com/office/powerpoint/2010/main" val="1814651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a:buClr>
                <a:schemeClr val="dk1"/>
              </a:buClr>
            </a:pPr>
            <a:endParaRPr sz="1200" dirty="0">
              <a:solidFill>
                <a:schemeClr val="dk1"/>
              </a:solidFill>
              <a:latin typeface="Calibri"/>
              <a:ea typeface="Calibri"/>
              <a:cs typeface="Calibri"/>
              <a:sym typeface="Calibri"/>
            </a:endParaRP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sz="900" kern="1200" dirty="0" smtClean="0">
                <a:solidFill>
                  <a:schemeClr val="tx1"/>
                </a:solidFill>
                <a:effectLst/>
                <a:latin typeface="+mn-lt"/>
                <a:ea typeface="+mn-ea"/>
                <a:cs typeface="+mn-cs"/>
              </a:rPr>
              <a:t>1.   SCDE Intro</a:t>
            </a:r>
          </a:p>
          <a:p>
            <a:pPr lvl="0"/>
            <a:r>
              <a:rPr lang="en-US" sz="900" kern="1200" dirty="0" smtClean="0">
                <a:solidFill>
                  <a:schemeClr val="tx1"/>
                </a:solidFill>
                <a:effectLst/>
                <a:latin typeface="+mn-lt"/>
                <a:ea typeface="+mn-ea"/>
                <a:cs typeface="+mn-cs"/>
              </a:rPr>
              <a:t>2. District – School </a:t>
            </a:r>
          </a:p>
          <a:p>
            <a:pPr lvl="1"/>
            <a:r>
              <a:rPr lang="en-US" sz="900" kern="1200" dirty="0" smtClean="0">
                <a:solidFill>
                  <a:schemeClr val="tx1"/>
                </a:solidFill>
                <a:effectLst/>
                <a:latin typeface="+mn-lt"/>
                <a:ea typeface="+mn-ea"/>
                <a:cs typeface="+mn-cs"/>
              </a:rPr>
              <a:t>Add District/School level information,</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Add District/School level staff,</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Roles,</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Permissions</a:t>
            </a:r>
          </a:p>
          <a:p>
            <a:pPr lvl="1"/>
            <a:r>
              <a:rPr lang="en-US" sz="900" kern="1200" dirty="0" smtClean="0">
                <a:solidFill>
                  <a:schemeClr val="tx1"/>
                </a:solidFill>
                <a:effectLst/>
                <a:latin typeface="+mn-lt"/>
                <a:ea typeface="+mn-ea"/>
                <a:cs typeface="+mn-cs"/>
              </a:rPr>
              <a:t>ADEPT Plan: Cover Sheet, Evaluation Instrument, Scoring Approach,</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District Choice,</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Evaluation Timeline,</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Signatures &amp; Assurances</a:t>
            </a:r>
          </a:p>
          <a:p>
            <a:pPr lvl="1"/>
            <a:r>
              <a:rPr lang="en-US" sz="900" kern="1200" dirty="0" smtClean="0">
                <a:solidFill>
                  <a:schemeClr val="tx1"/>
                </a:solidFill>
                <a:effectLst/>
                <a:latin typeface="+mn-lt"/>
                <a:ea typeface="+mn-ea"/>
                <a:cs typeface="+mn-cs"/>
              </a:rPr>
              <a:t>Announcements</a:t>
            </a:r>
          </a:p>
          <a:p>
            <a:pPr lvl="1"/>
            <a:r>
              <a:rPr lang="en-US" sz="900" kern="1200" dirty="0" smtClean="0">
                <a:solidFill>
                  <a:schemeClr val="tx1"/>
                </a:solidFill>
                <a:effectLst/>
                <a:latin typeface="+mn-lt"/>
                <a:ea typeface="+mn-ea"/>
                <a:cs typeface="+mn-cs"/>
              </a:rPr>
              <a:t>Orientation </a:t>
            </a:r>
          </a:p>
          <a:p>
            <a:pPr lvl="0"/>
            <a:r>
              <a:rPr lang="en-US" sz="900" kern="1200" dirty="0" smtClean="0">
                <a:solidFill>
                  <a:schemeClr val="tx1"/>
                </a:solidFill>
                <a:effectLst/>
                <a:latin typeface="+mn-lt"/>
                <a:ea typeface="+mn-ea"/>
                <a:cs typeface="+mn-cs"/>
              </a:rPr>
              <a:t>3. Credentials and Evaluation team:</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Add Evaluators, Note on Credentials, Select Roles: Evaluator, Evaluator Chair, Select Permissions, Add Mentor </a:t>
            </a:r>
          </a:p>
          <a:p>
            <a:pPr lvl="0"/>
            <a:r>
              <a:rPr lang="en-US" sz="900" kern="1200" dirty="0" smtClean="0">
                <a:solidFill>
                  <a:schemeClr val="tx1"/>
                </a:solidFill>
                <a:effectLst/>
                <a:latin typeface="+mn-lt"/>
                <a:ea typeface="+mn-ea"/>
                <a:cs typeface="+mn-cs"/>
              </a:rPr>
              <a:t>4. ADEPT Evaluations: Evaluation Settings,</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Orientation,</a:t>
            </a:r>
            <a:r>
              <a:rPr lang="en-US" sz="900" kern="1200" baseline="0" dirty="0" smtClean="0">
                <a:solidFill>
                  <a:schemeClr val="tx1"/>
                </a:solidFill>
                <a:effectLst/>
                <a:latin typeface="+mn-lt"/>
                <a:ea typeface="+mn-ea"/>
                <a:cs typeface="+mn-cs"/>
              </a:rPr>
              <a:t> </a:t>
            </a:r>
          </a:p>
          <a:p>
            <a:pPr lvl="0"/>
            <a:r>
              <a:rPr lang="en-US" sz="900" kern="1200" dirty="0" smtClean="0">
                <a:solidFill>
                  <a:schemeClr val="tx1"/>
                </a:solidFill>
                <a:effectLst/>
                <a:latin typeface="+mn-lt"/>
                <a:ea typeface="+mn-ea"/>
                <a:cs typeface="+mn-cs"/>
              </a:rPr>
              <a:t>Student Growth &amp; Professional Goals:</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Preliminary, Mid-Course, Summative</a:t>
            </a:r>
          </a:p>
          <a:p>
            <a:pPr lvl="0"/>
            <a:r>
              <a:rPr lang="en-US" sz="900" kern="1200" dirty="0" smtClean="0">
                <a:solidFill>
                  <a:schemeClr val="tx1"/>
                </a:solidFill>
                <a:effectLst/>
                <a:latin typeface="+mn-lt"/>
                <a:ea typeface="+mn-ea"/>
                <a:cs typeface="+mn-cs"/>
              </a:rPr>
              <a:t>Observations:</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Preliminary/Final vs consensus,</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Pre-Conference,</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Scripting &amp; Scoring,</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Self – Score, Post-Conference: Summary, Planning Sheet</a:t>
            </a:r>
          </a:p>
          <a:p>
            <a:pPr lvl="0"/>
            <a:r>
              <a:rPr lang="en-US" sz="900" kern="1200" dirty="0" smtClean="0">
                <a:solidFill>
                  <a:schemeClr val="tx1"/>
                </a:solidFill>
                <a:effectLst/>
                <a:latin typeface="+mn-lt"/>
                <a:ea typeface="+mn-ea"/>
                <a:cs typeface="+mn-cs"/>
              </a:rPr>
              <a:t>Professionalism</a:t>
            </a:r>
          </a:p>
          <a:p>
            <a:pPr lvl="0"/>
            <a:r>
              <a:rPr lang="en-US" sz="900" kern="1200" dirty="0" smtClean="0">
                <a:solidFill>
                  <a:schemeClr val="tx1"/>
                </a:solidFill>
                <a:effectLst/>
                <a:latin typeface="+mn-lt"/>
                <a:ea typeface="+mn-ea"/>
                <a:cs typeface="+mn-cs"/>
              </a:rPr>
              <a:t>Results</a:t>
            </a:r>
          </a:p>
          <a:p>
            <a:pPr lvl="0"/>
            <a:r>
              <a:rPr lang="en-US" sz="900" kern="1200" dirty="0" smtClean="0">
                <a:solidFill>
                  <a:schemeClr val="tx1"/>
                </a:solidFill>
                <a:effectLst/>
                <a:latin typeface="+mn-lt"/>
                <a:ea typeface="+mn-ea"/>
                <a:cs typeface="+mn-cs"/>
              </a:rPr>
              <a:t>5. Training Resources? </a:t>
            </a:r>
          </a:p>
          <a:p>
            <a:pPr lvl="0"/>
            <a:r>
              <a:rPr lang="en-US" sz="900" kern="1200" dirty="0" smtClean="0">
                <a:solidFill>
                  <a:schemeClr val="tx1"/>
                </a:solidFill>
                <a:effectLst/>
                <a:latin typeface="+mn-lt"/>
                <a:ea typeface="+mn-ea"/>
                <a:cs typeface="+mn-cs"/>
              </a:rPr>
              <a:t>6. PADEPP Evaluations &amp; Order of completion: Add evaluation record, </a:t>
            </a:r>
          </a:p>
          <a:p>
            <a:pPr lvl="0"/>
            <a:r>
              <a:rPr lang="en-US" sz="900" kern="1200" dirty="0" smtClean="0">
                <a:solidFill>
                  <a:schemeClr val="tx1"/>
                </a:solidFill>
                <a:effectLst/>
                <a:latin typeface="+mn-lt"/>
                <a:ea typeface="+mn-ea"/>
                <a:cs typeface="+mn-cs"/>
              </a:rPr>
              <a:t>Complete evaluation forms:</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Orientation,</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Professional Development Plan, Observations, Mid-Year, End of Year, Assurances, Assessment, Results</a:t>
            </a:r>
          </a:p>
          <a:p>
            <a:pPr lvl="0"/>
            <a:r>
              <a:rPr lang="en-US" sz="900" kern="1200" dirty="0" smtClean="0">
                <a:solidFill>
                  <a:schemeClr val="tx1"/>
                </a:solidFill>
                <a:effectLst/>
                <a:latin typeface="+mn-lt"/>
                <a:ea typeface="+mn-ea"/>
                <a:cs typeface="+mn-cs"/>
              </a:rPr>
              <a:t>7. Professional Development Resources</a:t>
            </a:r>
          </a:p>
          <a:p>
            <a:pPr lvl="0"/>
            <a:r>
              <a:rPr lang="en-US" sz="900" kern="1200" dirty="0" smtClean="0">
                <a:solidFill>
                  <a:schemeClr val="tx1"/>
                </a:solidFill>
                <a:effectLst/>
                <a:latin typeface="+mn-lt"/>
                <a:ea typeface="+mn-ea"/>
                <a:cs typeface="+mn-cs"/>
              </a:rPr>
              <a:t>8.</a:t>
            </a:r>
            <a:r>
              <a:rPr lang="en-US" sz="900" kern="1200" baseline="0" dirty="0" smtClean="0">
                <a:solidFill>
                  <a:schemeClr val="tx1"/>
                </a:solidFill>
                <a:effectLst/>
                <a:latin typeface="+mn-lt"/>
                <a:ea typeface="+mn-ea"/>
                <a:cs typeface="+mn-cs"/>
              </a:rPr>
              <a:t> Planning time + Q and A </a:t>
            </a:r>
            <a:endParaRPr lang="en-US" sz="9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5</a:t>
            </a:fld>
            <a:endParaRPr lang="en-US"/>
          </a:p>
        </p:txBody>
      </p:sp>
    </p:spTree>
    <p:extLst>
      <p:ext uri="{BB962C8B-B14F-4D97-AF65-F5344CB8AC3E}">
        <p14:creationId xmlns:p14="http://schemas.microsoft.com/office/powerpoint/2010/main" val="1857869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smtClean="0"/>
              <a:t>Required State-level reporting for classroom-based teachers</a:t>
            </a:r>
            <a:endParaRPr lang="en-US" dirty="0" smtClean="0"/>
          </a:p>
          <a:p>
            <a:pPr marL="171450" lvl="0" indent="-171450">
              <a:buFont typeface="Arial" panose="020B0604020202020204" pitchFamily="34" charset="0"/>
              <a:buChar char="•"/>
            </a:pPr>
            <a:r>
              <a:rPr lang="en-US" dirty="0" smtClean="0"/>
              <a:t>overall effectiveness ratings (Met/Not Met), </a:t>
            </a:r>
          </a:p>
          <a:p>
            <a:pPr marL="171450" lvl="0" indent="-171450">
              <a:buFont typeface="Arial" panose="020B0604020202020204" pitchFamily="34" charset="0"/>
              <a:buChar char="•"/>
            </a:pPr>
            <a:r>
              <a:rPr lang="en-US" dirty="0" smtClean="0"/>
              <a:t>next year contract level and hiring status </a:t>
            </a:r>
          </a:p>
          <a:p>
            <a:pPr marL="171450" lvl="0" indent="-171450">
              <a:buFont typeface="Arial" panose="020B0604020202020204" pitchFamily="34" charset="0"/>
              <a:buChar char="•"/>
            </a:pPr>
            <a:r>
              <a:rPr lang="en-US" dirty="0" smtClean="0"/>
              <a:t>observation results at the indicator level (Summative and Formative), if applicable, and </a:t>
            </a:r>
          </a:p>
          <a:p>
            <a:pPr marL="171450" lvl="0" indent="-171450">
              <a:buFont typeface="Arial" panose="020B0604020202020204" pitchFamily="34" charset="0"/>
              <a:buChar char="•"/>
            </a:pPr>
            <a:r>
              <a:rPr lang="en-US" dirty="0" smtClean="0"/>
              <a:t>student learning objective scores (All,</a:t>
            </a:r>
            <a:r>
              <a:rPr lang="en-US" baseline="0" dirty="0" smtClean="0"/>
              <a:t> Summative, Formative, and GBE) </a:t>
            </a:r>
            <a:endParaRPr lang="en-US" dirty="0" smtClean="0"/>
          </a:p>
          <a:p>
            <a:pPr marL="0" indent="0">
              <a:buNone/>
            </a:pPr>
            <a:endParaRPr lang="en-US" dirty="0" smtClean="0"/>
          </a:p>
          <a:p>
            <a:pPr marL="0" indent="0">
              <a:buNone/>
            </a:pPr>
            <a:r>
              <a:rPr lang="en-US" b="1" dirty="0" smtClean="0"/>
              <a:t>Required state-level reporting for PADEPP (2018-19)</a:t>
            </a:r>
          </a:p>
          <a:p>
            <a:pPr marL="342900" lvl="0" indent="-342900">
              <a:buFont typeface="Arial" panose="020B0604020202020204" pitchFamily="34" charset="0"/>
              <a:buChar char="•"/>
            </a:pPr>
            <a:r>
              <a:rPr lang="en-US" sz="1900" dirty="0" smtClean="0">
                <a:solidFill>
                  <a:srgbClr val="FFFF00"/>
                </a:solidFill>
              </a:rPr>
              <a:t>Conferences and signatures (orientation,</a:t>
            </a:r>
            <a:r>
              <a:rPr lang="en-US" sz="1900" baseline="0" dirty="0" smtClean="0">
                <a:solidFill>
                  <a:srgbClr val="FFFF00"/>
                </a:solidFill>
              </a:rPr>
              <a:t> Mid-year, end-of-year)</a:t>
            </a:r>
            <a:endParaRPr lang="en-US" sz="1900" dirty="0" smtClean="0">
              <a:solidFill>
                <a:srgbClr val="FFFF00"/>
              </a:solidFill>
            </a:endParaRPr>
          </a:p>
          <a:p>
            <a:pPr marL="342900" lvl="0" indent="-342900">
              <a:buFont typeface="Arial" panose="020B0604020202020204" pitchFamily="34" charset="0"/>
              <a:buChar char="•"/>
            </a:pPr>
            <a:r>
              <a:rPr lang="en-US" sz="1900" dirty="0" smtClean="0"/>
              <a:t>Principal’s professional development plan </a:t>
            </a:r>
          </a:p>
          <a:p>
            <a:pPr marL="342900" lvl="0" indent="-342900">
              <a:buFont typeface="Arial" panose="020B0604020202020204" pitchFamily="34" charset="0"/>
              <a:buChar char="•"/>
            </a:pPr>
            <a:r>
              <a:rPr lang="en-US" sz="1900" dirty="0" smtClean="0"/>
              <a:t>Principal’s self-assessment </a:t>
            </a:r>
          </a:p>
          <a:p>
            <a:pPr marL="342900" lvl="0" indent="-342900">
              <a:buFont typeface="Arial" panose="020B0604020202020204" pitchFamily="34" charset="0"/>
              <a:buChar char="•"/>
            </a:pPr>
            <a:r>
              <a:rPr lang="en-US" sz="1900" dirty="0" smtClean="0"/>
              <a:t>Principal’s summative evaluation form (comments needed for all standards for induction principals, comments needed for all unsatisfactory</a:t>
            </a:r>
            <a:r>
              <a:rPr lang="en-US" sz="1900" baseline="0" dirty="0" smtClean="0"/>
              <a:t> and needs improvement for all other evaluations) </a:t>
            </a:r>
            <a:endParaRPr lang="en-US" sz="1900" dirty="0"/>
          </a:p>
        </p:txBody>
      </p:sp>
      <p:sp>
        <p:nvSpPr>
          <p:cNvPr id="4" name="Slide Number Placeholder 3"/>
          <p:cNvSpPr>
            <a:spLocks noGrp="1"/>
          </p:cNvSpPr>
          <p:nvPr>
            <p:ph type="sldNum" sz="quarter" idx="10"/>
          </p:nvPr>
        </p:nvSpPr>
        <p:spPr/>
        <p:txBody>
          <a:bodyPr/>
          <a:lstStyle/>
          <a:p>
            <a:fld id="{16A353FE-32F5-BF4D-A682-07E8A26EBEC6}" type="slidenum">
              <a:rPr lang="en-US" smtClean="0"/>
              <a:t>6</a:t>
            </a:fld>
            <a:endParaRPr lang="en-US"/>
          </a:p>
        </p:txBody>
      </p:sp>
    </p:spTree>
    <p:extLst>
      <p:ext uri="{BB962C8B-B14F-4D97-AF65-F5344CB8AC3E}">
        <p14:creationId xmlns:p14="http://schemas.microsoft.com/office/powerpoint/2010/main" val="2101856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txBox="1">
            <a:spLocks noGrp="1"/>
          </p:cNvSpPr>
          <p:nvPr>
            <p:ph type="body" idx="1"/>
          </p:nvPr>
        </p:nvSpPr>
        <p:spPr>
          <a:xfrm>
            <a:off x="702310" y="4421824"/>
            <a:ext cx="5618480" cy="4189095"/>
          </a:xfrm>
          <a:prstGeom prst="rect">
            <a:avLst/>
          </a:prstGeom>
          <a:noFill/>
          <a:ln>
            <a:noFill/>
          </a:ln>
        </p:spPr>
        <p:txBody>
          <a:bodyPr spcFirstLastPara="1" wrap="square" lIns="91293" tIns="91293" rIns="91293" bIns="91293" anchor="ctr" anchorCtr="0">
            <a:noAutofit/>
          </a:bodyPr>
          <a:lstStyle/>
          <a:p>
            <a:pPr marL="228600" indent="-228600">
              <a:buAutoNum type="arabicPeriod"/>
            </a:pPr>
            <a:r>
              <a:rPr lang="en-US" dirty="0" smtClean="0"/>
              <a:t>Teacher Evaluation</a:t>
            </a:r>
            <a:r>
              <a:rPr lang="en-US" baseline="0" dirty="0" smtClean="0"/>
              <a:t> Set Up </a:t>
            </a:r>
          </a:p>
          <a:p>
            <a:pPr marL="0" indent="0">
              <a:buNone/>
            </a:pPr>
            <a:r>
              <a:rPr lang="en-US" dirty="0" smtClean="0"/>
              <a:t>There are some structural choices</a:t>
            </a:r>
            <a:r>
              <a:rPr lang="en-US" baseline="0" dirty="0" smtClean="0"/>
              <a:t> to be made with teacher evaluation and some logistical ones. You’ve already made most of the structural ones in your ADEPT plans. </a:t>
            </a:r>
          </a:p>
          <a:p>
            <a:pPr marL="0" indent="0">
              <a:buNone/>
            </a:pPr>
            <a:endParaRPr lang="en-US" baseline="0" dirty="0" smtClean="0"/>
          </a:p>
          <a:p>
            <a:pPr marL="0" indent="0">
              <a:buNone/>
            </a:pPr>
            <a:r>
              <a:rPr lang="en-US" baseline="0" dirty="0" smtClean="0"/>
              <a:t>2. SCLead Set up, you should be thinking today about which features you will use at the district level and how you want to train. </a:t>
            </a:r>
          </a:p>
          <a:p>
            <a:pPr marL="0" indent="0">
              <a:buNone/>
            </a:pPr>
            <a:r>
              <a:rPr lang="en-US" baseline="0" dirty="0" smtClean="0"/>
              <a:t>First, there are three main options for how you might use SCLead. At one end of the spectrum, using all of the SCLead functionality as designed to support the process including observations, conferences, the SLO, and professionalism. At the other end of the spectrum we have a few districts who have worked with other technology vendors to build systems to manage the evaluation process that they are very committed to. These districts might only report the required elements for all teachers. In the middle, there may be some districts who decide to manage a piece of the process offline, for example, they may have teachers store SLOs on google drive but manage the observation and conferencing process, as well as the final evaluation reporting through SCLead.</a:t>
            </a:r>
            <a:endParaRPr dirty="0"/>
          </a:p>
        </p:txBody>
      </p:sp>
      <p:sp>
        <p:nvSpPr>
          <p:cNvPr id="230" name="Shape 230"/>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txBox="1">
            <a:spLocks noGrp="1"/>
          </p:cNvSpPr>
          <p:nvPr>
            <p:ph type="body" idx="1"/>
          </p:nvPr>
        </p:nvSpPr>
        <p:spPr>
          <a:xfrm>
            <a:off x="702310" y="4421824"/>
            <a:ext cx="5618480" cy="4189095"/>
          </a:xfrm>
          <a:prstGeom prst="rect">
            <a:avLst/>
          </a:prstGeom>
          <a:noFill/>
          <a:ln>
            <a:noFill/>
          </a:ln>
        </p:spPr>
        <p:txBody>
          <a:bodyPr spcFirstLastPara="1" wrap="square" lIns="91293" tIns="91293" rIns="91293" bIns="91293" anchor="ctr" anchorCtr="0">
            <a:noAutofit/>
          </a:bodyPr>
          <a:lstStyle/>
          <a:p>
            <a:pPr marL="0" indent="0">
              <a:buNone/>
            </a:pPr>
            <a:r>
              <a:rPr lang="en" dirty="0" smtClean="0"/>
              <a:t>Go through Permission levels </a:t>
            </a:r>
          </a:p>
          <a:p>
            <a:pPr marL="0" indent="0">
              <a:buNone/>
            </a:pPr>
            <a:r>
              <a:rPr lang="en" dirty="0" smtClean="0"/>
              <a:t>State-level</a:t>
            </a:r>
            <a:r>
              <a:rPr lang="en" baseline="0" dirty="0" smtClean="0"/>
              <a:t> </a:t>
            </a:r>
          </a:p>
          <a:p>
            <a:pPr marL="0" indent="0">
              <a:buNone/>
            </a:pPr>
            <a:r>
              <a:rPr lang="en" baseline="0" dirty="0" smtClean="0"/>
              <a:t>District-level </a:t>
            </a:r>
          </a:p>
          <a:p>
            <a:pPr marL="0" indent="0">
              <a:buNone/>
            </a:pPr>
            <a:r>
              <a:rPr lang="en" baseline="0" dirty="0" smtClean="0"/>
              <a:t>Principal (has access to last five years) </a:t>
            </a:r>
          </a:p>
          <a:p>
            <a:pPr marL="0" indent="0">
              <a:buNone/>
            </a:pPr>
            <a:r>
              <a:rPr lang="en" baseline="0" dirty="0" smtClean="0"/>
              <a:t>Evaluator / Mentors / Educators – only those you support, only yourself.</a:t>
            </a:r>
          </a:p>
          <a:p>
            <a:pPr marL="0" indent="0">
              <a:buNone/>
            </a:pPr>
            <a:endParaRPr dirty="0"/>
          </a:p>
        </p:txBody>
      </p:sp>
      <p:sp>
        <p:nvSpPr>
          <p:cNvPr id="237" name="Shape 237"/>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Shape 487"/>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a:buClr>
                <a:schemeClr val="dk1"/>
              </a:buClr>
              <a:buSzPts val="1200"/>
            </a:pPr>
            <a:endParaRPr sz="1200" dirty="0">
              <a:solidFill>
                <a:schemeClr val="dk1"/>
              </a:solidFill>
              <a:latin typeface="Calibri"/>
              <a:ea typeface="Calibri"/>
              <a:cs typeface="Calibri"/>
              <a:sym typeface="Calibri"/>
            </a:endParaRPr>
          </a:p>
        </p:txBody>
      </p:sp>
      <p:sp>
        <p:nvSpPr>
          <p:cNvPr id="488" name="Shape 488"/>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ctrTitle" hasCustomPrompt="1"/>
          </p:nvPr>
        </p:nvSpPr>
        <p:spPr>
          <a:xfrm>
            <a:off x="5320800" y="-158400"/>
            <a:ext cx="3421800" cy="2329200"/>
          </a:xfrm>
        </p:spPr>
        <p:txBody>
          <a:bodyPr lIns="0" tIns="0" rIns="0" bIns="0" anchor="b" anchorCtr="0"/>
          <a:lstStyle>
            <a:lvl1pPr algn="r">
              <a:lnSpc>
                <a:spcPct val="85000"/>
              </a:lnSpc>
              <a:defRPr sz="4500">
                <a:solidFill>
                  <a:schemeClr val="bg1"/>
                </a:solidFill>
              </a:defRPr>
            </a:lvl1pPr>
          </a:lstStyle>
          <a:p>
            <a:r>
              <a:rPr lang="en-US" dirty="0"/>
              <a:t>Presentation Title </a:t>
            </a:r>
          </a:p>
        </p:txBody>
      </p:sp>
      <p:sp>
        <p:nvSpPr>
          <p:cNvPr id="3" name="Subtitle 2"/>
          <p:cNvSpPr>
            <a:spLocks noGrp="1"/>
          </p:cNvSpPr>
          <p:nvPr>
            <p:ph type="subTitle" idx="1" hasCustomPrompt="1"/>
          </p:nvPr>
        </p:nvSpPr>
        <p:spPr>
          <a:xfrm>
            <a:off x="6393600" y="2413351"/>
            <a:ext cx="2349000" cy="1241822"/>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subtitle or presentation date</a:t>
            </a:r>
          </a:p>
        </p:txBody>
      </p:sp>
      <p:sp>
        <p:nvSpPr>
          <p:cNvPr id="4" name="Date Placeholder 3"/>
          <p:cNvSpPr>
            <a:spLocks noGrp="1"/>
          </p:cNvSpPr>
          <p:nvPr>
            <p:ph type="dt" sz="half" idx="10"/>
          </p:nvPr>
        </p:nvSpPr>
        <p:spPr>
          <a:xfrm>
            <a:off x="401400" y="4648539"/>
            <a:ext cx="2057400" cy="273844"/>
          </a:xfrm>
        </p:spPr>
        <p:txBody>
          <a:bodyPr lIns="0" tIns="0" rIns="0" bIns="0"/>
          <a:lstStyle>
            <a:lvl1pPr>
              <a:defRPr>
                <a:solidFill>
                  <a:schemeClr val="bg1"/>
                </a:solidFill>
              </a:defRPr>
            </a:lvl1pPr>
          </a:lstStyle>
          <a:p>
            <a:endParaRPr lang="en-US" dirty="0"/>
          </a:p>
        </p:txBody>
      </p:sp>
      <p:sp>
        <p:nvSpPr>
          <p:cNvPr id="5" name="Footer Placeholder 4"/>
          <p:cNvSpPr>
            <a:spLocks noGrp="1"/>
          </p:cNvSpPr>
          <p:nvPr>
            <p:ph type="ftr" sz="quarter" idx="11"/>
          </p:nvPr>
        </p:nvSpPr>
        <p:spPr>
          <a:xfrm>
            <a:off x="3028950" y="4648539"/>
            <a:ext cx="3086100" cy="273844"/>
          </a:xfrm>
        </p:spPr>
        <p:txBody>
          <a:bodyPr lIns="0" tIns="0" rIns="0" bIns="0"/>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a:xfrm>
            <a:off x="6685200" y="4648539"/>
            <a:ext cx="2057400" cy="273844"/>
          </a:xfrm>
        </p:spPr>
        <p:txBody>
          <a:bodyPr lIns="0" tIns="0" rIns="0" bIns="0"/>
          <a:lstStyle>
            <a:lvl1pPr>
              <a:defRPr>
                <a:solidFill>
                  <a:schemeClr val="bg1"/>
                </a:solidFill>
              </a:defRPr>
            </a:lvl1pPr>
          </a:lstStyle>
          <a:p>
            <a:fld id="{F09FC993-FCB1-4E42-95A4-F69F06C207DB}" type="slidenum">
              <a:rPr lang="en-US" smtClean="0"/>
              <a:pPr/>
              <a:t>‹#›</a:t>
            </a:fld>
            <a:endParaRPr lang="en-US" dirty="0"/>
          </a:p>
        </p:txBody>
      </p:sp>
    </p:spTree>
    <p:extLst>
      <p:ext uri="{BB962C8B-B14F-4D97-AF65-F5344CB8AC3E}">
        <p14:creationId xmlns:p14="http://schemas.microsoft.com/office/powerpoint/2010/main" val="72065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B2E4AC-3C05-4CEF-AC55-FE168FED317B}"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821252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79639"/>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B2E4AC-3C05-4CEF-AC55-FE168FED317B}"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17280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951"/>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1951"/>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B2E4AC-3C05-4CEF-AC55-FE168FED317B}" type="datetimeFigureOut">
              <a:rPr lang="en-US" smtClean="0"/>
              <a:t>6/5/2018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755993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B2E4AC-3C05-4CEF-AC55-FE168FED317B}" type="datetimeFigureOut">
              <a:rPr lang="en-US" smtClean="0"/>
              <a:t>6/5/2018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2652114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2E4AC-3C05-4CEF-AC55-FE168FED317B}" type="datetimeFigureOut">
              <a:rPr lang="en-US" smtClean="0"/>
              <a:t>6/5/2018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2351354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9"/>
            <a:ext cx="3008313" cy="8715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9"/>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6/5/2018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5936710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1"/>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6/5/2018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8179221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B2E4AC-3C05-4CEF-AC55-FE168FED317B}"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666227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6"/>
            <a:ext cx="2057400" cy="4387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376"/>
            <a:ext cx="6019800" cy="4387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B2E4AC-3C05-4CEF-AC55-FE168FED317B}"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573713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526971" y="68574"/>
            <a:ext cx="5215630" cy="2547865"/>
          </a:xfrm>
        </p:spPr>
        <p:txBody>
          <a:bodyPr lIns="0" tIns="0" rIns="0" bIns="0" anchor="b" anchorCtr="0">
            <a:normAutofit/>
          </a:bodyPr>
          <a:lstStyle>
            <a:lvl1pPr algn="r">
              <a:lnSpc>
                <a:spcPct val="85000"/>
              </a:lnSpc>
              <a:defRPr sz="4400" baseline="0">
                <a:solidFill>
                  <a:schemeClr val="tx1"/>
                </a:solidFill>
              </a:defRPr>
            </a:lvl1pPr>
          </a:lstStyle>
          <a:p>
            <a:r>
              <a:rPr lang="en-US" dirty="0" smtClean="0"/>
              <a:t>Educator Effectiveness &amp; Leadership Development Updates</a:t>
            </a:r>
            <a:endParaRPr lang="en-US" dirty="0"/>
          </a:p>
        </p:txBody>
      </p:sp>
      <p:sp>
        <p:nvSpPr>
          <p:cNvPr id="3" name="Subtitle 2"/>
          <p:cNvSpPr>
            <a:spLocks noGrp="1"/>
          </p:cNvSpPr>
          <p:nvPr>
            <p:ph type="subTitle" idx="1" hasCustomPrompt="1"/>
          </p:nvPr>
        </p:nvSpPr>
        <p:spPr>
          <a:xfrm>
            <a:off x="6393600" y="2640325"/>
            <a:ext cx="2349000" cy="1241822"/>
          </a:xfrm>
        </p:spPr>
        <p:txBody>
          <a:bodyPr lIns="0" tIns="0" rIns="0" bIns="0"/>
          <a:lstStyle>
            <a:lvl1pPr marL="0" indent="0" algn="r">
              <a:buNone/>
              <a:defRPr sz="1800">
                <a:solidFill>
                  <a:schemeClr val="tx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   </a:t>
            </a:r>
            <a:endParaRPr lang="en-US" dirty="0"/>
          </a:p>
        </p:txBody>
      </p:sp>
      <p:sp>
        <p:nvSpPr>
          <p:cNvPr id="4" name="Date Placeholder 3"/>
          <p:cNvSpPr>
            <a:spLocks noGrp="1"/>
          </p:cNvSpPr>
          <p:nvPr>
            <p:ph type="dt" sz="half" idx="10"/>
          </p:nvPr>
        </p:nvSpPr>
        <p:spPr>
          <a:xfrm>
            <a:off x="401400" y="4648539"/>
            <a:ext cx="2057400" cy="273844"/>
          </a:xfrm>
        </p:spPr>
        <p:txBody>
          <a:bodyPr lIns="0" tIns="0" rIns="0" bIns="0"/>
          <a:lstStyle>
            <a:lvl1pPr>
              <a:defRPr>
                <a:solidFill>
                  <a:schemeClr val="bg1"/>
                </a:solidFill>
              </a:defRPr>
            </a:lvl1pPr>
          </a:lstStyle>
          <a:p>
            <a:endParaRPr lang="en-US" dirty="0"/>
          </a:p>
        </p:txBody>
      </p:sp>
      <p:sp>
        <p:nvSpPr>
          <p:cNvPr id="5" name="Footer Placeholder 4"/>
          <p:cNvSpPr>
            <a:spLocks noGrp="1"/>
          </p:cNvSpPr>
          <p:nvPr>
            <p:ph type="ftr" sz="quarter" idx="11"/>
          </p:nvPr>
        </p:nvSpPr>
        <p:spPr>
          <a:xfrm>
            <a:off x="3028950" y="4239491"/>
            <a:ext cx="3086100" cy="682892"/>
          </a:xfrm>
        </p:spPr>
        <p:txBody>
          <a:bodyPr lIns="0" tIns="0" rIns="0" bIns="0"/>
          <a:lstStyle>
            <a:lvl1pPr>
              <a:defRPr sz="2000">
                <a:solidFill>
                  <a:schemeClr val="bg1"/>
                </a:solidFill>
              </a:defRPr>
            </a:lvl1pPr>
          </a:lstStyle>
          <a:p>
            <a:r>
              <a:rPr lang="en-US" sz="1800" b="1" dirty="0" smtClean="0">
                <a:solidFill>
                  <a:schemeClr val="accent2"/>
                </a:solidFill>
              </a:rPr>
              <a:t>Leading Learning.</a:t>
            </a:r>
            <a:r>
              <a:rPr lang="en-US" sz="1800" b="1" dirty="0" smtClean="0">
                <a:solidFill>
                  <a:schemeClr val="tx1"/>
                </a:solidFill>
              </a:rPr>
              <a:t> </a:t>
            </a:r>
          </a:p>
          <a:p>
            <a:r>
              <a:rPr lang="en-US" sz="1800" b="1" dirty="0" smtClean="0">
                <a:solidFill>
                  <a:schemeClr val="accent5">
                    <a:lumMod val="60000"/>
                    <a:lumOff val="40000"/>
                  </a:schemeClr>
                </a:solidFill>
              </a:rPr>
              <a:t>Growing Students. </a:t>
            </a:r>
          </a:p>
          <a:p>
            <a:r>
              <a:rPr lang="en-US" sz="1800" b="1" dirty="0" smtClean="0">
                <a:solidFill>
                  <a:schemeClr val="accent1">
                    <a:lumMod val="40000"/>
                    <a:lumOff val="60000"/>
                  </a:schemeClr>
                </a:solidFill>
              </a:rPr>
              <a:t>Transforming Leadership</a:t>
            </a:r>
            <a:r>
              <a:rPr lang="en-US" b="1" dirty="0" smtClean="0">
                <a:solidFill>
                  <a:schemeClr val="bg2">
                    <a:lumMod val="90000"/>
                  </a:schemeClr>
                </a:solidFill>
              </a:rPr>
              <a:t>.</a:t>
            </a:r>
            <a:endParaRPr lang="en-US" dirty="0"/>
          </a:p>
        </p:txBody>
      </p:sp>
      <p:sp>
        <p:nvSpPr>
          <p:cNvPr id="6" name="Slide Number Placeholder 5"/>
          <p:cNvSpPr>
            <a:spLocks noGrp="1"/>
          </p:cNvSpPr>
          <p:nvPr>
            <p:ph type="sldNum" sz="quarter" idx="12"/>
          </p:nvPr>
        </p:nvSpPr>
        <p:spPr>
          <a:xfrm>
            <a:off x="6685200" y="4648539"/>
            <a:ext cx="2057400" cy="273844"/>
          </a:xfrm>
        </p:spPr>
        <p:txBody>
          <a:bodyPr lIns="0" tIns="0" rIns="0" bIns="0"/>
          <a:lstStyle>
            <a:lvl1pPr>
              <a:defRPr>
                <a:solidFill>
                  <a:schemeClr val="bg1"/>
                </a:solidFill>
              </a:defRPr>
            </a:lvl1pPr>
          </a:lstStyle>
          <a:p>
            <a:fld id="{F09FC993-FCB1-4E42-95A4-F69F06C207DB}" type="slidenum">
              <a:rPr lang="en-US" smtClean="0"/>
              <a:pPr/>
              <a:t>‹#›</a:t>
            </a:fld>
            <a:endParaRPr lang="en-US" dirty="0"/>
          </a:p>
        </p:txBody>
      </p:sp>
      <p:pic>
        <p:nvPicPr>
          <p:cNvPr id="8" name="Picture 7"/>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16410"/>
          <a:stretch/>
        </p:blipFill>
        <p:spPr>
          <a:xfrm>
            <a:off x="109573" y="2784363"/>
            <a:ext cx="2253618" cy="1883788"/>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6558" y="68575"/>
            <a:ext cx="2677302" cy="2547865"/>
          </a:xfrm>
          <a:prstGeom prst="rect">
            <a:avLst/>
          </a:prstGeom>
        </p:spPr>
      </p:pic>
      <p:pic>
        <p:nvPicPr>
          <p:cNvPr id="14" name="Picture 13"/>
          <p:cNvPicPr>
            <a:picLocks noChangeAspect="1"/>
          </p:cNvPicPr>
          <p:nvPr userDrawn="1"/>
        </p:nvPicPr>
        <p:blipFill rotWithShape="1">
          <a:blip r:embed="rId4">
            <a:extLst>
              <a:ext uri="{28A0092B-C50C-407E-A947-70E740481C1C}">
                <a14:useLocalDpi xmlns:a14="http://schemas.microsoft.com/office/drawing/2010/main" val="0"/>
              </a:ext>
            </a:extLst>
          </a:blip>
          <a:srcRect r="3128" b="19039"/>
          <a:stretch/>
        </p:blipFill>
        <p:spPr>
          <a:xfrm>
            <a:off x="6393600" y="2579231"/>
            <a:ext cx="2475958" cy="2069308"/>
          </a:xfrm>
          <a:prstGeom prst="rect">
            <a:avLst/>
          </a:prstGeom>
        </p:spPr>
      </p:pic>
    </p:spTree>
    <p:extLst>
      <p:ext uri="{BB962C8B-B14F-4D97-AF65-F5344CB8AC3E}">
        <p14:creationId xmlns:p14="http://schemas.microsoft.com/office/powerpoint/2010/main" val="987825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0800" y="149159"/>
            <a:ext cx="7502400" cy="960457"/>
          </a:xfrm>
        </p:spPr>
        <p:txBody>
          <a:bodyPr lIns="0" tIns="0" rIns="0" bIns="0" anchor="b" anchorCtr="0"/>
          <a:lstStyle>
            <a:lvl1pPr>
              <a:lnSpc>
                <a:spcPct val="85000"/>
              </a:lnSpc>
              <a:defRPr>
                <a:solidFill>
                  <a:schemeClr val="accent1"/>
                </a:solidFill>
              </a:defRPr>
            </a:lvl1pPr>
          </a:lstStyle>
          <a:p>
            <a:r>
              <a:rPr lang="en-US" dirty="0"/>
              <a:t>Page Title Goes Here</a:t>
            </a:r>
          </a:p>
        </p:txBody>
      </p:sp>
      <p:sp>
        <p:nvSpPr>
          <p:cNvPr id="3" name="Content Placeholder 2"/>
          <p:cNvSpPr>
            <a:spLocks noGrp="1"/>
          </p:cNvSpPr>
          <p:nvPr>
            <p:ph idx="1"/>
          </p:nvPr>
        </p:nvSpPr>
        <p:spPr>
          <a:xfrm>
            <a:off x="820800" y="1342417"/>
            <a:ext cx="7502400" cy="3203906"/>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01400" y="4645499"/>
            <a:ext cx="2057400" cy="273844"/>
          </a:xfrm>
        </p:spPr>
        <p:txBody>
          <a:bodyPr lIns="0" tIns="0" rIns="0" bIns="0"/>
          <a:lstStyle>
            <a:lvl1pPr>
              <a:defRPr>
                <a:solidFill>
                  <a:schemeClr val="accent5"/>
                </a:solidFill>
              </a:defRPr>
            </a:lvl1pPr>
          </a:lstStyle>
          <a:p>
            <a:r>
              <a:rPr lang="en-US"/>
              <a:t>9/22/16</a:t>
            </a:r>
            <a:endParaRPr lang="en-US" dirty="0"/>
          </a:p>
        </p:txBody>
      </p:sp>
      <p:sp>
        <p:nvSpPr>
          <p:cNvPr id="5" name="Footer Placeholder 4"/>
          <p:cNvSpPr>
            <a:spLocks noGrp="1"/>
          </p:cNvSpPr>
          <p:nvPr>
            <p:ph type="ftr" sz="quarter" idx="11"/>
          </p:nvPr>
        </p:nvSpPr>
        <p:spPr>
          <a:xfrm>
            <a:off x="3028950" y="4645499"/>
            <a:ext cx="3086100" cy="273844"/>
          </a:xfrm>
        </p:spPr>
        <p:txBody>
          <a:bodyPr lIns="0" tIns="0" rIns="0" bIns="0"/>
          <a:lstStyle>
            <a:lvl1pPr>
              <a:defRPr>
                <a:solidFill>
                  <a:schemeClr val="accent5"/>
                </a:solidFill>
              </a:defRPr>
            </a:lvl1pPr>
          </a:lstStyle>
          <a:p>
            <a:endParaRPr lang="en-US"/>
          </a:p>
        </p:txBody>
      </p:sp>
      <p:sp>
        <p:nvSpPr>
          <p:cNvPr id="6" name="Slide Number Placeholder 5"/>
          <p:cNvSpPr>
            <a:spLocks noGrp="1"/>
          </p:cNvSpPr>
          <p:nvPr>
            <p:ph type="sldNum" sz="quarter" idx="12"/>
          </p:nvPr>
        </p:nvSpPr>
        <p:spPr>
          <a:xfrm>
            <a:off x="6685200" y="4645499"/>
            <a:ext cx="2057400" cy="273844"/>
          </a:xfrm>
        </p:spPr>
        <p:txBody>
          <a:bodyPr lIns="0" tIns="0" rIns="0" bIns="0"/>
          <a:lstStyle>
            <a:lvl1pPr>
              <a:defRPr>
                <a:solidFill>
                  <a:schemeClr val="accent5"/>
                </a:solidFill>
              </a:defRPr>
            </a:lvl1pPr>
          </a:lstStyle>
          <a:p>
            <a:fld id="{F09FC993-FCB1-4E42-95A4-F69F06C207DB}" type="slidenum">
              <a:rPr lang="en-US" smtClean="0"/>
              <a:pPr/>
              <a:t>‹#›</a:t>
            </a:fld>
            <a:endParaRPr lang="en-US"/>
          </a:p>
        </p:txBody>
      </p:sp>
      <p:cxnSp>
        <p:nvCxnSpPr>
          <p:cNvPr id="24" name="Straight Connector 23"/>
          <p:cNvCxnSpPr/>
          <p:nvPr userDrawn="1"/>
        </p:nvCxnSpPr>
        <p:spPr>
          <a:xfrm>
            <a:off x="827285" y="1219199"/>
            <a:ext cx="7502400" cy="0"/>
          </a:xfrm>
          <a:prstGeom prst="line">
            <a:avLst/>
          </a:prstGeom>
          <a:ln w="22225" cap="rnd" cmpd="sng">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nvGrpSpPr>
          <p:cNvPr id="7" name="Group 6"/>
          <p:cNvGrpSpPr/>
          <p:nvPr userDrawn="1"/>
        </p:nvGrpSpPr>
        <p:grpSpPr>
          <a:xfrm>
            <a:off x="501314" y="3670868"/>
            <a:ext cx="8391749" cy="1467437"/>
            <a:chOff x="501314" y="3670868"/>
            <a:chExt cx="8391749" cy="1467437"/>
          </a:xfrm>
        </p:grpSpPr>
        <p:pic>
          <p:nvPicPr>
            <p:cNvPr id="10" name="Picture 9"/>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2635053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7" name="Freeform 16"/>
          <p:cNvSpPr/>
          <p:nvPr userDrawn="1"/>
        </p:nvSpPr>
        <p:spPr>
          <a:xfrm>
            <a:off x="0" y="-1"/>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8" name="Freeform 17"/>
          <p:cNvSpPr/>
          <p:nvPr userDrawn="1"/>
        </p:nvSpPr>
        <p:spPr>
          <a:xfrm>
            <a:off x="190500" y="168613"/>
            <a:ext cx="8763000" cy="4784387"/>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 name="Title 1"/>
          <p:cNvSpPr>
            <a:spLocks noGrp="1"/>
          </p:cNvSpPr>
          <p:nvPr>
            <p:ph type="title" hasCustomPrompt="1"/>
          </p:nvPr>
        </p:nvSpPr>
        <p:spPr>
          <a:xfrm>
            <a:off x="820124" y="719847"/>
            <a:ext cx="3755553" cy="1887166"/>
          </a:xfrm>
        </p:spPr>
        <p:txBody>
          <a:bodyPr lIns="0" tIns="0" rIns="0" bIns="0" anchor="b">
            <a:normAutofit/>
          </a:bodyPr>
          <a:lstStyle>
            <a:lvl1pPr algn="l">
              <a:lnSpc>
                <a:spcPct val="85000"/>
              </a:lnSpc>
              <a:defRPr sz="4000">
                <a:solidFill>
                  <a:schemeClr val="bg1">
                    <a:lumMod val="95000"/>
                  </a:schemeClr>
                </a:solidFill>
              </a:defRPr>
            </a:lvl1pPr>
          </a:lstStyle>
          <a:p>
            <a:r>
              <a:rPr lang="en-US" dirty="0"/>
              <a:t>Section Title Goes Here</a:t>
            </a:r>
          </a:p>
        </p:txBody>
      </p:sp>
      <p:sp>
        <p:nvSpPr>
          <p:cNvPr id="3" name="Text Placeholder 2"/>
          <p:cNvSpPr>
            <a:spLocks noGrp="1"/>
          </p:cNvSpPr>
          <p:nvPr>
            <p:ph type="body" idx="1" hasCustomPrompt="1"/>
          </p:nvPr>
        </p:nvSpPr>
        <p:spPr>
          <a:xfrm>
            <a:off x="820124" y="3062959"/>
            <a:ext cx="3755553" cy="1125140"/>
          </a:xfrm>
        </p:spPr>
        <p:txBody>
          <a:bodyPr lIns="0" tIns="0" rIns="0" bIns="0">
            <a:normAutofit/>
          </a:bodyPr>
          <a:lstStyle>
            <a:lvl1pPr marL="0" indent="0" algn="l">
              <a:buNone/>
              <a:defRPr sz="2000" baseline="0">
                <a:solidFill>
                  <a:schemeClr val="bg1">
                    <a:lumMod val="9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Section Description – Optional</a:t>
            </a:r>
          </a:p>
        </p:txBody>
      </p:sp>
      <p:sp>
        <p:nvSpPr>
          <p:cNvPr id="4" name="Date Placeholder 3"/>
          <p:cNvSpPr>
            <a:spLocks noGrp="1"/>
          </p:cNvSpPr>
          <p:nvPr>
            <p:ph type="dt" sz="half" idx="10"/>
          </p:nvPr>
        </p:nvSpPr>
        <p:spPr>
          <a:xfrm>
            <a:off x="401400" y="4644048"/>
            <a:ext cx="2057400" cy="273844"/>
          </a:xfrm>
        </p:spPr>
        <p:txBody>
          <a:bodyPr lIns="0" tIns="0" rIns="0" bIns="0"/>
          <a:lstStyle>
            <a:lvl1pPr>
              <a:defRPr>
                <a:solidFill>
                  <a:schemeClr val="bg1"/>
                </a:solidFill>
              </a:defRPr>
            </a:lvl1pPr>
          </a:lstStyle>
          <a:p>
            <a:r>
              <a:rPr lang="en-US"/>
              <a:t>9/22/16</a:t>
            </a:r>
            <a:endParaRPr lang="en-US" dirty="0"/>
          </a:p>
        </p:txBody>
      </p:sp>
      <p:sp>
        <p:nvSpPr>
          <p:cNvPr id="5" name="Footer Placeholder 4"/>
          <p:cNvSpPr>
            <a:spLocks noGrp="1"/>
          </p:cNvSpPr>
          <p:nvPr>
            <p:ph type="ftr" sz="quarter" idx="11"/>
          </p:nvPr>
        </p:nvSpPr>
        <p:spPr>
          <a:xfrm>
            <a:off x="3028950" y="4644048"/>
            <a:ext cx="3086100" cy="273844"/>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4644048"/>
            <a:ext cx="2057400" cy="273844"/>
          </a:xfrm>
        </p:spPr>
        <p:txBody>
          <a:bodyPr lIns="0" tIns="0" rIns="0" bIns="0"/>
          <a:lstStyle>
            <a:lvl1pPr>
              <a:defRPr>
                <a:solidFill>
                  <a:schemeClr val="bg1"/>
                </a:solidFill>
              </a:defRPr>
            </a:lvl1pPr>
          </a:lstStyle>
          <a:p>
            <a:fld id="{F09FC993-FCB1-4E42-95A4-F69F06C207DB}" type="slidenum">
              <a:rPr lang="en-US" smtClean="0"/>
              <a:pPr/>
              <a:t>‹#›</a:t>
            </a:fld>
            <a:endParaRPr lang="en-US" dirty="0"/>
          </a:p>
        </p:txBody>
      </p:sp>
      <p:cxnSp>
        <p:nvCxnSpPr>
          <p:cNvPr id="9" name="Straight Connector 8"/>
          <p:cNvCxnSpPr/>
          <p:nvPr userDrawn="1"/>
        </p:nvCxnSpPr>
        <p:spPr>
          <a:xfrm>
            <a:off x="820124" y="2821021"/>
            <a:ext cx="3755553"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1844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13" name="Rounded Rectangle 12"/>
          <p:cNvSpPr/>
          <p:nvPr userDrawn="1"/>
        </p:nvSpPr>
        <p:spPr>
          <a:xfrm>
            <a:off x="599495" y="211655"/>
            <a:ext cx="615228" cy="578646"/>
          </a:xfrm>
          <a:prstGeom prst="roundRect">
            <a:avLst/>
          </a:prstGeom>
          <a:solidFill>
            <a:srgbClr val="BED73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endParaRPr>
          </a:p>
        </p:txBody>
      </p:sp>
      <p:sp>
        <p:nvSpPr>
          <p:cNvPr id="2" name="Title 1"/>
          <p:cNvSpPr>
            <a:spLocks noGrp="1"/>
          </p:cNvSpPr>
          <p:nvPr>
            <p:ph type="title"/>
          </p:nvPr>
        </p:nvSpPr>
        <p:spPr>
          <a:xfrm>
            <a:off x="907111" y="408912"/>
            <a:ext cx="7329779" cy="762778"/>
          </a:xfrm>
          <a:prstGeom prst="rect">
            <a:avLst/>
          </a:prstGeom>
        </p:spPr>
        <p:txBody>
          <a:bodyPr/>
          <a:lstStyle/>
          <a:p>
            <a:r>
              <a:rPr lang="en-US" smtClean="0"/>
              <a:t>Click to edit Master title style</a:t>
            </a:r>
            <a:endParaRPr lang="en-US"/>
          </a:p>
        </p:txBody>
      </p:sp>
      <p:sp>
        <p:nvSpPr>
          <p:cNvPr id="4" name="Date Placeholder 3"/>
          <p:cNvSpPr>
            <a:spLocks noGrp="1"/>
          </p:cNvSpPr>
          <p:nvPr>
            <p:ph type="dt" sz="half" idx="10"/>
          </p:nvPr>
        </p:nvSpPr>
        <p:spPr>
          <a:xfrm>
            <a:off x="628650" y="4767264"/>
            <a:ext cx="2057400" cy="273844"/>
          </a:xfrm>
          <a:prstGeom prst="rect">
            <a:avLst/>
          </a:prstGeom>
        </p:spPr>
        <p:txBody>
          <a:bodyPr/>
          <a:lstStyle/>
          <a:p>
            <a:pPr defTabSz="685800"/>
            <a:fld id="{121136C1-D322-4F57-80CE-78EBB55EE8DB}" type="datetimeFigureOut">
              <a:rPr lang="en-US" smtClean="0">
                <a:solidFill>
                  <a:prstClr val="black"/>
                </a:solidFill>
              </a:rPr>
              <a:pPr defTabSz="685800"/>
              <a:t>6/5/2018</a:t>
            </a:fld>
            <a:endParaRPr lang="en-US" dirty="0">
              <a:solidFill>
                <a:prstClr val="black"/>
              </a:solidFill>
            </a:endParaRPr>
          </a:p>
        </p:txBody>
      </p:sp>
      <p:pic>
        <p:nvPicPr>
          <p:cNvPr id="7" name="Content Placeholder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95488" y="4528351"/>
            <a:ext cx="2153027" cy="615151"/>
          </a:xfrm>
          <a:prstGeom prst="rect">
            <a:avLst/>
          </a:prstGeom>
        </p:spPr>
      </p:pic>
      <p:sp>
        <p:nvSpPr>
          <p:cNvPr id="8" name="Rounded Rectangle 7"/>
          <p:cNvSpPr/>
          <p:nvPr userDrawn="1"/>
        </p:nvSpPr>
        <p:spPr>
          <a:xfrm>
            <a:off x="907111" y="408912"/>
            <a:ext cx="7329779" cy="762778"/>
          </a:xfrm>
          <a:prstGeom prst="roundRect">
            <a:avLst/>
          </a:prstGeom>
          <a:solidFill>
            <a:srgbClr val="00559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3300" dirty="0">
              <a:solidFill>
                <a:prstClr val="white"/>
              </a:solidFill>
            </a:endParaRPr>
          </a:p>
        </p:txBody>
      </p:sp>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86052" y="1281296"/>
            <a:ext cx="3247053" cy="3247053"/>
          </a:xfrm>
          <a:prstGeom prst="rect">
            <a:avLst/>
          </a:prstGeom>
        </p:spPr>
      </p:pic>
      <p:pic>
        <p:nvPicPr>
          <p:cNvPr id="11" name="Picture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1501" y="4491260"/>
            <a:ext cx="2438171" cy="652241"/>
          </a:xfrm>
          <a:prstGeom prst="rect">
            <a:avLst/>
          </a:prstGeom>
        </p:spPr>
      </p:pic>
      <p:pic>
        <p:nvPicPr>
          <p:cNvPr id="12" name="Picture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027794" y="4089299"/>
            <a:ext cx="995130" cy="995130"/>
          </a:xfrm>
          <a:prstGeom prst="rect">
            <a:avLst/>
          </a:prstGeom>
        </p:spPr>
      </p:pic>
    </p:spTree>
    <p:custDataLst>
      <p:tags r:id="rId1"/>
    </p:custDataLst>
    <p:extLst>
      <p:ext uri="{BB962C8B-B14F-4D97-AF65-F5344CB8AC3E}">
        <p14:creationId xmlns:p14="http://schemas.microsoft.com/office/powerpoint/2010/main" val="272343724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28066"/>
            <a:ext cx="8305800" cy="85725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9630588-E86D-42B0-B8D0-BD8C6125A9BF}" type="datetimeFigureOut">
              <a:rPr lang="en-US" smtClean="0"/>
              <a:t>6/5/2018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0B2437B-786F-4EA8-BD12-E01D79CAAB14}" type="slidenum">
              <a:rPr lang="en-US" smtClean="0"/>
              <a:t>‹#›</a:t>
            </a:fld>
            <a:endParaRPr lang="en-US" dirty="0"/>
          </a:p>
        </p:txBody>
      </p:sp>
    </p:spTree>
    <p:extLst>
      <p:ext uri="{BB962C8B-B14F-4D97-AF65-F5344CB8AC3E}">
        <p14:creationId xmlns:p14="http://schemas.microsoft.com/office/powerpoint/2010/main" val="1235669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20A498-DD29-9B42-A5F2-7C14846EF69A}" type="datetimeFigureOut">
              <a:rPr lang="en-US" smtClean="0"/>
              <a:t>6/5/2018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A3BB34-0830-284E-B0BA-88CEE40B0CB5}" type="slidenum">
              <a:rPr lang="en-US" smtClean="0"/>
              <a:t>‹#›</a:t>
            </a:fld>
            <a:endParaRPr lang="en-US"/>
          </a:p>
        </p:txBody>
      </p:sp>
    </p:spTree>
    <p:extLst>
      <p:ext uri="{BB962C8B-B14F-4D97-AF65-F5344CB8AC3E}">
        <p14:creationId xmlns:p14="http://schemas.microsoft.com/office/powerpoint/2010/main" val="1737834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trike="noStrike" baseline="0">
                <a:solidFill>
                  <a:srgbClr val="00999A"/>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200151"/>
            <a:ext cx="4038600" cy="3394075"/>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00151"/>
            <a:ext cx="4038600" cy="3394075"/>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50B2E4AC-3C05-4CEF-AC55-FE168FED317B}" type="datetimeFigureOut">
              <a:rPr lang="en-US" smtClean="0"/>
              <a:t>6/5/2018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grpSp>
        <p:nvGrpSpPr>
          <p:cNvPr id="8" name="Group 7"/>
          <p:cNvGrpSpPr/>
          <p:nvPr userDrawn="1"/>
        </p:nvGrpSpPr>
        <p:grpSpPr>
          <a:xfrm>
            <a:off x="501314" y="3728770"/>
            <a:ext cx="8391749" cy="1467437"/>
            <a:chOff x="501314" y="3670868"/>
            <a:chExt cx="8391749" cy="1467437"/>
          </a:xfrm>
        </p:grpSpPr>
        <p:pic>
          <p:nvPicPr>
            <p:cNvPr id="9" name="Picture 8"/>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473821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4"/>
            <a:ext cx="7772400" cy="11017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B2E4AC-3C05-4CEF-AC55-FE168FED317B}"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839923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theme" Target="../theme/theme2.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9/22/16</a:t>
            </a: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09FC993-FCB1-4E42-95A4-F69F06C207DB}" type="slidenum">
              <a:rPr lang="en-US" smtClean="0"/>
              <a:t>‹#›</a:t>
            </a:fld>
            <a:endParaRPr lang="en-US"/>
          </a:p>
        </p:txBody>
      </p:sp>
    </p:spTree>
    <p:extLst>
      <p:ext uri="{BB962C8B-B14F-4D97-AF65-F5344CB8AC3E}">
        <p14:creationId xmlns:p14="http://schemas.microsoft.com/office/powerpoint/2010/main" val="112955769"/>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2" r:id="rId3"/>
    <p:sldLayoutId id="2147483663" r:id="rId4"/>
    <p:sldLayoutId id="2147483665" r:id="rId5"/>
    <p:sldLayoutId id="2147483666" r:id="rId6"/>
    <p:sldLayoutId id="2147483667" r:id="rId7"/>
    <p:sldLayoutId id="2147483672" r:id="rId8"/>
  </p:sldLayoutIdLst>
  <p:hf sldNum="0" hdr="0" ftr="0" dt="0"/>
  <p:txStyles>
    <p:titleStyle>
      <a:lvl1pPr algn="l" defTabSz="685800" rtl="0" eaLnBrk="1" latinLnBrk="0" hangingPunct="1">
        <a:lnSpc>
          <a:spcPct val="90000"/>
        </a:lnSpc>
        <a:spcBef>
          <a:spcPct val="0"/>
        </a:spcBef>
        <a:buNone/>
        <a:defRPr sz="3300" b="1" i="0" kern="1200">
          <a:solidFill>
            <a:schemeClr val="tx1"/>
          </a:solidFill>
          <a:latin typeface="Calibri" charset="0"/>
          <a:ea typeface="Calibri" charset="0"/>
          <a:cs typeface="Calibri"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0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4"/>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50B2E4AC-3C05-4CEF-AC55-FE168FED317B}" type="datetimeFigureOut">
              <a:rPr lang="en-US" smtClean="0"/>
              <a:t>6/5/2018</a:t>
            </a:fld>
            <a:endParaRPr lang="en-US"/>
          </a:p>
        </p:txBody>
      </p:sp>
      <p:sp>
        <p:nvSpPr>
          <p:cNvPr id="5" name="Footer Placeholder 4"/>
          <p:cNvSpPr>
            <a:spLocks noGrp="1"/>
          </p:cNvSpPr>
          <p:nvPr>
            <p:ph type="ftr" sz="quarter" idx="3"/>
          </p:nvPr>
        </p:nvSpPr>
        <p:spPr>
          <a:xfrm>
            <a:off x="3124200" y="4767264"/>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79101548-562F-4CAD-8D0E-EFB8EFB8831C}" type="slidenum">
              <a:rPr lang="en-US" smtClean="0"/>
              <a:t>‹#›</a:t>
            </a:fld>
            <a:endParaRPr lang="en-US"/>
          </a:p>
        </p:txBody>
      </p:sp>
    </p:spTree>
    <p:extLst>
      <p:ext uri="{BB962C8B-B14F-4D97-AF65-F5344CB8AC3E}">
        <p14:creationId xmlns:p14="http://schemas.microsoft.com/office/powerpoint/2010/main" val="3200338907"/>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3" r:id="rId4"/>
    <p:sldLayoutId id="2147483674" r:id="rId5"/>
    <p:sldLayoutId id="2147483675" r:id="rId6"/>
    <p:sldLayoutId id="2147483676" r:id="rId7"/>
    <p:sldLayoutId id="2147483677" r:id="rId8"/>
    <p:sldLayoutId id="2147483678" r:id="rId9"/>
    <p:sldLayoutId id="214748367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hyperlink" Target="mailto:wclark@ed.sc.gov" TargetMode="External"/><Relationship Id="rId13" Type="http://schemas.openxmlformats.org/officeDocument/2006/relationships/hyperlink" Target="mailto:lmandsager@ed.sc.gov" TargetMode="External"/><Relationship Id="rId3" Type="http://schemas.openxmlformats.org/officeDocument/2006/relationships/hyperlink" Target="mailto:Leslie.Kendall@randasolutions.com" TargetMode="External"/><Relationship Id="rId7" Type="http://schemas.openxmlformats.org/officeDocument/2006/relationships/hyperlink" Target="mailto:vtraufler@ed.sc.gov" TargetMode="External"/><Relationship Id="rId12" Type="http://schemas.openxmlformats.org/officeDocument/2006/relationships/hyperlink" Target="mailto:rthurmond@ed.sc.gov"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hyperlink" Target="mailto:khoward@ed.sc.gov" TargetMode="External"/><Relationship Id="rId11" Type="http://schemas.openxmlformats.org/officeDocument/2006/relationships/hyperlink" Target="mailto:tsmith@ed.sc.gov" TargetMode="External"/><Relationship Id="rId5" Type="http://schemas.openxmlformats.org/officeDocument/2006/relationships/hyperlink" Target="mailto:jhartwell@ed.sc.gov" TargetMode="External"/><Relationship Id="rId10" Type="http://schemas.openxmlformats.org/officeDocument/2006/relationships/hyperlink" Target="mailto:frobinson@ed.sc.gov" TargetMode="External"/><Relationship Id="rId4" Type="http://schemas.openxmlformats.org/officeDocument/2006/relationships/hyperlink" Target="mailto:Travis.Shepherd@randasolutions.com" TargetMode="External"/><Relationship Id="rId9" Type="http://schemas.openxmlformats.org/officeDocument/2006/relationships/hyperlink" Target="mailto:oortmann@ed.sc.gov" TargetMode="External"/><Relationship Id="rId14" Type="http://schemas.openxmlformats.org/officeDocument/2006/relationships/hyperlink" Target="mailto:masuber@ed.sc.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43225" y="438150"/>
            <a:ext cx="5788487" cy="2292589"/>
          </a:xfrm>
        </p:spPr>
        <p:txBody>
          <a:bodyPr>
            <a:noAutofit/>
          </a:bodyPr>
          <a:lstStyle/>
          <a:p>
            <a:pPr algn="l"/>
            <a:r>
              <a:rPr lang="en-US" sz="3600" dirty="0" smtClean="0"/>
              <a:t>South Carolina Leadership, Effectiveness, Advancement, and Development (SCLead.org) </a:t>
            </a:r>
            <a:br>
              <a:rPr lang="en-US" sz="3600" dirty="0" smtClean="0"/>
            </a:br>
            <a:r>
              <a:rPr lang="en-US" sz="3600" dirty="0" smtClean="0"/>
              <a:t>Data Management System Train-the-trainer </a:t>
            </a:r>
            <a:endParaRPr lang="en-US" sz="3600" dirty="0">
              <a:solidFill>
                <a:schemeClr val="accent5">
                  <a:lumMod val="60000"/>
                  <a:lumOff val="40000"/>
                </a:schemeClr>
              </a:solidFill>
            </a:endParaRPr>
          </a:p>
        </p:txBody>
      </p:sp>
      <p:sp>
        <p:nvSpPr>
          <p:cNvPr id="3" name="Subtitle 2"/>
          <p:cNvSpPr>
            <a:spLocks noGrp="1"/>
          </p:cNvSpPr>
          <p:nvPr>
            <p:ph type="subTitle" idx="1"/>
          </p:nvPr>
        </p:nvSpPr>
        <p:spPr>
          <a:xfrm>
            <a:off x="2943225" y="3171825"/>
            <a:ext cx="5799375" cy="710322"/>
          </a:xfrm>
        </p:spPr>
        <p:txBody>
          <a:bodyPr>
            <a:normAutofit/>
          </a:bodyPr>
          <a:lstStyle/>
          <a:p>
            <a:pPr algn="l">
              <a:lnSpc>
                <a:spcPct val="100000"/>
              </a:lnSpc>
            </a:pPr>
            <a:r>
              <a:rPr lang="en-US" dirty="0" smtClean="0"/>
              <a:t>Summer 2018</a:t>
            </a:r>
            <a:endParaRPr lang="en-US" dirty="0"/>
          </a:p>
        </p:txBody>
      </p:sp>
    </p:spTree>
    <p:extLst>
      <p:ext uri="{BB962C8B-B14F-4D97-AF65-F5344CB8AC3E}">
        <p14:creationId xmlns:p14="http://schemas.microsoft.com/office/powerpoint/2010/main" val="8414267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17365D"/>
              </a:buClr>
              <a:buFont typeface="Source Sans Pro"/>
              <a:buNone/>
            </a:pPr>
            <a:r>
              <a:rPr lang="en-US" sz="3000" i="0" u="none" strike="noStrike" cap="none" dirty="0" smtClean="0">
                <a:solidFill>
                  <a:schemeClr val="tx2"/>
                </a:solidFill>
                <a:latin typeface="+mn-lt"/>
                <a:ea typeface="Source Sans Pro"/>
                <a:cs typeface="Source Sans Pro"/>
                <a:sym typeface="Source Sans Pro"/>
              </a:rPr>
              <a:t>Office of Educator Effectiveness and Leadership Development</a:t>
            </a:r>
            <a:endParaRPr sz="3000" dirty="0">
              <a:solidFill>
                <a:schemeClr val="tx2"/>
              </a:solidFill>
              <a:latin typeface="+mn-lt"/>
            </a:endParaRPr>
          </a:p>
        </p:txBody>
      </p:sp>
      <p:sp>
        <p:nvSpPr>
          <p:cNvPr id="348" name="Shape 348"/>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7365D"/>
              </a:buClr>
              <a:buFont typeface="Source Sans Pro"/>
              <a:buNone/>
            </a:pPr>
            <a:r>
              <a:rPr lang="en-US" sz="2000" b="1" i="0" u="none" strike="noStrike" cap="none" dirty="0" smtClean="0">
                <a:solidFill>
                  <a:schemeClr val="accent2"/>
                </a:solidFill>
                <a:ea typeface="Source Sans Pro"/>
                <a:cs typeface="Source Sans Pro"/>
                <a:sym typeface="Source Sans Pro"/>
              </a:rPr>
              <a:t>Mission </a:t>
            </a:r>
          </a:p>
          <a:p>
            <a:pPr marL="0" marR="0" lvl="0" indent="0" algn="l" rtl="0">
              <a:lnSpc>
                <a:spcPct val="100000"/>
              </a:lnSpc>
              <a:spcBef>
                <a:spcPts val="0"/>
              </a:spcBef>
              <a:spcAft>
                <a:spcPts val="0"/>
              </a:spcAft>
              <a:buClr>
                <a:srgbClr val="17365D"/>
              </a:buClr>
              <a:buFont typeface="Source Sans Pro"/>
              <a:buNone/>
            </a:pPr>
            <a:r>
              <a:rPr lang="en-US" sz="2000" b="0" i="0" u="none" strike="noStrike" cap="none" dirty="0" smtClean="0">
                <a:solidFill>
                  <a:schemeClr val="tx1"/>
                </a:solidFill>
                <a:ea typeface="Source Sans Pro"/>
                <a:cs typeface="Source Sans Pro"/>
                <a:sym typeface="Source Sans Pro"/>
              </a:rPr>
              <a:t>To </a:t>
            </a:r>
            <a:r>
              <a:rPr lang="en-US" sz="2000" b="0" i="0" u="none" strike="noStrike" cap="none" dirty="0">
                <a:solidFill>
                  <a:schemeClr val="tx1"/>
                </a:solidFill>
                <a:ea typeface="Source Sans Pro"/>
                <a:cs typeface="Source Sans Pro"/>
                <a:sym typeface="Source Sans Pro"/>
              </a:rPr>
              <a:t>provide a continuum of personalized, competency-driven resources and professional learning to </a:t>
            </a:r>
            <a:r>
              <a:rPr lang="en-US" sz="2000" b="1" i="0" u="none" strike="noStrike" cap="none" dirty="0">
                <a:solidFill>
                  <a:schemeClr val="tx2"/>
                </a:solidFill>
                <a:ea typeface="Source Sans Pro"/>
                <a:cs typeface="Source Sans Pro"/>
                <a:sym typeface="Source Sans Pro"/>
              </a:rPr>
              <a:t>advance educator capacity</a:t>
            </a:r>
            <a:r>
              <a:rPr lang="en-US" sz="2000" b="0" i="0" u="none" strike="noStrike" cap="none" dirty="0" smtClean="0">
                <a:solidFill>
                  <a:schemeClr val="tx1"/>
                </a:solidFill>
                <a:ea typeface="Source Sans Pro"/>
                <a:cs typeface="Source Sans Pro"/>
                <a:sym typeface="Source Sans Pro"/>
              </a:rPr>
              <a:t>.</a:t>
            </a:r>
          </a:p>
          <a:p>
            <a:pPr marL="0" marR="0" lvl="0" indent="0" algn="l" rtl="0">
              <a:lnSpc>
                <a:spcPct val="100000"/>
              </a:lnSpc>
              <a:spcBef>
                <a:spcPts val="560"/>
              </a:spcBef>
              <a:spcAft>
                <a:spcPts val="0"/>
              </a:spcAft>
              <a:buClr>
                <a:srgbClr val="17365D"/>
              </a:buClr>
              <a:buFont typeface="Source Sans Pro"/>
              <a:buNone/>
            </a:pPr>
            <a:r>
              <a:rPr lang="en-US" sz="2000" b="1" dirty="0" smtClean="0">
                <a:solidFill>
                  <a:schemeClr val="accent2"/>
                </a:solidFill>
                <a:ea typeface="Source Sans Pro"/>
                <a:cs typeface="Source Sans Pro"/>
                <a:sym typeface="Source Sans Pro"/>
              </a:rPr>
              <a:t>Vision </a:t>
            </a:r>
            <a:endParaRPr sz="2000" b="1" i="0" u="none" strike="noStrike" cap="none" dirty="0">
              <a:solidFill>
                <a:schemeClr val="accent2"/>
              </a:solidFill>
              <a:ea typeface="Source Sans Pro"/>
              <a:cs typeface="Source Sans Pro"/>
              <a:sym typeface="Source Sans Pro"/>
            </a:endParaRPr>
          </a:p>
          <a:p>
            <a:pPr marL="0" marR="0" lvl="0" indent="0" algn="l" rtl="0">
              <a:lnSpc>
                <a:spcPct val="100000"/>
              </a:lnSpc>
              <a:spcBef>
                <a:spcPts val="560"/>
              </a:spcBef>
              <a:spcAft>
                <a:spcPts val="0"/>
              </a:spcAft>
              <a:buClr>
                <a:srgbClr val="17365D"/>
              </a:buClr>
              <a:buFont typeface="Source Sans Pro"/>
              <a:buNone/>
            </a:pPr>
            <a:r>
              <a:rPr lang="en-US" sz="2000" b="0" i="0" u="none" strike="noStrike" cap="none" dirty="0">
                <a:solidFill>
                  <a:schemeClr val="tx1"/>
                </a:solidFill>
                <a:ea typeface="Source Sans Pro"/>
                <a:cs typeface="Source Sans Pro"/>
                <a:sym typeface="Source Sans Pro"/>
              </a:rPr>
              <a:t>That South Carolina Schools will be filled with </a:t>
            </a:r>
            <a:r>
              <a:rPr lang="en-US" sz="2000" b="1" i="0" u="none" strike="noStrike" cap="none" dirty="0">
                <a:solidFill>
                  <a:schemeClr val="tx2"/>
                </a:solidFill>
                <a:ea typeface="Source Sans Pro"/>
                <a:cs typeface="Source Sans Pro"/>
                <a:sym typeface="Source Sans Pro"/>
              </a:rPr>
              <a:t>highly effective educators </a:t>
            </a:r>
            <a:r>
              <a:rPr lang="en-US" sz="2000" b="0" i="0" u="none" strike="noStrike" cap="none" dirty="0">
                <a:solidFill>
                  <a:schemeClr val="tx1"/>
                </a:solidFill>
                <a:ea typeface="Source Sans Pro"/>
                <a:cs typeface="Source Sans Pro"/>
                <a:sym typeface="Source Sans Pro"/>
              </a:rPr>
              <a:t>engaged in learning, leading, and </a:t>
            </a:r>
            <a:r>
              <a:rPr lang="en-US" sz="2000" b="1" i="0" u="none" strike="noStrike" cap="none" dirty="0">
                <a:solidFill>
                  <a:schemeClr val="tx2"/>
                </a:solidFill>
                <a:ea typeface="Source Sans Pro"/>
                <a:cs typeface="Source Sans Pro"/>
                <a:sym typeface="Source Sans Pro"/>
              </a:rPr>
              <a:t>maximizing student growth and readiness for college, career, and life.</a:t>
            </a:r>
            <a:endParaRPr sz="2000" b="1" dirty="0">
              <a:solidFill>
                <a:schemeClr val="tx2"/>
              </a:solidFill>
            </a:endParaRPr>
          </a:p>
        </p:txBody>
      </p:sp>
    </p:spTree>
    <p:extLst>
      <p:ext uri="{BB962C8B-B14F-4D97-AF65-F5344CB8AC3E}">
        <p14:creationId xmlns:p14="http://schemas.microsoft.com/office/powerpoint/2010/main" val="2023724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149159"/>
            <a:ext cx="7646306" cy="960457"/>
          </a:xfrm>
        </p:spPr>
        <p:txBody>
          <a:bodyPr>
            <a:normAutofit/>
          </a:bodyPr>
          <a:lstStyle/>
          <a:p>
            <a:r>
              <a:rPr lang="en-US" sz="3600" dirty="0" smtClean="0"/>
              <a:t>Effectiveness Data Management and Support System, SCLead.org</a:t>
            </a:r>
            <a:endParaRPr lang="en-US" sz="3600" b="1" dirty="0"/>
          </a:p>
        </p:txBody>
      </p:sp>
      <p:sp>
        <p:nvSpPr>
          <p:cNvPr id="4" name="Content Placeholder 3"/>
          <p:cNvSpPr>
            <a:spLocks noGrp="1"/>
          </p:cNvSpPr>
          <p:nvPr>
            <p:ph idx="1"/>
          </p:nvPr>
        </p:nvSpPr>
        <p:spPr>
          <a:xfrm>
            <a:off x="820800" y="1342417"/>
            <a:ext cx="7502400" cy="3203906"/>
          </a:xfrm>
        </p:spPr>
        <p:txBody>
          <a:bodyPr>
            <a:noAutofit/>
          </a:bodyPr>
          <a:lstStyle/>
          <a:p>
            <a:r>
              <a:rPr lang="en-US" sz="2800" dirty="0" smtClean="0">
                <a:solidFill>
                  <a:schemeClr val="tx1"/>
                </a:solidFill>
              </a:rPr>
              <a:t>Timeline</a:t>
            </a:r>
          </a:p>
          <a:p>
            <a:pPr lvl="1"/>
            <a:r>
              <a:rPr lang="en-US" sz="2800" dirty="0" smtClean="0">
                <a:solidFill>
                  <a:schemeClr val="tx1"/>
                </a:solidFill>
              </a:rPr>
              <a:t>Design: October – April </a:t>
            </a:r>
          </a:p>
          <a:p>
            <a:pPr lvl="1"/>
            <a:r>
              <a:rPr lang="en-US" sz="2800" dirty="0" smtClean="0">
                <a:solidFill>
                  <a:schemeClr val="tx1"/>
                </a:solidFill>
              </a:rPr>
              <a:t>Pilot: March – April </a:t>
            </a:r>
          </a:p>
          <a:p>
            <a:pPr lvl="1"/>
            <a:r>
              <a:rPr lang="en-US" sz="2800" dirty="0" smtClean="0">
                <a:solidFill>
                  <a:schemeClr val="tx1"/>
                </a:solidFill>
              </a:rPr>
              <a:t>Training: May</a:t>
            </a:r>
            <a:r>
              <a:rPr lang="en-US" sz="2800" dirty="0">
                <a:solidFill>
                  <a:schemeClr val="tx1"/>
                </a:solidFill>
              </a:rPr>
              <a:t>, June, July </a:t>
            </a:r>
            <a:endParaRPr lang="en-US" sz="2800" dirty="0" smtClean="0">
              <a:solidFill>
                <a:schemeClr val="tx1"/>
              </a:solidFill>
            </a:endParaRPr>
          </a:p>
          <a:p>
            <a:pPr lvl="1"/>
            <a:r>
              <a:rPr lang="en-US" sz="2800" dirty="0" smtClean="0">
                <a:solidFill>
                  <a:schemeClr val="tx1"/>
                </a:solidFill>
              </a:rPr>
              <a:t>Frontline Professional Development Resources: August </a:t>
            </a:r>
          </a:p>
        </p:txBody>
      </p:sp>
    </p:spTree>
    <p:extLst>
      <p:ext uri="{BB962C8B-B14F-4D97-AF65-F5344CB8AC3E}">
        <p14:creationId xmlns:p14="http://schemas.microsoft.com/office/powerpoint/2010/main" val="37064829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17365D"/>
              </a:buClr>
              <a:buFont typeface="Source Sans Pro"/>
              <a:buNone/>
            </a:pPr>
            <a:r>
              <a:rPr lang="en-US" sz="3000" i="0" u="none" strike="noStrike" cap="none" dirty="0" smtClean="0">
                <a:solidFill>
                  <a:schemeClr val="tx2"/>
                </a:solidFill>
                <a:latin typeface="+mn-lt"/>
                <a:ea typeface="Source Sans Pro"/>
                <a:cs typeface="Source Sans Pro"/>
                <a:sym typeface="Source Sans Pro"/>
              </a:rPr>
              <a:t>Outcomes</a:t>
            </a:r>
            <a:endParaRPr sz="3000" dirty="0">
              <a:solidFill>
                <a:schemeClr val="tx2"/>
              </a:solidFill>
              <a:latin typeface="+mn-lt"/>
            </a:endParaRPr>
          </a:p>
        </p:txBody>
      </p:sp>
      <p:sp>
        <p:nvSpPr>
          <p:cNvPr id="348" name="Shape 348"/>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7365D"/>
              </a:buClr>
              <a:buFont typeface="Source Sans Pro"/>
              <a:buNone/>
            </a:pPr>
            <a:r>
              <a:rPr lang="en-US" sz="2000" b="0" i="0" u="none" strike="noStrike" cap="none" dirty="0" smtClean="0">
                <a:solidFill>
                  <a:schemeClr val="tx1"/>
                </a:solidFill>
                <a:ea typeface="Source Sans Pro"/>
                <a:cs typeface="Source Sans Pro"/>
                <a:sym typeface="Source Sans Pro"/>
              </a:rPr>
              <a:t>After training, teams will be able to: </a:t>
            </a:r>
          </a:p>
          <a:p>
            <a:pPr>
              <a:lnSpc>
                <a:spcPct val="100000"/>
              </a:lnSpc>
              <a:spcBef>
                <a:spcPts val="0"/>
              </a:spcBef>
              <a:buClr>
                <a:srgbClr val="17365D"/>
              </a:buClr>
            </a:pPr>
            <a:r>
              <a:rPr lang="en-US" sz="2000" b="0" i="0" u="none" strike="noStrike" cap="none" dirty="0" smtClean="0">
                <a:solidFill>
                  <a:schemeClr val="tx1"/>
                </a:solidFill>
                <a:ea typeface="Source Sans Pro"/>
                <a:cs typeface="Source Sans Pro"/>
                <a:sym typeface="Source Sans Pro"/>
              </a:rPr>
              <a:t>Complete district setu</a:t>
            </a:r>
            <a:r>
              <a:rPr lang="en-US" sz="2000" dirty="0" smtClean="0">
                <a:solidFill>
                  <a:schemeClr val="tx1"/>
                </a:solidFill>
                <a:ea typeface="Source Sans Pro"/>
                <a:cs typeface="Source Sans Pro"/>
                <a:sym typeface="Source Sans Pro"/>
              </a:rPr>
              <a:t>p for use of SCLead.org with teacher, special area, and principal evaluations,</a:t>
            </a:r>
          </a:p>
          <a:p>
            <a:pPr>
              <a:lnSpc>
                <a:spcPct val="100000"/>
              </a:lnSpc>
              <a:spcBef>
                <a:spcPts val="0"/>
              </a:spcBef>
              <a:buClr>
                <a:srgbClr val="17365D"/>
              </a:buClr>
            </a:pPr>
            <a:r>
              <a:rPr lang="en-US" sz="2000" dirty="0" smtClean="0">
                <a:solidFill>
                  <a:schemeClr val="tx1"/>
                </a:solidFill>
                <a:ea typeface="Source Sans Pro"/>
                <a:cs typeface="Source Sans Pro"/>
                <a:sym typeface="Source Sans Pro"/>
              </a:rPr>
              <a:t>Communicate SCLead.org functionality and make district decisions about implementation </a:t>
            </a:r>
          </a:p>
          <a:p>
            <a:pPr>
              <a:lnSpc>
                <a:spcPct val="100000"/>
              </a:lnSpc>
              <a:spcBef>
                <a:spcPts val="0"/>
              </a:spcBef>
              <a:buClr>
                <a:srgbClr val="17365D"/>
              </a:buClr>
            </a:pPr>
            <a:r>
              <a:rPr lang="en-US" sz="2000" dirty="0" smtClean="0">
                <a:solidFill>
                  <a:schemeClr val="tx1"/>
                </a:solidFill>
                <a:ea typeface="Source Sans Pro"/>
                <a:cs typeface="Source Sans Pro"/>
                <a:sym typeface="Source Sans Pro"/>
              </a:rPr>
              <a:t>Make a plan with training team for district roll out </a:t>
            </a:r>
          </a:p>
        </p:txBody>
      </p:sp>
    </p:spTree>
    <p:extLst>
      <p:ext uri="{BB962C8B-B14F-4D97-AF65-F5344CB8AC3E}">
        <p14:creationId xmlns:p14="http://schemas.microsoft.com/office/powerpoint/2010/main" val="32669888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4819649" y="981075"/>
            <a:ext cx="2924175" cy="3981450"/>
          </a:xfrm>
          <a:ln>
            <a:solidFill>
              <a:srgbClr val="00999A"/>
            </a:solidFill>
          </a:ln>
        </p:spPr>
        <p:txBody>
          <a:bodyPr>
            <a:noAutofit/>
          </a:bodyPr>
          <a:lstStyle/>
          <a:p>
            <a:pPr marL="0" indent="0">
              <a:buNone/>
            </a:pPr>
            <a:r>
              <a:rPr lang="en-US" sz="1800" dirty="0" smtClean="0">
                <a:solidFill>
                  <a:schemeClr val="tx1"/>
                </a:solidFill>
              </a:rPr>
              <a:t>5. Training Resources</a:t>
            </a:r>
          </a:p>
          <a:p>
            <a:pPr marL="0" lvl="0" indent="0" algn="ctr">
              <a:buNone/>
            </a:pPr>
            <a:r>
              <a:rPr lang="en-US" sz="1800" dirty="0" smtClean="0">
                <a:solidFill>
                  <a:schemeClr val="tx1"/>
                </a:solidFill>
              </a:rPr>
              <a:t>LUNCH </a:t>
            </a:r>
          </a:p>
          <a:p>
            <a:pPr marL="0" lvl="0" indent="0">
              <a:buNone/>
            </a:pPr>
            <a:r>
              <a:rPr lang="en-US" sz="1800" dirty="0">
                <a:solidFill>
                  <a:schemeClr val="tx1"/>
                </a:solidFill>
              </a:rPr>
              <a:t>6</a:t>
            </a:r>
            <a:r>
              <a:rPr lang="en-US" sz="1800" dirty="0" smtClean="0">
                <a:solidFill>
                  <a:schemeClr val="tx1"/>
                </a:solidFill>
              </a:rPr>
              <a:t>. PADEPP </a:t>
            </a:r>
            <a:r>
              <a:rPr lang="en-US" sz="1800" dirty="0">
                <a:solidFill>
                  <a:schemeClr val="tx1"/>
                </a:solidFill>
              </a:rPr>
              <a:t>Evaluations &amp; Order of completion</a:t>
            </a:r>
          </a:p>
          <a:p>
            <a:pPr lvl="1"/>
            <a:r>
              <a:rPr lang="en-US" sz="1800" dirty="0" smtClean="0"/>
              <a:t>Add Evaluation </a:t>
            </a:r>
            <a:endParaRPr lang="en-US" sz="1800" dirty="0"/>
          </a:p>
          <a:p>
            <a:pPr lvl="1"/>
            <a:r>
              <a:rPr lang="en-US" sz="1800" dirty="0"/>
              <a:t>Complete </a:t>
            </a:r>
            <a:r>
              <a:rPr lang="en-US" sz="1800" dirty="0" smtClean="0"/>
              <a:t>evaluation process </a:t>
            </a:r>
            <a:endParaRPr lang="en-US" sz="1800" dirty="0"/>
          </a:p>
          <a:p>
            <a:pPr marL="0" lvl="0" indent="0">
              <a:buNone/>
            </a:pPr>
            <a:r>
              <a:rPr lang="en-US" sz="1800" dirty="0" smtClean="0">
                <a:solidFill>
                  <a:schemeClr val="tx1"/>
                </a:solidFill>
              </a:rPr>
              <a:t>7. Frontline Professional </a:t>
            </a:r>
            <a:r>
              <a:rPr lang="en-US" sz="1800" dirty="0">
                <a:solidFill>
                  <a:schemeClr val="tx1"/>
                </a:solidFill>
              </a:rPr>
              <a:t>Development Resources</a:t>
            </a:r>
          </a:p>
          <a:p>
            <a:pPr marL="0" lvl="0" indent="0">
              <a:buNone/>
            </a:pPr>
            <a:r>
              <a:rPr lang="en-US" sz="1800" dirty="0" smtClean="0">
                <a:solidFill>
                  <a:schemeClr val="tx1"/>
                </a:solidFill>
              </a:rPr>
              <a:t>8. Next Steps and Questions </a:t>
            </a:r>
            <a:endParaRPr lang="en-US" sz="1800" dirty="0" smtClean="0"/>
          </a:p>
          <a:p>
            <a:pPr marL="0" indent="0">
              <a:buNone/>
            </a:pPr>
            <a:endParaRPr lang="en-US" sz="1400" dirty="0"/>
          </a:p>
        </p:txBody>
      </p:sp>
      <p:sp>
        <p:nvSpPr>
          <p:cNvPr id="3" name="Title 2"/>
          <p:cNvSpPr>
            <a:spLocks noGrp="1"/>
          </p:cNvSpPr>
          <p:nvPr>
            <p:ph type="title"/>
          </p:nvPr>
        </p:nvSpPr>
        <p:spPr>
          <a:xfrm>
            <a:off x="628650" y="273844"/>
            <a:ext cx="7886700" cy="707231"/>
          </a:xfrm>
        </p:spPr>
        <p:txBody>
          <a:bodyPr>
            <a:normAutofit/>
          </a:bodyPr>
          <a:lstStyle/>
          <a:p>
            <a:r>
              <a:rPr lang="en-US" sz="2400" dirty="0" smtClean="0"/>
              <a:t>SCLead.org Training Agenda</a:t>
            </a:r>
            <a:endParaRPr lang="en-US" sz="2400" dirty="0"/>
          </a:p>
        </p:txBody>
      </p:sp>
      <p:sp>
        <p:nvSpPr>
          <p:cNvPr id="4" name="Content Placeholder 3"/>
          <p:cNvSpPr>
            <a:spLocks noGrp="1"/>
          </p:cNvSpPr>
          <p:nvPr>
            <p:ph sz="half" idx="1"/>
          </p:nvPr>
        </p:nvSpPr>
        <p:spPr>
          <a:xfrm>
            <a:off x="1666875" y="981075"/>
            <a:ext cx="3019424" cy="3981450"/>
          </a:xfrm>
          <a:ln>
            <a:solidFill>
              <a:schemeClr val="tx2"/>
            </a:solidFill>
          </a:ln>
        </p:spPr>
        <p:txBody>
          <a:bodyPr>
            <a:normAutofit fontScale="92500" lnSpcReduction="20000"/>
          </a:bodyPr>
          <a:lstStyle/>
          <a:p>
            <a:pPr marL="0" indent="0">
              <a:buNone/>
            </a:pPr>
            <a:r>
              <a:rPr lang="en-US" sz="1700" dirty="0" smtClean="0">
                <a:solidFill>
                  <a:schemeClr val="tx1"/>
                </a:solidFill>
              </a:rPr>
              <a:t>1. </a:t>
            </a:r>
            <a:r>
              <a:rPr lang="en-US" sz="1900" dirty="0" smtClean="0">
                <a:solidFill>
                  <a:schemeClr val="tx1"/>
                </a:solidFill>
              </a:rPr>
              <a:t>SCDE </a:t>
            </a:r>
            <a:r>
              <a:rPr lang="en-US" sz="1900" dirty="0">
                <a:solidFill>
                  <a:schemeClr val="tx1"/>
                </a:solidFill>
              </a:rPr>
              <a:t>Intro</a:t>
            </a:r>
          </a:p>
          <a:p>
            <a:pPr marL="0" lvl="0" indent="0">
              <a:buNone/>
            </a:pPr>
            <a:r>
              <a:rPr lang="en-US" sz="1900" dirty="0" smtClean="0">
                <a:solidFill>
                  <a:schemeClr val="tx1"/>
                </a:solidFill>
              </a:rPr>
              <a:t>2. District and School Set Up </a:t>
            </a:r>
            <a:endParaRPr lang="en-US" sz="1900" dirty="0">
              <a:solidFill>
                <a:schemeClr val="tx1"/>
              </a:solidFill>
            </a:endParaRPr>
          </a:p>
          <a:p>
            <a:pPr lvl="1"/>
            <a:r>
              <a:rPr lang="en-US" sz="1900" dirty="0" smtClean="0"/>
              <a:t>Roles/Permissions/Users</a:t>
            </a:r>
            <a:endParaRPr lang="en-US" sz="1900" dirty="0"/>
          </a:p>
          <a:p>
            <a:pPr lvl="1"/>
            <a:r>
              <a:rPr lang="en-US" sz="1900" dirty="0"/>
              <a:t>ADEPT </a:t>
            </a:r>
            <a:r>
              <a:rPr lang="en-US" sz="1900" dirty="0" smtClean="0"/>
              <a:t>Plan Set Up </a:t>
            </a:r>
            <a:endParaRPr lang="en-US" sz="1900" dirty="0"/>
          </a:p>
          <a:p>
            <a:pPr lvl="1"/>
            <a:r>
              <a:rPr lang="en-US" sz="1900" dirty="0" smtClean="0"/>
              <a:t>Announcements</a:t>
            </a:r>
            <a:endParaRPr lang="en-US" sz="1900" dirty="0"/>
          </a:p>
          <a:p>
            <a:pPr lvl="1"/>
            <a:r>
              <a:rPr lang="en-US" sz="1900" dirty="0"/>
              <a:t>Orientation </a:t>
            </a:r>
          </a:p>
          <a:p>
            <a:pPr marL="0" lvl="0" indent="0">
              <a:buNone/>
            </a:pPr>
            <a:r>
              <a:rPr lang="en-US" sz="1900" dirty="0" smtClean="0">
                <a:solidFill>
                  <a:schemeClr val="tx1"/>
                </a:solidFill>
              </a:rPr>
              <a:t>3. Evaluation Team Set Up </a:t>
            </a:r>
            <a:endParaRPr lang="en-US" sz="1900" dirty="0" smtClean="0"/>
          </a:p>
          <a:p>
            <a:pPr marL="0" lvl="0" indent="0">
              <a:buNone/>
            </a:pPr>
            <a:r>
              <a:rPr lang="en-US" sz="1900" dirty="0" smtClean="0">
                <a:solidFill>
                  <a:schemeClr val="tx1"/>
                </a:solidFill>
              </a:rPr>
              <a:t>4. ADEPT </a:t>
            </a:r>
            <a:r>
              <a:rPr lang="en-US" sz="1900" dirty="0">
                <a:solidFill>
                  <a:schemeClr val="tx1"/>
                </a:solidFill>
              </a:rPr>
              <a:t>Teacher Evaluations</a:t>
            </a:r>
          </a:p>
          <a:p>
            <a:pPr lvl="1"/>
            <a:r>
              <a:rPr lang="en-US" sz="1900" dirty="0"/>
              <a:t>Evaluation Settings</a:t>
            </a:r>
          </a:p>
          <a:p>
            <a:pPr lvl="1"/>
            <a:r>
              <a:rPr lang="en-US" sz="1900" dirty="0"/>
              <a:t>Orientation</a:t>
            </a:r>
          </a:p>
          <a:p>
            <a:pPr lvl="1"/>
            <a:r>
              <a:rPr lang="en-US" sz="1900" dirty="0"/>
              <a:t>Student Growth (SLO) &amp; Professional Goals</a:t>
            </a:r>
          </a:p>
          <a:p>
            <a:pPr lvl="1"/>
            <a:r>
              <a:rPr lang="en-US" sz="1900" dirty="0"/>
              <a:t>Observations</a:t>
            </a:r>
          </a:p>
          <a:p>
            <a:pPr lvl="1"/>
            <a:r>
              <a:rPr lang="en-US" sz="1900" dirty="0"/>
              <a:t>Professionalism</a:t>
            </a:r>
          </a:p>
          <a:p>
            <a:pPr lvl="1"/>
            <a:r>
              <a:rPr lang="en-US" sz="1900" dirty="0"/>
              <a:t>Results</a:t>
            </a:r>
          </a:p>
          <a:p>
            <a:pPr lvl="0"/>
            <a:endParaRPr lang="en-US" sz="1400" dirty="0"/>
          </a:p>
          <a:p>
            <a:pPr marL="0" lvl="0" indent="0">
              <a:buNone/>
            </a:pPr>
            <a:endParaRPr lang="en-US" sz="900" dirty="0">
              <a:solidFill>
                <a:schemeClr val="tx1"/>
              </a:solidFill>
            </a:endParaRPr>
          </a:p>
          <a:p>
            <a:pPr lvl="1"/>
            <a:endParaRPr lang="en-US" sz="900" dirty="0">
              <a:solidFill>
                <a:schemeClr val="tx1"/>
              </a:solidFill>
            </a:endParaRPr>
          </a:p>
          <a:p>
            <a:pPr marL="342900" lvl="1" indent="0">
              <a:buNone/>
            </a:pPr>
            <a:endParaRPr lang="en-US" sz="2400" i="1" dirty="0" smtClean="0"/>
          </a:p>
        </p:txBody>
      </p:sp>
    </p:spTree>
    <p:extLst>
      <p:ext uri="{BB962C8B-B14F-4D97-AF65-F5344CB8AC3E}">
        <p14:creationId xmlns:p14="http://schemas.microsoft.com/office/powerpoint/2010/main" val="15059455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Required in SCLead.org?</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b="1" dirty="0"/>
              <a:t>Required State-level reporting for classroom-based </a:t>
            </a:r>
            <a:r>
              <a:rPr lang="en-US" b="1" dirty="0" smtClean="0"/>
              <a:t>teachers</a:t>
            </a:r>
            <a:endParaRPr lang="en-US" dirty="0"/>
          </a:p>
          <a:p>
            <a:pPr lvl="0"/>
            <a:r>
              <a:rPr lang="en-US" dirty="0" smtClean="0"/>
              <a:t>overall </a:t>
            </a:r>
            <a:r>
              <a:rPr lang="en-US" dirty="0"/>
              <a:t>effectiveness ratings (Met/Not Met), </a:t>
            </a:r>
            <a:endParaRPr lang="en-US" dirty="0" smtClean="0"/>
          </a:p>
          <a:p>
            <a:pPr lvl="0"/>
            <a:r>
              <a:rPr lang="en-US" dirty="0" smtClean="0"/>
              <a:t>next year contract level and hiring status </a:t>
            </a:r>
            <a:endParaRPr lang="en-US" dirty="0"/>
          </a:p>
          <a:p>
            <a:pPr lvl="0"/>
            <a:r>
              <a:rPr lang="en-US" dirty="0"/>
              <a:t>observation results at the indicator level, </a:t>
            </a:r>
            <a:r>
              <a:rPr lang="en-US" dirty="0" smtClean="0"/>
              <a:t>if applicable, and </a:t>
            </a:r>
            <a:endParaRPr lang="en-US" dirty="0"/>
          </a:p>
          <a:p>
            <a:pPr lvl="0"/>
            <a:r>
              <a:rPr lang="en-US" dirty="0"/>
              <a:t>student learning objective scores</a:t>
            </a:r>
          </a:p>
          <a:p>
            <a:pPr marL="0" indent="0">
              <a:buNone/>
            </a:pPr>
            <a:endParaRPr lang="en-US" dirty="0" smtClean="0"/>
          </a:p>
          <a:p>
            <a:pPr marL="0" indent="0">
              <a:buNone/>
            </a:pPr>
            <a:r>
              <a:rPr lang="en-US" b="1" dirty="0" smtClean="0"/>
              <a:t>Required state-level reporting for PADEPP (2018-19)*</a:t>
            </a:r>
          </a:p>
          <a:p>
            <a:pPr lvl="4"/>
            <a:r>
              <a:rPr lang="en-US" sz="1900" dirty="0" smtClean="0"/>
              <a:t>Conferences and signatures </a:t>
            </a:r>
          </a:p>
          <a:p>
            <a:pPr lvl="4"/>
            <a:r>
              <a:rPr lang="en-US" sz="1900" dirty="0" smtClean="0"/>
              <a:t>Principal’s professional development plan * (not required for 2017-18) </a:t>
            </a:r>
          </a:p>
          <a:p>
            <a:pPr lvl="4"/>
            <a:r>
              <a:rPr lang="en-US" sz="1900" dirty="0" smtClean="0"/>
              <a:t>Principal’s self-assessment </a:t>
            </a:r>
          </a:p>
          <a:p>
            <a:pPr lvl="4"/>
            <a:r>
              <a:rPr lang="en-US" sz="1900" dirty="0" smtClean="0"/>
              <a:t>Principal’s summative evaluation form</a:t>
            </a:r>
            <a:endParaRPr lang="en-US" sz="1900" dirty="0"/>
          </a:p>
        </p:txBody>
      </p:sp>
    </p:spTree>
    <p:extLst>
      <p:ext uri="{BB962C8B-B14F-4D97-AF65-F5344CB8AC3E}">
        <p14:creationId xmlns:p14="http://schemas.microsoft.com/office/powerpoint/2010/main" val="1362820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chemeClr val="dk1"/>
              </a:buClr>
              <a:buSzPts val="1100"/>
              <a:buFont typeface="Arial"/>
              <a:buNone/>
            </a:pPr>
            <a:r>
              <a:rPr lang="en-US" dirty="0" smtClean="0"/>
              <a:t>District Decisions </a:t>
            </a:r>
            <a:endParaRPr dirty="0"/>
          </a:p>
        </p:txBody>
      </p:sp>
      <p:sp>
        <p:nvSpPr>
          <p:cNvPr id="233" name="Shape 233"/>
          <p:cNvSpPr txBox="1">
            <a:spLocks noGrp="1"/>
          </p:cNvSpPr>
          <p:nvPr>
            <p:ph type="body" idx="1"/>
          </p:nvPr>
        </p:nvSpPr>
        <p:spPr>
          <a:xfrm>
            <a:off x="228600" y="1143000"/>
            <a:ext cx="8765276" cy="2924174"/>
          </a:xfrm>
          <a:prstGeom prst="rect">
            <a:avLst/>
          </a:prstGeom>
          <a:noFill/>
          <a:ln>
            <a:noFill/>
          </a:ln>
        </p:spPr>
        <p:txBody>
          <a:bodyPr spcFirstLastPara="1" wrap="square" lIns="91425" tIns="45700" rIns="91425" bIns="45700" anchor="t" anchorCtr="0">
            <a:noAutofit/>
          </a:bodyPr>
          <a:lstStyle/>
          <a:p>
            <a:pPr marL="63500" marR="0" lvl="0" indent="0" algn="l" rtl="0">
              <a:lnSpc>
                <a:spcPct val="100000"/>
              </a:lnSpc>
              <a:spcBef>
                <a:spcPts val="0"/>
              </a:spcBef>
              <a:spcAft>
                <a:spcPts val="0"/>
              </a:spcAft>
              <a:buSzPts val="2600"/>
              <a:buNone/>
            </a:pPr>
            <a:r>
              <a:rPr lang="en" sz="2000" dirty="0" smtClean="0"/>
              <a:t>Teacher Evaluation S</a:t>
            </a:r>
            <a:r>
              <a:rPr lang="en-US" sz="2000" dirty="0" smtClean="0"/>
              <a:t>et Up (All in ADEPT Plan due June 1) </a:t>
            </a:r>
          </a:p>
          <a:p>
            <a:pPr marL="800100" lvl="1" indent="-393700">
              <a:lnSpc>
                <a:spcPct val="100000"/>
              </a:lnSpc>
              <a:spcBef>
                <a:spcPts val="0"/>
              </a:spcBef>
              <a:buSzPts val="2600"/>
            </a:pPr>
            <a:r>
              <a:rPr lang="en" sz="1700" dirty="0" smtClean="0"/>
              <a:t>Scoring </a:t>
            </a:r>
            <a:r>
              <a:rPr lang="en" sz="1700" dirty="0"/>
              <a:t>Approach: By contract </a:t>
            </a:r>
            <a:r>
              <a:rPr lang="en" sz="1700" dirty="0" smtClean="0"/>
              <a:t>level, consensus or average</a:t>
            </a:r>
            <a:endParaRPr lang="en" sz="1700" dirty="0"/>
          </a:p>
          <a:p>
            <a:pPr marL="800100" lvl="1" indent="-393700">
              <a:lnSpc>
                <a:spcPct val="100000"/>
              </a:lnSpc>
              <a:spcBef>
                <a:spcPts val="0"/>
              </a:spcBef>
              <a:buSzPts val="2600"/>
            </a:pPr>
            <a:r>
              <a:rPr lang="en" sz="1700" dirty="0" smtClean="0"/>
              <a:t>SLO Scoring rubric, district choice measures </a:t>
            </a:r>
          </a:p>
          <a:p>
            <a:pPr marL="800100" lvl="1" indent="-393700">
              <a:lnSpc>
                <a:spcPct val="100000"/>
              </a:lnSpc>
              <a:spcBef>
                <a:spcPts val="0"/>
              </a:spcBef>
              <a:buSzPts val="2600"/>
            </a:pPr>
            <a:r>
              <a:rPr lang="en" sz="1700" dirty="0" smtClean="0"/>
              <a:t>Evaluator training and certification </a:t>
            </a:r>
          </a:p>
          <a:p>
            <a:pPr marL="800100" lvl="1" indent="-393700">
              <a:lnSpc>
                <a:spcPct val="100000"/>
              </a:lnSpc>
              <a:spcBef>
                <a:spcPts val="0"/>
              </a:spcBef>
              <a:buSzPts val="2600"/>
            </a:pPr>
            <a:r>
              <a:rPr lang="en" sz="1700" dirty="0" smtClean="0"/>
              <a:t>Evaluation team composition (teacher leaders, administrators,  district staff) </a:t>
            </a:r>
          </a:p>
          <a:p>
            <a:pPr marL="800100" lvl="1" indent="-393700">
              <a:lnSpc>
                <a:spcPct val="100000"/>
              </a:lnSpc>
              <a:spcBef>
                <a:spcPts val="0"/>
              </a:spcBef>
              <a:buSzPts val="2600"/>
            </a:pPr>
            <a:r>
              <a:rPr lang="en" sz="1700" dirty="0" smtClean="0"/>
              <a:t>Mentoring and Induction Support </a:t>
            </a:r>
          </a:p>
          <a:p>
            <a:pPr marL="800100" lvl="1" indent="-393700">
              <a:lnSpc>
                <a:spcPct val="100000"/>
              </a:lnSpc>
              <a:spcBef>
                <a:spcPts val="0"/>
              </a:spcBef>
              <a:buSzPts val="2600"/>
            </a:pPr>
            <a:r>
              <a:rPr lang="en-US" sz="1700" dirty="0" smtClean="0"/>
              <a:t>Communication (orientation, evaluation timelines, and ongoing feedback) </a:t>
            </a:r>
          </a:p>
          <a:p>
            <a:pPr marL="63500" indent="0">
              <a:lnSpc>
                <a:spcPct val="100000"/>
              </a:lnSpc>
              <a:spcBef>
                <a:spcPts val="0"/>
              </a:spcBef>
              <a:buSzPts val="2600"/>
              <a:buNone/>
            </a:pPr>
            <a:r>
              <a:rPr lang="en-US" sz="2000" dirty="0" smtClean="0"/>
              <a:t>SCLead.org Set up </a:t>
            </a:r>
          </a:p>
          <a:p>
            <a:pPr marL="800100" lvl="1" indent="-393700">
              <a:lnSpc>
                <a:spcPct val="100000"/>
              </a:lnSpc>
              <a:spcBef>
                <a:spcPts val="0"/>
              </a:spcBef>
              <a:buSzPts val="2600"/>
            </a:pPr>
            <a:r>
              <a:rPr lang="en-US" sz="1700" dirty="0" smtClean="0"/>
              <a:t>What features will you use at the district level (observation process, self-reflections, SLO process, etc.) </a:t>
            </a:r>
          </a:p>
          <a:p>
            <a:pPr marL="800100" lvl="1" indent="-393700">
              <a:lnSpc>
                <a:spcPct val="100000"/>
              </a:lnSpc>
              <a:spcBef>
                <a:spcPts val="0"/>
              </a:spcBef>
              <a:buSzPts val="2600"/>
            </a:pPr>
            <a:r>
              <a:rPr lang="en-US" sz="1700" dirty="0" smtClean="0"/>
              <a:t>               How do you want to train? (consider roles, evaluation timeline, gathering     </a:t>
            </a:r>
          </a:p>
          <a:p>
            <a:pPr marL="406400" lvl="1" indent="0">
              <a:lnSpc>
                <a:spcPct val="100000"/>
              </a:lnSpc>
              <a:spcBef>
                <a:spcPts val="0"/>
              </a:spcBef>
              <a:buSzPts val="2600"/>
              <a:buNone/>
            </a:pPr>
            <a:r>
              <a:rPr lang="en-US" sz="1700" dirty="0"/>
              <a:t> </a:t>
            </a:r>
            <a:r>
              <a:rPr lang="en-US" sz="1700" dirty="0" smtClean="0"/>
              <a:t>                       feedback) </a:t>
            </a:r>
            <a:endParaRPr sz="1700" dirty="0"/>
          </a:p>
        </p:txBody>
      </p:sp>
    </p:spTree>
    <p:extLst>
      <p:ext uri="{BB962C8B-B14F-4D97-AF65-F5344CB8AC3E}">
        <p14:creationId xmlns:p14="http://schemas.microsoft.com/office/powerpoint/2010/main" val="110283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chemeClr val="dk1"/>
              </a:buClr>
              <a:buSzPts val="1100"/>
              <a:buFont typeface="Arial"/>
              <a:buNone/>
            </a:pPr>
            <a:r>
              <a:rPr lang="en-US" dirty="0" smtClean="0"/>
              <a:t>SCLead.org Permissions </a:t>
            </a:r>
            <a:endParaRPr dirty="0"/>
          </a:p>
        </p:txBody>
      </p:sp>
      <p:sp>
        <p:nvSpPr>
          <p:cNvPr id="240" name="Shape 240"/>
          <p:cNvSpPr txBox="1">
            <a:spLocks noGrp="1"/>
          </p:cNvSpPr>
          <p:nvPr>
            <p:ph type="body" idx="1"/>
          </p:nvPr>
        </p:nvSpPr>
        <p:spPr>
          <a:xfrm>
            <a:off x="381000" y="1507576"/>
            <a:ext cx="8229600" cy="2807400"/>
          </a:xfrm>
          <a:prstGeom prst="rect">
            <a:avLst/>
          </a:prstGeom>
          <a:noFill/>
          <a:ln>
            <a:noFill/>
          </a:ln>
        </p:spPr>
        <p:txBody>
          <a:bodyPr spcFirstLastPara="1" wrap="square" lIns="91425" tIns="45700" rIns="91425" bIns="45700" anchor="t" anchorCtr="0">
            <a:noAutofit/>
          </a:bodyPr>
          <a:lstStyle/>
          <a:p>
            <a:pPr marL="63500" marR="0" lvl="0" indent="0" algn="l" rtl="0">
              <a:lnSpc>
                <a:spcPct val="100000"/>
              </a:lnSpc>
              <a:spcBef>
                <a:spcPts val="0"/>
              </a:spcBef>
              <a:spcAft>
                <a:spcPts val="0"/>
              </a:spcAft>
              <a:buSzPts val="2600"/>
              <a:buNone/>
            </a:pPr>
            <a:r>
              <a:rPr lang="en-US" sz="2600" dirty="0" smtClean="0"/>
              <a:t>  </a:t>
            </a:r>
            <a:endParaRPr sz="2600" dirty="0"/>
          </a:p>
        </p:txBody>
      </p:sp>
      <p:graphicFrame>
        <p:nvGraphicFramePr>
          <p:cNvPr id="2" name="Table 1" descr="A roster of permissions, by role, embedded in SCLead.org. " title="SCLead.org Permissions"/>
          <p:cNvGraphicFramePr>
            <a:graphicFrameLocks noGrp="1"/>
          </p:cNvGraphicFramePr>
          <p:nvPr>
            <p:extLst>
              <p:ext uri="{D42A27DB-BD31-4B8C-83A1-F6EECF244321}">
                <p14:modId xmlns:p14="http://schemas.microsoft.com/office/powerpoint/2010/main" val="1734890639"/>
              </p:ext>
            </p:extLst>
          </p:nvPr>
        </p:nvGraphicFramePr>
        <p:xfrm>
          <a:off x="457200" y="806450"/>
          <a:ext cx="8477250" cy="4289875"/>
        </p:xfrm>
        <a:graphic>
          <a:graphicData uri="http://schemas.openxmlformats.org/drawingml/2006/table">
            <a:tbl>
              <a:tblPr firstRow="1" bandRow="1">
                <a:tableStyleId>{5C22544A-7EE6-4342-B048-85BDC9FD1C3A}</a:tableStyleId>
              </a:tblPr>
              <a:tblGrid>
                <a:gridCol w="2401012"/>
                <a:gridCol w="6076238"/>
              </a:tblGrid>
              <a:tr h="402818">
                <a:tc>
                  <a:txBody>
                    <a:bodyPr/>
                    <a:lstStyle/>
                    <a:p>
                      <a:r>
                        <a:rPr lang="en-US" dirty="0" smtClean="0"/>
                        <a:t>User</a:t>
                      </a:r>
                      <a:endParaRPr lang="en-US" dirty="0"/>
                    </a:p>
                  </a:txBody>
                  <a:tcPr/>
                </a:tc>
                <a:tc>
                  <a:txBody>
                    <a:bodyPr/>
                    <a:lstStyle/>
                    <a:p>
                      <a:r>
                        <a:rPr lang="en-US" dirty="0" smtClean="0"/>
                        <a:t>Permissions</a:t>
                      </a:r>
                      <a:endParaRPr lang="en-US" dirty="0"/>
                    </a:p>
                  </a:txBody>
                  <a:tcPr/>
                </a:tc>
              </a:tr>
              <a:tr h="546287">
                <a:tc>
                  <a:txBody>
                    <a:bodyPr/>
                    <a:lstStyle/>
                    <a:p>
                      <a:r>
                        <a:rPr lang="en-US" dirty="0" smtClean="0"/>
                        <a:t>State-level PADEPP/ADEPT </a:t>
                      </a:r>
                      <a:endParaRPr lang="en-US" dirty="0"/>
                    </a:p>
                  </a:txBody>
                  <a:tcPr/>
                </a:tc>
                <a:tc>
                  <a:txBody>
                    <a:bodyPr/>
                    <a:lstStyle/>
                    <a:p>
                      <a:r>
                        <a:rPr lang="en-US" dirty="0" smtClean="0"/>
                        <a:t>All </a:t>
                      </a:r>
                      <a:r>
                        <a:rPr lang="en-US" smtClean="0"/>
                        <a:t>historical teacher and</a:t>
                      </a:r>
                      <a:r>
                        <a:rPr lang="en-US" baseline="0" smtClean="0"/>
                        <a:t> principal </a:t>
                      </a:r>
                      <a:r>
                        <a:rPr lang="en-US" smtClean="0"/>
                        <a:t>evaluation </a:t>
                      </a:r>
                      <a:r>
                        <a:rPr lang="en-US" dirty="0" smtClean="0"/>
                        <a:t>summaries, observation indicator scores</a:t>
                      </a:r>
                      <a:r>
                        <a:rPr lang="en-US" smtClean="0"/>
                        <a:t>, SLO </a:t>
                      </a:r>
                      <a:r>
                        <a:rPr lang="en-US" dirty="0" smtClean="0"/>
                        <a:t>Scores</a:t>
                      </a:r>
                      <a:r>
                        <a:rPr lang="en-US" smtClean="0"/>
                        <a:t>, evaluation progress by school, and PD </a:t>
                      </a:r>
                      <a:r>
                        <a:rPr lang="en-US" dirty="0" smtClean="0"/>
                        <a:t>Resources</a:t>
                      </a:r>
                      <a:endParaRPr lang="en-US" dirty="0"/>
                    </a:p>
                  </a:txBody>
                  <a:tcPr/>
                </a:tc>
              </a:tr>
              <a:tr h="769768">
                <a:tc>
                  <a:txBody>
                    <a:bodyPr/>
                    <a:lstStyle/>
                    <a:p>
                      <a:r>
                        <a:rPr lang="en-US" dirty="0" smtClean="0"/>
                        <a:t>Superintendent/District</a:t>
                      </a:r>
                      <a:r>
                        <a:rPr lang="en-US" baseline="0" dirty="0" smtClean="0"/>
                        <a:t> ADEPT and PADEPP Administrators </a:t>
                      </a:r>
                      <a:endParaRPr lang="en-US" dirty="0"/>
                    </a:p>
                  </a:txBody>
                  <a:tcPr/>
                </a:tc>
                <a:tc>
                  <a:txBody>
                    <a:bodyPr/>
                    <a:lstStyle/>
                    <a:p>
                      <a:r>
                        <a:rPr lang="en-US" smtClean="0"/>
                        <a:t>All district historical teacher and/or</a:t>
                      </a:r>
                      <a:r>
                        <a:rPr lang="en-US" baseline="0" smtClean="0"/>
                        <a:t> principal </a:t>
                      </a:r>
                      <a:r>
                        <a:rPr lang="en-US" smtClean="0"/>
                        <a:t>evaluation summaries, all teacher</a:t>
                      </a:r>
                      <a:r>
                        <a:rPr lang="en-US" baseline="0" smtClean="0"/>
                        <a:t> and principal process documents, </a:t>
                      </a:r>
                      <a:r>
                        <a:rPr lang="en-US" smtClean="0"/>
                        <a:t>evaluation progress by school and evaluator, PD Resources</a:t>
                      </a:r>
                      <a:endParaRPr lang="en-US" dirty="0"/>
                    </a:p>
                  </a:txBody>
                  <a:tcPr/>
                </a:tc>
              </a:tr>
              <a:tr h="769768">
                <a:tc>
                  <a:txBody>
                    <a:bodyPr/>
                    <a:lstStyle/>
                    <a:p>
                      <a:r>
                        <a:rPr lang="en-US" dirty="0" smtClean="0"/>
                        <a:t>Principals</a:t>
                      </a:r>
                      <a:endParaRPr lang="en-US"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School historical teacher evaluation summaries for the past 5 years, all teacher</a:t>
                      </a:r>
                      <a:r>
                        <a:rPr lang="en-US" baseline="0" dirty="0" smtClean="0"/>
                        <a:t> and principal process documents, </a:t>
                      </a:r>
                      <a:r>
                        <a:rPr lang="en-US" dirty="0" smtClean="0"/>
                        <a:t>evaluation progress by evaluator,  PD Resources, </a:t>
                      </a:r>
                      <a:r>
                        <a:rPr lang="en-US" baseline="0" dirty="0" smtClean="0"/>
                        <a:t>his/her own evaluation process documents and historical data</a:t>
                      </a:r>
                      <a:endParaRPr lang="en-US" dirty="0"/>
                    </a:p>
                  </a:txBody>
                  <a:tcPr/>
                </a:tc>
              </a:tr>
              <a:tr h="546287">
                <a:tc>
                  <a:txBody>
                    <a:bodyPr/>
                    <a:lstStyle/>
                    <a:p>
                      <a:r>
                        <a:rPr lang="en-US" dirty="0" smtClean="0"/>
                        <a:t>Evaluators</a:t>
                      </a:r>
                      <a:endParaRPr lang="en-US"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Current year evaluation process</a:t>
                      </a:r>
                      <a:r>
                        <a:rPr lang="en-US" baseline="0" dirty="0" smtClean="0"/>
                        <a:t> documents for educators you are evaluating, PD Resources, his/her own evaluation process documents and historical data</a:t>
                      </a:r>
                      <a:endParaRPr lang="en-US" dirty="0"/>
                    </a:p>
                  </a:txBody>
                  <a:tcPr/>
                </a:tc>
              </a:tr>
              <a:tr h="546287">
                <a:tc>
                  <a:txBody>
                    <a:bodyPr/>
                    <a:lstStyle/>
                    <a:p>
                      <a:r>
                        <a:rPr lang="en-US" dirty="0" smtClean="0"/>
                        <a:t>Teacher Mentors</a:t>
                      </a:r>
                      <a:endParaRPr lang="en-US"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Current year SLO </a:t>
                      </a:r>
                      <a:r>
                        <a:rPr lang="en-US" baseline="0" dirty="0" smtClean="0"/>
                        <a:t>document for mentees, PD Resources, his/her own evaluation process documents and historical data</a:t>
                      </a:r>
                      <a:endParaRPr lang="en-US" dirty="0"/>
                    </a:p>
                  </a:txBody>
                  <a:tcPr/>
                </a:tc>
              </a:tr>
              <a:tr h="546287">
                <a:tc>
                  <a:txBody>
                    <a:bodyPr/>
                    <a:lstStyle/>
                    <a:p>
                      <a:r>
                        <a:rPr lang="en-US" dirty="0" smtClean="0"/>
                        <a:t>Educators </a:t>
                      </a:r>
                      <a:endParaRPr lang="en-US"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Current year evaluation</a:t>
                      </a:r>
                      <a:r>
                        <a:rPr lang="en-US" baseline="0" dirty="0" smtClean="0"/>
                        <a:t> process documents, PD Resources, his/her own historical evaluation data</a:t>
                      </a:r>
                      <a:endParaRPr lang="en-US" dirty="0" smtClean="0"/>
                    </a:p>
                    <a:p>
                      <a:endParaRPr lang="en-US" dirty="0"/>
                    </a:p>
                  </a:txBody>
                  <a:tcPr/>
                </a:tc>
              </a:tr>
            </a:tbl>
          </a:graphicData>
        </a:graphic>
      </p:graphicFrame>
    </p:spTree>
    <p:extLst>
      <p:ext uri="{BB962C8B-B14F-4D97-AF65-F5344CB8AC3E}">
        <p14:creationId xmlns:p14="http://schemas.microsoft.com/office/powerpoint/2010/main" val="22767004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Shape 490"/>
          <p:cNvSpPr txBox="1">
            <a:spLocks noGrp="1"/>
          </p:cNvSpPr>
          <p:nvPr>
            <p:ph type="title"/>
          </p:nvPr>
        </p:nvSpPr>
        <p:spPr>
          <a:xfrm>
            <a:off x="820800" y="178131"/>
            <a:ext cx="7502400" cy="1543792"/>
          </a:xfrm>
          <a:prstGeom prst="rect">
            <a:avLst/>
          </a:prstGeom>
          <a:noFill/>
          <a:ln>
            <a:no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538CD5"/>
              </a:buClr>
              <a:buSzPts val="720"/>
              <a:buFont typeface="Source Sans Pro"/>
              <a:buNone/>
            </a:pP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2880" b="0" i="0" u="none" strike="noStrike" cap="none" dirty="0">
                <a:solidFill>
                  <a:srgbClr val="538CD5"/>
                </a:solidFill>
                <a:latin typeface="Source Sans Pro"/>
                <a:ea typeface="Source Sans Pro"/>
                <a:cs typeface="Source Sans Pro"/>
                <a:sym typeface="Source Sans Pro"/>
              </a:rPr>
              <a:t/>
            </a:r>
            <a:br>
              <a:rPr lang="en-US" sz="2880" b="0" i="0" u="none" strike="noStrike" cap="none" dirty="0">
                <a:solidFill>
                  <a:srgbClr val="538CD5"/>
                </a:solidFill>
                <a:latin typeface="Source Sans Pro"/>
                <a:ea typeface="Source Sans Pro"/>
                <a:cs typeface="Source Sans Pro"/>
                <a:sym typeface="Source Sans Pro"/>
              </a:rPr>
            </a:br>
            <a:r>
              <a:rPr lang="en-US" sz="3600" b="1" i="0" u="none" strike="noStrike" cap="none" dirty="0">
                <a:solidFill>
                  <a:schemeClr val="tx2"/>
                </a:solidFill>
                <a:latin typeface="+mn-lt"/>
                <a:ea typeface="Source Sans Pro"/>
                <a:cs typeface="Source Sans Pro"/>
                <a:sym typeface="Source Sans Pro"/>
              </a:rPr>
              <a:t>Office of Educator Effectiveness and Leadership Development</a:t>
            </a:r>
            <a:r>
              <a:rPr lang="en-US" sz="3600" b="1" i="0" u="none" strike="noStrike" cap="none" dirty="0">
                <a:solidFill>
                  <a:schemeClr val="tx2"/>
                </a:solidFill>
                <a:latin typeface="Source Sans Pro"/>
                <a:ea typeface="Source Sans Pro"/>
                <a:cs typeface="Source Sans Pro"/>
                <a:sym typeface="Source Sans Pro"/>
              </a:rPr>
              <a:t/>
            </a:r>
            <a:br>
              <a:rPr lang="en-US" sz="3600" b="1" i="0" u="none" strike="noStrike" cap="none" dirty="0">
                <a:solidFill>
                  <a:schemeClr val="tx2"/>
                </a:solidFill>
                <a:latin typeface="Source Sans Pro"/>
                <a:ea typeface="Source Sans Pro"/>
                <a:cs typeface="Source Sans Pro"/>
                <a:sym typeface="Source Sans Pro"/>
              </a:rPr>
            </a:br>
            <a:endParaRPr sz="3600" b="1" i="0" u="none" strike="noStrike" cap="none" dirty="0">
              <a:solidFill>
                <a:schemeClr val="tx2"/>
              </a:solidFill>
              <a:latin typeface="Source Sans Pro"/>
              <a:ea typeface="Source Sans Pro"/>
              <a:cs typeface="Source Sans Pro"/>
              <a:sym typeface="Source Sans Pro"/>
            </a:endParaRPr>
          </a:p>
        </p:txBody>
      </p:sp>
      <p:sp>
        <p:nvSpPr>
          <p:cNvPr id="2" name="Content Placeholder 1"/>
          <p:cNvSpPr>
            <a:spLocks noGrp="1"/>
          </p:cNvSpPr>
          <p:nvPr>
            <p:ph idx="1"/>
          </p:nvPr>
        </p:nvSpPr>
        <p:spPr/>
        <p:txBody>
          <a:bodyPr/>
          <a:lstStyle/>
          <a:p>
            <a:pPr marL="0" indent="0">
              <a:buNone/>
            </a:pPr>
            <a:r>
              <a:rPr lang="en-US" dirty="0" smtClean="0"/>
              <a:t>  </a:t>
            </a:r>
            <a:endParaRPr lang="en-US" dirty="0"/>
          </a:p>
        </p:txBody>
      </p:sp>
      <p:sp>
        <p:nvSpPr>
          <p:cNvPr id="491" name="Shape 491"/>
          <p:cNvSpPr txBox="1"/>
          <p:nvPr/>
        </p:nvSpPr>
        <p:spPr>
          <a:xfrm>
            <a:off x="1656410" y="1170465"/>
            <a:ext cx="6728020" cy="356917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00"/>
              <a:buFont typeface="Calibri"/>
              <a:buNone/>
            </a:pPr>
            <a:r>
              <a:rPr lang="en-US" sz="1600" b="1" i="0" u="none" strike="noStrike" cap="none" dirty="0" smtClean="0">
                <a:solidFill>
                  <a:schemeClr val="dk1"/>
                </a:solidFill>
                <a:latin typeface="Calibri"/>
                <a:ea typeface="Calibri"/>
                <a:cs typeface="Calibri"/>
                <a:sym typeface="Calibri"/>
              </a:rPr>
              <a:t>RANDA Solutions </a:t>
            </a:r>
          </a:p>
          <a:p>
            <a:pPr lvl="1">
              <a:buClr>
                <a:schemeClr val="dk1"/>
              </a:buClr>
              <a:buSzPts val="400"/>
            </a:pPr>
            <a:r>
              <a:rPr lang="en-US" sz="1600" dirty="0">
                <a:solidFill>
                  <a:schemeClr val="dk1"/>
                </a:solidFill>
                <a:ea typeface="Calibri"/>
                <a:cs typeface="Calibri"/>
                <a:sym typeface="Calibri"/>
              </a:rPr>
              <a:t>Leslie Kendall, </a:t>
            </a:r>
            <a:r>
              <a:rPr lang="en-US" sz="1600" dirty="0" smtClean="0">
                <a:solidFill>
                  <a:schemeClr val="dk1"/>
                </a:solidFill>
                <a:ea typeface="Calibri"/>
                <a:cs typeface="Calibri"/>
                <a:sym typeface="Calibri"/>
                <a:hlinkClick r:id="rId3"/>
              </a:rPr>
              <a:t>Leslie.Kendall@randasolutions.com</a:t>
            </a:r>
            <a:endParaRPr lang="en-US" sz="1600" dirty="0" smtClean="0">
              <a:solidFill>
                <a:schemeClr val="dk1"/>
              </a:solidFill>
              <a:ea typeface="Calibri"/>
              <a:cs typeface="Calibri"/>
              <a:sym typeface="Calibri"/>
            </a:endParaRPr>
          </a:p>
          <a:p>
            <a:pPr lvl="1">
              <a:buClr>
                <a:schemeClr val="dk1"/>
              </a:buClr>
              <a:buSzPts val="400"/>
            </a:pPr>
            <a:r>
              <a:rPr lang="en-US" sz="1600" dirty="0" smtClean="0">
                <a:solidFill>
                  <a:schemeClr val="dk1"/>
                </a:solidFill>
                <a:ea typeface="Calibri"/>
                <a:cs typeface="Calibri"/>
                <a:sym typeface="Calibri"/>
              </a:rPr>
              <a:t>Travis </a:t>
            </a:r>
            <a:r>
              <a:rPr lang="en-US" sz="1600" dirty="0">
                <a:solidFill>
                  <a:schemeClr val="dk1"/>
                </a:solidFill>
                <a:ea typeface="Calibri"/>
                <a:cs typeface="Calibri"/>
                <a:sym typeface="Calibri"/>
              </a:rPr>
              <a:t>Shepard, </a:t>
            </a:r>
            <a:r>
              <a:rPr lang="en-US" sz="1600" dirty="0" smtClean="0">
                <a:solidFill>
                  <a:schemeClr val="dk1"/>
                </a:solidFill>
                <a:ea typeface="Calibri"/>
                <a:cs typeface="Calibri"/>
                <a:sym typeface="Calibri"/>
                <a:hlinkClick r:id="rId4"/>
              </a:rPr>
              <a:t>Travis.Shepherd@randasolutions.com</a:t>
            </a:r>
            <a:endParaRPr lang="en-US" sz="1600" dirty="0" smtClean="0">
              <a:solidFill>
                <a:schemeClr val="dk1"/>
              </a:solidFill>
              <a:ea typeface="Calibri"/>
              <a:cs typeface="Calibri"/>
              <a:sym typeface="Calibri"/>
            </a:endParaRPr>
          </a:p>
          <a:p>
            <a:pPr marL="0" marR="0" lvl="0" indent="0" algn="l" rtl="0">
              <a:lnSpc>
                <a:spcPct val="100000"/>
              </a:lnSpc>
              <a:spcBef>
                <a:spcPts val="0"/>
              </a:spcBef>
              <a:spcAft>
                <a:spcPts val="0"/>
              </a:spcAft>
              <a:buClr>
                <a:schemeClr val="dk1"/>
              </a:buClr>
              <a:buSzPts val="400"/>
              <a:buFont typeface="Calibri"/>
              <a:buNone/>
            </a:pPr>
            <a:r>
              <a:rPr lang="en-US" sz="1600" b="1" i="0" u="none" strike="noStrike" cap="none" dirty="0" smtClean="0">
                <a:solidFill>
                  <a:schemeClr val="dk1"/>
                </a:solidFill>
                <a:latin typeface="Calibri"/>
                <a:ea typeface="Calibri"/>
                <a:cs typeface="Calibri"/>
                <a:sym typeface="Calibri"/>
              </a:rPr>
              <a:t>ADEPT</a:t>
            </a:r>
            <a:r>
              <a:rPr lang="en-US" sz="1600" b="1" i="0" u="none" strike="noStrike" cap="none" dirty="0">
                <a:solidFill>
                  <a:schemeClr val="dk1"/>
                </a:solidFill>
                <a:latin typeface="Calibri"/>
                <a:ea typeface="Calibri"/>
                <a:cs typeface="Calibri"/>
                <a:sym typeface="Calibri"/>
              </a:rPr>
              <a:t>, IHE and PADEPP Liaisons</a:t>
            </a:r>
            <a:endParaRPr sz="1600" dirty="0"/>
          </a:p>
          <a:p>
            <a:pPr lvl="1">
              <a:buClr>
                <a:schemeClr val="dk1"/>
              </a:buClr>
              <a:buSzPts val="400"/>
              <a:buFont typeface="Calibri"/>
              <a:buNone/>
            </a:pPr>
            <a:r>
              <a:rPr lang="en-US" sz="1600" b="0" i="0" u="none" strike="noStrike" cap="none" dirty="0">
                <a:solidFill>
                  <a:schemeClr val="dk1"/>
                </a:solidFill>
                <a:latin typeface="Calibri"/>
                <a:ea typeface="Calibri"/>
                <a:cs typeface="Calibri"/>
                <a:sym typeface="Calibri"/>
              </a:rPr>
              <a:t>Dr. Julie </a:t>
            </a:r>
            <a:r>
              <a:rPr lang="en-US" sz="1600" b="0" i="0" u="none" strike="noStrike" cap="none" dirty="0" smtClean="0">
                <a:solidFill>
                  <a:schemeClr val="dk1"/>
                </a:solidFill>
                <a:latin typeface="Calibri"/>
                <a:ea typeface="Calibri"/>
                <a:cs typeface="Calibri"/>
                <a:sym typeface="Calibri"/>
              </a:rPr>
              <a:t>Anna Hartwell, Data and Reporting</a:t>
            </a:r>
            <a:r>
              <a:rPr lang="en-US" sz="1600" dirty="0" smtClean="0">
                <a:solidFill>
                  <a:schemeClr val="dk1"/>
                </a:solidFill>
                <a:latin typeface="Calibri"/>
                <a:ea typeface="Calibri"/>
                <a:cs typeface="Calibri"/>
                <a:sym typeface="Calibri"/>
              </a:rPr>
              <a:t>,</a:t>
            </a:r>
            <a:r>
              <a:rPr lang="en-US" sz="1600" b="0" i="0" u="none" strike="noStrike" cap="none" dirty="0" smtClean="0">
                <a:solidFill>
                  <a:schemeClr val="dk1"/>
                </a:solidFill>
                <a:latin typeface="Calibri"/>
                <a:ea typeface="Calibri"/>
                <a:cs typeface="Calibri"/>
                <a:sym typeface="Calibri"/>
              </a:rPr>
              <a:t> </a:t>
            </a:r>
            <a:r>
              <a:rPr lang="en-US" sz="1600" b="0" i="0" u="sng" strike="noStrike" cap="none" dirty="0" smtClean="0">
                <a:solidFill>
                  <a:schemeClr val="hlink"/>
                </a:solidFill>
                <a:latin typeface="Calibri"/>
                <a:ea typeface="Calibri"/>
                <a:cs typeface="Calibri"/>
                <a:sym typeface="Calibri"/>
                <a:hlinkClick r:id="rId5"/>
              </a:rPr>
              <a:t>jhartwell@ed.sc.gov</a:t>
            </a:r>
            <a:endParaRPr lang="en-US" sz="1600" dirty="0">
              <a:solidFill>
                <a:srgbClr val="B45F06"/>
              </a:solidFill>
              <a:latin typeface="Calibri"/>
              <a:ea typeface="Calibri"/>
              <a:cs typeface="Calibri"/>
              <a:sym typeface="Calibri"/>
            </a:endParaRPr>
          </a:p>
          <a:p>
            <a:pPr lvl="1">
              <a:buClr>
                <a:schemeClr val="dk1"/>
              </a:buClr>
              <a:buSzPts val="400"/>
              <a:buFont typeface="Calibri"/>
              <a:buNone/>
            </a:pPr>
            <a:r>
              <a:rPr lang="en-US" sz="1600" b="0" i="0" u="none" strike="noStrike" cap="none" dirty="0" smtClean="0">
                <a:solidFill>
                  <a:schemeClr val="dk1"/>
                </a:solidFill>
                <a:latin typeface="Calibri"/>
                <a:ea typeface="Calibri"/>
                <a:cs typeface="Calibri"/>
                <a:sym typeface="Calibri"/>
              </a:rPr>
              <a:t>Dr</a:t>
            </a:r>
            <a:r>
              <a:rPr lang="en-US" sz="1600" b="0" i="0" u="none" strike="noStrike" cap="none" dirty="0">
                <a:solidFill>
                  <a:schemeClr val="dk1"/>
                </a:solidFill>
                <a:latin typeface="Calibri"/>
                <a:ea typeface="Calibri"/>
                <a:cs typeface="Calibri"/>
                <a:sym typeface="Calibri"/>
              </a:rPr>
              <a:t>. Kimberly Howard</a:t>
            </a:r>
            <a:r>
              <a:rPr lang="en-US" sz="1600" b="0" i="0" u="none" strike="noStrike" cap="none" dirty="0" smtClean="0">
                <a:solidFill>
                  <a:schemeClr val="dk1"/>
                </a:solidFill>
                <a:latin typeface="Calibri"/>
                <a:ea typeface="Calibri"/>
                <a:cs typeface="Calibri"/>
                <a:sym typeface="Calibri"/>
              </a:rPr>
              <a:t>, Mentoring and Induction, </a:t>
            </a:r>
            <a:r>
              <a:rPr lang="en-US" sz="1600" b="0" i="0" u="sng" strike="noStrike" cap="none" dirty="0" smtClean="0">
                <a:solidFill>
                  <a:schemeClr val="hlink"/>
                </a:solidFill>
                <a:latin typeface="Calibri"/>
                <a:ea typeface="Calibri"/>
                <a:cs typeface="Calibri"/>
                <a:sym typeface="Calibri"/>
                <a:hlinkClick r:id="rId6"/>
              </a:rPr>
              <a:t>khoward@ed.sc.gov</a:t>
            </a:r>
            <a:endParaRPr lang="en-US" sz="1600" b="0" i="0" u="sng" strike="noStrike" cap="none" dirty="0" smtClean="0">
              <a:solidFill>
                <a:schemeClr val="hlink"/>
              </a:solidFill>
              <a:latin typeface="Calibri"/>
              <a:ea typeface="Calibri"/>
              <a:cs typeface="Calibri"/>
              <a:sym typeface="Calibri"/>
            </a:endParaRPr>
          </a:p>
          <a:p>
            <a:pPr lvl="1">
              <a:buClr>
                <a:schemeClr val="dk1"/>
              </a:buClr>
              <a:buSzPts val="400"/>
              <a:buFont typeface="Calibri"/>
              <a:buNone/>
            </a:pPr>
            <a:r>
              <a:rPr lang="en-US" sz="1600" b="0" i="0" u="none" strike="noStrike" cap="none" dirty="0" smtClean="0">
                <a:solidFill>
                  <a:schemeClr val="dk1"/>
                </a:solidFill>
                <a:latin typeface="Calibri"/>
                <a:ea typeface="Calibri"/>
                <a:cs typeface="Calibri"/>
                <a:sym typeface="Calibri"/>
              </a:rPr>
              <a:t>Dr</a:t>
            </a:r>
            <a:r>
              <a:rPr lang="en-US" sz="1600" b="0" i="0" u="none" strike="noStrike" cap="none" dirty="0">
                <a:solidFill>
                  <a:schemeClr val="dk1"/>
                </a:solidFill>
                <a:latin typeface="Calibri"/>
                <a:ea typeface="Calibri"/>
                <a:cs typeface="Calibri"/>
                <a:sym typeface="Calibri"/>
              </a:rPr>
              <a:t>. Vicki Traufler</a:t>
            </a:r>
            <a:r>
              <a:rPr lang="en-US" sz="1600" b="0" i="0" u="none" strike="noStrike" cap="none" dirty="0">
                <a:solidFill>
                  <a:srgbClr val="000000"/>
                </a:solidFill>
                <a:latin typeface="Calibri"/>
                <a:ea typeface="Calibri"/>
                <a:cs typeface="Calibri"/>
                <a:sym typeface="Calibri"/>
              </a:rPr>
              <a:t>, </a:t>
            </a:r>
            <a:r>
              <a:rPr lang="en-US" sz="1600" b="0" i="0" u="none" strike="noStrike" cap="none" dirty="0" smtClean="0">
                <a:solidFill>
                  <a:srgbClr val="000000"/>
                </a:solidFill>
                <a:latin typeface="Calibri"/>
                <a:ea typeface="Calibri"/>
                <a:cs typeface="Calibri"/>
                <a:sym typeface="Calibri"/>
              </a:rPr>
              <a:t>PADEPP, </a:t>
            </a:r>
            <a:r>
              <a:rPr lang="en-US" sz="1600" b="0" i="0" u="sng" strike="noStrike" cap="none" dirty="0" smtClean="0">
                <a:solidFill>
                  <a:schemeClr val="hlink"/>
                </a:solidFill>
                <a:latin typeface="Calibri"/>
                <a:ea typeface="Calibri"/>
                <a:cs typeface="Calibri"/>
                <a:sym typeface="Calibri"/>
                <a:hlinkClick r:id="rId7"/>
              </a:rPr>
              <a:t>vtraufler@ed.sc.gov</a:t>
            </a:r>
            <a:endParaRPr sz="1600" dirty="0"/>
          </a:p>
          <a:p>
            <a:pPr marL="0" marR="0" lvl="0" indent="0" algn="l" rtl="0">
              <a:lnSpc>
                <a:spcPct val="100000"/>
              </a:lnSpc>
              <a:spcBef>
                <a:spcPts val="0"/>
              </a:spcBef>
              <a:spcAft>
                <a:spcPts val="0"/>
              </a:spcAft>
              <a:buClr>
                <a:schemeClr val="dk1"/>
              </a:buClr>
              <a:buSzPts val="400"/>
              <a:buFont typeface="Calibri"/>
              <a:buNone/>
            </a:pPr>
            <a:r>
              <a:rPr lang="en-US" sz="1600" b="1" i="0" u="none" strike="noStrike" cap="none" dirty="0" smtClean="0">
                <a:solidFill>
                  <a:schemeClr val="dk1"/>
                </a:solidFill>
                <a:latin typeface="Calibri"/>
                <a:ea typeface="Calibri"/>
                <a:cs typeface="Calibri"/>
                <a:sym typeface="Calibri"/>
              </a:rPr>
              <a:t>Leadership </a:t>
            </a:r>
            <a:r>
              <a:rPr lang="en-US" sz="1600" b="1" i="0" u="none" strike="noStrike" cap="none" dirty="0">
                <a:solidFill>
                  <a:schemeClr val="dk1"/>
                </a:solidFill>
                <a:latin typeface="Calibri"/>
                <a:ea typeface="Calibri"/>
                <a:cs typeface="Calibri"/>
                <a:sym typeface="Calibri"/>
              </a:rPr>
              <a:t>Program Managers</a:t>
            </a:r>
            <a:endParaRPr sz="1600" dirty="0"/>
          </a:p>
          <a:p>
            <a:pPr lvl="1">
              <a:buClr>
                <a:schemeClr val="dk1"/>
              </a:buClr>
              <a:buSzPts val="400"/>
              <a:buFont typeface="Calibri"/>
              <a:buNone/>
            </a:pPr>
            <a:r>
              <a:rPr lang="en-US" sz="1600" b="0" i="0" u="none" strike="noStrike" cap="none" dirty="0" smtClean="0">
                <a:solidFill>
                  <a:srgbClr val="000000"/>
                </a:solidFill>
                <a:latin typeface="Calibri"/>
                <a:ea typeface="Calibri"/>
                <a:cs typeface="Calibri"/>
                <a:sym typeface="Calibri"/>
              </a:rPr>
              <a:t>Walter </a:t>
            </a:r>
            <a:r>
              <a:rPr lang="en-US" sz="1600" b="0" i="0" u="none" strike="noStrike" cap="none" dirty="0">
                <a:solidFill>
                  <a:srgbClr val="000000"/>
                </a:solidFill>
                <a:latin typeface="Calibri"/>
                <a:ea typeface="Calibri"/>
                <a:cs typeface="Calibri"/>
                <a:sym typeface="Calibri"/>
              </a:rPr>
              <a:t>Clark, </a:t>
            </a:r>
            <a:r>
              <a:rPr lang="en-US" sz="1600" b="0" i="0" u="sng" strike="noStrike" cap="none" dirty="0" smtClean="0">
                <a:solidFill>
                  <a:schemeClr val="hlink"/>
                </a:solidFill>
                <a:latin typeface="Calibri"/>
                <a:ea typeface="Calibri"/>
                <a:cs typeface="Calibri"/>
                <a:sym typeface="Calibri"/>
                <a:hlinkClick r:id="rId8"/>
              </a:rPr>
              <a:t>wclark@ed.sc.gov</a:t>
            </a:r>
            <a:endParaRPr lang="en-US" sz="1600" dirty="0">
              <a:solidFill>
                <a:srgbClr val="000000"/>
              </a:solidFill>
              <a:latin typeface="Calibri"/>
              <a:ea typeface="Calibri"/>
              <a:cs typeface="Calibri"/>
              <a:sym typeface="Calibri"/>
            </a:endParaRPr>
          </a:p>
          <a:p>
            <a:pPr lvl="1">
              <a:buClr>
                <a:schemeClr val="dk1"/>
              </a:buClr>
              <a:buSzPts val="400"/>
              <a:buFont typeface="Calibri"/>
              <a:buNone/>
            </a:pPr>
            <a:r>
              <a:rPr lang="en-US" sz="1600" b="0" i="0" u="none" strike="noStrike" cap="none" dirty="0" smtClean="0">
                <a:solidFill>
                  <a:schemeClr val="dk1"/>
                </a:solidFill>
                <a:latin typeface="Calibri"/>
                <a:ea typeface="Calibri"/>
                <a:cs typeface="Calibri"/>
                <a:sym typeface="Calibri"/>
              </a:rPr>
              <a:t>Olivia </a:t>
            </a:r>
            <a:r>
              <a:rPr lang="en-US" sz="1600" b="0" i="0" u="none" strike="noStrike" cap="none" dirty="0">
                <a:solidFill>
                  <a:schemeClr val="dk1"/>
                </a:solidFill>
                <a:latin typeface="Calibri"/>
                <a:ea typeface="Calibri"/>
                <a:cs typeface="Calibri"/>
                <a:sym typeface="Calibri"/>
              </a:rPr>
              <a:t>Ortmann, </a:t>
            </a:r>
            <a:r>
              <a:rPr lang="en-US" sz="1600" b="0" i="0" u="sng" strike="noStrike" cap="none" dirty="0" smtClean="0">
                <a:solidFill>
                  <a:schemeClr val="hlink"/>
                </a:solidFill>
                <a:latin typeface="Calibri"/>
                <a:ea typeface="Calibri"/>
                <a:cs typeface="Calibri"/>
                <a:sym typeface="Calibri"/>
                <a:hlinkClick r:id="rId9"/>
              </a:rPr>
              <a:t>oortmann@ed.sc.gov</a:t>
            </a:r>
            <a:endParaRPr lang="en-US" sz="1600" dirty="0">
              <a:solidFill>
                <a:srgbClr val="B45F06"/>
              </a:solidFill>
              <a:latin typeface="Calibri"/>
              <a:ea typeface="Calibri"/>
              <a:cs typeface="Calibri"/>
              <a:sym typeface="Calibri"/>
            </a:endParaRPr>
          </a:p>
          <a:p>
            <a:pPr lvl="1">
              <a:buClr>
                <a:schemeClr val="dk1"/>
              </a:buClr>
              <a:buSzPts val="400"/>
              <a:buFont typeface="Calibri"/>
              <a:buNone/>
            </a:pPr>
            <a:r>
              <a:rPr lang="en-US" sz="1600" b="0" i="0" u="none" strike="noStrike" cap="none" dirty="0" smtClean="0">
                <a:solidFill>
                  <a:schemeClr val="dk1"/>
                </a:solidFill>
                <a:latin typeface="Calibri"/>
                <a:ea typeface="Calibri"/>
                <a:cs typeface="Calibri"/>
                <a:sym typeface="Calibri"/>
              </a:rPr>
              <a:t>Dr</a:t>
            </a:r>
            <a:r>
              <a:rPr lang="en-US" sz="1600" b="0" i="0" u="none" strike="noStrike" cap="none" dirty="0">
                <a:solidFill>
                  <a:schemeClr val="dk1"/>
                </a:solidFill>
                <a:latin typeface="Calibri"/>
                <a:ea typeface="Calibri"/>
                <a:cs typeface="Calibri"/>
                <a:sym typeface="Calibri"/>
              </a:rPr>
              <a:t>. Frank Robinson, </a:t>
            </a:r>
            <a:r>
              <a:rPr lang="en-US" sz="1600" b="0" i="0" u="sng" strike="noStrike" cap="none" dirty="0" smtClean="0">
                <a:solidFill>
                  <a:schemeClr val="hlink"/>
                </a:solidFill>
                <a:latin typeface="Calibri"/>
                <a:ea typeface="Calibri"/>
                <a:cs typeface="Calibri"/>
                <a:sym typeface="Calibri"/>
                <a:hlinkClick r:id="rId10"/>
              </a:rPr>
              <a:t>frobinson@ed.sc.gov</a:t>
            </a:r>
            <a:endParaRPr lang="en-US" sz="1600" dirty="0">
              <a:solidFill>
                <a:srgbClr val="B45F06"/>
              </a:solidFill>
              <a:latin typeface="Calibri"/>
              <a:ea typeface="Calibri"/>
              <a:cs typeface="Calibri"/>
              <a:sym typeface="Calibri"/>
            </a:endParaRPr>
          </a:p>
          <a:p>
            <a:pPr lvl="1">
              <a:buClr>
                <a:schemeClr val="dk1"/>
              </a:buClr>
              <a:buSzPts val="400"/>
            </a:pPr>
            <a:r>
              <a:rPr lang="en-US" sz="1600" dirty="0">
                <a:solidFill>
                  <a:prstClr val="black"/>
                </a:solidFill>
                <a:ea typeface="Calibri"/>
                <a:cs typeface="Calibri"/>
                <a:sym typeface="Calibri"/>
              </a:rPr>
              <a:t>Tom Smith, </a:t>
            </a:r>
            <a:r>
              <a:rPr lang="en-US" sz="1600" dirty="0">
                <a:solidFill>
                  <a:srgbClr val="B45F06"/>
                </a:solidFill>
                <a:ea typeface="Calibri"/>
                <a:cs typeface="Calibri"/>
                <a:sym typeface="Calibri"/>
                <a:hlinkClick r:id="rId11"/>
              </a:rPr>
              <a:t>tsmith@ed.sc.gov</a:t>
            </a:r>
            <a:r>
              <a:rPr lang="en-US" sz="1600" dirty="0">
                <a:solidFill>
                  <a:srgbClr val="B45F06"/>
                </a:solidFill>
                <a:ea typeface="Calibri"/>
                <a:cs typeface="Calibri"/>
                <a:sym typeface="Calibri"/>
              </a:rPr>
              <a:t> </a:t>
            </a:r>
          </a:p>
          <a:p>
            <a:pPr lvl="1">
              <a:buClr>
                <a:schemeClr val="dk1"/>
              </a:buClr>
              <a:buSzPts val="400"/>
              <a:buFont typeface="Calibri"/>
              <a:buNone/>
            </a:pPr>
            <a:r>
              <a:rPr lang="en-US" sz="1600" b="0" i="0" u="none" strike="noStrike" cap="none" dirty="0" smtClean="0">
                <a:solidFill>
                  <a:schemeClr val="dk1"/>
                </a:solidFill>
                <a:latin typeface="Calibri"/>
                <a:ea typeface="Calibri"/>
                <a:cs typeface="Calibri"/>
                <a:sym typeface="Calibri"/>
              </a:rPr>
              <a:t>Regina </a:t>
            </a:r>
            <a:r>
              <a:rPr lang="en-US" sz="1600" b="0" i="0" u="none" strike="noStrike" cap="none" dirty="0">
                <a:solidFill>
                  <a:schemeClr val="dk1"/>
                </a:solidFill>
                <a:latin typeface="Calibri"/>
                <a:ea typeface="Calibri"/>
                <a:cs typeface="Calibri"/>
                <a:sym typeface="Calibri"/>
              </a:rPr>
              <a:t>Thurmond, </a:t>
            </a:r>
            <a:r>
              <a:rPr lang="en-US" sz="1600" b="0" i="0" u="sng" strike="noStrike" cap="none" dirty="0" smtClean="0">
                <a:solidFill>
                  <a:schemeClr val="hlink"/>
                </a:solidFill>
                <a:latin typeface="Calibri"/>
                <a:ea typeface="Calibri"/>
                <a:cs typeface="Calibri"/>
                <a:sym typeface="Calibri"/>
                <a:hlinkClick r:id="rId12"/>
              </a:rPr>
              <a:t>rthurmond@ed.sc.gov</a:t>
            </a:r>
            <a:endParaRPr lang="en-US" sz="1600" dirty="0">
              <a:solidFill>
                <a:srgbClr val="B45F06"/>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400"/>
              <a:buFont typeface="Calibri"/>
              <a:buNone/>
            </a:pPr>
            <a:r>
              <a:rPr lang="en-US" sz="1600" b="1" i="0" u="none" strike="noStrike" cap="none" dirty="0" smtClean="0">
                <a:solidFill>
                  <a:schemeClr val="dk1"/>
                </a:solidFill>
                <a:latin typeface="Calibri"/>
                <a:ea typeface="Calibri"/>
                <a:cs typeface="Calibri"/>
                <a:sym typeface="Calibri"/>
              </a:rPr>
              <a:t>Office </a:t>
            </a:r>
            <a:r>
              <a:rPr lang="en-US" sz="1600" b="1" i="0" u="none" strike="noStrike" cap="none" dirty="0">
                <a:solidFill>
                  <a:schemeClr val="dk1"/>
                </a:solidFill>
                <a:latin typeface="Calibri"/>
                <a:ea typeface="Calibri"/>
                <a:cs typeface="Calibri"/>
                <a:sym typeface="Calibri"/>
              </a:rPr>
              <a:t>Support</a:t>
            </a:r>
            <a:endParaRPr sz="1600" dirty="0"/>
          </a:p>
          <a:p>
            <a:pPr lvl="1">
              <a:buClr>
                <a:schemeClr val="dk1"/>
              </a:buClr>
              <a:buSzPts val="400"/>
              <a:buFont typeface="Calibri"/>
              <a:buNone/>
            </a:pPr>
            <a:r>
              <a:rPr lang="en-US" sz="1600" b="0" i="0" u="none" strike="noStrike" cap="none" dirty="0">
                <a:solidFill>
                  <a:schemeClr val="dk1"/>
                </a:solidFill>
                <a:latin typeface="Calibri"/>
                <a:ea typeface="Calibri"/>
                <a:cs typeface="Calibri"/>
                <a:sym typeface="Calibri"/>
              </a:rPr>
              <a:t>Lilla Toal-Mandsager, Director, </a:t>
            </a:r>
            <a:r>
              <a:rPr lang="en-US" sz="1600" b="0" i="0" u="sng" strike="noStrike" cap="none" dirty="0">
                <a:solidFill>
                  <a:schemeClr val="hlink"/>
                </a:solidFill>
                <a:latin typeface="Calibri"/>
                <a:ea typeface="Calibri"/>
                <a:cs typeface="Calibri"/>
                <a:sym typeface="Calibri"/>
                <a:hlinkClick r:id="rId13"/>
              </a:rPr>
              <a:t>lmandsager@ed.sc.gov</a:t>
            </a:r>
            <a:r>
              <a:rPr lang="en-US" sz="1600" b="0" i="0" u="none" strike="noStrike" cap="none" dirty="0">
                <a:solidFill>
                  <a:srgbClr val="B45F06"/>
                </a:solidFill>
                <a:latin typeface="Calibri"/>
                <a:ea typeface="Calibri"/>
                <a:cs typeface="Calibri"/>
                <a:sym typeface="Calibri"/>
              </a:rPr>
              <a:t>,</a:t>
            </a:r>
            <a:endParaRPr sz="1600" b="0" i="0" u="none" strike="noStrike" cap="none" dirty="0">
              <a:solidFill>
                <a:schemeClr val="dk1"/>
              </a:solidFill>
              <a:latin typeface="Calibri"/>
              <a:ea typeface="Calibri"/>
              <a:cs typeface="Calibri"/>
              <a:sym typeface="Calibri"/>
            </a:endParaRPr>
          </a:p>
          <a:p>
            <a:pPr lvl="1">
              <a:buClr>
                <a:schemeClr val="dk1"/>
              </a:buClr>
              <a:buSzPts val="400"/>
              <a:buFont typeface="Calibri"/>
              <a:buNone/>
            </a:pPr>
            <a:r>
              <a:rPr lang="en-US" sz="1600" b="0" i="0" u="none" strike="noStrike" cap="none" dirty="0" smtClean="0">
                <a:solidFill>
                  <a:schemeClr val="dk1"/>
                </a:solidFill>
                <a:latin typeface="Calibri"/>
                <a:ea typeface="Calibri"/>
                <a:cs typeface="Calibri"/>
                <a:sym typeface="Calibri"/>
              </a:rPr>
              <a:t>Marilyn </a:t>
            </a:r>
            <a:r>
              <a:rPr lang="en-US" sz="1600" b="0" i="0" u="none" strike="noStrike" cap="none" dirty="0">
                <a:solidFill>
                  <a:schemeClr val="dk1"/>
                </a:solidFill>
                <a:latin typeface="Calibri"/>
                <a:ea typeface="Calibri"/>
                <a:cs typeface="Calibri"/>
                <a:sym typeface="Calibri"/>
              </a:rPr>
              <a:t>Suber, Administrative Assistant, </a:t>
            </a:r>
            <a:r>
              <a:rPr lang="en-US" sz="1600" b="0" i="0" u="sng" strike="noStrike" cap="none" dirty="0" smtClean="0">
                <a:solidFill>
                  <a:schemeClr val="hlink"/>
                </a:solidFill>
                <a:latin typeface="Calibri"/>
                <a:ea typeface="Calibri"/>
                <a:cs typeface="Calibri"/>
                <a:sym typeface="Calibri"/>
                <a:hlinkClick r:id="rId14"/>
              </a:rPr>
              <a:t>masuber@ed.sc.gov</a:t>
            </a:r>
            <a:endParaRPr sz="16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1862789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1">
      <a:dk1>
        <a:sysClr val="windowText" lastClr="000000"/>
      </a:dk1>
      <a:lt1>
        <a:sysClr val="window" lastClr="FFFFFF"/>
      </a:lt1>
      <a:dk2>
        <a:srgbClr val="008080"/>
      </a:dk2>
      <a:lt2>
        <a:srgbClr val="E4E9EF"/>
      </a:lt2>
      <a:accent1>
        <a:srgbClr val="008080"/>
      </a:accent1>
      <a:accent2>
        <a:srgbClr val="E68422"/>
      </a:accent2>
      <a:accent3>
        <a:srgbClr val="63891F"/>
      </a:accent3>
      <a:accent4>
        <a:srgbClr val="846648"/>
      </a:accent4>
      <a:accent5>
        <a:srgbClr val="63891F"/>
      </a:accent5>
      <a:accent6>
        <a:srgbClr val="758085"/>
      </a:accent6>
      <a:hlink>
        <a:srgbClr val="0072E5"/>
      </a:hlink>
      <a:folHlink>
        <a:srgbClr val="753D3D"/>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5149</TotalTime>
  <Words>1569</Words>
  <Application>Microsoft Office PowerPoint</Application>
  <PresentationFormat>On-screen Show (16:9)</PresentationFormat>
  <Paragraphs>153</Paragraphs>
  <Slides>9</Slides>
  <Notes>9</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Office Theme</vt:lpstr>
      <vt:lpstr>Custom Design</vt:lpstr>
      <vt:lpstr>South Carolina Leadership, Effectiveness, Advancement, and Development (SCLead.org)  Data Management System Train-the-trainer </vt:lpstr>
      <vt:lpstr>Office of Educator Effectiveness and Leadership Development</vt:lpstr>
      <vt:lpstr>Effectiveness Data Management and Support System, SCLead.org</vt:lpstr>
      <vt:lpstr>Outcomes</vt:lpstr>
      <vt:lpstr>SCLead.org Training Agenda</vt:lpstr>
      <vt:lpstr>What’s Required in SCLead.org?</vt:lpstr>
      <vt:lpstr>District Decisions </vt:lpstr>
      <vt:lpstr>SCLead.org Permissions </vt:lpstr>
      <vt:lpstr>             Office of Educator Effectiveness and Leadership Development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JA Hartwell</cp:lastModifiedBy>
  <cp:revision>174</cp:revision>
  <cp:lastPrinted>2018-06-05T17:41:27Z</cp:lastPrinted>
  <dcterms:created xsi:type="dcterms:W3CDTF">2016-09-22T16:09:07Z</dcterms:created>
  <dcterms:modified xsi:type="dcterms:W3CDTF">2018-06-05T17:56:41Z</dcterms:modified>
</cp:coreProperties>
</file>