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4"/>
    <p:sldMasterId id="2147483648" r:id="rId5"/>
    <p:sldMasterId id="2147483660" r:id="rId6"/>
  </p:sldMasterIdLst>
  <p:notesMasterIdLst>
    <p:notesMasterId r:id="rId35"/>
  </p:notesMasterIdLst>
  <p:sldIdLst>
    <p:sldId id="257" r:id="rId7"/>
    <p:sldId id="297" r:id="rId8"/>
    <p:sldId id="294" r:id="rId9"/>
    <p:sldId id="4806" r:id="rId10"/>
    <p:sldId id="4808" r:id="rId11"/>
    <p:sldId id="4813" r:id="rId12"/>
    <p:sldId id="5781" r:id="rId13"/>
    <p:sldId id="5780" r:id="rId14"/>
    <p:sldId id="5785" r:id="rId15"/>
    <p:sldId id="5786" r:id="rId16"/>
    <p:sldId id="5787" r:id="rId17"/>
    <p:sldId id="5788" r:id="rId18"/>
    <p:sldId id="4814" r:id="rId19"/>
    <p:sldId id="4800" r:id="rId20"/>
    <p:sldId id="4798" r:id="rId21"/>
    <p:sldId id="5784" r:id="rId22"/>
    <p:sldId id="4802" r:id="rId23"/>
    <p:sldId id="4803" r:id="rId24"/>
    <p:sldId id="4804" r:id="rId25"/>
    <p:sldId id="4809" r:id="rId26"/>
    <p:sldId id="4816" r:id="rId27"/>
    <p:sldId id="4810" r:id="rId28"/>
    <p:sldId id="4811" r:id="rId29"/>
    <p:sldId id="4812" r:id="rId30"/>
    <p:sldId id="4799" r:id="rId31"/>
    <p:sldId id="4817" r:id="rId32"/>
    <p:sldId id="265" r:id="rId33"/>
    <p:sldId id="28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746"/>
    <a:srgbClr val="FFFFFF"/>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7CD788-5390-4B92-9D61-99E34CB25096}" v="9" dt="2026-02-10T15:30:55.251"/>
    <p1510:client id="{3A53EBD9-159E-BCB1-CAA4-3270795F35DE}" v="171" dt="2026-02-10T16:45:01.187"/>
    <p1510:client id="{3E599E2C-D15A-2FCF-820F-47E63E869430}" v="373" dt="2026-02-11T16:29:56.366"/>
    <p1510:client id="{6D92859A-35B2-3795-5329-87C57B8132BE}" v="84" dt="2026-02-10T15:04:15.640"/>
    <p1510:client id="{790C32B6-C779-8A67-E521-F7086BF3F6D0}" v="244" dt="2026-02-11T19:54:53.948"/>
    <p1510:client id="{96E02F7C-9632-5618-0C02-6C4503A23A54}" v="115" dt="2026-02-10T16:40:26.799"/>
    <p1510:client id="{A65ECE78-9075-DC8A-0070-84594867D8D9}" v="227" dt="2026-02-11T14:08:43.310"/>
    <p1510:client id="{D32DBE34-45EF-97FC-E351-93742EF422C8}" v="83" dt="2026-02-11T18:53:24.892"/>
    <p1510:client id="{E764E65C-05CB-120A-3E2F-0F26909DAAE2}" v="3" dt="2026-02-10T14:39:00.1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 Id="rId8" Type="http://schemas.openxmlformats.org/officeDocument/2006/relationships/slide" Target="slides/slide2.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957EE6-30E7-477A-938C-648A41E32F80}" type="doc">
      <dgm:prSet loTypeId="urn:microsoft.com/office/officeart/2011/layout/HexagonRadial" loCatId="cycle" qsTypeId="urn:microsoft.com/office/officeart/2005/8/quickstyle/simple4" qsCatId="simple" csTypeId="urn:microsoft.com/office/officeart/2005/8/colors/accent0_3" csCatId="mainScheme" phldr="1"/>
      <dgm:spPr/>
      <dgm:t>
        <a:bodyPr/>
        <a:lstStyle/>
        <a:p>
          <a:endParaRPr lang="en-US"/>
        </a:p>
      </dgm:t>
    </dgm:pt>
    <dgm:pt modelId="{3D3D7F87-3E4F-4A22-8469-388768903C63}">
      <dgm:prSet phldrT="[Text]" phldr="0"/>
      <dgm:spPr/>
      <dgm:t>
        <a:bodyPr/>
        <a:lstStyle/>
        <a:p>
          <a:r>
            <a:rPr lang="en-US"/>
            <a:t>School </a:t>
          </a:r>
        </a:p>
      </dgm:t>
    </dgm:pt>
    <dgm:pt modelId="{904D15B6-7EE4-41C8-90E6-B7868F7EB5C4}" type="parTrans" cxnId="{9B9FE1E3-962D-40BE-A758-E830ED69042B}">
      <dgm:prSet/>
      <dgm:spPr/>
      <dgm:t>
        <a:bodyPr/>
        <a:lstStyle/>
        <a:p>
          <a:endParaRPr lang="en-US"/>
        </a:p>
      </dgm:t>
    </dgm:pt>
    <dgm:pt modelId="{BA75B864-2869-4AF0-80B9-635E5296FB56}" type="sibTrans" cxnId="{9B9FE1E3-962D-40BE-A758-E830ED69042B}">
      <dgm:prSet/>
      <dgm:spPr/>
      <dgm:t>
        <a:bodyPr/>
        <a:lstStyle/>
        <a:p>
          <a:endParaRPr lang="en-US"/>
        </a:p>
      </dgm:t>
    </dgm:pt>
    <dgm:pt modelId="{4493A833-DBE6-4474-8E69-E77D63DEDA5A}">
      <dgm:prSet phldrT="[Text]" phldr="0"/>
      <dgm:spPr/>
      <dgm:t>
        <a:bodyPr/>
        <a:lstStyle/>
        <a:p>
          <a:r>
            <a:rPr lang="en-US"/>
            <a:t>ATSI Disabled</a:t>
          </a:r>
        </a:p>
      </dgm:t>
    </dgm:pt>
    <dgm:pt modelId="{EFF22ACF-2546-4EF2-840F-DFC276AA1994}" type="parTrans" cxnId="{C2B51616-9CA8-4453-A979-852DB7CB0727}">
      <dgm:prSet/>
      <dgm:spPr/>
      <dgm:t>
        <a:bodyPr/>
        <a:lstStyle/>
        <a:p>
          <a:endParaRPr lang="en-US"/>
        </a:p>
      </dgm:t>
    </dgm:pt>
    <dgm:pt modelId="{18B81F80-9623-4311-BE63-2CDA1F12374A}" type="sibTrans" cxnId="{C2B51616-9CA8-4453-A979-852DB7CB0727}">
      <dgm:prSet/>
      <dgm:spPr/>
      <dgm:t>
        <a:bodyPr/>
        <a:lstStyle/>
        <a:p>
          <a:endParaRPr lang="en-US"/>
        </a:p>
      </dgm:t>
    </dgm:pt>
    <dgm:pt modelId="{B014168D-37B5-4533-80BC-D792ADF72939}">
      <dgm:prSet phldrT="[Text]" phldr="0"/>
      <dgm:spPr/>
      <dgm:t>
        <a:bodyPr/>
        <a:lstStyle/>
        <a:p>
          <a:r>
            <a:rPr lang="en-US"/>
            <a:t>ATSI ML</a:t>
          </a:r>
        </a:p>
      </dgm:t>
    </dgm:pt>
    <dgm:pt modelId="{9E7D30A4-E9CA-4DFE-B2DE-449170818C0E}" type="parTrans" cxnId="{977C7B8B-9297-44F4-9821-8B1D80560802}">
      <dgm:prSet/>
      <dgm:spPr/>
      <dgm:t>
        <a:bodyPr/>
        <a:lstStyle/>
        <a:p>
          <a:endParaRPr lang="en-US"/>
        </a:p>
      </dgm:t>
    </dgm:pt>
    <dgm:pt modelId="{C62975A7-19BA-479D-9B61-68347E81EB3F}" type="sibTrans" cxnId="{977C7B8B-9297-44F4-9821-8B1D80560802}">
      <dgm:prSet/>
      <dgm:spPr/>
      <dgm:t>
        <a:bodyPr/>
        <a:lstStyle/>
        <a:p>
          <a:endParaRPr lang="en-US"/>
        </a:p>
      </dgm:t>
    </dgm:pt>
    <dgm:pt modelId="{7C9D39A2-DBA2-4A7A-B82B-FE7B6E991BAE}">
      <dgm:prSet phldrT="[Text]" phldr="0"/>
      <dgm:spPr/>
      <dgm:t>
        <a:bodyPr/>
        <a:lstStyle/>
        <a:p>
          <a:r>
            <a:rPr lang="en-US"/>
            <a:t>TSI Poverty</a:t>
          </a:r>
        </a:p>
      </dgm:t>
    </dgm:pt>
    <dgm:pt modelId="{D014FE44-A606-402E-B438-6C1D00794C15}" type="parTrans" cxnId="{3B6F4CC2-0FD4-47F4-A814-FDF1511A9775}">
      <dgm:prSet/>
      <dgm:spPr/>
      <dgm:t>
        <a:bodyPr/>
        <a:lstStyle/>
        <a:p>
          <a:endParaRPr lang="en-US"/>
        </a:p>
      </dgm:t>
    </dgm:pt>
    <dgm:pt modelId="{E0C9B17B-E3D7-496B-84C4-490631406F54}" type="sibTrans" cxnId="{3B6F4CC2-0FD4-47F4-A814-FDF1511A9775}">
      <dgm:prSet/>
      <dgm:spPr/>
      <dgm:t>
        <a:bodyPr/>
        <a:lstStyle/>
        <a:p>
          <a:endParaRPr lang="en-US"/>
        </a:p>
      </dgm:t>
    </dgm:pt>
    <dgm:pt modelId="{5FCBAAA4-CF08-4B58-B2FA-579E3654C5E9}">
      <dgm:prSet phldrT="[Text]" phldr="0"/>
      <dgm:spPr/>
      <dgm:t>
        <a:bodyPr/>
        <a:lstStyle/>
        <a:p>
          <a:r>
            <a:rPr lang="en-US"/>
            <a:t>TSI </a:t>
          </a:r>
          <a:r>
            <a:rPr lang="en-US" err="1"/>
            <a:t>Race_White</a:t>
          </a:r>
          <a:endParaRPr lang="en-US"/>
        </a:p>
      </dgm:t>
    </dgm:pt>
    <dgm:pt modelId="{CCAD91C4-D1F9-41C1-A511-F3CAF94E12E7}" type="parTrans" cxnId="{E026EBD2-2A14-47C7-B24E-1B62E362A188}">
      <dgm:prSet/>
      <dgm:spPr/>
      <dgm:t>
        <a:bodyPr/>
        <a:lstStyle/>
        <a:p>
          <a:endParaRPr lang="en-US"/>
        </a:p>
      </dgm:t>
    </dgm:pt>
    <dgm:pt modelId="{48232072-1638-4A2A-AF58-87674F145D70}" type="sibTrans" cxnId="{E026EBD2-2A14-47C7-B24E-1B62E362A188}">
      <dgm:prSet/>
      <dgm:spPr/>
      <dgm:t>
        <a:bodyPr/>
        <a:lstStyle/>
        <a:p>
          <a:endParaRPr lang="en-US"/>
        </a:p>
      </dgm:t>
    </dgm:pt>
    <dgm:pt modelId="{5C970FAA-649C-454D-B3FB-F98A8EB134E4}">
      <dgm:prSet phldrT="[Text]" phldr="0"/>
      <dgm:spPr/>
      <dgm:t>
        <a:bodyPr/>
        <a:lstStyle/>
        <a:p>
          <a:pPr rtl="0"/>
          <a:r>
            <a:rPr lang="en-US"/>
            <a:t>TSI Race_</a:t>
          </a:r>
          <a:r>
            <a:rPr lang="en-US" sz="1800">
              <a:latin typeface="Aptos Display" panose="02110004020202020204"/>
            </a:rPr>
            <a:t>Black</a:t>
          </a:r>
        </a:p>
      </dgm:t>
    </dgm:pt>
    <dgm:pt modelId="{AA86AE99-4ADF-4E30-999F-B4E6EDC0C578}" type="parTrans" cxnId="{0DE267B9-446F-4CBA-B59B-632F1B6F91A0}">
      <dgm:prSet/>
      <dgm:spPr/>
      <dgm:t>
        <a:bodyPr/>
        <a:lstStyle/>
        <a:p>
          <a:endParaRPr lang="en-US"/>
        </a:p>
      </dgm:t>
    </dgm:pt>
    <dgm:pt modelId="{50DD3621-C5F3-4FCF-BFE5-B2542E2CABAA}" type="sibTrans" cxnId="{0DE267B9-446F-4CBA-B59B-632F1B6F91A0}">
      <dgm:prSet/>
      <dgm:spPr/>
      <dgm:t>
        <a:bodyPr/>
        <a:lstStyle/>
        <a:p>
          <a:endParaRPr lang="en-US"/>
        </a:p>
      </dgm:t>
    </dgm:pt>
    <dgm:pt modelId="{EC49A6A8-7F7F-4423-A452-F24A9C503BC4}">
      <dgm:prSet phldr="0"/>
      <dgm:spPr/>
      <dgm:t>
        <a:bodyPr/>
        <a:lstStyle/>
        <a:p>
          <a:r>
            <a:rPr lang="en-US" sz="2200">
              <a:latin typeface="Aptos Display" panose="02110004020202020204"/>
            </a:rPr>
            <a:t>Below</a:t>
          </a:r>
          <a:r>
            <a:rPr lang="en-US" sz="2200"/>
            <a:t> Average</a:t>
          </a:r>
          <a:endParaRPr lang="en-US"/>
        </a:p>
      </dgm:t>
    </dgm:pt>
    <dgm:pt modelId="{78374097-9B03-41D9-9C4B-CD1CFC6A2079}" type="parTrans" cxnId="{C77F9B71-A8B3-44DA-A939-993DDD3E1118}">
      <dgm:prSet/>
      <dgm:spPr/>
      <dgm:t>
        <a:bodyPr/>
        <a:lstStyle/>
        <a:p>
          <a:endParaRPr lang="en-US"/>
        </a:p>
      </dgm:t>
    </dgm:pt>
    <dgm:pt modelId="{1F74FEEE-671A-4C0B-B64E-3DC77EA03B64}" type="sibTrans" cxnId="{C77F9B71-A8B3-44DA-A939-993DDD3E1118}">
      <dgm:prSet/>
      <dgm:spPr/>
      <dgm:t>
        <a:bodyPr/>
        <a:lstStyle/>
        <a:p>
          <a:endParaRPr lang="en-US"/>
        </a:p>
      </dgm:t>
    </dgm:pt>
    <dgm:pt modelId="{C52BCA33-1BBE-4F95-BFC4-C538B3C88664}" type="pres">
      <dgm:prSet presAssocID="{D4957EE6-30E7-477A-938C-648A41E32F80}" presName="Name0" presStyleCnt="0">
        <dgm:presLayoutVars>
          <dgm:chMax val="1"/>
          <dgm:chPref val="1"/>
          <dgm:dir/>
          <dgm:animOne val="branch"/>
          <dgm:animLvl val="lvl"/>
        </dgm:presLayoutVars>
      </dgm:prSet>
      <dgm:spPr/>
    </dgm:pt>
    <dgm:pt modelId="{4D056743-1E0A-4204-846A-A8B1977B950D}" type="pres">
      <dgm:prSet presAssocID="{3D3D7F87-3E4F-4A22-8469-388768903C63}" presName="Parent" presStyleLbl="node0" presStyleIdx="0" presStyleCnt="1">
        <dgm:presLayoutVars>
          <dgm:chMax val="6"/>
          <dgm:chPref val="6"/>
        </dgm:presLayoutVars>
      </dgm:prSet>
      <dgm:spPr/>
    </dgm:pt>
    <dgm:pt modelId="{8AE9EB1A-431B-422E-9BFE-F53CE81184C8}" type="pres">
      <dgm:prSet presAssocID="{4493A833-DBE6-4474-8E69-E77D63DEDA5A}" presName="Accent1" presStyleCnt="0"/>
      <dgm:spPr/>
    </dgm:pt>
    <dgm:pt modelId="{BFB08829-262A-4C80-8DCB-F38BDFC8EDD4}" type="pres">
      <dgm:prSet presAssocID="{4493A833-DBE6-4474-8E69-E77D63DEDA5A}" presName="Accent" presStyleLbl="bgShp" presStyleIdx="0" presStyleCnt="6"/>
      <dgm:spPr/>
    </dgm:pt>
    <dgm:pt modelId="{33ECC2B7-949D-40D5-843C-650BD4E193CF}" type="pres">
      <dgm:prSet presAssocID="{4493A833-DBE6-4474-8E69-E77D63DEDA5A}" presName="Child1" presStyleLbl="node1" presStyleIdx="0" presStyleCnt="6">
        <dgm:presLayoutVars>
          <dgm:chMax val="0"/>
          <dgm:chPref val="0"/>
          <dgm:bulletEnabled val="1"/>
        </dgm:presLayoutVars>
      </dgm:prSet>
      <dgm:spPr/>
    </dgm:pt>
    <dgm:pt modelId="{81A62653-6B6D-4EBF-9972-7424D9503AF7}" type="pres">
      <dgm:prSet presAssocID="{B014168D-37B5-4533-80BC-D792ADF72939}" presName="Accent2" presStyleCnt="0"/>
      <dgm:spPr/>
    </dgm:pt>
    <dgm:pt modelId="{60372CD3-81B8-467C-BD60-B84B92F4AEC4}" type="pres">
      <dgm:prSet presAssocID="{B014168D-37B5-4533-80BC-D792ADF72939}" presName="Accent" presStyleLbl="bgShp" presStyleIdx="1" presStyleCnt="6"/>
      <dgm:spPr/>
    </dgm:pt>
    <dgm:pt modelId="{F9F46D35-A3EE-4A8A-808F-D47B09DAF84C}" type="pres">
      <dgm:prSet presAssocID="{B014168D-37B5-4533-80BC-D792ADF72939}" presName="Child2" presStyleLbl="node1" presStyleIdx="1" presStyleCnt="6">
        <dgm:presLayoutVars>
          <dgm:chMax val="0"/>
          <dgm:chPref val="0"/>
          <dgm:bulletEnabled val="1"/>
        </dgm:presLayoutVars>
      </dgm:prSet>
      <dgm:spPr/>
    </dgm:pt>
    <dgm:pt modelId="{7F68C3D5-06E8-4DDD-99D4-6A7EFAEA1E1E}" type="pres">
      <dgm:prSet presAssocID="{7C9D39A2-DBA2-4A7A-B82B-FE7B6E991BAE}" presName="Accent3" presStyleCnt="0"/>
      <dgm:spPr/>
    </dgm:pt>
    <dgm:pt modelId="{FEF1739E-72A6-4A1B-8545-3CD6142C31A7}" type="pres">
      <dgm:prSet presAssocID="{7C9D39A2-DBA2-4A7A-B82B-FE7B6E991BAE}" presName="Accent" presStyleLbl="bgShp" presStyleIdx="2" presStyleCnt="6"/>
      <dgm:spPr/>
    </dgm:pt>
    <dgm:pt modelId="{FC28D6D9-D0FB-40AA-990C-70817F61D324}" type="pres">
      <dgm:prSet presAssocID="{7C9D39A2-DBA2-4A7A-B82B-FE7B6E991BAE}" presName="Child3" presStyleLbl="node1" presStyleIdx="2" presStyleCnt="6">
        <dgm:presLayoutVars>
          <dgm:chMax val="0"/>
          <dgm:chPref val="0"/>
          <dgm:bulletEnabled val="1"/>
        </dgm:presLayoutVars>
      </dgm:prSet>
      <dgm:spPr/>
    </dgm:pt>
    <dgm:pt modelId="{11C021E2-FC00-447A-B356-12B831B0388C}" type="pres">
      <dgm:prSet presAssocID="{5FCBAAA4-CF08-4B58-B2FA-579E3654C5E9}" presName="Accent4" presStyleCnt="0"/>
      <dgm:spPr/>
    </dgm:pt>
    <dgm:pt modelId="{1738AEE2-0947-4B3C-8395-5A66694E1087}" type="pres">
      <dgm:prSet presAssocID="{5FCBAAA4-CF08-4B58-B2FA-579E3654C5E9}" presName="Accent" presStyleLbl="bgShp" presStyleIdx="3" presStyleCnt="6"/>
      <dgm:spPr/>
    </dgm:pt>
    <dgm:pt modelId="{739A084C-1A85-4DF6-88E0-8ECFC2355A14}" type="pres">
      <dgm:prSet presAssocID="{5FCBAAA4-CF08-4B58-B2FA-579E3654C5E9}" presName="Child4" presStyleLbl="node1" presStyleIdx="3" presStyleCnt="6">
        <dgm:presLayoutVars>
          <dgm:chMax val="0"/>
          <dgm:chPref val="0"/>
          <dgm:bulletEnabled val="1"/>
        </dgm:presLayoutVars>
      </dgm:prSet>
      <dgm:spPr/>
    </dgm:pt>
    <dgm:pt modelId="{00797F46-65AC-4BAD-8AA7-9521B1F8365D}" type="pres">
      <dgm:prSet presAssocID="{5C970FAA-649C-454D-B3FB-F98A8EB134E4}" presName="Accent5" presStyleCnt="0"/>
      <dgm:spPr/>
    </dgm:pt>
    <dgm:pt modelId="{42E66DFB-9099-4198-B7AD-ADCDC4ECF3C3}" type="pres">
      <dgm:prSet presAssocID="{5C970FAA-649C-454D-B3FB-F98A8EB134E4}" presName="Accent" presStyleLbl="bgShp" presStyleIdx="4" presStyleCnt="6"/>
      <dgm:spPr/>
    </dgm:pt>
    <dgm:pt modelId="{AA8C3D1D-811B-46FF-8330-C054CE1E90B3}" type="pres">
      <dgm:prSet presAssocID="{5C970FAA-649C-454D-B3FB-F98A8EB134E4}" presName="Child5" presStyleLbl="node1" presStyleIdx="4" presStyleCnt="6">
        <dgm:presLayoutVars>
          <dgm:chMax val="0"/>
          <dgm:chPref val="0"/>
          <dgm:bulletEnabled val="1"/>
        </dgm:presLayoutVars>
      </dgm:prSet>
      <dgm:spPr/>
    </dgm:pt>
    <dgm:pt modelId="{32E3DD79-D469-4200-B6BD-000BD13E7D04}" type="pres">
      <dgm:prSet presAssocID="{EC49A6A8-7F7F-4423-A452-F24A9C503BC4}" presName="Accent6" presStyleCnt="0"/>
      <dgm:spPr/>
    </dgm:pt>
    <dgm:pt modelId="{1D983F39-5E27-4EFF-9795-0BFF7F24C9C1}" type="pres">
      <dgm:prSet presAssocID="{EC49A6A8-7F7F-4423-A452-F24A9C503BC4}" presName="Accent" presStyleLbl="bgShp" presStyleIdx="5" presStyleCnt="6"/>
      <dgm:spPr/>
    </dgm:pt>
    <dgm:pt modelId="{D010FE6F-6CFE-45B0-B8D3-D86663028DFC}" type="pres">
      <dgm:prSet presAssocID="{EC49A6A8-7F7F-4423-A452-F24A9C503BC4}" presName="Child6" presStyleLbl="node1" presStyleIdx="5" presStyleCnt="6">
        <dgm:presLayoutVars>
          <dgm:chMax val="0"/>
          <dgm:chPref val="0"/>
          <dgm:bulletEnabled val="1"/>
        </dgm:presLayoutVars>
      </dgm:prSet>
      <dgm:spPr/>
    </dgm:pt>
  </dgm:ptLst>
  <dgm:cxnLst>
    <dgm:cxn modelId="{0DC3040A-7B6F-4A35-B03B-793C6E481D4D}" type="presOf" srcId="{B014168D-37B5-4533-80BC-D792ADF72939}" destId="{F9F46D35-A3EE-4A8A-808F-D47B09DAF84C}" srcOrd="0" destOrd="0" presId="urn:microsoft.com/office/officeart/2011/layout/HexagonRadial"/>
    <dgm:cxn modelId="{C2B51616-9CA8-4453-A979-852DB7CB0727}" srcId="{3D3D7F87-3E4F-4A22-8469-388768903C63}" destId="{4493A833-DBE6-4474-8E69-E77D63DEDA5A}" srcOrd="0" destOrd="0" parTransId="{EFF22ACF-2546-4EF2-840F-DFC276AA1994}" sibTransId="{18B81F80-9623-4311-BE63-2CDA1F12374A}"/>
    <dgm:cxn modelId="{E215FA38-1DAC-4745-AB73-C71D52AA670C}" type="presOf" srcId="{5C970FAA-649C-454D-B3FB-F98A8EB134E4}" destId="{AA8C3D1D-811B-46FF-8330-C054CE1E90B3}" srcOrd="0" destOrd="0" presId="urn:microsoft.com/office/officeart/2011/layout/HexagonRadial"/>
    <dgm:cxn modelId="{7198B43C-C22B-43A3-B66A-3B1DDA4A3966}" type="presOf" srcId="{D4957EE6-30E7-477A-938C-648A41E32F80}" destId="{C52BCA33-1BBE-4F95-BFC4-C538B3C88664}" srcOrd="0" destOrd="0" presId="urn:microsoft.com/office/officeart/2011/layout/HexagonRadial"/>
    <dgm:cxn modelId="{D2053864-5EE9-4C8A-B2ED-28BD677D2909}" type="presOf" srcId="{5FCBAAA4-CF08-4B58-B2FA-579E3654C5E9}" destId="{739A084C-1A85-4DF6-88E0-8ECFC2355A14}" srcOrd="0" destOrd="0" presId="urn:microsoft.com/office/officeart/2011/layout/HexagonRadial"/>
    <dgm:cxn modelId="{C77F9B71-A8B3-44DA-A939-993DDD3E1118}" srcId="{3D3D7F87-3E4F-4A22-8469-388768903C63}" destId="{EC49A6A8-7F7F-4423-A452-F24A9C503BC4}" srcOrd="5" destOrd="0" parTransId="{78374097-9B03-41D9-9C4B-CD1CFC6A2079}" sibTransId="{1F74FEEE-671A-4C0B-B64E-3DC77EA03B64}"/>
    <dgm:cxn modelId="{386CDA52-0063-4E24-8EF2-E142B1090DCF}" type="presOf" srcId="{3D3D7F87-3E4F-4A22-8469-388768903C63}" destId="{4D056743-1E0A-4204-846A-A8B1977B950D}" srcOrd="0" destOrd="0" presId="urn:microsoft.com/office/officeart/2011/layout/HexagonRadial"/>
    <dgm:cxn modelId="{977C7B8B-9297-44F4-9821-8B1D80560802}" srcId="{3D3D7F87-3E4F-4A22-8469-388768903C63}" destId="{B014168D-37B5-4533-80BC-D792ADF72939}" srcOrd="1" destOrd="0" parTransId="{9E7D30A4-E9CA-4DFE-B2DE-449170818C0E}" sibTransId="{C62975A7-19BA-479D-9B61-68347E81EB3F}"/>
    <dgm:cxn modelId="{CEE33E8E-750B-4942-A3A3-BA66271716BF}" type="presOf" srcId="{7C9D39A2-DBA2-4A7A-B82B-FE7B6E991BAE}" destId="{FC28D6D9-D0FB-40AA-990C-70817F61D324}" srcOrd="0" destOrd="0" presId="urn:microsoft.com/office/officeart/2011/layout/HexagonRadial"/>
    <dgm:cxn modelId="{0DE267B9-446F-4CBA-B59B-632F1B6F91A0}" srcId="{3D3D7F87-3E4F-4A22-8469-388768903C63}" destId="{5C970FAA-649C-454D-B3FB-F98A8EB134E4}" srcOrd="4" destOrd="0" parTransId="{AA86AE99-4ADF-4E30-999F-B4E6EDC0C578}" sibTransId="{50DD3621-C5F3-4FCF-BFE5-B2542E2CABAA}"/>
    <dgm:cxn modelId="{642F09BD-EE18-44A1-9EAF-A688C12D4618}" type="presOf" srcId="{EC49A6A8-7F7F-4423-A452-F24A9C503BC4}" destId="{D010FE6F-6CFE-45B0-B8D3-D86663028DFC}" srcOrd="0" destOrd="0" presId="urn:microsoft.com/office/officeart/2011/layout/HexagonRadial"/>
    <dgm:cxn modelId="{3B6F4CC2-0FD4-47F4-A814-FDF1511A9775}" srcId="{3D3D7F87-3E4F-4A22-8469-388768903C63}" destId="{7C9D39A2-DBA2-4A7A-B82B-FE7B6E991BAE}" srcOrd="2" destOrd="0" parTransId="{D014FE44-A606-402E-B438-6C1D00794C15}" sibTransId="{E0C9B17B-E3D7-496B-84C4-490631406F54}"/>
    <dgm:cxn modelId="{E026EBD2-2A14-47C7-B24E-1B62E362A188}" srcId="{3D3D7F87-3E4F-4A22-8469-388768903C63}" destId="{5FCBAAA4-CF08-4B58-B2FA-579E3654C5E9}" srcOrd="3" destOrd="0" parTransId="{CCAD91C4-D1F9-41C1-A511-F3CAF94E12E7}" sibTransId="{48232072-1638-4A2A-AF58-87674F145D70}"/>
    <dgm:cxn modelId="{9B9FE1E3-962D-40BE-A758-E830ED69042B}" srcId="{D4957EE6-30E7-477A-938C-648A41E32F80}" destId="{3D3D7F87-3E4F-4A22-8469-388768903C63}" srcOrd="0" destOrd="0" parTransId="{904D15B6-7EE4-41C8-90E6-B7868F7EB5C4}" sibTransId="{BA75B864-2869-4AF0-80B9-635E5296FB56}"/>
    <dgm:cxn modelId="{A18587EB-76AD-4A5E-8553-683AB3D32265}" type="presOf" srcId="{4493A833-DBE6-4474-8E69-E77D63DEDA5A}" destId="{33ECC2B7-949D-40D5-843C-650BD4E193CF}" srcOrd="0" destOrd="0" presId="urn:microsoft.com/office/officeart/2011/layout/HexagonRadial"/>
    <dgm:cxn modelId="{809D64D3-58D1-474F-8210-2D804DCED71B}" type="presParOf" srcId="{C52BCA33-1BBE-4F95-BFC4-C538B3C88664}" destId="{4D056743-1E0A-4204-846A-A8B1977B950D}" srcOrd="0" destOrd="0" presId="urn:microsoft.com/office/officeart/2011/layout/HexagonRadial"/>
    <dgm:cxn modelId="{C515F390-D9C0-4A18-B9BA-A79181055027}" type="presParOf" srcId="{C52BCA33-1BBE-4F95-BFC4-C538B3C88664}" destId="{8AE9EB1A-431B-422E-9BFE-F53CE81184C8}" srcOrd="1" destOrd="0" presId="urn:microsoft.com/office/officeart/2011/layout/HexagonRadial"/>
    <dgm:cxn modelId="{DE9F45CF-3697-4320-9239-D46F88E8A600}" type="presParOf" srcId="{8AE9EB1A-431B-422E-9BFE-F53CE81184C8}" destId="{BFB08829-262A-4C80-8DCB-F38BDFC8EDD4}" srcOrd="0" destOrd="0" presId="urn:microsoft.com/office/officeart/2011/layout/HexagonRadial"/>
    <dgm:cxn modelId="{DD014A91-7217-4B1A-A6A3-701B37BCA748}" type="presParOf" srcId="{C52BCA33-1BBE-4F95-BFC4-C538B3C88664}" destId="{33ECC2B7-949D-40D5-843C-650BD4E193CF}" srcOrd="2" destOrd="0" presId="urn:microsoft.com/office/officeart/2011/layout/HexagonRadial"/>
    <dgm:cxn modelId="{0BB58013-7BFF-467D-B0D0-BD0570076FC5}" type="presParOf" srcId="{C52BCA33-1BBE-4F95-BFC4-C538B3C88664}" destId="{81A62653-6B6D-4EBF-9972-7424D9503AF7}" srcOrd="3" destOrd="0" presId="urn:microsoft.com/office/officeart/2011/layout/HexagonRadial"/>
    <dgm:cxn modelId="{8D315178-DABF-49E5-83E6-6B3D3888AF71}" type="presParOf" srcId="{81A62653-6B6D-4EBF-9972-7424D9503AF7}" destId="{60372CD3-81B8-467C-BD60-B84B92F4AEC4}" srcOrd="0" destOrd="0" presId="urn:microsoft.com/office/officeart/2011/layout/HexagonRadial"/>
    <dgm:cxn modelId="{39710286-95E0-4149-B1C3-2DB4B288A46D}" type="presParOf" srcId="{C52BCA33-1BBE-4F95-BFC4-C538B3C88664}" destId="{F9F46D35-A3EE-4A8A-808F-D47B09DAF84C}" srcOrd="4" destOrd="0" presId="urn:microsoft.com/office/officeart/2011/layout/HexagonRadial"/>
    <dgm:cxn modelId="{D8271447-81F2-48D7-BAB6-0F4834C89743}" type="presParOf" srcId="{C52BCA33-1BBE-4F95-BFC4-C538B3C88664}" destId="{7F68C3D5-06E8-4DDD-99D4-6A7EFAEA1E1E}" srcOrd="5" destOrd="0" presId="urn:microsoft.com/office/officeart/2011/layout/HexagonRadial"/>
    <dgm:cxn modelId="{DDE0BE36-D7E3-41E6-AD38-98E2244E153F}" type="presParOf" srcId="{7F68C3D5-06E8-4DDD-99D4-6A7EFAEA1E1E}" destId="{FEF1739E-72A6-4A1B-8545-3CD6142C31A7}" srcOrd="0" destOrd="0" presId="urn:microsoft.com/office/officeart/2011/layout/HexagonRadial"/>
    <dgm:cxn modelId="{0138B635-90F0-4EFF-A7B2-DB9E3113329F}" type="presParOf" srcId="{C52BCA33-1BBE-4F95-BFC4-C538B3C88664}" destId="{FC28D6D9-D0FB-40AA-990C-70817F61D324}" srcOrd="6" destOrd="0" presId="urn:microsoft.com/office/officeart/2011/layout/HexagonRadial"/>
    <dgm:cxn modelId="{64A57242-F257-40FE-865B-6A790C706262}" type="presParOf" srcId="{C52BCA33-1BBE-4F95-BFC4-C538B3C88664}" destId="{11C021E2-FC00-447A-B356-12B831B0388C}" srcOrd="7" destOrd="0" presId="urn:microsoft.com/office/officeart/2011/layout/HexagonRadial"/>
    <dgm:cxn modelId="{B7F70ACF-1C49-4E63-89B3-8DC0379008E1}" type="presParOf" srcId="{11C021E2-FC00-447A-B356-12B831B0388C}" destId="{1738AEE2-0947-4B3C-8395-5A66694E1087}" srcOrd="0" destOrd="0" presId="urn:microsoft.com/office/officeart/2011/layout/HexagonRadial"/>
    <dgm:cxn modelId="{70B30F25-3ECE-4031-8F44-364DC682296F}" type="presParOf" srcId="{C52BCA33-1BBE-4F95-BFC4-C538B3C88664}" destId="{739A084C-1A85-4DF6-88E0-8ECFC2355A14}" srcOrd="8" destOrd="0" presId="urn:microsoft.com/office/officeart/2011/layout/HexagonRadial"/>
    <dgm:cxn modelId="{4BDC6B8E-29A5-41B7-A58B-503BC5D54330}" type="presParOf" srcId="{C52BCA33-1BBE-4F95-BFC4-C538B3C88664}" destId="{00797F46-65AC-4BAD-8AA7-9521B1F8365D}" srcOrd="9" destOrd="0" presId="urn:microsoft.com/office/officeart/2011/layout/HexagonRadial"/>
    <dgm:cxn modelId="{EDD78C8D-05DA-4F87-B50C-6C37E7295105}" type="presParOf" srcId="{00797F46-65AC-4BAD-8AA7-9521B1F8365D}" destId="{42E66DFB-9099-4198-B7AD-ADCDC4ECF3C3}" srcOrd="0" destOrd="0" presId="urn:microsoft.com/office/officeart/2011/layout/HexagonRadial"/>
    <dgm:cxn modelId="{435FE564-98D1-45F6-841C-6DA276FD0CAF}" type="presParOf" srcId="{C52BCA33-1BBE-4F95-BFC4-C538B3C88664}" destId="{AA8C3D1D-811B-46FF-8330-C054CE1E90B3}" srcOrd="10" destOrd="0" presId="urn:microsoft.com/office/officeart/2011/layout/HexagonRadial"/>
    <dgm:cxn modelId="{8EEE685F-17D4-44D0-A9F4-063EF16D01F3}" type="presParOf" srcId="{C52BCA33-1BBE-4F95-BFC4-C538B3C88664}" destId="{32E3DD79-D469-4200-B6BD-000BD13E7D04}" srcOrd="11" destOrd="0" presId="urn:microsoft.com/office/officeart/2011/layout/HexagonRadial"/>
    <dgm:cxn modelId="{1FB827D3-65F6-4FF3-B2FB-E317C9BB9D62}" type="presParOf" srcId="{32E3DD79-D469-4200-B6BD-000BD13E7D04}" destId="{1D983F39-5E27-4EFF-9795-0BFF7F24C9C1}" srcOrd="0" destOrd="0" presId="urn:microsoft.com/office/officeart/2011/layout/HexagonRadial"/>
    <dgm:cxn modelId="{C47E8ECD-06EF-4A65-B98B-0D52903342C6}" type="presParOf" srcId="{C52BCA33-1BBE-4F95-BFC4-C538B3C88664}" destId="{D010FE6F-6CFE-45B0-B8D3-D86663028DFC}"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56743-1E0A-4204-846A-A8B1977B950D}">
      <dsp:nvSpPr>
        <dsp:cNvPr id="0" name=""/>
        <dsp:cNvSpPr/>
      </dsp:nvSpPr>
      <dsp:spPr>
        <a:xfrm>
          <a:off x="2841253" y="1881585"/>
          <a:ext cx="2391576" cy="2068810"/>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t>School </a:t>
          </a:r>
        </a:p>
      </dsp:txBody>
      <dsp:txXfrm>
        <a:off x="3237571" y="2224416"/>
        <a:ext cx="1598940" cy="1383148"/>
      </dsp:txXfrm>
    </dsp:sp>
    <dsp:sp modelId="{60372CD3-81B8-467C-BD60-B84B92F4AEC4}">
      <dsp:nvSpPr>
        <dsp:cNvPr id="0" name=""/>
        <dsp:cNvSpPr/>
      </dsp:nvSpPr>
      <dsp:spPr>
        <a:xfrm>
          <a:off x="4338840" y="891799"/>
          <a:ext cx="902334" cy="777480"/>
        </a:xfrm>
        <a:prstGeom prst="hexagon">
          <a:avLst>
            <a:gd name="adj" fmla="val 28900"/>
            <a:gd name="vf" fmla="val 115470"/>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33ECC2B7-949D-40D5-843C-650BD4E193CF}">
      <dsp:nvSpPr>
        <dsp:cNvPr id="0" name=""/>
        <dsp:cNvSpPr/>
      </dsp:nvSpPr>
      <dsp:spPr>
        <a:xfrm>
          <a:off x="3061552" y="0"/>
          <a:ext cx="1959880" cy="1695526"/>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t>ATSI Disabled</a:t>
          </a:r>
        </a:p>
      </dsp:txBody>
      <dsp:txXfrm>
        <a:off x="3386346" y="280985"/>
        <a:ext cx="1310292" cy="1133556"/>
      </dsp:txXfrm>
    </dsp:sp>
    <dsp:sp modelId="{FEF1739E-72A6-4A1B-8545-3CD6142C31A7}">
      <dsp:nvSpPr>
        <dsp:cNvPr id="0" name=""/>
        <dsp:cNvSpPr/>
      </dsp:nvSpPr>
      <dsp:spPr>
        <a:xfrm>
          <a:off x="5391935" y="2345274"/>
          <a:ext cx="902334" cy="777480"/>
        </a:xfrm>
        <a:prstGeom prst="hexagon">
          <a:avLst>
            <a:gd name="adj" fmla="val 28900"/>
            <a:gd name="vf" fmla="val 115470"/>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F9F46D35-A3EE-4A8A-808F-D47B09DAF84C}">
      <dsp:nvSpPr>
        <dsp:cNvPr id="0" name=""/>
        <dsp:cNvSpPr/>
      </dsp:nvSpPr>
      <dsp:spPr>
        <a:xfrm>
          <a:off x="4858990" y="1042862"/>
          <a:ext cx="1959880" cy="1695526"/>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t>ATSI ML</a:t>
          </a:r>
        </a:p>
      </dsp:txBody>
      <dsp:txXfrm>
        <a:off x="5183784" y="1323847"/>
        <a:ext cx="1310292" cy="1133556"/>
      </dsp:txXfrm>
    </dsp:sp>
    <dsp:sp modelId="{1738AEE2-0947-4B3C-8395-5A66694E1087}">
      <dsp:nvSpPr>
        <dsp:cNvPr id="0" name=""/>
        <dsp:cNvSpPr/>
      </dsp:nvSpPr>
      <dsp:spPr>
        <a:xfrm>
          <a:off x="4660387" y="3985974"/>
          <a:ext cx="902334" cy="777480"/>
        </a:xfrm>
        <a:prstGeom prst="hexagon">
          <a:avLst>
            <a:gd name="adj" fmla="val 28900"/>
            <a:gd name="vf" fmla="val 115470"/>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FC28D6D9-D0FB-40AA-990C-70817F61D324}">
      <dsp:nvSpPr>
        <dsp:cNvPr id="0" name=""/>
        <dsp:cNvSpPr/>
      </dsp:nvSpPr>
      <dsp:spPr>
        <a:xfrm>
          <a:off x="4858990" y="3093009"/>
          <a:ext cx="1959880" cy="1695526"/>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t>TSI Poverty</a:t>
          </a:r>
        </a:p>
      </dsp:txBody>
      <dsp:txXfrm>
        <a:off x="5183784" y="3373994"/>
        <a:ext cx="1310292" cy="1133556"/>
      </dsp:txXfrm>
    </dsp:sp>
    <dsp:sp modelId="{42E66DFB-9099-4198-B7AD-ADCDC4ECF3C3}">
      <dsp:nvSpPr>
        <dsp:cNvPr id="0" name=""/>
        <dsp:cNvSpPr/>
      </dsp:nvSpPr>
      <dsp:spPr>
        <a:xfrm>
          <a:off x="2845704" y="4156285"/>
          <a:ext cx="902334" cy="777480"/>
        </a:xfrm>
        <a:prstGeom prst="hexagon">
          <a:avLst>
            <a:gd name="adj" fmla="val 28900"/>
            <a:gd name="vf" fmla="val 115470"/>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739A084C-1A85-4DF6-88E0-8ECFC2355A14}">
      <dsp:nvSpPr>
        <dsp:cNvPr id="0" name=""/>
        <dsp:cNvSpPr/>
      </dsp:nvSpPr>
      <dsp:spPr>
        <a:xfrm>
          <a:off x="3061552" y="4137038"/>
          <a:ext cx="1959880" cy="1695526"/>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t>TSI </a:t>
          </a:r>
          <a:r>
            <a:rPr lang="en-US" sz="1900" kern="1200" err="1"/>
            <a:t>Race_White</a:t>
          </a:r>
          <a:endParaRPr lang="en-US" sz="1900" kern="1200"/>
        </a:p>
      </dsp:txBody>
      <dsp:txXfrm>
        <a:off x="3386346" y="4418023"/>
        <a:ext cx="1310292" cy="1133556"/>
      </dsp:txXfrm>
    </dsp:sp>
    <dsp:sp modelId="{1D983F39-5E27-4EFF-9795-0BFF7F24C9C1}">
      <dsp:nvSpPr>
        <dsp:cNvPr id="0" name=""/>
        <dsp:cNvSpPr/>
      </dsp:nvSpPr>
      <dsp:spPr>
        <a:xfrm>
          <a:off x="1775363" y="2703393"/>
          <a:ext cx="902334" cy="777480"/>
        </a:xfrm>
        <a:prstGeom prst="hexagon">
          <a:avLst>
            <a:gd name="adj" fmla="val 28900"/>
            <a:gd name="vf" fmla="val 115470"/>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A8C3D1D-811B-46FF-8330-C054CE1E90B3}">
      <dsp:nvSpPr>
        <dsp:cNvPr id="0" name=""/>
        <dsp:cNvSpPr/>
      </dsp:nvSpPr>
      <dsp:spPr>
        <a:xfrm>
          <a:off x="1255770" y="3094175"/>
          <a:ext cx="1959880" cy="1695526"/>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rtl="0">
            <a:lnSpc>
              <a:spcPct val="90000"/>
            </a:lnSpc>
            <a:spcBef>
              <a:spcPct val="0"/>
            </a:spcBef>
            <a:spcAft>
              <a:spcPct val="35000"/>
            </a:spcAft>
            <a:buNone/>
          </a:pPr>
          <a:r>
            <a:rPr lang="en-US" sz="1900" kern="1200"/>
            <a:t>TSI Race_</a:t>
          </a:r>
          <a:r>
            <a:rPr lang="en-US" sz="1900" kern="1200">
              <a:latin typeface="Aptos Display" panose="02110004020202020204"/>
            </a:rPr>
            <a:t>Black</a:t>
          </a:r>
        </a:p>
      </dsp:txBody>
      <dsp:txXfrm>
        <a:off x="1580564" y="3375160"/>
        <a:ext cx="1310292" cy="1133556"/>
      </dsp:txXfrm>
    </dsp:sp>
    <dsp:sp modelId="{D010FE6F-6CFE-45B0-B8D3-D86663028DFC}">
      <dsp:nvSpPr>
        <dsp:cNvPr id="0" name=""/>
        <dsp:cNvSpPr/>
      </dsp:nvSpPr>
      <dsp:spPr>
        <a:xfrm>
          <a:off x="1255770" y="1040529"/>
          <a:ext cx="1959880" cy="1695526"/>
        </a:xfrm>
        <a:prstGeom prst="hexagon">
          <a:avLst>
            <a:gd name="adj" fmla="val 28570"/>
            <a:gd name="vf" fmla="val 11547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a:latin typeface="Aptos Display" panose="02110004020202020204"/>
            </a:rPr>
            <a:t>Below</a:t>
          </a:r>
          <a:r>
            <a:rPr lang="en-US" sz="1900" kern="1200"/>
            <a:t> Average</a:t>
          </a:r>
        </a:p>
      </dsp:txBody>
      <dsp:txXfrm>
        <a:off x="1580564" y="1321514"/>
        <a:ext cx="1310292" cy="113355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2/12/2026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d.sc.gov/finance/financial-services/manual-handbooks-and-guidelines/funding-manuals/fiscal-year-2025-2026-funding-manua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am10.safelinks.protection.outlook.com/?url=https%3A%2F%2Fwww.eventbrite.com%2Fe%2Ffebruary-24-25-2026-sc-mentor-training-in-person-registration-1778268301359%3Faff%3Doddtdtcreator&amp;data=05%7C02%7Cvhenke%40ed.sc.gov%7C514f4d11a7f44fdbbf7c08de67db4ee4%7C2704e2c529f54f7eb91cbd56f0685995%7C0%7C0%7C639062388779319698%7CUnknown%7CTWFpbGZsb3d8eyJFbXB0eU1hcGkiOnRydWUsIlYiOiIwLjAuMDAwMCIsIlAiOiJXaW4zMiIsIkFOIjoiTWFpbCIsIldUIjoyfQ%3D%3D%7C0%7C%7C%7C&amp;sdata=FOaCsoyr6wOAlqFr38GTN8HclO8nJDvm1y48vLJZitA%3D&amp;reserved=0"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nam10.safelinks.protection.outlook.com/?url=https%3A%2F%2Fwww.eventbrite.com%2Fe%2Fmay-12-13-2026-sc-mentor-training-in-person-registration-1981373178514%3Faff%3Doddtdtcreator&amp;data=05%7C02%7Cvhenke%40ed.sc.gov%7C514f4d11a7f44fdbbf7c08de67db4ee4%7C2704e2c529f54f7eb91cbd56f0685995%7C0%7C0%7C639062388779338098%7CUnknown%7CTWFpbGZsb3d8eyJFbXB0eU1hcGkiOnRydWUsIlYiOiIwLjAuMDAwMCIsIlAiOiJXaW4zMiIsIkFOIjoiTWFpbCIsIldUIjoyfQ%3D%3D%7C0%7C%7C%7C&amp;sdata=pmPnhcYnU9ZOVuVImzUPI1CRj4VYGhk%2BhtePzfWQknE%3D&amp;reserved=0" TargetMode="External"/><Relationship Id="rId4" Type="http://schemas.openxmlformats.org/officeDocument/2006/relationships/hyperlink" Target="https://nam10.safelinks.protection.outlook.com/?url=https%3A%2F%2Fwww.eventbrite.com%2Fe%2Fapril-21-22-2026-sc-mentor-training-in-person-registration-1981367177565%3Faff%3Doddtdtcreator&amp;data=05%7C02%7Cvhenke%40ed.sc.gov%7C514f4d11a7f44fdbbf7c08de67db4ee4%7C2704e2c529f54f7eb91cbd56f0685995%7C0%7C0%7C639062388779329102%7CUnknown%7CTWFpbGZsb3d8eyJFbXB0eU1hcGkiOnRydWUsIlYiOiIwLjAuMDAwMCIsIlAiOiJXaW4zMiIsIkFOIjoiTWFpbCIsIldUIjoyfQ%3D%3D%7C0%7C%7C%7C&amp;sdata=4PUqyudhRMEmGS9zLKCzGtgEfAm%2BClLRnk9yKNLponk%3D&amp;reserved=0"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scde.formstack.com/forms/february_10th_subgroup_support_registratio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scde.formstack.com/forms/aspiringschleader26"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scde.formstack.com/forms/talentmanagelead"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solidFill>
                  <a:srgbClr val="000000"/>
                </a:solidFill>
                <a:latin typeface="Calibri"/>
                <a:cs typeface="Calibri"/>
              </a:rPr>
              <a:t>Roshonda - Welcome</a:t>
            </a:r>
            <a:r>
              <a:rPr lang="en-US" sz="1200" b="0" i="0" u="none" strike="noStrike">
                <a:solidFill>
                  <a:srgbClr val="000000"/>
                </a:solidFill>
                <a:effectLst/>
                <a:latin typeface="Calibri"/>
                <a:cs typeface="Calibri"/>
              </a:rPr>
              <a:t> to our educator effectiveness virtual office hours. We’re so glad you could make it. Please type in the chat box your name and district. We have </a:t>
            </a:r>
            <a:r>
              <a:rPr lang="en-US">
                <a:solidFill>
                  <a:srgbClr val="000000"/>
                </a:solidFill>
                <a:latin typeface="Calibri"/>
                <a:cs typeface="Calibri"/>
              </a:rPr>
              <a:t>an</a:t>
            </a:r>
            <a:r>
              <a:rPr lang="en-US" sz="1200" b="0" i="0" u="none" strike="noStrike">
                <a:solidFill>
                  <a:srgbClr val="000000"/>
                </a:solidFill>
                <a:effectLst/>
                <a:latin typeface="Calibri"/>
                <a:cs typeface="Calibri"/>
              </a:rPr>
              <a:t> </a:t>
            </a:r>
            <a:r>
              <a:rPr lang="en-US">
                <a:solidFill>
                  <a:srgbClr val="000000"/>
                </a:solidFill>
                <a:latin typeface="Calibri"/>
                <a:cs typeface="Calibri"/>
              </a:rPr>
              <a:t>open-response posted</a:t>
            </a:r>
            <a:r>
              <a:rPr lang="en-US" sz="1200" b="0" i="0" u="none" strike="noStrike">
                <a:solidFill>
                  <a:srgbClr val="000000"/>
                </a:solidFill>
                <a:effectLst/>
                <a:latin typeface="Calibri"/>
                <a:cs typeface="Calibri"/>
              </a:rPr>
              <a:t>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ea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ea typeface="Calibri"/>
              <a:cs typeface="Calibri"/>
            </a:endParaRPr>
          </a:p>
          <a:p>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a:t>
            </a:r>
            <a:r>
              <a:rPr lang="en-US">
                <a:solidFill>
                  <a:srgbClr val="444444"/>
                </a:solidFill>
                <a:latin typeface="Calibri"/>
                <a:cs typeface="Calibri"/>
              </a:rPr>
              <a:t>can share</a:t>
            </a:r>
            <a:r>
              <a:rPr lang="en-US" sz="1200" b="0" i="0">
                <a:solidFill>
                  <a:srgbClr val="444444"/>
                </a:solidFill>
                <a:effectLst/>
                <a:latin typeface="Calibri"/>
                <a:cs typeface="Calibri"/>
              </a:rPr>
              <a:t> feedback, questions, ideas and best practices with your peers. If you are new, there is no question too small; if you are an effectiveness veteran, don’t be shy about letting us know what you need. Before we get started, let’s </a:t>
            </a:r>
            <a:r>
              <a:rPr lang="en-US">
                <a:solidFill>
                  <a:srgbClr val="444444"/>
                </a:solidFill>
                <a:latin typeface="Calibri"/>
                <a:cs typeface="Calibri"/>
              </a:rPr>
              <a:t>see what exciting events have happened recently in our chat. </a:t>
            </a:r>
            <a:r>
              <a:rPr lang="en-US" sz="1200" b="0" i="0">
                <a:solidFill>
                  <a:srgbClr val="444444"/>
                </a:solidFill>
                <a:effectLst/>
                <a:latin typeface="Calibri"/>
                <a:cs typeface="Calibri"/>
              </a:rPr>
              <a:t>(summarize responses or ask 1-2 districts to elaborate….)</a:t>
            </a:r>
            <a:endParaRPr lang="en-US" b="0" i="0">
              <a:solidFill>
                <a:srgbClr val="444444"/>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2BAC2-EA74-0F50-AB45-136E8FD168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C16695-8D74-AE1E-8545-02C0CD3C1C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F06972-6CF7-E271-170F-942249A9602A}"/>
              </a:ext>
            </a:extLst>
          </p:cNvPr>
          <p:cNvSpPr>
            <a:spLocks noGrp="1"/>
          </p:cNvSpPr>
          <p:nvPr>
            <p:ph type="body" idx="1"/>
          </p:nvPr>
        </p:nvSpPr>
        <p:spPr/>
        <p:txBody>
          <a:bodyPr/>
          <a:lstStyle/>
          <a:p>
            <a:r>
              <a:rPr lang="en-US">
                <a:ea typeface="Calibri"/>
                <a:cs typeface="Calibri"/>
              </a:rPr>
              <a:t>Drop in chat: </a:t>
            </a:r>
            <a:r>
              <a:rPr lang="en-US">
                <a:hlinkClick r:id="rId3"/>
              </a:rPr>
              <a:t>2025 - 2026 Funding Manual</a:t>
            </a:r>
            <a:endParaRPr lang="en-US">
              <a:ea typeface="Calibri"/>
              <a:cs typeface="Calibri"/>
            </a:endParaRPr>
          </a:p>
        </p:txBody>
      </p:sp>
      <p:sp>
        <p:nvSpPr>
          <p:cNvPr id="4" name="Slide Number Placeholder 3">
            <a:extLst>
              <a:ext uri="{FF2B5EF4-FFF2-40B4-BE49-F238E27FC236}">
                <a16:creationId xmlns:a16="http://schemas.microsoft.com/office/drawing/2014/main" id="{5DA72528-B6E4-9E82-9A3F-258C04E90EBE}"/>
              </a:ext>
            </a:extLst>
          </p:cNvPr>
          <p:cNvSpPr>
            <a:spLocks noGrp="1"/>
          </p:cNvSpPr>
          <p:nvPr>
            <p:ph type="sldNum" sz="quarter" idx="5"/>
          </p:nvPr>
        </p:nvSpPr>
        <p:spPr/>
        <p:txBody>
          <a:bodyPr/>
          <a:lstStyle/>
          <a:p>
            <a:fld id="{7D31CE96-81FA-4C03-87CC-F53CE344BC75}" type="slidenum">
              <a:rPr lang="en-US" smtClean="0"/>
              <a:t>16</a:t>
            </a:fld>
            <a:endParaRPr lang="en-US"/>
          </a:p>
        </p:txBody>
      </p:sp>
    </p:spTree>
    <p:extLst>
      <p:ext uri="{BB962C8B-B14F-4D97-AF65-F5344CB8AC3E}">
        <p14:creationId xmlns:p14="http://schemas.microsoft.com/office/powerpoint/2010/main" val="3449664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Drop in chat-</a:t>
            </a:r>
            <a:endParaRPr lang="en-US"/>
          </a:p>
          <a:p>
            <a:r>
              <a:rPr lang="en-US">
                <a:hlinkClick r:id="rId3"/>
              </a:rPr>
              <a:t>Monthly Payments to Districts - South Carolina Department of Education</a:t>
            </a:r>
            <a:endParaRPr lang="en-US">
              <a:ea typeface="Calibri"/>
              <a:cs typeface="Calibri"/>
            </a:endParaRPr>
          </a:p>
          <a:p>
            <a:endParaRPr lang="en-US">
              <a:ea typeface="Calibri"/>
              <a:cs typeface="Calibri"/>
            </a:endParaRPr>
          </a:p>
          <a:p>
            <a:r>
              <a:rPr lang="en-US"/>
              <a:t>Revenue 3502 ADEPT, </a:t>
            </a:r>
            <a:r>
              <a:rPr lang="en-US" err="1"/>
              <a:t>Subfund</a:t>
            </a:r>
            <a:r>
              <a:rPr lang="en-US"/>
              <a:t> 302 EIA</a:t>
            </a:r>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18</a:t>
            </a:fld>
            <a:endParaRPr lang="en-US"/>
          </a:p>
        </p:txBody>
      </p:sp>
    </p:spTree>
    <p:extLst>
      <p:ext uri="{BB962C8B-B14F-4D97-AF65-F5344CB8AC3E}">
        <p14:creationId xmlns:p14="http://schemas.microsoft.com/office/powerpoint/2010/main" val="4014219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8EBFBC-F705-5CE8-8A02-831C01E6C2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3E17BC-2161-B23A-9642-8ED21CA9CA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4082E4-8ABF-C593-8E5D-A0056CA9A642}"/>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B74C353D-BF64-4B50-0145-12122228FCB6}"/>
              </a:ext>
            </a:extLst>
          </p:cNvPr>
          <p:cNvSpPr>
            <a:spLocks noGrp="1"/>
          </p:cNvSpPr>
          <p:nvPr>
            <p:ph type="sldNum" sz="quarter" idx="5"/>
          </p:nvPr>
        </p:nvSpPr>
        <p:spPr/>
        <p:txBody>
          <a:bodyPr/>
          <a:lstStyle/>
          <a:p>
            <a:fld id="{AC08F6B9-9AA6-429E-A410-38249A3BA9E7}" type="slidenum">
              <a:rPr lang="en-US" smtClean="0"/>
              <a:t>20</a:t>
            </a:fld>
            <a:endParaRPr lang="en-US"/>
          </a:p>
        </p:txBody>
      </p:sp>
    </p:spTree>
    <p:extLst>
      <p:ext uri="{BB962C8B-B14F-4D97-AF65-F5344CB8AC3E}">
        <p14:creationId xmlns:p14="http://schemas.microsoft.com/office/powerpoint/2010/main" val="54721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2A800-397E-FDD5-67F1-E635551DF4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1E465A-17FD-78C1-EABF-C502D4FA2B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E8C7E3-54B6-9C55-9BF2-66CA654272B6}"/>
              </a:ext>
            </a:extLst>
          </p:cNvPr>
          <p:cNvSpPr>
            <a:spLocks noGrp="1"/>
          </p:cNvSpPr>
          <p:nvPr>
            <p:ph type="body" idx="1"/>
          </p:nvPr>
        </p:nvSpPr>
        <p:spPr/>
        <p:txBody>
          <a:bodyPr/>
          <a:lstStyle/>
          <a:p>
            <a:r>
              <a:rPr lang="en-US">
                <a:ea typeface="Calibri"/>
                <a:cs typeface="Calibri"/>
              </a:rPr>
              <a:t>Upcoming in-person Mentor Training Dates</a:t>
            </a:r>
          </a:p>
          <a:p>
            <a:endParaRPr lang="en-US">
              <a:ea typeface="Calibri"/>
              <a:cs typeface="Calibri"/>
            </a:endParaRPr>
          </a:p>
          <a:p>
            <a:r>
              <a:rPr lang="en-US">
                <a:ea typeface="Calibri"/>
                <a:cs typeface="Calibri"/>
              </a:rPr>
              <a:t>Drop in chat: </a:t>
            </a:r>
            <a:endParaRPr lang="en-US"/>
          </a:p>
          <a:p>
            <a:endParaRPr lang="en-US">
              <a:ea typeface="Calibri"/>
              <a:cs typeface="Calibri"/>
            </a:endParaRPr>
          </a:p>
          <a:p>
            <a:pPr marL="285750" indent="-285750">
              <a:buFont typeface="Arial,Sans-Serif"/>
              <a:buChar char="•"/>
            </a:pPr>
            <a:r>
              <a:rPr lang="en-US" b="1">
                <a:highlight>
                  <a:srgbClr val="FFFF00"/>
                </a:highlight>
              </a:rPr>
              <a:t>February 24–25, 2026</a:t>
            </a:r>
            <a:endParaRPr lang="en-US">
              <a:highlight>
                <a:srgbClr val="FFFF00"/>
              </a:highlight>
            </a:endParaRPr>
          </a:p>
          <a:p>
            <a:pPr marL="742950" lvl="1" indent="-285750">
              <a:buFont typeface="Arial,Sans-Serif"/>
              <a:buChar char="•"/>
            </a:pPr>
            <a:r>
              <a:rPr lang="en-US" b="1"/>
              <a:t>Location:</a:t>
            </a:r>
            <a:r>
              <a:rPr lang="en-US"/>
              <a:t> Easley Campus of Tri-County Technical College, Easley, SC</a:t>
            </a:r>
            <a:endParaRPr lang="en-US">
              <a:ea typeface="Calibri"/>
              <a:cs typeface="Calibri"/>
            </a:endParaRPr>
          </a:p>
          <a:p>
            <a:pPr marL="742950" lvl="1" indent="-285750">
              <a:buFont typeface="Arial,Sans-Serif"/>
              <a:buChar char="•"/>
            </a:pPr>
            <a:r>
              <a:rPr lang="en-US" b="1"/>
              <a:t>Registration:</a:t>
            </a:r>
            <a:r>
              <a:rPr lang="en-US"/>
              <a:t> </a:t>
            </a:r>
            <a:r>
              <a:rPr lang="en-US">
                <a:solidFill>
                  <a:srgbClr val="0B57D0"/>
                </a:solidFill>
                <a:hlinkClick r:id="rId3"/>
              </a:rPr>
              <a:t>REGISTRATION LINK</a:t>
            </a:r>
            <a:r>
              <a:rPr lang="en-US"/>
              <a:t> (Password: </a:t>
            </a:r>
            <a:r>
              <a:rPr lang="en-US" b="1"/>
              <a:t>cerra4244</a:t>
            </a:r>
            <a:r>
              <a:rPr lang="en-US"/>
              <a:t>)</a:t>
            </a:r>
          </a:p>
          <a:p>
            <a:endParaRPr lang="en-US">
              <a:ea typeface="Calibri"/>
              <a:cs typeface="Calibri"/>
            </a:endParaRPr>
          </a:p>
          <a:p>
            <a:pPr marL="285750" indent="-285750">
              <a:buFont typeface="Arial,Sans-Serif"/>
              <a:buChar char="•"/>
            </a:pPr>
            <a:r>
              <a:rPr lang="en-US" b="1">
                <a:highlight>
                  <a:srgbClr val="FFFF00"/>
                </a:highlight>
              </a:rPr>
              <a:t>April 21–22, 2026</a:t>
            </a:r>
            <a:endParaRPr lang="en-US"/>
          </a:p>
          <a:p>
            <a:pPr marL="742950" lvl="1" indent="-285750">
              <a:buFont typeface="Arial,Sans-Serif"/>
              <a:buChar char="•"/>
            </a:pPr>
            <a:r>
              <a:rPr lang="en-US" b="1"/>
              <a:t>Location:</a:t>
            </a:r>
            <a:r>
              <a:rPr lang="en-US"/>
              <a:t> Charleston Southern University, Charleston, SC</a:t>
            </a:r>
          </a:p>
          <a:p>
            <a:pPr marL="742950" lvl="1" indent="-285750">
              <a:buFont typeface="Arial,Sans-Serif"/>
              <a:buChar char="•"/>
            </a:pPr>
            <a:r>
              <a:rPr lang="en-US" b="1"/>
              <a:t>Registration:</a:t>
            </a:r>
            <a:r>
              <a:rPr lang="en-US"/>
              <a:t> </a:t>
            </a:r>
            <a:r>
              <a:rPr lang="en-US">
                <a:solidFill>
                  <a:srgbClr val="0B57D0"/>
                </a:solidFill>
                <a:hlinkClick r:id="rId4"/>
              </a:rPr>
              <a:t>REGISTRATION LINK</a:t>
            </a:r>
            <a:r>
              <a:rPr lang="en-US"/>
              <a:t> (Password: </a:t>
            </a:r>
            <a:r>
              <a:rPr lang="en-US" b="1"/>
              <a:t>cerra2589</a:t>
            </a:r>
            <a:r>
              <a:rPr lang="en-US"/>
              <a:t>)</a:t>
            </a:r>
          </a:p>
          <a:p>
            <a:pPr lvl="1"/>
            <a:endParaRPr lang="en-US"/>
          </a:p>
          <a:p>
            <a:pPr marL="285750" indent="-285750">
              <a:buFont typeface="Arial,Sans-Serif"/>
              <a:buChar char="•"/>
            </a:pPr>
            <a:r>
              <a:rPr lang="en-US" b="1">
                <a:highlight>
                  <a:srgbClr val="FFFF00"/>
                </a:highlight>
              </a:rPr>
              <a:t>May 12–13, 2026</a:t>
            </a:r>
            <a:endParaRPr lang="en-US"/>
          </a:p>
          <a:p>
            <a:pPr marL="742950" lvl="1" indent="-285750">
              <a:buFont typeface="Arial,Sans-Serif"/>
              <a:buChar char="•"/>
            </a:pPr>
            <a:r>
              <a:rPr lang="en-US" b="1"/>
              <a:t>Location:</a:t>
            </a:r>
            <a:r>
              <a:rPr lang="en-US"/>
              <a:t> SCEA Building, Columbia, SC</a:t>
            </a:r>
          </a:p>
          <a:p>
            <a:pPr marL="742950" lvl="1" indent="-285750">
              <a:buFont typeface="Arial,Sans-Serif"/>
              <a:buChar char="•"/>
            </a:pPr>
            <a:r>
              <a:rPr lang="en-US" b="1"/>
              <a:t>Registration:</a:t>
            </a:r>
            <a:r>
              <a:rPr lang="en-US"/>
              <a:t> </a:t>
            </a:r>
            <a:r>
              <a:rPr lang="en-US">
                <a:solidFill>
                  <a:srgbClr val="0B57D0"/>
                </a:solidFill>
                <a:hlinkClick r:id="rId5"/>
              </a:rPr>
              <a:t>REGISTRATION LINK</a:t>
            </a:r>
            <a:r>
              <a:rPr lang="en-US"/>
              <a:t> (Password: </a:t>
            </a:r>
            <a:r>
              <a:rPr lang="en-US" b="1"/>
              <a:t>cerra9090</a:t>
            </a:r>
            <a:r>
              <a:rPr lang="en-US"/>
              <a:t>)</a:t>
            </a:r>
            <a:endParaRPr lang="en-US">
              <a:ea typeface="Calibri"/>
              <a:cs typeface="Calibri"/>
            </a:endParaRPr>
          </a:p>
        </p:txBody>
      </p:sp>
      <p:sp>
        <p:nvSpPr>
          <p:cNvPr id="4" name="Slide Number Placeholder 3">
            <a:extLst>
              <a:ext uri="{FF2B5EF4-FFF2-40B4-BE49-F238E27FC236}">
                <a16:creationId xmlns:a16="http://schemas.microsoft.com/office/drawing/2014/main" id="{89EEB2F1-88A7-9D72-C788-381303474D37}"/>
              </a:ext>
            </a:extLst>
          </p:cNvPr>
          <p:cNvSpPr>
            <a:spLocks noGrp="1"/>
          </p:cNvSpPr>
          <p:nvPr>
            <p:ph type="sldNum" sz="quarter" idx="5"/>
          </p:nvPr>
        </p:nvSpPr>
        <p:spPr/>
        <p:txBody>
          <a:bodyPr/>
          <a:lstStyle/>
          <a:p>
            <a:fld id="{7D31CE96-81FA-4C03-87CC-F53CE344BC75}" type="slidenum">
              <a:rPr lang="en-US" smtClean="0"/>
              <a:t>21</a:t>
            </a:fld>
            <a:endParaRPr lang="en-US"/>
          </a:p>
        </p:txBody>
      </p:sp>
    </p:spTree>
    <p:extLst>
      <p:ext uri="{BB962C8B-B14F-4D97-AF65-F5344CB8AC3E}">
        <p14:creationId xmlns:p14="http://schemas.microsoft.com/office/powerpoint/2010/main" val="641384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Our next Mentor and Induction Virtual Support Session will be held on Wednesday, February 18 from 4:00-5:00 pm. You can register by scanning the </a:t>
            </a:r>
            <a:r>
              <a:rPr lang="en-US" err="1">
                <a:ea typeface="Calibri"/>
                <a:cs typeface="Calibri"/>
              </a:rPr>
              <a:t>qr</a:t>
            </a:r>
            <a:r>
              <a:rPr lang="en-US">
                <a:ea typeface="Calibri"/>
                <a:cs typeface="Calibri"/>
              </a:rPr>
              <a:t> code or pasting the tiny </a:t>
            </a:r>
            <a:r>
              <a:rPr lang="en-US" err="1">
                <a:ea typeface="Calibri"/>
                <a:cs typeface="Calibri"/>
              </a:rPr>
              <a:t>url</a:t>
            </a:r>
            <a:r>
              <a:rPr lang="en-US">
                <a:ea typeface="Calibri"/>
                <a:cs typeface="Calibri"/>
              </a:rPr>
              <a:t> in your browser. Please pass this along to your Induction 1 educators, mentors, or whoever else would benefit from this resource.</a:t>
            </a:r>
          </a:p>
          <a:p>
            <a:endParaRPr lang="en-US">
              <a:ea typeface="Calibri"/>
              <a:cs typeface="Calibri"/>
            </a:endParaRPr>
          </a:p>
          <a:p>
            <a:r>
              <a:rPr lang="en-US">
                <a:ea typeface="Calibri"/>
                <a:cs typeface="Calibri"/>
              </a:rPr>
              <a:t>Please mark your calendars for the remaining session dates for the 2025-26 school year.</a:t>
            </a:r>
            <a:endParaRPr lang="en-US"/>
          </a:p>
          <a:p>
            <a:endParaRPr lang="en-US">
              <a:ea typeface="Calibri"/>
              <a:cs typeface="Calibri"/>
            </a:endParaRPr>
          </a:p>
          <a:p>
            <a:r>
              <a:rPr lang="en-US">
                <a:ea typeface="Calibri"/>
                <a:cs typeface="Calibri"/>
              </a:rPr>
              <a:t>We've averaged 45 or so participants for each session and look forward to supporting our Induction educators and their mentors through the final evaluation cycle. Thank you for sharing this resource in your districts!</a:t>
            </a:r>
          </a:p>
        </p:txBody>
      </p:sp>
      <p:sp>
        <p:nvSpPr>
          <p:cNvPr id="4" name="Slide Number Placeholder 3"/>
          <p:cNvSpPr>
            <a:spLocks noGrp="1"/>
          </p:cNvSpPr>
          <p:nvPr>
            <p:ph type="sldNum" sz="quarter" idx="5"/>
          </p:nvPr>
        </p:nvSpPr>
        <p:spPr/>
        <p:txBody>
          <a:bodyPr/>
          <a:lstStyle/>
          <a:p>
            <a:fld id="{7D31CE96-81FA-4C03-87CC-F53CE344BC75}" type="slidenum">
              <a:rPr lang="en-US" smtClean="0"/>
              <a:t>22</a:t>
            </a:fld>
            <a:endParaRPr lang="en-US"/>
          </a:p>
        </p:txBody>
      </p:sp>
    </p:spTree>
    <p:extLst>
      <p:ext uri="{BB962C8B-B14F-4D97-AF65-F5344CB8AC3E}">
        <p14:creationId xmlns:p14="http://schemas.microsoft.com/office/powerpoint/2010/main" val="3214945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919D6B-165F-1938-42A2-8F10B2222B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3DD5FC-3BFB-F4BE-C44E-E0019F51C4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71517B-BCD1-D6EF-1970-675C5CECA43A}"/>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7658CCBD-4211-7983-30A4-AAB25BCE6FE2}"/>
              </a:ext>
            </a:extLst>
          </p:cNvPr>
          <p:cNvSpPr>
            <a:spLocks noGrp="1"/>
          </p:cNvSpPr>
          <p:nvPr>
            <p:ph type="sldNum" sz="quarter" idx="5"/>
          </p:nvPr>
        </p:nvSpPr>
        <p:spPr/>
        <p:txBody>
          <a:bodyPr/>
          <a:lstStyle/>
          <a:p>
            <a:fld id="{AC08F6B9-9AA6-429E-A410-38249A3BA9E7}" type="slidenum">
              <a:rPr lang="en-US" smtClean="0"/>
              <a:t>23</a:t>
            </a:fld>
            <a:endParaRPr lang="en-US"/>
          </a:p>
        </p:txBody>
      </p:sp>
    </p:spTree>
    <p:extLst>
      <p:ext uri="{BB962C8B-B14F-4D97-AF65-F5344CB8AC3E}">
        <p14:creationId xmlns:p14="http://schemas.microsoft.com/office/powerpoint/2010/main" val="1436467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a:ea typeface="Calibri"/>
                <a:cs typeface="Calibri"/>
              </a:rPr>
              <a:t>We thank you for your time today. We will stay for a few extra minutes if anyone has any additional questions.</a:t>
            </a:r>
            <a:endParaRPr lang="en"/>
          </a:p>
          <a:p>
            <a:r>
              <a:rPr lang="en"/>
              <a:t>Feel free to reach out to us if you have questions or feedback for us. Our email addresses are shown on the slide.</a:t>
            </a:r>
          </a:p>
          <a:p>
            <a:r>
              <a:rPr lang="en">
                <a:ea typeface="Calibri"/>
                <a:cs typeface="Calibri"/>
              </a:rPr>
              <a:t>Have a great rest of your day!</a:t>
            </a:r>
          </a:p>
        </p:txBody>
      </p:sp>
      <p:sp>
        <p:nvSpPr>
          <p:cNvPr id="4" name="Slide Number Placeholder 3"/>
          <p:cNvSpPr>
            <a:spLocks noGrp="1"/>
          </p:cNvSpPr>
          <p:nvPr>
            <p:ph type="sldNum" sz="quarter" idx="5"/>
          </p:nvPr>
        </p:nvSpPr>
        <p:spPr/>
        <p:txBody>
          <a:bodyPr/>
          <a:lstStyle/>
          <a:p>
            <a:fld id="{7D31CE96-81FA-4C03-87CC-F53CE344BC75}" type="slidenum">
              <a:rPr lang="en-US" smtClean="0"/>
              <a:t>27</a:t>
            </a:fld>
            <a:endParaRPr lang="en-US"/>
          </a:p>
        </p:txBody>
      </p:sp>
    </p:spTree>
    <p:extLst>
      <p:ext uri="{BB962C8B-B14F-4D97-AF65-F5344CB8AC3E}">
        <p14:creationId xmlns:p14="http://schemas.microsoft.com/office/powerpoint/2010/main" val="1154330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will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C75B12-C859-39E2-31FF-4A2C3BFB3A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E4F6C5-F301-1446-0ED3-4B84740BDD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04A34C-2C1F-4195-F328-474F0432575B}"/>
              </a:ext>
            </a:extLst>
          </p:cNvPr>
          <p:cNvSpPr>
            <a:spLocks noGrp="1"/>
          </p:cNvSpPr>
          <p:nvPr>
            <p:ph type="body" idx="1"/>
          </p:nvPr>
        </p:nvSpPr>
        <p:spPr/>
        <p:txBody>
          <a:bodyPr/>
          <a:lstStyle/>
          <a:p>
            <a:pPr>
              <a:defRPr/>
            </a:pPr>
            <a:endParaRPr lang="en-US"/>
          </a:p>
        </p:txBody>
      </p:sp>
      <p:sp>
        <p:nvSpPr>
          <p:cNvPr id="4" name="Slide Number Placeholder 3">
            <a:extLst>
              <a:ext uri="{FF2B5EF4-FFF2-40B4-BE49-F238E27FC236}">
                <a16:creationId xmlns:a16="http://schemas.microsoft.com/office/drawing/2014/main" id="{41C27211-F009-0DFF-9B40-24980FF51997}"/>
              </a:ext>
            </a:extLst>
          </p:cNvPr>
          <p:cNvSpPr>
            <a:spLocks noGrp="1"/>
          </p:cNvSpPr>
          <p:nvPr>
            <p:ph type="sldNum" sz="quarter" idx="5"/>
          </p:nvPr>
        </p:nvSpPr>
        <p:spPr/>
        <p:txBody>
          <a:bodyPr/>
          <a:lstStyle/>
          <a:p>
            <a:fld id="{AC08F6B9-9AA6-429E-A410-38249A3BA9E7}" type="slidenum">
              <a:rPr lang="en-US" smtClean="0"/>
              <a:t>6</a:t>
            </a:fld>
            <a:endParaRPr lang="en-US"/>
          </a:p>
        </p:txBody>
      </p:sp>
    </p:spTree>
    <p:extLst>
      <p:ext uri="{BB962C8B-B14F-4D97-AF65-F5344CB8AC3E}">
        <p14:creationId xmlns:p14="http://schemas.microsoft.com/office/powerpoint/2010/main" val="2755045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EC8C9-BFF0-67FE-5AEF-5950D4C9F4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D4A0CF-307B-AF0F-5581-E67197B10A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CA5FE8-D514-1267-6239-6E39D70BEBC2}"/>
              </a:ext>
            </a:extLst>
          </p:cNvPr>
          <p:cNvSpPr>
            <a:spLocks noGrp="1"/>
          </p:cNvSpPr>
          <p:nvPr>
            <p:ph type="body" idx="1"/>
          </p:nvPr>
        </p:nvSpPr>
        <p:spPr/>
        <p:txBody>
          <a:bodyPr/>
          <a:lstStyle/>
          <a:p>
            <a:pPr marL="171450" indent="-171450">
              <a:buFont typeface="Arial" panose="020B0604020202020204" pitchFamily="34" charset="0"/>
              <a:buChar char="•"/>
            </a:pPr>
            <a:r>
              <a:rPr lang="en-US"/>
              <a:t>andrea</a:t>
            </a:r>
          </a:p>
        </p:txBody>
      </p:sp>
      <p:sp>
        <p:nvSpPr>
          <p:cNvPr id="4" name="Slide Number Placeholder 3">
            <a:extLst>
              <a:ext uri="{FF2B5EF4-FFF2-40B4-BE49-F238E27FC236}">
                <a16:creationId xmlns:a16="http://schemas.microsoft.com/office/drawing/2014/main" id="{B2763989-CA03-1C85-41CB-3FB4C299F5C6}"/>
              </a:ext>
            </a:extLst>
          </p:cNvPr>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1749175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solidFill>
                  <a:srgbClr val="43718A"/>
                </a:solidFill>
                <a:hlinkClick r:id="rId3"/>
              </a:rPr>
              <a:t>REGISTER HERE</a:t>
            </a:r>
            <a:r>
              <a:rPr lang="en-US">
                <a:solidFill>
                  <a:srgbClr val="233F58"/>
                </a:solidFill>
              </a:rPr>
              <a:t> </a:t>
            </a:r>
            <a:endParaRPr lang="en-US"/>
          </a:p>
          <a:p>
            <a:endParaRPr lang="en-US">
              <a:ea typeface="Calibri"/>
              <a:cs typeface="Calibri"/>
            </a:endParaRPr>
          </a:p>
        </p:txBody>
      </p:sp>
      <p:sp>
        <p:nvSpPr>
          <p:cNvPr id="4" name="Slide Number Placeholder 3"/>
          <p:cNvSpPr>
            <a:spLocks noGrp="1"/>
          </p:cNvSpPr>
          <p:nvPr>
            <p:ph type="sldNum" sz="quarter" idx="5"/>
          </p:nvPr>
        </p:nvSpPr>
        <p:spPr/>
        <p:txBody>
          <a:bodyPr/>
          <a:lstStyle/>
          <a:p>
            <a:fld id="{7D31CE96-81FA-4C03-87CC-F53CE344BC75}" type="slidenum">
              <a:rPr lang="en-US" smtClean="0"/>
              <a:t>12</a:t>
            </a:fld>
            <a:endParaRPr lang="en-US"/>
          </a:p>
        </p:txBody>
      </p:sp>
    </p:spTree>
    <p:extLst>
      <p:ext uri="{BB962C8B-B14F-4D97-AF65-F5344CB8AC3E}">
        <p14:creationId xmlns:p14="http://schemas.microsoft.com/office/powerpoint/2010/main" val="26660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10102-E731-8B8E-66EC-12113649850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C58F79-61F5-B190-6FCA-312992EDEE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A3122C-8A6F-2B42-A078-5F128745952F}"/>
              </a:ext>
            </a:extLst>
          </p:cNvPr>
          <p:cNvSpPr>
            <a:spLocks noGrp="1"/>
          </p:cNvSpPr>
          <p:nvPr>
            <p:ph type="body" idx="1"/>
          </p:nvPr>
        </p:nvSpPr>
        <p:spPr/>
        <p:txBody>
          <a:bodyPr/>
          <a:lstStyle/>
          <a:p>
            <a:pPr>
              <a:defRPr/>
            </a:pPr>
            <a:endParaRPr lang="en-US"/>
          </a:p>
        </p:txBody>
      </p:sp>
      <p:sp>
        <p:nvSpPr>
          <p:cNvPr id="4" name="Slide Number Placeholder 3">
            <a:extLst>
              <a:ext uri="{FF2B5EF4-FFF2-40B4-BE49-F238E27FC236}">
                <a16:creationId xmlns:a16="http://schemas.microsoft.com/office/drawing/2014/main" id="{1FED64DC-73B1-7023-6A44-F85D8B77A9FB}"/>
              </a:ext>
            </a:extLst>
          </p:cNvPr>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133995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rgbClr val="444444"/>
                </a:solidFill>
                <a:hlinkClick r:id="rId3"/>
              </a:rPr>
              <a:t>USHCA Aspiring School Leaders Human Capital Network - Intellistack</a:t>
            </a:r>
            <a:endParaRPr lang="en-US">
              <a:solidFill>
                <a:srgbClr val="444444"/>
              </a:solidFill>
            </a:endParaRPr>
          </a:p>
          <a:p>
            <a:endParaRPr lang="en-US">
              <a:solidFill>
                <a:srgbClr val="444444"/>
              </a:solidFill>
            </a:endParaRPr>
          </a:p>
          <a:p>
            <a:endParaRPr lang="en-US">
              <a:solidFill>
                <a:srgbClr val="444444"/>
              </a:solidFill>
            </a:endParaRPr>
          </a:p>
          <a:p>
            <a:r>
              <a:rPr lang="en-US">
                <a:solidFill>
                  <a:srgbClr val="444444"/>
                </a:solidFill>
                <a:hlinkClick r:id="rId4"/>
              </a:rPr>
              <a:t>USHCA Talent Management Leaders Human Capital Network - Intellistack</a:t>
            </a:r>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14</a:t>
            </a:fld>
            <a:endParaRPr lang="en-US"/>
          </a:p>
        </p:txBody>
      </p:sp>
    </p:spTree>
    <p:extLst>
      <p:ext uri="{BB962C8B-B14F-4D97-AF65-F5344CB8AC3E}">
        <p14:creationId xmlns:p14="http://schemas.microsoft.com/office/powerpoint/2010/main" val="171704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We would like to go over some frequently asked questions we've received over the last couple weeks.</a:t>
            </a:r>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15</a:t>
            </a:fld>
            <a:endParaRPr lang="en-US"/>
          </a:p>
        </p:txBody>
      </p:sp>
    </p:spTree>
    <p:extLst>
      <p:ext uri="{BB962C8B-B14F-4D97-AF65-F5344CB8AC3E}">
        <p14:creationId xmlns:p14="http://schemas.microsoft.com/office/powerpoint/2010/main" val="1976785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4525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rganization slide">
    <p:bg>
      <p:bgPr>
        <a:solidFill>
          <a:srgbClr val="2F3D4C"/>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2/12/2026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660400"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2861564"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5065776"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7269988" y="1799771"/>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9471152" y="1803400"/>
            <a:ext cx="2060448" cy="2548128"/>
          </a:xfrm>
          <a:ln>
            <a:solidFill>
              <a:srgbClr val="F0C14C"/>
            </a:solidFill>
          </a:ln>
        </p:spPr>
        <p:txBody>
          <a:bodyPr>
            <a:normAutofit/>
          </a:bodyPr>
          <a:lstStyle>
            <a:lvl1pPr>
              <a:defRPr sz="1867">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641350" y="4546600"/>
            <a:ext cx="2079625" cy="867269"/>
          </a:xfrm>
          <a:ln>
            <a:noFill/>
          </a:ln>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2851976" y="4515152"/>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5051457" y="4515152"/>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7269988" y="4533295"/>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9480701" y="4515152"/>
            <a:ext cx="2079625" cy="898716"/>
          </a:xfrm>
        </p:spPr>
        <p:txBody>
          <a:bodyPr anchor="ctr"/>
          <a:lstStyle>
            <a:lvl1pPr marL="0" indent="0" algn="ctr">
              <a:lnSpc>
                <a:spcPct val="100000"/>
              </a:lnSpc>
              <a:spcBef>
                <a:spcPts val="0"/>
              </a:spcBef>
              <a:buNone/>
              <a:defRPr sz="1600" b="1">
                <a:solidFill>
                  <a:schemeClr val="bg1"/>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641047" y="419293"/>
            <a:ext cx="10958705" cy="677547"/>
          </a:xfrm>
        </p:spPr>
        <p:txBody>
          <a:bodyPr anchor="t">
            <a:noAutofit/>
          </a:bodyPr>
          <a:lstStyle>
            <a:lvl1pPr>
              <a:lnSpc>
                <a:spcPct val="100000"/>
              </a:lnSpc>
              <a:defRPr sz="3334" b="1">
                <a:solidFill>
                  <a:schemeClr val="bg1"/>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668066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42890870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6194342" y="-559272"/>
            <a:ext cx="7680960" cy="768096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646176" y="637953"/>
            <a:ext cx="6902940" cy="2450528"/>
          </a:xfrm>
        </p:spPr>
        <p:txBody>
          <a:bodyPr anchor="ctr">
            <a:normAutofit/>
          </a:bodyPr>
          <a:lstStyle>
            <a:lvl1pPr algn="l">
              <a:lnSpc>
                <a:spcPct val="110000"/>
              </a:lnSpc>
              <a:defRPr sz="44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635508" y="3517640"/>
            <a:ext cx="6913608" cy="1655762"/>
          </a:xfrm>
        </p:spPr>
        <p:txBody>
          <a:bodyPr anchor="b">
            <a:normAutofit/>
          </a:bodyPr>
          <a:lstStyle>
            <a:lvl1pPr marL="0" indent="0" algn="l">
              <a:buNone/>
              <a:defRPr sz="2133" b="1">
                <a:solidFill>
                  <a:srgbClr val="2F3D4C"/>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635653" y="5273643"/>
            <a:ext cx="5760720" cy="1523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682044" y="5885341"/>
            <a:ext cx="12547419" cy="836135"/>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843997"/>
            <a:ext cx="3098292" cy="4754880"/>
          </a:xfrm>
        </p:spPr>
        <p:txBody>
          <a:bodyPr>
            <a:normAutofit/>
          </a:bodyPr>
          <a:lstStyle>
            <a:lvl1pPr>
              <a:lnSpc>
                <a:spcPct val="100000"/>
              </a:lnSpc>
              <a:defRPr sz="5867"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3911600" y="843997"/>
            <a:ext cx="7290" cy="475488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4484982" y="843997"/>
            <a:ext cx="7105813" cy="4754880"/>
          </a:xfrm>
        </p:spPr>
        <p:txBody>
          <a:bodyPr anchor="ctr">
            <a:noAutofit/>
          </a:bodyPr>
          <a:lstStyle>
            <a:lvl1pPr>
              <a:defRPr sz="3600">
                <a:solidFill>
                  <a:srgbClr val="2F3D4C"/>
                </a:solidFill>
              </a:defRPr>
            </a:lvl1pPr>
          </a:lstStyle>
          <a:p>
            <a:pPr marL="0" marR="0" lvl="0"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09600" y="2127786"/>
            <a:ext cx="10972800" cy="914400"/>
          </a:xfrm>
        </p:spPr>
        <p:txBody>
          <a:bodyPr>
            <a:noAutofit/>
          </a:bodyPr>
          <a:lstStyle>
            <a:lvl1pPr algn="ctr">
              <a:lnSpc>
                <a:spcPct val="100000"/>
              </a:lnSpc>
              <a:defRPr sz="5867"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9600" y="3450210"/>
            <a:ext cx="10972800" cy="12507"/>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5333322" y="488028"/>
            <a:ext cx="1525357" cy="1524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1828800" y="3785556"/>
            <a:ext cx="8534400" cy="1358900"/>
          </a:xfrm>
        </p:spPr>
        <p:txBody>
          <a:bodyPr anchor="ctr">
            <a:normAutofit/>
          </a:bodyPr>
          <a:lstStyle>
            <a:lvl1pPr marL="0" indent="0" algn="ctr">
              <a:buNone/>
              <a:defRPr sz="44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450231"/>
            <a:ext cx="10966704" cy="3983779"/>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612648" y="1211544"/>
            <a:ext cx="10966704" cy="422246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612648" y="1211544"/>
            <a:ext cx="10966704" cy="4960656"/>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612648" y="365125"/>
            <a:ext cx="10966704" cy="731520"/>
          </a:xfrm>
        </p:spPr>
        <p:txBody>
          <a:bodyPr anchor="t">
            <a:normAutofit/>
          </a:bodyPr>
          <a:lstStyle>
            <a:lvl1pPr>
              <a:lnSpc>
                <a:spcPct val="100000"/>
              </a:lnSpc>
              <a:defRPr sz="3334"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8169402" y="6351528"/>
            <a:ext cx="2743200" cy="365125"/>
          </a:xfrm>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612648" y="6356351"/>
            <a:ext cx="2743200" cy="365125"/>
          </a:xfrm>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3710940" y="6356351"/>
            <a:ext cx="4114800" cy="365125"/>
          </a:xfrm>
        </p:spPr>
        <p:txBody>
          <a:bodyPr/>
          <a:lstStyle/>
          <a:p>
            <a:pPr defTabSz="914446"/>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624091" y="1444046"/>
            <a:ext cx="10966704" cy="4154831"/>
          </a:xfrm>
        </p:spPr>
        <p:txBody>
          <a:bodyPr>
            <a:normAutofit/>
          </a:bodyPr>
          <a:lstStyle>
            <a:lvl1pPr marL="0" indent="0">
              <a:buNone/>
              <a:defRPr sz="1867">
                <a:solidFill>
                  <a:srgbClr val="2F3D4C"/>
                </a:solidFill>
              </a:defRPr>
            </a:lvl1pPr>
            <a:lvl2pPr>
              <a:defRPr sz="2800"/>
            </a:lvl2pPr>
            <a:lvl3pPr>
              <a:defRPr sz="2400"/>
            </a:lvl3pPr>
            <a:lvl4pPr>
              <a:defRPr sz="2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6386207" y="1498601"/>
            <a:ext cx="5181600" cy="4240819"/>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8013192" y="1625152"/>
            <a:ext cx="3535680" cy="4217235"/>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612648" y="365125"/>
            <a:ext cx="10936224" cy="731520"/>
          </a:xfrm>
        </p:spPr>
        <p:txBody>
          <a:bodyPr anchor="t">
            <a:normAutofit/>
          </a:bodyPr>
          <a:lstStyle>
            <a:lvl1pPr>
              <a:lnSpc>
                <a:spcPct val="100000"/>
              </a:lnSpc>
              <a:defRPr sz="3334"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612648" y="1625152"/>
            <a:ext cx="3535680" cy="4217234"/>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4328160" y="1637659"/>
            <a:ext cx="3535680" cy="4204728"/>
          </a:xfrm>
        </p:spPr>
        <p:txBody>
          <a:bodyPr>
            <a:normAutofit/>
          </a:bodyPr>
          <a:lstStyle>
            <a:lvl1pPr>
              <a:lnSpc>
                <a:spcPct val="110000"/>
              </a:lnSpc>
              <a:spcBef>
                <a:spcPts val="0"/>
              </a:spcBef>
              <a:defRPr sz="1867">
                <a:solidFill>
                  <a:srgbClr val="2F3D4C"/>
                </a:solidFill>
              </a:defRPr>
            </a:lvl1pPr>
            <a:lvl2pPr>
              <a:lnSpc>
                <a:spcPct val="110000"/>
              </a:lnSpc>
              <a:spcBef>
                <a:spcPts val="0"/>
              </a:spcBef>
              <a:defRPr sz="1867">
                <a:solidFill>
                  <a:srgbClr val="2F3D4C"/>
                </a:solidFill>
              </a:defRPr>
            </a:lvl2pPr>
            <a:lvl3pPr>
              <a:lnSpc>
                <a:spcPct val="110000"/>
              </a:lnSpc>
              <a:spcBef>
                <a:spcPts val="0"/>
              </a:spcBef>
              <a:defRPr sz="1867">
                <a:solidFill>
                  <a:srgbClr val="2F3D4C"/>
                </a:solidFill>
              </a:defRPr>
            </a:lvl3pPr>
            <a:lvl4pPr>
              <a:lnSpc>
                <a:spcPct val="110000"/>
              </a:lnSpc>
              <a:spcBef>
                <a:spcPts val="0"/>
              </a:spcBef>
              <a:defRPr sz="1867">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39196" y="1581324"/>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385173" y="1581324"/>
            <a:ext cx="5183188"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lnSpc>
                <a:spcPct val="110000"/>
              </a:lnSpc>
              <a:spcBef>
                <a:spcPts val="0"/>
              </a:spcBef>
              <a:defRPr sz="1733">
                <a:solidFill>
                  <a:srgbClr val="2F3D4C"/>
                </a:solidFill>
              </a:defRPr>
            </a:lvl1pPr>
            <a:lvl2pPr>
              <a:lnSpc>
                <a:spcPct val="110000"/>
              </a:lnSpc>
              <a:spcBef>
                <a:spcPts val="0"/>
              </a:spcBef>
              <a:defRPr sz="1733">
                <a:solidFill>
                  <a:srgbClr val="2F3D4C"/>
                </a:solidFill>
              </a:defRPr>
            </a:lvl2pPr>
            <a:lvl3pPr>
              <a:lnSpc>
                <a:spcPct val="110000"/>
              </a:lnSpc>
              <a:spcBef>
                <a:spcPts val="0"/>
              </a:spcBef>
              <a:defRPr sz="1733">
                <a:solidFill>
                  <a:srgbClr val="2F3D4C"/>
                </a:solidFill>
              </a:defRPr>
            </a:lvl3pPr>
            <a:lvl4pPr>
              <a:lnSpc>
                <a:spcPct val="110000"/>
              </a:lnSpc>
              <a:spcBef>
                <a:spcPts val="0"/>
              </a:spcBef>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628074" y="365125"/>
            <a:ext cx="10963563" cy="731520"/>
          </a:xfrm>
        </p:spPr>
        <p:txBody>
          <a:bodyPr anchor="t">
            <a:normAutofit/>
          </a:bodyPr>
          <a:lstStyle>
            <a:lvl1pPr>
              <a:lnSpc>
                <a:spcPct val="100000"/>
              </a:lnSpc>
              <a:defRPr sz="3334"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628074" y="1569720"/>
            <a:ext cx="5157787" cy="48768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628074" y="2209800"/>
            <a:ext cx="5157787"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6406142" y="1569720"/>
            <a:ext cx="5183188" cy="426720"/>
          </a:xfrm>
        </p:spPr>
        <p:txBody>
          <a:bodyPr anchor="ctr">
            <a:normAutofit/>
          </a:bodyPr>
          <a:lstStyle>
            <a:lvl1pPr marL="0" indent="0" algn="ctr">
              <a:buNone/>
              <a:defRPr sz="1867" b="1">
                <a:solidFill>
                  <a:srgbClr val="2F3D4C"/>
                </a:solidFill>
              </a:defRPr>
            </a:lvl1pPr>
            <a:lvl2pPr marL="457223" indent="0">
              <a:buNone/>
              <a:defRPr sz="2000" b="1"/>
            </a:lvl2pPr>
            <a:lvl3pPr marL="914446" indent="0">
              <a:buNone/>
              <a:defRPr sz="1800" b="1"/>
            </a:lvl3pPr>
            <a:lvl4pPr marL="1371669" indent="0">
              <a:buNone/>
              <a:defRPr sz="1600" b="1"/>
            </a:lvl4pPr>
            <a:lvl5pPr marL="1828891" indent="0">
              <a:buNone/>
              <a:defRPr sz="1600" b="1"/>
            </a:lvl5pPr>
            <a:lvl6pPr marL="2286114" indent="0">
              <a:buNone/>
              <a:defRPr sz="1600" b="1"/>
            </a:lvl6pPr>
            <a:lvl7pPr marL="2743337" indent="0">
              <a:buNone/>
              <a:defRPr sz="1600" b="1"/>
            </a:lvl7pPr>
            <a:lvl8pPr marL="3200560" indent="0">
              <a:buNone/>
              <a:defRPr sz="1600" b="1"/>
            </a:lvl8pPr>
            <a:lvl9pPr marL="365778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6406142" y="2209800"/>
            <a:ext cx="5183188" cy="3626717"/>
          </a:xfrm>
        </p:spPr>
        <p:txBody>
          <a:bodyPr>
            <a:normAutofit/>
          </a:bodyPr>
          <a:lstStyle>
            <a:lvl1pPr>
              <a:defRPr sz="1733">
                <a:solidFill>
                  <a:srgbClr val="2F3D4C"/>
                </a:solidFill>
              </a:defRPr>
            </a:lvl1pPr>
            <a:lvl2pPr>
              <a:defRPr sz="1733">
                <a:solidFill>
                  <a:srgbClr val="2F3D4C"/>
                </a:solidFill>
              </a:defRPr>
            </a:lvl2pPr>
            <a:lvl3pPr>
              <a:defRPr sz="1733">
                <a:solidFill>
                  <a:srgbClr val="2F3D4C"/>
                </a:solidFill>
              </a:defRPr>
            </a:lvl3pPr>
            <a:lvl4pPr>
              <a:defRPr sz="1733">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602487" y="1264092"/>
            <a:ext cx="10972800" cy="12507"/>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62081"/>
          </a:xfrm>
        </p:spPr>
        <p:txBody>
          <a:bodyPr anchor="t">
            <a:normAutofit/>
          </a:bodyPr>
          <a:lstStyle>
            <a:lvl1pPr>
              <a:lnSpc>
                <a:spcPct val="100000"/>
              </a:lnSpc>
              <a:defRPr sz="3334"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p:spPr>
        <p:txBody>
          <a:bodyPr>
            <a:normAutofit/>
          </a:bodyPr>
          <a:lstStyle>
            <a:lvl1pPr marL="0" indent="0">
              <a:lnSpc>
                <a:spcPct val="110000"/>
              </a:lnSpc>
              <a:spcBef>
                <a:spcPts val="0"/>
              </a:spcBef>
              <a:buNone/>
              <a:defRPr sz="1867">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0"/>
            <a:ext cx="4181859" cy="3835388"/>
          </a:xfrm>
        </p:spPr>
        <p:txBody>
          <a:bodyPr>
            <a:noAutofit/>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3344637" y="4026981"/>
            <a:ext cx="3657600" cy="1054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629483" y="1871629"/>
            <a:ext cx="4230991" cy="12193"/>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590167" y="457200"/>
            <a:ext cx="4181859" cy="1112837"/>
          </a:xfrm>
        </p:spPr>
        <p:txBody>
          <a:bodyPr anchor="t">
            <a:normAutofit/>
          </a:bodyPr>
          <a:lstStyle>
            <a:lvl1pPr>
              <a:lnSpc>
                <a:spcPct val="100000"/>
              </a:lnSpc>
              <a:defRPr sz="3334"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657226" y="2209801"/>
            <a:ext cx="4230990" cy="3659187"/>
          </a:xfrm>
        </p:spPr>
        <p:txBody>
          <a:bodyPr/>
          <a:lstStyle>
            <a:lvl1pPr marL="0" indent="0">
              <a:lnSpc>
                <a:spcPct val="110000"/>
              </a:lnSpc>
              <a:spcBef>
                <a:spcPts val="0"/>
              </a:spcBef>
              <a:buNone/>
              <a:defRPr sz="1733">
                <a:solidFill>
                  <a:srgbClr val="2F3D4C"/>
                </a:solidFill>
              </a:defRPr>
            </a:lvl1pPr>
            <a:lvl2pPr marL="457223" indent="0">
              <a:buNone/>
              <a:defRPr sz="1400"/>
            </a:lvl2pPr>
            <a:lvl3pPr marL="914446" indent="0">
              <a:buNone/>
              <a:defRPr sz="1200"/>
            </a:lvl3pPr>
            <a:lvl4pPr marL="1371669" indent="0">
              <a:buNone/>
              <a:defRPr sz="1000"/>
            </a:lvl4pPr>
            <a:lvl5pPr marL="1828891" indent="0">
              <a:buNone/>
              <a:defRPr sz="1000"/>
            </a:lvl5pPr>
            <a:lvl6pPr marL="2286114" indent="0">
              <a:buNone/>
              <a:defRPr sz="1000"/>
            </a:lvl6pPr>
            <a:lvl7pPr marL="2743337" indent="0">
              <a:buNone/>
              <a:defRPr sz="1000"/>
            </a:lvl7pPr>
            <a:lvl8pPr marL="3200560" indent="0">
              <a:buNone/>
              <a:defRPr sz="1000"/>
            </a:lvl8pPr>
            <a:lvl9pPr marL="3657783" indent="0">
              <a:buNone/>
              <a:defRPr sz="10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5486400" y="457202"/>
            <a:ext cx="5868988" cy="5403850"/>
          </a:xfrm>
          <a:ln w="28575">
            <a:solidFill>
              <a:srgbClr val="F0C14C"/>
            </a:solidFill>
          </a:ln>
        </p:spPr>
        <p:txBody>
          <a:bodyPr anchor="ctr">
            <a:normAutofit/>
          </a:bodyPr>
          <a:lstStyle>
            <a:lvl1pPr marL="0" indent="0" algn="ctr">
              <a:lnSpc>
                <a:spcPct val="110000"/>
              </a:lnSpc>
              <a:spcBef>
                <a:spcPts val="0"/>
              </a:spcBef>
              <a:buNone/>
              <a:defRPr sz="2933">
                <a:solidFill>
                  <a:srgbClr val="2F3D4C"/>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629483" y="1871629"/>
            <a:ext cx="4230991" cy="12193"/>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5100285" y="564216"/>
            <a:ext cx="17743" cy="115824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1023600" y="5885341"/>
            <a:ext cx="841775" cy="836135"/>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5860603" y="1489102"/>
            <a:ext cx="4864100" cy="1875553"/>
          </a:xfrm>
        </p:spPr>
        <p:txBody>
          <a:bodyPr anchor="t">
            <a:noAutofit/>
          </a:bodyPr>
          <a:lstStyle>
            <a:lvl1pPr>
              <a:lnSpc>
                <a:spcPct val="100000"/>
              </a:lnSpc>
              <a:defRPr sz="5867"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5892800" y="3530600"/>
            <a:ext cx="486410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1435100" y="1322491"/>
            <a:ext cx="3657600" cy="36576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5860603" y="3674527"/>
            <a:ext cx="4896297" cy="668873"/>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4556759" y="5511800"/>
            <a:ext cx="3048000" cy="609600"/>
          </a:xfrm>
        </p:spPr>
        <p:txBody>
          <a:bodyPr anchor="ctr">
            <a:normAutofit/>
          </a:bodyPr>
          <a:lstStyle>
            <a:lvl1pPr algn="ctr">
              <a:lnSpc>
                <a:spcPct val="100000"/>
              </a:lnSpc>
              <a:defRPr sz="2933"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93387" y="685800"/>
            <a:ext cx="4574746" cy="4572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914446"/>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9873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2/12/2026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2/12/2026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2/12/2026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2/12/2026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2/12/2026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8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2/12/2026</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3" r:id="rId12"/>
    <p:sldLayoutId id="2147483684" r:id="rId13"/>
    <p:sldLayoutId id="2147483685"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612648" y="365125"/>
            <a:ext cx="10936224" cy="73152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612648" y="1244601"/>
            <a:ext cx="10936224" cy="4594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612648" y="635635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A448B9D2-E6E9-40E5-8C65-A106E5FF64CC}" type="datetimeFigureOut">
              <a:rPr lang="en-US" smtClean="0">
                <a:solidFill>
                  <a:prstClr val="black">
                    <a:tint val="82000"/>
                  </a:prstClr>
                </a:solidFill>
              </a:rPr>
              <a:pPr defTabSz="914446"/>
              <a:t>2/12/2026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4023360" y="6370895"/>
            <a:ext cx="41148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8805672" y="6370895"/>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defTabSz="914446"/>
            <a:fld id="{6198BB4C-949A-4E12-86B0-4EF15C1E3C5D}" type="slidenum">
              <a:rPr lang="en-US" smtClean="0">
                <a:solidFill>
                  <a:prstClr val="black">
                    <a:tint val="82000"/>
                  </a:prstClr>
                </a:solidFill>
              </a:rPr>
              <a:pPr defTabSz="914446"/>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 id="2147483680" r:id="rId17"/>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hyperlink" Target="https://scde.formstack.com/forms/february_10th_subgroup_support_registra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ed.sc.gov/finance/financial-services/manual-handbooks-and-guidelines/funding-manuals/fiscal-year-2025-2026-funding-manual/"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hyperlink" Target="https://ed.sc.gov/finance/financial-services/payment-information/monthly-payments-to-districts/"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hyperlink" Target="mailto:vhenke@ed.sc.gov" TargetMode="Externa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https://nam10.safelinks.protection.outlook.com/?url=https%3A%2F%2Fwww.eventbrite.com%2Fe%2Ffebruary-24-25-2026-sc-mentor-training-in-person-registration-1778268301359%3Faff%3Doddtdtcreator&amp;data=05%7C02%7Cvhenke%40ed.sc.gov%7C514f4d11a7f44fdbbf7c08de67db4ee4%7C2704e2c529f54f7eb91cbd56f0685995%7C0%7C0%7C639062388779319698%7CUnknown%7CTWFpbGZsb3d8eyJFbXB0eU1hcGkiOnRydWUsIlYiOiIwLjAuMDAwMCIsIlAiOiJXaW4zMiIsIkFOIjoiTWFpbCIsIldUIjoyfQ%3D%3D%7C0%7C%7C%7C&amp;sdata=FOaCsoyr6wOAlqFr38GTN8HclO8nJDvm1y48vLJZitA%3D&amp;reserved=0" TargetMode="External"/><Relationship Id="rId2" Type="http://schemas.openxmlformats.org/officeDocument/2006/relationships/notesSlide" Target="../notesSlides/notesSlide13.xml"/><Relationship Id="rId1" Type="http://schemas.openxmlformats.org/officeDocument/2006/relationships/slideLayout" Target="../slideLayouts/slideLayout21.xml"/><Relationship Id="rId5" Type="http://schemas.openxmlformats.org/officeDocument/2006/relationships/hyperlink" Target="https://nam10.safelinks.protection.outlook.com/?url=https%3A%2F%2Fwww.eventbrite.com%2Fe%2Fmay-12-13-2026-sc-mentor-training-in-person-registration-1981373178514%3Faff%3Doddtdtcreator&amp;data=05%7C02%7Cvhenke%40ed.sc.gov%7C514f4d11a7f44fdbbf7c08de67db4ee4%7C2704e2c529f54f7eb91cbd56f0685995%7C0%7C0%7C639062388779338098%7CUnknown%7CTWFpbGZsb3d8eyJFbXB0eU1hcGkiOnRydWUsIlYiOiIwLjAuMDAwMCIsIlAiOiJXaW4zMiIsIkFOIjoiTWFpbCIsIldUIjoyfQ%3D%3D%7C0%7C%7C%7C&amp;sdata=pmPnhcYnU9ZOVuVImzUPI1CRj4VYGhk%2BhtePzfWQknE%3D&amp;reserved=0" TargetMode="External"/><Relationship Id="rId4" Type="http://schemas.openxmlformats.org/officeDocument/2006/relationships/hyperlink" Target="https://nam10.safelinks.protection.outlook.com/?url=https%3A%2F%2Fwww.eventbrite.com%2Fe%2Fapril-21-22-2026-sc-mentor-training-in-person-registration-1981367177565%3Faff%3Doddtdtcreator&amp;data=05%7C02%7Cvhenke%40ed.sc.gov%7C514f4d11a7f44fdbbf7c08de67db4ee4%7C2704e2c529f54f7eb91cbd56f0685995%7C0%7C0%7C639062388779329102%7CUnknown%7CTWFpbGZsb3d8eyJFbXB0eU1hcGkiOnRydWUsIlYiOiIwLjAuMDAwMCIsIlAiOiJXaW4zMiIsIkFOIjoiTWFpbCIsIldUIjoyfQ%3D%3D%7C0%7C%7C%7C&amp;sdata=4PUqyudhRMEmGS9zLKCzGtgEfAm%2BClLRnk9yKNLponk%3D&amp;reserved=0"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hyperlink" Target="mailto:Rfrazier@ed.sc.gov" TargetMode="Externa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8" Type="http://schemas.openxmlformats.org/officeDocument/2006/relationships/hyperlink" Target="mailto:kemack@ed.sc.gov" TargetMode="External"/><Relationship Id="rId13" Type="http://schemas.openxmlformats.org/officeDocument/2006/relationships/hyperlink" Target="mailto:oortmann@ed.sc.gov" TargetMode="External"/><Relationship Id="rId3" Type="http://schemas.openxmlformats.org/officeDocument/2006/relationships/hyperlink" Target="mailto:skberresford@ed.sc.gov" TargetMode="External"/><Relationship Id="rId7" Type="http://schemas.openxmlformats.org/officeDocument/2006/relationships/hyperlink" Target="mailto:khoward@ed.sc.gov" TargetMode="External"/><Relationship Id="rId12" Type="http://schemas.openxmlformats.org/officeDocument/2006/relationships/hyperlink" Target="mailto:rthurmond@ed.sc.gov" TargetMode="External"/><Relationship Id="rId2" Type="http://schemas.openxmlformats.org/officeDocument/2006/relationships/notesSlide" Target="../notesSlides/notesSlide16.xml"/><Relationship Id="rId16" Type="http://schemas.openxmlformats.org/officeDocument/2006/relationships/image" Target="../media/image12.png"/><Relationship Id="rId1" Type="http://schemas.openxmlformats.org/officeDocument/2006/relationships/slideLayout" Target="../slideLayouts/slideLayout8.xml"/><Relationship Id="rId6" Type="http://schemas.openxmlformats.org/officeDocument/2006/relationships/hyperlink" Target="mailto:vhenke@ed.sc.gov" TargetMode="External"/><Relationship Id="rId11" Type="http://schemas.openxmlformats.org/officeDocument/2006/relationships/hyperlink" Target="mailto:gedwards@ed.sc.gov" TargetMode="External"/><Relationship Id="rId5" Type="http://schemas.openxmlformats.org/officeDocument/2006/relationships/hyperlink" Target="mailto:rfrazier@ed.sc.gov" TargetMode="External"/><Relationship Id="rId15" Type="http://schemas.openxmlformats.org/officeDocument/2006/relationships/hyperlink" Target="mailto:tsmith@ed.sc.gov" TargetMode="External"/><Relationship Id="rId10" Type="http://schemas.openxmlformats.org/officeDocument/2006/relationships/hyperlink" Target="mailto:masuber@ed.sc.gov" TargetMode="External"/><Relationship Id="rId4" Type="http://schemas.openxmlformats.org/officeDocument/2006/relationships/hyperlink" Target="mailto:ascohoon@ed.sc.gov" TargetMode="External"/><Relationship Id="rId9" Type="http://schemas.openxmlformats.org/officeDocument/2006/relationships/hyperlink" Target="mailto:lmandsager@ed.sc.gov" TargetMode="External"/><Relationship Id="rId14" Type="http://schemas.openxmlformats.org/officeDocument/2006/relationships/hyperlink" Target="mailto:frobinson@ed.sc.gov"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8" Type="http://schemas.openxmlformats.org/officeDocument/2006/relationships/hyperlink" Target="mailto:Mtgloverdelee@ed.sc.gov" TargetMode="External"/><Relationship Id="rId3" Type="http://schemas.openxmlformats.org/officeDocument/2006/relationships/image" Target="../media/image14.jpeg"/><Relationship Id="rId7" Type="http://schemas.openxmlformats.org/officeDocument/2006/relationships/image" Target="../media/image16.png"/><Relationship Id="rId12" Type="http://schemas.openxmlformats.org/officeDocument/2006/relationships/hyperlink" Target="mailto:Lmiddleton@ed.sc.gov"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mailto:Dfhicks@ed.sc.gov" TargetMode="External"/><Relationship Id="rId11" Type="http://schemas.openxmlformats.org/officeDocument/2006/relationships/image" Target="../media/image18.jpeg"/><Relationship Id="rId5" Type="http://schemas.openxmlformats.org/officeDocument/2006/relationships/image" Target="../media/image15.jpeg"/><Relationship Id="rId10" Type="http://schemas.openxmlformats.org/officeDocument/2006/relationships/hyperlink" Target="mailto:Aniesse@ed.sc.gov" TargetMode="External"/><Relationship Id="rId4" Type="http://schemas.openxmlformats.org/officeDocument/2006/relationships/hyperlink" Target="mailto:Jgreene@ed.sc.gov" TargetMode="External"/><Relationship Id="rId9"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688584" y="401661"/>
            <a:ext cx="8483599" cy="149271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400" b="1">
                <a:solidFill>
                  <a:srgbClr val="233746"/>
                </a:solidFill>
                <a:latin typeface="Aptos"/>
              </a:rPr>
              <a:t>Educator Effectiveness</a:t>
            </a:r>
            <a:r>
              <a:rPr kumimoji="0" lang="en-US" sz="4400" b="1" i="0" u="none" strike="noStrike" kern="1200" cap="none" spc="0" normalizeH="0" baseline="0" noProof="0">
                <a:ln>
                  <a:noFill/>
                </a:ln>
                <a:solidFill>
                  <a:srgbClr val="233746"/>
                </a:solidFill>
                <a:effectLst/>
                <a:uLnTx/>
                <a:uFillTx/>
                <a:latin typeface="Aptos"/>
              </a:rPr>
              <a:t> </a:t>
            </a:r>
            <a:br>
              <a:rPr lang="en-US" sz="4400" b="1" i="0" u="none" strike="noStrike" kern="1200" cap="none" spc="0" normalizeH="0" baseline="0" noProof="0">
                <a:ln>
                  <a:noFill/>
                </a:ln>
                <a:effectLst/>
                <a:uLnTx/>
                <a:uFillTx/>
                <a:latin typeface="Aptos" panose="020B0004020202020204" pitchFamily="34" charset="0"/>
              </a:rPr>
            </a:br>
            <a:r>
              <a:rPr kumimoji="0" lang="en-US" sz="4400" b="1" i="0" u="none" strike="noStrike" kern="1200" cap="none" spc="0" normalizeH="0" baseline="0" noProof="0">
                <a:ln>
                  <a:noFill/>
                </a:ln>
                <a:solidFill>
                  <a:srgbClr val="233746"/>
                </a:solidFill>
                <a:effectLst/>
                <a:uLnTx/>
                <a:uFillTx/>
                <a:latin typeface="Aptos"/>
              </a:rPr>
              <a:t>Virtual Office Hours</a:t>
            </a:r>
            <a:r>
              <a:rPr kumimoji="0" lang="en-US" sz="5300" b="1" i="0" u="none" strike="noStrike" kern="1200" cap="none" spc="0" normalizeH="0" baseline="0" noProof="0">
                <a:ln>
                  <a:noFill/>
                </a:ln>
                <a:solidFill>
                  <a:srgbClr val="233746"/>
                </a:solidFill>
                <a:effectLst/>
                <a:uLnTx/>
                <a:uFillTx/>
                <a:latin typeface="Aptos"/>
              </a:rPr>
              <a:t> </a:t>
            </a:r>
            <a:endParaRPr lang="en-US">
              <a:latin typeface="Aptos"/>
            </a:endParaRPr>
          </a:p>
        </p:txBody>
      </p:sp>
      <p:sp>
        <p:nvSpPr>
          <p:cNvPr id="12" name="TextBox 6">
            <a:extLst>
              <a:ext uri="{FF2B5EF4-FFF2-40B4-BE49-F238E27FC236}">
                <a16:creationId xmlns:a16="http://schemas.microsoft.com/office/drawing/2014/main" id="{E5A2C9A6-FA7C-FE1C-88FF-CF927DF21E4A}"/>
              </a:ext>
            </a:extLst>
          </p:cNvPr>
          <p:cNvSpPr txBox="1"/>
          <p:nvPr/>
        </p:nvSpPr>
        <p:spPr>
          <a:xfrm>
            <a:off x="1760971" y="2155736"/>
            <a:ext cx="3204634" cy="29181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nSpc>
                <a:spcPts val="1959"/>
              </a:lnSpc>
              <a:spcBef>
                <a:spcPct val="0"/>
              </a:spcBef>
            </a:pPr>
            <a:r>
              <a:rPr lang="en-US" sz="2800" b="1">
                <a:solidFill>
                  <a:srgbClr val="233746"/>
                </a:solidFill>
                <a:latin typeface="Aptos"/>
              </a:rPr>
              <a:t>February 11, 2026</a:t>
            </a:r>
          </a:p>
        </p:txBody>
      </p:sp>
      <p:sp>
        <p:nvSpPr>
          <p:cNvPr id="4" name="TextBox 3">
            <a:extLst>
              <a:ext uri="{FF2B5EF4-FFF2-40B4-BE49-F238E27FC236}">
                <a16:creationId xmlns:a16="http://schemas.microsoft.com/office/drawing/2014/main" id="{70787342-6D37-1A43-7D2E-50CC226FBF32}"/>
              </a:ext>
            </a:extLst>
          </p:cNvPr>
          <p:cNvSpPr txBox="1"/>
          <p:nvPr/>
        </p:nvSpPr>
        <p:spPr>
          <a:xfrm>
            <a:off x="259292" y="2884392"/>
            <a:ext cx="5605854"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a:latin typeface="Aptos"/>
                <a:ea typeface="Calibri"/>
                <a:cs typeface="Calibri"/>
              </a:rPr>
              <a:t>Welcome!</a:t>
            </a:r>
          </a:p>
          <a:p>
            <a:pPr algn="ctr"/>
            <a:endParaRPr lang="en-US" sz="2800">
              <a:solidFill>
                <a:srgbClr val="233F58"/>
              </a:solidFill>
              <a:latin typeface="Aptos"/>
              <a:ea typeface="Calibri"/>
              <a:cs typeface="Calibri"/>
            </a:endParaRPr>
          </a:p>
          <a:p>
            <a:pPr algn="ctr"/>
            <a:r>
              <a:rPr lang="en-US" sz="2800" b="1">
                <a:solidFill>
                  <a:srgbClr val="373743"/>
                </a:solidFill>
                <a:highlight>
                  <a:srgbClr val="FBFBFC"/>
                </a:highlight>
                <a:latin typeface="Aptos"/>
                <a:ea typeface="+mn-lt"/>
                <a:cs typeface="+mn-lt"/>
              </a:rPr>
              <a:t>If your leadership style were a movie title, what would it be?</a:t>
            </a:r>
            <a:endParaRPr lang="en-US" sz="2800" b="1">
              <a:latin typeface="Aptos"/>
            </a:endParaRPr>
          </a:p>
          <a:p>
            <a:pPr algn="ctr"/>
            <a:endParaRPr lang="en-US" sz="2400" b="1">
              <a:solidFill>
                <a:srgbClr val="2D2D39"/>
              </a:solidFill>
              <a:latin typeface="Aptos"/>
              <a:ea typeface="Calibri"/>
              <a:cs typeface="Calibri"/>
            </a:endParaRPr>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
        <p:nvSpPr>
          <p:cNvPr id="3" name="Freeform 3">
            <a:extLst>
              <a:ext uri="{C183D7F6-B498-43B3-948B-1728B52AA6E4}">
                <adec:decorative xmlns:adec="http://schemas.microsoft.com/office/drawing/2017/decorative" val="1"/>
              </a:ext>
            </a:extLst>
          </p:cNvPr>
          <p:cNvSpPr/>
          <p:nvPr/>
        </p:nvSpPr>
        <p:spPr>
          <a:xfrm>
            <a:off x="5729069" y="143812"/>
            <a:ext cx="6203639" cy="6570376"/>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4">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E4068-1CF8-D48F-A803-747BBAF8DFF7}"/>
            </a:ext>
          </a:extLst>
        </p:cNvPr>
        <p:cNvGrpSpPr/>
        <p:nvPr/>
      </p:nvGrpSpPr>
      <p:grpSpPr>
        <a:xfrm>
          <a:off x="0" y="0"/>
          <a:ext cx="0" cy="0"/>
          <a:chOff x="0" y="0"/>
          <a:chExt cx="0" cy="0"/>
        </a:xfrm>
      </p:grpSpPr>
      <p:pic>
        <p:nvPicPr>
          <p:cNvPr id="6" name="Content Placeholder 3" descr="Designations in SC Code, Title 59, Chapter 18">
            <a:extLst>
              <a:ext uri="{FF2B5EF4-FFF2-40B4-BE49-F238E27FC236}">
                <a16:creationId xmlns:a16="http://schemas.microsoft.com/office/drawing/2014/main" id="{A27E50E0-F757-6277-C878-B2F1253B081B}"/>
              </a:ext>
            </a:extLst>
          </p:cNvPr>
          <p:cNvPicPr>
            <a:picLocks noChangeAspect="1"/>
          </p:cNvPicPr>
          <p:nvPr/>
        </p:nvPicPr>
        <p:blipFill>
          <a:blip r:embed="rId2"/>
          <a:stretch>
            <a:fillRect/>
          </a:stretch>
        </p:blipFill>
        <p:spPr>
          <a:xfrm>
            <a:off x="173907" y="560068"/>
            <a:ext cx="11072313" cy="4854832"/>
          </a:xfrm>
          <a:prstGeom prst="rect">
            <a:avLst/>
          </a:prstGeom>
          <a:noFill/>
        </p:spPr>
      </p:pic>
      <p:sp>
        <p:nvSpPr>
          <p:cNvPr id="2" name="Title 1">
            <a:extLst>
              <a:ext uri="{FF2B5EF4-FFF2-40B4-BE49-F238E27FC236}">
                <a16:creationId xmlns:a16="http://schemas.microsoft.com/office/drawing/2014/main" id="{37FFDF18-ECC9-A1AD-E7DD-44B4A9CB1D7E}"/>
              </a:ext>
            </a:extLst>
          </p:cNvPr>
          <p:cNvSpPr>
            <a:spLocks noGrp="1"/>
          </p:cNvSpPr>
          <p:nvPr>
            <p:ph type="title"/>
          </p:nvPr>
        </p:nvSpPr>
        <p:spPr>
          <a:xfrm>
            <a:off x="532261" y="73723"/>
            <a:ext cx="10966704" cy="731520"/>
          </a:xfrm>
        </p:spPr>
        <p:txBody>
          <a:bodyPr/>
          <a:lstStyle/>
          <a:p>
            <a:r>
              <a:rPr lang="en-US" dirty="0"/>
              <a:t>ATSI Information Continued</a:t>
            </a:r>
          </a:p>
        </p:txBody>
      </p:sp>
    </p:spTree>
    <p:extLst>
      <p:ext uri="{BB962C8B-B14F-4D97-AF65-F5344CB8AC3E}">
        <p14:creationId xmlns:p14="http://schemas.microsoft.com/office/powerpoint/2010/main" val="3017675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AE4F1-A6FA-7EC3-B022-94FD6CA318D1}"/>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A9EA7C71-0FBE-34E7-DCDD-A3484F0B4F72}"/>
              </a:ext>
            </a:extLst>
          </p:cNvPr>
          <p:cNvSpPr>
            <a:spLocks noGrp="1"/>
          </p:cNvSpPr>
          <p:nvPr>
            <p:ph type="title"/>
          </p:nvPr>
        </p:nvSpPr>
        <p:spPr>
          <a:xfrm>
            <a:off x="632883" y="298450"/>
            <a:ext cx="4231065" cy="774700"/>
          </a:xfrm>
        </p:spPr>
        <p:txBody>
          <a:bodyP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4000">
                <a:solidFill>
                  <a:srgbClr val="233746"/>
                </a:solidFill>
                <a:latin typeface="Aptos Display"/>
              </a:rPr>
              <a:t>Identifications</a:t>
            </a:r>
          </a:p>
        </p:txBody>
      </p:sp>
      <p:sp>
        <p:nvSpPr>
          <p:cNvPr id="5" name="Text Placeholder 5">
            <a:extLst>
              <a:ext uri="{FF2B5EF4-FFF2-40B4-BE49-F238E27FC236}">
                <a16:creationId xmlns:a16="http://schemas.microsoft.com/office/drawing/2014/main" id="{93EDB7BF-7ADE-DE7C-40D3-FE2935E7269D}"/>
              </a:ext>
            </a:extLst>
          </p:cNvPr>
          <p:cNvSpPr txBox="1">
            <a:spLocks/>
          </p:cNvSpPr>
          <p:nvPr/>
        </p:nvSpPr>
        <p:spPr>
          <a:xfrm>
            <a:off x="626199" y="1718734"/>
            <a:ext cx="3327566" cy="4116639"/>
          </a:xfrm>
          <a:prstGeom prst="rect">
            <a:avLst/>
          </a:prstGeom>
        </p:spPr>
        <p:txBody>
          <a:bodyPr vert="horz" lIns="60960" tIns="30480" rIns="60960" bIns="30480" rtlCol="0" anchor="t">
            <a:noAutofit/>
          </a:bodyPr>
          <a:lstStyle>
            <a:defPPr>
              <a:defRPr lang="en-US"/>
            </a:defPPr>
            <a:lvl1pPr marL="0" indent="-3429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1pPr>
            <a:lvl2pPr marL="304770" indent="-28575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2pPr>
            <a:lvl3pPr marL="609539"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914309"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1219078"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1523848"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28617"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33387"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38156" indent="-228600" algn="l" defTabSz="609539" rtl="0" eaLnBrk="1" latinLnBrk="0" hangingPunct="1">
              <a:spcBef>
                <a:spcPct val="20000"/>
              </a:spcBef>
              <a:buFont typeface="Arial" pitchFamily="34" charset="0"/>
              <a:buChar char="•"/>
              <a:defRPr sz="1200" kern="1200">
                <a:solidFill>
                  <a:schemeClr val="tx1"/>
                </a:solidFill>
                <a:latin typeface="+mn-lt"/>
                <a:ea typeface="+mn-ea"/>
                <a:cs typeface="+mn-cs"/>
              </a:defRPr>
            </a:lvl9pPr>
          </a:lstStyle>
          <a:p>
            <a:r>
              <a:rPr lang="en-US" sz="3600">
                <a:latin typeface="Aptos Display"/>
              </a:rPr>
              <a:t>You may have multiple identifications!</a:t>
            </a:r>
          </a:p>
          <a:p>
            <a:endParaRPr lang="en-US" sz="3600">
              <a:latin typeface="Aptos Display"/>
            </a:endParaRPr>
          </a:p>
          <a:p>
            <a:r>
              <a:rPr lang="en-US" sz="3600">
                <a:latin typeface="Aptos Display"/>
              </a:rPr>
              <a:t>Multiple Federal AND State... </a:t>
            </a:r>
            <a:endParaRPr lang="en-US" sz="3600">
              <a:latin typeface="Aptos Display"/>
              <a:ea typeface="Calibri"/>
              <a:cs typeface="Calibri"/>
            </a:endParaRPr>
          </a:p>
        </p:txBody>
      </p:sp>
      <p:graphicFrame>
        <p:nvGraphicFramePr>
          <p:cNvPr id="8" name="Content Placeholder 6" descr="Graphic of Identifications for ATSI">
            <a:extLst>
              <a:ext uri="{FF2B5EF4-FFF2-40B4-BE49-F238E27FC236}">
                <a16:creationId xmlns:a16="http://schemas.microsoft.com/office/drawing/2014/main" id="{2B8BDA9F-B339-4383-3479-24535D241E80}"/>
              </a:ext>
            </a:extLst>
          </p:cNvPr>
          <p:cNvGraphicFramePr>
            <a:graphicFrameLocks/>
          </p:cNvGraphicFramePr>
          <p:nvPr>
            <p:extLst>
              <p:ext uri="{D42A27DB-BD31-4B8C-83A1-F6EECF244321}">
                <p14:modId xmlns:p14="http://schemas.microsoft.com/office/powerpoint/2010/main" val="3111054511"/>
              </p:ext>
            </p:extLst>
          </p:nvPr>
        </p:nvGraphicFramePr>
        <p:xfrm>
          <a:off x="4508073" y="514458"/>
          <a:ext cx="8074641" cy="58325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9602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A527B-03D9-CAD3-3CED-9861EA5E8994}"/>
            </a:ext>
          </a:extLst>
        </p:cNvPr>
        <p:cNvGrpSpPr/>
        <p:nvPr/>
      </p:nvGrpSpPr>
      <p:grpSpPr>
        <a:xfrm>
          <a:off x="0" y="0"/>
          <a:ext cx="0" cy="0"/>
          <a:chOff x="0" y="0"/>
          <a:chExt cx="0" cy="0"/>
        </a:xfrm>
      </p:grpSpPr>
      <p:sp>
        <p:nvSpPr>
          <p:cNvPr id="34" name="Title 33">
            <a:extLst>
              <a:ext uri="{FF2B5EF4-FFF2-40B4-BE49-F238E27FC236}">
                <a16:creationId xmlns:a16="http://schemas.microsoft.com/office/drawing/2014/main" id="{6E84966E-6458-7576-113C-FDB8503C0B71}"/>
              </a:ext>
            </a:extLst>
          </p:cNvPr>
          <p:cNvSpPr>
            <a:spLocks noGrp="1"/>
          </p:cNvSpPr>
          <p:nvPr>
            <p:ph type="title"/>
          </p:nvPr>
        </p:nvSpPr>
        <p:spPr/>
        <p:txBody>
          <a:bodyPr>
            <a:normAutofit/>
          </a:bodyPr>
          <a:lstStyle/>
          <a:p>
            <a:r>
              <a:rPr lang="en-US" sz="3200">
                <a:solidFill>
                  <a:srgbClr val="000000"/>
                </a:solidFill>
                <a:latin typeface="Calibri"/>
                <a:ea typeface="Calibri"/>
                <a:cs typeface="Calibri"/>
              </a:rPr>
              <a:t>Upcoming Professional Development: </a:t>
            </a:r>
            <a:r>
              <a:rPr lang="en-US" sz="3200">
                <a:solidFill>
                  <a:srgbClr val="EFC04B"/>
                </a:solidFill>
                <a:latin typeface="Calibri"/>
                <a:ea typeface="Calibri"/>
                <a:cs typeface="Calibri"/>
              </a:rPr>
              <a:t>Subgroup Support</a:t>
            </a:r>
            <a:endParaRPr lang="en-US" sz="3200" b="0">
              <a:solidFill>
                <a:srgbClr val="000000"/>
              </a:solidFill>
              <a:latin typeface="Calibri"/>
              <a:ea typeface="Calibri"/>
              <a:cs typeface="Calibri"/>
            </a:endParaRPr>
          </a:p>
          <a:p>
            <a:endParaRPr lang="en-US" sz="3300"/>
          </a:p>
        </p:txBody>
      </p:sp>
      <p:graphicFrame>
        <p:nvGraphicFramePr>
          <p:cNvPr id="49" name="Content Placeholder 8">
            <a:extLst>
              <a:ext uri="{FF2B5EF4-FFF2-40B4-BE49-F238E27FC236}">
                <a16:creationId xmlns:a16="http://schemas.microsoft.com/office/drawing/2014/main" id="{BB8BE844-9041-7616-638B-1F341F4DEA04}"/>
              </a:ext>
            </a:extLst>
          </p:cNvPr>
          <p:cNvGraphicFramePr>
            <a:graphicFrameLocks/>
          </p:cNvGraphicFramePr>
          <p:nvPr>
            <p:extLst>
              <p:ext uri="{D42A27DB-BD31-4B8C-83A1-F6EECF244321}">
                <p14:modId xmlns:p14="http://schemas.microsoft.com/office/powerpoint/2010/main" val="3300414061"/>
              </p:ext>
            </p:extLst>
          </p:nvPr>
        </p:nvGraphicFramePr>
        <p:xfrm>
          <a:off x="617404" y="1378088"/>
          <a:ext cx="7263853" cy="5107029"/>
        </p:xfrm>
        <a:graphic>
          <a:graphicData uri="http://schemas.openxmlformats.org/drawingml/2006/table">
            <a:tbl>
              <a:tblPr firstRow="1" bandRow="1">
                <a:tableStyleId>{D27102A9-8310-4765-A935-A1911B00CA55}</a:tableStyleId>
              </a:tblPr>
              <a:tblGrid>
                <a:gridCol w="1829685">
                  <a:extLst>
                    <a:ext uri="{9D8B030D-6E8A-4147-A177-3AD203B41FA5}">
                      <a16:colId xmlns:a16="http://schemas.microsoft.com/office/drawing/2014/main" val="3998078933"/>
                    </a:ext>
                  </a:extLst>
                </a:gridCol>
                <a:gridCol w="2543264">
                  <a:extLst>
                    <a:ext uri="{9D8B030D-6E8A-4147-A177-3AD203B41FA5}">
                      <a16:colId xmlns:a16="http://schemas.microsoft.com/office/drawing/2014/main" val="4118715718"/>
                    </a:ext>
                  </a:extLst>
                </a:gridCol>
                <a:gridCol w="2890904">
                  <a:extLst>
                    <a:ext uri="{9D8B030D-6E8A-4147-A177-3AD203B41FA5}">
                      <a16:colId xmlns:a16="http://schemas.microsoft.com/office/drawing/2014/main" val="3890685072"/>
                    </a:ext>
                  </a:extLst>
                </a:gridCol>
              </a:tblGrid>
              <a:tr h="430615">
                <a:tc>
                  <a:txBody>
                    <a:bodyPr/>
                    <a:lstStyle/>
                    <a:p>
                      <a:pPr algn="ctr" rtl="0" fontAlgn="base">
                        <a:lnSpc>
                          <a:spcPct val="100000"/>
                        </a:lnSpc>
                        <a:buNone/>
                      </a:pPr>
                      <a:r>
                        <a:rPr lang="en-US" sz="2100" cap="none" spc="0" dirty="0">
                          <a:solidFill>
                            <a:srgbClr val="000000"/>
                          </a:solidFill>
                          <a:effectLst/>
                        </a:rPr>
                        <a:t>Date</a:t>
                      </a:r>
                    </a:p>
                  </a:txBody>
                  <a:tcPr marL="79199" marR="56570" marT="56570" marB="113141"/>
                </a:tc>
                <a:tc>
                  <a:txBody>
                    <a:bodyPr/>
                    <a:lstStyle/>
                    <a:p>
                      <a:pPr algn="ctr" rtl="0" fontAlgn="base">
                        <a:lnSpc>
                          <a:spcPct val="100000"/>
                        </a:lnSpc>
                        <a:buNone/>
                      </a:pPr>
                      <a:r>
                        <a:rPr lang="en-US" sz="2100" cap="none" spc="0" dirty="0">
                          <a:solidFill>
                            <a:srgbClr val="000000"/>
                          </a:solidFill>
                          <a:effectLst/>
                        </a:rPr>
                        <a:t>Location</a:t>
                      </a:r>
                    </a:p>
                  </a:txBody>
                  <a:tcPr marL="79199" marR="56570" marT="56570" marB="113141"/>
                </a:tc>
                <a:tc>
                  <a:txBody>
                    <a:bodyPr/>
                    <a:lstStyle/>
                    <a:p>
                      <a:pPr algn="ctr" rtl="0" fontAlgn="base">
                        <a:lnSpc>
                          <a:spcPct val="100000"/>
                        </a:lnSpc>
                        <a:buNone/>
                      </a:pPr>
                      <a:r>
                        <a:rPr lang="en-US" sz="2100" cap="none" spc="0" dirty="0">
                          <a:solidFill>
                            <a:srgbClr val="000000"/>
                          </a:solidFill>
                          <a:effectLst/>
                        </a:rPr>
                        <a:t>Topic</a:t>
                      </a:r>
                    </a:p>
                  </a:txBody>
                  <a:tcPr marL="79199" marR="56570" marT="56570" marB="113141">
                    <a:lnB w="12700">
                      <a:solidFill>
                        <a:schemeClr val="tx1"/>
                      </a:solidFill>
                    </a:lnB>
                  </a:tcPr>
                </a:tc>
                <a:extLst>
                  <a:ext uri="{0D108BD9-81ED-4DB2-BD59-A6C34878D82A}">
                    <a16:rowId xmlns:a16="http://schemas.microsoft.com/office/drawing/2014/main" val="1293745404"/>
                  </a:ext>
                </a:extLst>
              </a:tr>
              <a:tr h="819951">
                <a:tc>
                  <a:txBody>
                    <a:bodyPr/>
                    <a:lstStyle/>
                    <a:p>
                      <a:pPr algn="l" rtl="0" fontAlgn="base">
                        <a:lnSpc>
                          <a:spcPct val="100000"/>
                        </a:lnSpc>
                        <a:buNone/>
                      </a:pPr>
                      <a:r>
                        <a:rPr lang="en-US" sz="2100" cap="none" spc="0">
                          <a:solidFill>
                            <a:srgbClr val="000000"/>
                          </a:solidFill>
                          <a:effectLst/>
                        </a:rPr>
                        <a:t>February 19 FULL</a:t>
                      </a:r>
                    </a:p>
                  </a:txBody>
                  <a:tcPr marL="79199" marR="56570" marT="56570" marB="113141"/>
                </a:tc>
                <a:tc>
                  <a:txBody>
                    <a:bodyPr/>
                    <a:lstStyle/>
                    <a:p>
                      <a:pPr algn="l" rtl="0" fontAlgn="base">
                        <a:lnSpc>
                          <a:spcPct val="100000"/>
                        </a:lnSpc>
                        <a:buNone/>
                      </a:pPr>
                      <a:r>
                        <a:rPr lang="en-US" sz="2100" cap="none" spc="0">
                          <a:solidFill>
                            <a:srgbClr val="000000"/>
                          </a:solidFill>
                          <a:effectLst/>
                        </a:rPr>
                        <a:t>Phillips Market Center</a:t>
                      </a:r>
                    </a:p>
                  </a:txBody>
                  <a:tcPr marL="79199" marR="56570" marT="56570" marB="113141"/>
                </a:tc>
                <a:tc rowSpan="2">
                  <a:txBody>
                    <a:bodyPr/>
                    <a:lstStyle/>
                    <a:p>
                      <a:pPr algn="l" rtl="0" fontAlgn="base">
                        <a:lnSpc>
                          <a:spcPct val="100000"/>
                        </a:lnSpc>
                        <a:buNone/>
                      </a:pPr>
                      <a:r>
                        <a:rPr lang="en-US" sz="2100" cap="none" spc="0" dirty="0">
                          <a:solidFill>
                            <a:srgbClr val="000000"/>
                          </a:solidFill>
                          <a:effectLst/>
                        </a:rPr>
                        <a:t>Effective Scheduling for SWD, CIP Support, Grouping for Interventions</a:t>
                      </a:r>
                    </a:p>
                  </a:txBody>
                  <a:tcPr marL="79199" marR="56570" marT="56570" marB="113141" anchor="ctr">
                    <a:lnT w="12700" cap="flat" cmpd="sng" algn="ctr">
                      <a:solidFill>
                        <a:schemeClr val="tx1"/>
                      </a:solidFill>
                      <a:prstDash val="solid"/>
                      <a:round/>
                      <a:headEnd type="none" w="med" len="med"/>
                      <a:tailEnd type="none" w="med" len="med"/>
                    </a:lnT>
                    <a:lnB w="12700">
                      <a:solidFill>
                        <a:schemeClr val="tx1"/>
                      </a:solidFill>
                    </a:lnB>
                  </a:tcPr>
                </a:tc>
                <a:extLst>
                  <a:ext uri="{0D108BD9-81ED-4DB2-BD59-A6C34878D82A}">
                    <a16:rowId xmlns:a16="http://schemas.microsoft.com/office/drawing/2014/main" val="657131502"/>
                  </a:ext>
                </a:extLst>
              </a:tr>
              <a:tr h="819951">
                <a:tc>
                  <a:txBody>
                    <a:bodyPr/>
                    <a:lstStyle/>
                    <a:p>
                      <a:pPr algn="l" rtl="0" fontAlgn="base">
                        <a:lnSpc>
                          <a:spcPct val="100000"/>
                        </a:lnSpc>
                        <a:buNone/>
                      </a:pPr>
                      <a:r>
                        <a:rPr lang="en-US" sz="2100" cap="none" spc="0">
                          <a:solidFill>
                            <a:srgbClr val="000000"/>
                          </a:solidFill>
                          <a:effectLst/>
                        </a:rPr>
                        <a:t>February 24</a:t>
                      </a:r>
                    </a:p>
                    <a:p>
                      <a:pPr lvl="0" algn="l">
                        <a:lnSpc>
                          <a:spcPct val="100000"/>
                        </a:lnSpc>
                        <a:buNone/>
                      </a:pPr>
                      <a:r>
                        <a:rPr lang="en-US" sz="2100" cap="none" spc="0">
                          <a:solidFill>
                            <a:srgbClr val="000000"/>
                          </a:solidFill>
                          <a:effectLst/>
                        </a:rPr>
                        <a:t>FULL</a:t>
                      </a:r>
                    </a:p>
                  </a:txBody>
                  <a:tcPr marL="79199" marR="56570" marT="56570" marB="113141"/>
                </a:tc>
                <a:tc>
                  <a:txBody>
                    <a:bodyPr/>
                    <a:lstStyle/>
                    <a:p>
                      <a:pPr algn="l" rtl="0" fontAlgn="base">
                        <a:lnSpc>
                          <a:spcPct val="100000"/>
                        </a:lnSpc>
                        <a:buNone/>
                      </a:pPr>
                      <a:r>
                        <a:rPr lang="en-US" sz="2100" cap="none" spc="0">
                          <a:solidFill>
                            <a:srgbClr val="000000"/>
                          </a:solidFill>
                          <a:effectLst/>
                        </a:rPr>
                        <a:t>Berkeley,  Men </a:t>
                      </a:r>
                      <a:r>
                        <a:rPr lang="en-US" sz="2100" cap="none" spc="0" err="1">
                          <a:solidFill>
                            <a:srgbClr val="000000"/>
                          </a:solidFill>
                          <a:effectLst/>
                        </a:rPr>
                        <a:t>Riv</a:t>
                      </a:r>
                      <a:r>
                        <a:rPr lang="en-US" sz="2100" cap="none" spc="0">
                          <a:solidFill>
                            <a:srgbClr val="000000"/>
                          </a:solidFill>
                          <a:effectLst/>
                        </a:rPr>
                        <a:t> Education Park</a:t>
                      </a:r>
                    </a:p>
                  </a:txBody>
                  <a:tcPr marL="79199" marR="56570" marT="56570" marB="113141"/>
                </a:tc>
                <a:tc vMerge="1">
                  <a:txBody>
                    <a:bodyPr/>
                    <a:lstStyle/>
                    <a:p>
                      <a:endParaRPr lang="en-US"/>
                    </a:p>
                  </a:txBody>
                  <a:tcPr marL="118798" marR="84855" marT="84855" marB="169711"/>
                </a:tc>
                <a:extLst>
                  <a:ext uri="{0D108BD9-81ED-4DB2-BD59-A6C34878D82A}">
                    <a16:rowId xmlns:a16="http://schemas.microsoft.com/office/drawing/2014/main" val="3053400496"/>
                  </a:ext>
                </a:extLst>
              </a:tr>
              <a:tr h="819951">
                <a:tc>
                  <a:txBody>
                    <a:bodyPr/>
                    <a:lstStyle/>
                    <a:p>
                      <a:pPr algn="l" rtl="0" fontAlgn="base">
                        <a:lnSpc>
                          <a:spcPct val="100000"/>
                        </a:lnSpc>
                        <a:buNone/>
                      </a:pPr>
                      <a:r>
                        <a:rPr lang="en-US" sz="2100" cap="none" spc="0">
                          <a:solidFill>
                            <a:srgbClr val="000000"/>
                          </a:solidFill>
                          <a:effectLst/>
                        </a:rPr>
                        <a:t>March 10</a:t>
                      </a:r>
                    </a:p>
                  </a:txBody>
                  <a:tcPr marL="79199" marR="56570" marT="56570" marB="113141"/>
                </a:tc>
                <a:tc>
                  <a:txBody>
                    <a:bodyPr/>
                    <a:lstStyle/>
                    <a:p>
                      <a:pPr algn="l" rtl="0" fontAlgn="base">
                        <a:lnSpc>
                          <a:spcPct val="100000"/>
                        </a:lnSpc>
                        <a:buNone/>
                      </a:pPr>
                      <a:r>
                        <a:rPr lang="en-US" sz="2100" cap="none" spc="0">
                          <a:solidFill>
                            <a:srgbClr val="000000"/>
                          </a:solidFill>
                          <a:effectLst/>
                        </a:rPr>
                        <a:t>Lake City, The Continuum</a:t>
                      </a:r>
                    </a:p>
                  </a:txBody>
                  <a:tcPr marL="79199" marR="56570" marT="56570" marB="113141"/>
                </a:tc>
                <a:tc rowSpan="4">
                  <a:txBody>
                    <a:bodyPr/>
                    <a:lstStyle/>
                    <a:p>
                      <a:pPr algn="l" rtl="0" fontAlgn="base">
                        <a:lnSpc>
                          <a:spcPct val="100000"/>
                        </a:lnSpc>
                        <a:buNone/>
                      </a:pPr>
                      <a:r>
                        <a:rPr lang="en-US" sz="2100" cap="none" spc="0" dirty="0">
                          <a:solidFill>
                            <a:srgbClr val="000000"/>
                          </a:solidFill>
                          <a:effectLst/>
                        </a:rPr>
                        <a:t>Leadership Development- Accountability Structures and Protocols *Registration opens soon!*</a:t>
                      </a:r>
                    </a:p>
                  </a:txBody>
                  <a:tcPr marL="79199" marR="56570" marT="56570" marB="113141" anchor="ctr">
                    <a:lnT w="12700">
                      <a:solidFill>
                        <a:schemeClr val="tx1"/>
                      </a:solidFill>
                    </a:lnT>
                  </a:tcPr>
                </a:tc>
                <a:extLst>
                  <a:ext uri="{0D108BD9-81ED-4DB2-BD59-A6C34878D82A}">
                    <a16:rowId xmlns:a16="http://schemas.microsoft.com/office/drawing/2014/main" val="3284876534"/>
                  </a:ext>
                </a:extLst>
              </a:tr>
              <a:tr h="819951">
                <a:tc>
                  <a:txBody>
                    <a:bodyPr/>
                    <a:lstStyle/>
                    <a:p>
                      <a:pPr algn="l" rtl="0" fontAlgn="base">
                        <a:lnSpc>
                          <a:spcPct val="100000"/>
                        </a:lnSpc>
                        <a:buNone/>
                      </a:pPr>
                      <a:r>
                        <a:rPr lang="en-US" sz="2100" cap="none" spc="0">
                          <a:solidFill>
                            <a:srgbClr val="000000"/>
                          </a:solidFill>
                          <a:effectLst/>
                        </a:rPr>
                        <a:t>March 12</a:t>
                      </a:r>
                    </a:p>
                  </a:txBody>
                  <a:tcPr marL="79199" marR="56570" marT="56570" marB="113141"/>
                </a:tc>
                <a:tc>
                  <a:txBody>
                    <a:bodyPr/>
                    <a:lstStyle/>
                    <a:p>
                      <a:pPr lvl="0" algn="l">
                        <a:lnSpc>
                          <a:spcPct val="100000"/>
                        </a:lnSpc>
                        <a:spcBef>
                          <a:spcPts val="0"/>
                        </a:spcBef>
                        <a:spcAft>
                          <a:spcPts val="0"/>
                        </a:spcAft>
                        <a:buNone/>
                      </a:pPr>
                      <a:r>
                        <a:rPr lang="en-US" sz="2100" b="0" i="0" u="none" strike="noStrike" cap="none" spc="0" noProof="0">
                          <a:solidFill>
                            <a:srgbClr val="000000"/>
                          </a:solidFill>
                          <a:effectLst/>
                          <a:latin typeface="Aptos"/>
                        </a:rPr>
                        <a:t>Phillips Market Center </a:t>
                      </a:r>
                    </a:p>
                  </a:txBody>
                  <a:tcPr marL="79199" marR="56570" marT="56570" marB="113141"/>
                </a:tc>
                <a:tc vMerge="1">
                  <a:txBody>
                    <a:bodyPr/>
                    <a:lstStyle/>
                    <a:p>
                      <a:endParaRPr lang="en-US"/>
                    </a:p>
                  </a:txBody>
                  <a:tcPr marL="118798" marR="84855" marT="84855" marB="169711"/>
                </a:tc>
                <a:extLst>
                  <a:ext uri="{0D108BD9-81ED-4DB2-BD59-A6C34878D82A}">
                    <a16:rowId xmlns:a16="http://schemas.microsoft.com/office/drawing/2014/main" val="681316439"/>
                  </a:ext>
                </a:extLst>
              </a:tr>
              <a:tr h="819951">
                <a:tc>
                  <a:txBody>
                    <a:bodyPr/>
                    <a:lstStyle/>
                    <a:p>
                      <a:pPr algn="l" rtl="0" fontAlgn="base">
                        <a:lnSpc>
                          <a:spcPct val="100000"/>
                        </a:lnSpc>
                        <a:buNone/>
                      </a:pPr>
                      <a:r>
                        <a:rPr lang="en-US" sz="2100" cap="none" spc="0">
                          <a:solidFill>
                            <a:srgbClr val="000000"/>
                          </a:solidFill>
                          <a:effectLst/>
                        </a:rPr>
                        <a:t>March 17 </a:t>
                      </a:r>
                    </a:p>
                  </a:txBody>
                  <a:tcPr marL="79199" marR="56570" marT="56570" marB="113141"/>
                </a:tc>
                <a:tc>
                  <a:txBody>
                    <a:bodyPr/>
                    <a:lstStyle/>
                    <a:p>
                      <a:pPr algn="l" rtl="0" fontAlgn="base">
                        <a:lnSpc>
                          <a:spcPct val="100000"/>
                        </a:lnSpc>
                        <a:buNone/>
                      </a:pPr>
                      <a:r>
                        <a:rPr lang="en-US" sz="2100" cap="none" spc="0">
                          <a:solidFill>
                            <a:srgbClr val="000000"/>
                          </a:solidFill>
                          <a:effectLst/>
                        </a:rPr>
                        <a:t>Aiken, Six Points Learning Center </a:t>
                      </a:r>
                    </a:p>
                  </a:txBody>
                  <a:tcPr marL="79199" marR="56570" marT="56570" marB="113141"/>
                </a:tc>
                <a:tc vMerge="1">
                  <a:txBody>
                    <a:bodyPr/>
                    <a:lstStyle/>
                    <a:p>
                      <a:endParaRPr lang="en-US"/>
                    </a:p>
                  </a:txBody>
                  <a:tcPr marL="118798" marR="84855" marT="84855" marB="169711"/>
                </a:tc>
                <a:extLst>
                  <a:ext uri="{0D108BD9-81ED-4DB2-BD59-A6C34878D82A}">
                    <a16:rowId xmlns:a16="http://schemas.microsoft.com/office/drawing/2014/main" val="2278164455"/>
                  </a:ext>
                </a:extLst>
              </a:tr>
              <a:tr h="517523">
                <a:tc>
                  <a:txBody>
                    <a:bodyPr/>
                    <a:lstStyle/>
                    <a:p>
                      <a:pPr algn="l" rtl="0" fontAlgn="base">
                        <a:lnSpc>
                          <a:spcPct val="100000"/>
                        </a:lnSpc>
                        <a:buNone/>
                      </a:pPr>
                      <a:r>
                        <a:rPr lang="en-US" sz="2100" cap="none" spc="0">
                          <a:solidFill>
                            <a:srgbClr val="000000"/>
                          </a:solidFill>
                          <a:effectLst/>
                        </a:rPr>
                        <a:t>March 24 </a:t>
                      </a:r>
                    </a:p>
                  </a:txBody>
                  <a:tcPr marL="79199" marR="56570" marT="56570" marB="113141"/>
                </a:tc>
                <a:tc>
                  <a:txBody>
                    <a:bodyPr/>
                    <a:lstStyle/>
                    <a:p>
                      <a:pPr algn="l" rtl="0" fontAlgn="base">
                        <a:lnSpc>
                          <a:spcPct val="100000"/>
                        </a:lnSpc>
                        <a:buNone/>
                      </a:pPr>
                      <a:r>
                        <a:rPr lang="en-US" sz="2100" cap="none" spc="0" dirty="0">
                          <a:solidFill>
                            <a:srgbClr val="000000"/>
                          </a:solidFill>
                          <a:effectLst/>
                        </a:rPr>
                        <a:t>Beaufort </a:t>
                      </a:r>
                    </a:p>
                  </a:txBody>
                  <a:tcPr marL="79199" marR="56570" marT="56570" marB="113141"/>
                </a:tc>
                <a:tc vMerge="1">
                  <a:txBody>
                    <a:bodyPr/>
                    <a:lstStyle/>
                    <a:p>
                      <a:endParaRPr lang="en-US"/>
                    </a:p>
                  </a:txBody>
                  <a:tcPr marL="118798" marR="84855" marT="84855" marB="169711"/>
                </a:tc>
                <a:extLst>
                  <a:ext uri="{0D108BD9-81ED-4DB2-BD59-A6C34878D82A}">
                    <a16:rowId xmlns:a16="http://schemas.microsoft.com/office/drawing/2014/main" val="239313428"/>
                  </a:ext>
                </a:extLst>
              </a:tr>
            </a:tbl>
          </a:graphicData>
        </a:graphic>
      </p:graphicFrame>
      <p:pic>
        <p:nvPicPr>
          <p:cNvPr id="51" name="Picture 50" descr="QR code of Subgroup support registration">
            <a:extLst>
              <a:ext uri="{FF2B5EF4-FFF2-40B4-BE49-F238E27FC236}">
                <a16:creationId xmlns:a16="http://schemas.microsoft.com/office/drawing/2014/main" id="{540CD14E-9382-488F-7DBF-AB0D3FB66482}"/>
              </a:ext>
            </a:extLst>
          </p:cNvPr>
          <p:cNvPicPr>
            <a:picLocks noChangeAspect="1"/>
          </p:cNvPicPr>
          <p:nvPr/>
        </p:nvPicPr>
        <p:blipFill>
          <a:blip r:embed="rId3"/>
          <a:stretch>
            <a:fillRect/>
          </a:stretch>
        </p:blipFill>
        <p:spPr>
          <a:xfrm>
            <a:off x="7881257" y="1382486"/>
            <a:ext cx="3320143" cy="3320143"/>
          </a:xfrm>
          <a:prstGeom prst="rect">
            <a:avLst/>
          </a:prstGeom>
        </p:spPr>
      </p:pic>
      <p:sp>
        <p:nvSpPr>
          <p:cNvPr id="52" name="TextBox 51">
            <a:extLst>
              <a:ext uri="{FF2B5EF4-FFF2-40B4-BE49-F238E27FC236}">
                <a16:creationId xmlns:a16="http://schemas.microsoft.com/office/drawing/2014/main" id="{DA103A82-6A4B-D03E-0B04-3E8E877E63CB}"/>
              </a:ext>
            </a:extLst>
          </p:cNvPr>
          <p:cNvSpPr txBox="1"/>
          <p:nvPr/>
        </p:nvSpPr>
        <p:spPr>
          <a:xfrm>
            <a:off x="8529053" y="4859421"/>
            <a:ext cx="6096000" cy="12157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900" b="1" u="sng" strike="noStrike" baseline="0">
                <a:solidFill>
                  <a:srgbClr val="43718A"/>
                </a:solidFill>
                <a:latin typeface="Calibri"/>
                <a:ea typeface="Segoe UI"/>
                <a:cs typeface="Segoe UI"/>
                <a:hlinkClick r:id="rId4"/>
              </a:rPr>
              <a:t>REGISTER HERE</a:t>
            </a:r>
            <a:r>
              <a:rPr lang="en-US" sz="2900" baseline="0">
                <a:solidFill>
                  <a:srgbClr val="233F58"/>
                </a:solidFill>
                <a:latin typeface="Calibri"/>
              </a:rPr>
              <a:t>​</a:t>
            </a:r>
            <a:r>
              <a:rPr sz="2900">
                <a:latin typeface="Calibri"/>
                <a:ea typeface="Calibri"/>
                <a:cs typeface="Calibri"/>
              </a:rPr>
              <a:t>​</a:t>
            </a:r>
            <a:endParaRPr lang="en-US"/>
          </a:p>
          <a:p>
            <a:pPr algn="l"/>
            <a:endParaRPr lang="en-US" sz="4400" b="0"/>
          </a:p>
        </p:txBody>
      </p:sp>
    </p:spTree>
    <p:extLst>
      <p:ext uri="{BB962C8B-B14F-4D97-AF65-F5344CB8AC3E}">
        <p14:creationId xmlns:p14="http://schemas.microsoft.com/office/powerpoint/2010/main" val="263516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5BB20-F58A-403A-E0C0-CE9662E23C9E}"/>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9ADE0BB7-3AE7-D54D-2C13-84750DA17830}"/>
              </a:ext>
            </a:extLst>
          </p:cNvPr>
          <p:cNvSpPr txBox="1">
            <a:spLocks noGrp="1"/>
          </p:cNvSpPr>
          <p:nvPr>
            <p:ph type="title" idx="4294967295"/>
          </p:nvPr>
        </p:nvSpPr>
        <p:spPr>
          <a:xfrm>
            <a:off x="1117600" y="2243195"/>
            <a:ext cx="9568324" cy="88267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USHCA</a:t>
            </a:r>
            <a:br>
              <a:rPr lang="en-US" sz="4000" b="1">
                <a:solidFill>
                  <a:srgbClr val="233746"/>
                </a:solidFill>
                <a:latin typeface="Aptos"/>
              </a:rPr>
            </a:br>
            <a:r>
              <a:rPr lang="en-US" sz="4000" b="1">
                <a:solidFill>
                  <a:srgbClr val="233746"/>
                </a:solidFill>
                <a:latin typeface="Aptos"/>
              </a:rPr>
              <a:t>(Urban School Human Capital Academy)</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48E9BAC2-AD78-F5F8-6B59-00DBD127038B}"/>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7DFABB9A-EA1B-6149-4EAA-36A01F6C24CD}"/>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4067317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73B1A89-133A-5297-BDD8-DBB89D6C30E2}"/>
              </a:ext>
            </a:extLst>
          </p:cNvPr>
          <p:cNvSpPr>
            <a:spLocks noGrp="1"/>
          </p:cNvSpPr>
          <p:nvPr>
            <p:ph type="title"/>
          </p:nvPr>
        </p:nvSpPr>
        <p:spPr>
          <a:xfrm>
            <a:off x="146982" y="1455208"/>
            <a:ext cx="2129620" cy="1546436"/>
          </a:xfrm>
        </p:spPr>
        <p:txBody>
          <a:bodyPr>
            <a:noAutofit/>
          </a:bodyPr>
          <a:lstStyle/>
          <a:p>
            <a:r>
              <a:rPr lang="en-US" sz="4000"/>
              <a:t>USHCA Cohorts</a:t>
            </a:r>
          </a:p>
        </p:txBody>
      </p:sp>
      <p:pic>
        <p:nvPicPr>
          <p:cNvPr id="7" name="Picture 6" descr="Flyer for USHCA cohorts">
            <a:extLst>
              <a:ext uri="{FF2B5EF4-FFF2-40B4-BE49-F238E27FC236}">
                <a16:creationId xmlns:a16="http://schemas.microsoft.com/office/drawing/2014/main" id="{83E6D836-743D-79B8-1EBB-634AA7F50967}"/>
              </a:ext>
            </a:extLst>
          </p:cNvPr>
          <p:cNvPicPr>
            <a:picLocks noChangeAspect="1"/>
          </p:cNvPicPr>
          <p:nvPr/>
        </p:nvPicPr>
        <p:blipFill>
          <a:blip r:embed="rId3"/>
          <a:stretch>
            <a:fillRect/>
          </a:stretch>
        </p:blipFill>
        <p:spPr>
          <a:xfrm>
            <a:off x="2439312" y="181593"/>
            <a:ext cx="7747574" cy="6489600"/>
          </a:xfrm>
          <a:prstGeom prst="rect">
            <a:avLst/>
          </a:prstGeom>
        </p:spPr>
      </p:pic>
    </p:spTree>
    <p:extLst>
      <p:ext uri="{BB962C8B-B14F-4D97-AF65-F5344CB8AC3E}">
        <p14:creationId xmlns:p14="http://schemas.microsoft.com/office/powerpoint/2010/main" val="3872084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Induction Count Funding FAQs</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077604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2C27C-2E3B-EB2B-5BC1-F0BA996D8F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967FC6-4A68-A630-8285-796D3582347C}"/>
              </a:ext>
            </a:extLst>
          </p:cNvPr>
          <p:cNvSpPr>
            <a:spLocks noGrp="1"/>
          </p:cNvSpPr>
          <p:nvPr>
            <p:ph type="title"/>
          </p:nvPr>
        </p:nvSpPr>
        <p:spPr/>
        <p:txBody>
          <a:bodyPr>
            <a:normAutofit/>
          </a:bodyPr>
          <a:lstStyle/>
          <a:p>
            <a:r>
              <a:rPr lang="en-US" sz="3300"/>
              <a:t>FAQ 1 – Use of Funds</a:t>
            </a:r>
          </a:p>
          <a:p>
            <a:endParaRPr lang="en-US" sz="3300"/>
          </a:p>
        </p:txBody>
      </p:sp>
      <p:sp>
        <p:nvSpPr>
          <p:cNvPr id="3" name="Content Placeholder 2">
            <a:extLst>
              <a:ext uri="{FF2B5EF4-FFF2-40B4-BE49-F238E27FC236}">
                <a16:creationId xmlns:a16="http://schemas.microsoft.com/office/drawing/2014/main" id="{3C24F202-904E-0D7E-4219-68EE7EACADD6}"/>
              </a:ext>
            </a:extLst>
          </p:cNvPr>
          <p:cNvSpPr>
            <a:spLocks noGrp="1"/>
          </p:cNvSpPr>
          <p:nvPr>
            <p:ph idx="1"/>
          </p:nvPr>
        </p:nvSpPr>
        <p:spPr/>
        <p:txBody>
          <a:bodyPr vert="horz" lIns="91440" tIns="45720" rIns="91440" bIns="45720" rtlCol="0" anchor="t">
            <a:normAutofit/>
          </a:bodyPr>
          <a:lstStyle/>
          <a:p>
            <a:pPr marL="457200" indent="-457200">
              <a:spcBef>
                <a:spcPts val="1000"/>
              </a:spcBef>
              <a:buFont typeface="Arial"/>
              <a:buChar char="•"/>
            </a:pPr>
            <a:r>
              <a:rPr lang="en-US" sz="2800">
                <a:solidFill>
                  <a:schemeClr val="tx1"/>
                </a:solidFill>
                <a:latin typeface="Aptos"/>
              </a:rPr>
              <a:t>How can these funds be used?</a:t>
            </a:r>
          </a:p>
          <a:p>
            <a:pPr marL="457200" indent="-457200">
              <a:spcBef>
                <a:spcPts val="1000"/>
              </a:spcBef>
              <a:buFont typeface="Arial"/>
              <a:buChar char="•"/>
            </a:pPr>
            <a:endParaRPr lang="en-US" sz="2800">
              <a:solidFill>
                <a:schemeClr val="tx1"/>
              </a:solidFill>
              <a:latin typeface="Aptos"/>
            </a:endParaRPr>
          </a:p>
          <a:p>
            <a:pPr marL="914400" lvl="1" indent="-457200">
              <a:spcBef>
                <a:spcPts val="500"/>
              </a:spcBef>
              <a:buFont typeface="Courier New,monospace"/>
              <a:buChar char="o"/>
            </a:pPr>
            <a:r>
              <a:rPr lang="en-US">
                <a:latin typeface="Aptos"/>
              </a:rPr>
              <a:t>Allowed expenditures include costs that are directly associated with ADEPT-related planning, training, implementation, and program evaluation. </a:t>
            </a:r>
          </a:p>
          <a:p>
            <a:pPr marL="1600200" lvl="2">
              <a:spcBef>
                <a:spcPts val="500"/>
              </a:spcBef>
              <a:buFont typeface="Wingdings"/>
              <a:buChar char="§"/>
            </a:pPr>
            <a:r>
              <a:rPr lang="en-US" sz="2800">
                <a:ea typeface="+mn-lt"/>
                <a:cs typeface="+mn-lt"/>
              </a:rPr>
              <a:t>Refer to pages 29-30 of the </a:t>
            </a:r>
            <a:r>
              <a:rPr lang="en-US" sz="2800">
                <a:ea typeface="+mn-lt"/>
                <a:cs typeface="+mn-lt"/>
                <a:hlinkClick r:id="rId3"/>
              </a:rPr>
              <a:t>2025 - 2026 Funding Manual</a:t>
            </a:r>
            <a:r>
              <a:rPr lang="en-US" sz="2800">
                <a:ea typeface="+mn-lt"/>
                <a:cs typeface="+mn-lt"/>
              </a:rPr>
              <a:t> (REVENUE 3502 ADEPT, SUBFUND 302 EIA)</a:t>
            </a:r>
          </a:p>
        </p:txBody>
      </p:sp>
    </p:spTree>
    <p:extLst>
      <p:ext uri="{BB962C8B-B14F-4D97-AF65-F5344CB8AC3E}">
        <p14:creationId xmlns:p14="http://schemas.microsoft.com/office/powerpoint/2010/main" val="2305946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54CB5-890E-1799-ED64-92878B406A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D6E4F8-0088-523F-1CC5-EC009D5F3CD4}"/>
              </a:ext>
            </a:extLst>
          </p:cNvPr>
          <p:cNvSpPr>
            <a:spLocks noGrp="1"/>
          </p:cNvSpPr>
          <p:nvPr>
            <p:ph type="title"/>
          </p:nvPr>
        </p:nvSpPr>
        <p:spPr/>
        <p:txBody>
          <a:bodyPr>
            <a:normAutofit/>
          </a:bodyPr>
          <a:lstStyle/>
          <a:p>
            <a:r>
              <a:rPr lang="en-US" sz="3300"/>
              <a:t>FAQ 2 – Unused Funds</a:t>
            </a:r>
          </a:p>
          <a:p>
            <a:endParaRPr lang="en-US" sz="3300"/>
          </a:p>
        </p:txBody>
      </p:sp>
      <p:sp>
        <p:nvSpPr>
          <p:cNvPr id="3" name="Content Placeholder 2">
            <a:extLst>
              <a:ext uri="{FF2B5EF4-FFF2-40B4-BE49-F238E27FC236}">
                <a16:creationId xmlns:a16="http://schemas.microsoft.com/office/drawing/2014/main" id="{18FE29D0-1E90-50B0-2BA9-266CE3C5520C}"/>
              </a:ext>
            </a:extLst>
          </p:cNvPr>
          <p:cNvSpPr>
            <a:spLocks noGrp="1"/>
          </p:cNvSpPr>
          <p:nvPr>
            <p:ph idx="1"/>
          </p:nvPr>
        </p:nvSpPr>
        <p:spPr/>
        <p:txBody>
          <a:bodyPr vert="horz" lIns="91440" tIns="45720" rIns="91440" bIns="45720" rtlCol="0" anchor="t">
            <a:normAutofit/>
          </a:bodyPr>
          <a:lstStyle/>
          <a:p>
            <a:pPr marL="457200" indent="-457200">
              <a:spcBef>
                <a:spcPts val="1000"/>
              </a:spcBef>
              <a:buFont typeface="Arial"/>
              <a:buChar char="•"/>
            </a:pPr>
            <a:r>
              <a:rPr lang="en-US" sz="2800">
                <a:solidFill>
                  <a:schemeClr val="tx1"/>
                </a:solidFill>
                <a:latin typeface="Aptos"/>
              </a:rPr>
              <a:t>Can funds be carried over to another school year?</a:t>
            </a:r>
          </a:p>
          <a:p>
            <a:pPr>
              <a:spcBef>
                <a:spcPts val="1000"/>
              </a:spcBef>
            </a:pPr>
            <a:endParaRPr lang="en-US" sz="2800">
              <a:solidFill>
                <a:schemeClr val="tx1"/>
              </a:solidFill>
              <a:latin typeface="Aptos"/>
            </a:endParaRPr>
          </a:p>
          <a:p>
            <a:pPr marL="914400" lvl="1" indent="-227965">
              <a:spcBef>
                <a:spcPts val="500"/>
              </a:spcBef>
              <a:buFont typeface="Courier New,monospace"/>
              <a:buChar char="o"/>
            </a:pPr>
            <a:r>
              <a:rPr lang="en-US">
                <a:latin typeface="Aptos"/>
              </a:rPr>
              <a:t> Unexpended ADEPT funds may be carried forward to the next fiscal year and expended for the same purposes as initially allowed.</a:t>
            </a:r>
          </a:p>
          <a:p>
            <a:endParaRPr lang="en-US" sz="1850"/>
          </a:p>
        </p:txBody>
      </p:sp>
    </p:spTree>
    <p:extLst>
      <p:ext uri="{BB962C8B-B14F-4D97-AF65-F5344CB8AC3E}">
        <p14:creationId xmlns:p14="http://schemas.microsoft.com/office/powerpoint/2010/main" val="3860128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05590-3487-370A-6FB7-F51B560BE5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C4A360-844D-AF37-B819-498DB26FFA97}"/>
              </a:ext>
            </a:extLst>
          </p:cNvPr>
          <p:cNvSpPr>
            <a:spLocks noGrp="1"/>
          </p:cNvSpPr>
          <p:nvPr>
            <p:ph type="title"/>
          </p:nvPr>
        </p:nvSpPr>
        <p:spPr/>
        <p:txBody>
          <a:bodyPr>
            <a:normAutofit/>
          </a:bodyPr>
          <a:lstStyle/>
          <a:p>
            <a:r>
              <a:rPr lang="en-US" sz="3300"/>
              <a:t>FAQ 3 – Funding Amount</a:t>
            </a:r>
          </a:p>
          <a:p>
            <a:endParaRPr lang="en-US" sz="3300"/>
          </a:p>
        </p:txBody>
      </p:sp>
      <p:sp>
        <p:nvSpPr>
          <p:cNvPr id="3" name="Content Placeholder 2">
            <a:extLst>
              <a:ext uri="{FF2B5EF4-FFF2-40B4-BE49-F238E27FC236}">
                <a16:creationId xmlns:a16="http://schemas.microsoft.com/office/drawing/2014/main" id="{64EBA46C-D3EB-4560-3415-334F30F17FEC}"/>
              </a:ext>
            </a:extLst>
          </p:cNvPr>
          <p:cNvSpPr>
            <a:spLocks noGrp="1"/>
          </p:cNvSpPr>
          <p:nvPr>
            <p:ph idx="1"/>
          </p:nvPr>
        </p:nvSpPr>
        <p:spPr>
          <a:xfrm>
            <a:off x="612648" y="1450231"/>
            <a:ext cx="11170494" cy="4887546"/>
          </a:xfrm>
        </p:spPr>
        <p:txBody>
          <a:bodyPr vert="horz" lIns="91440" tIns="45720" rIns="91440" bIns="45720" rtlCol="0" anchor="t">
            <a:noAutofit/>
          </a:bodyPr>
          <a:lstStyle/>
          <a:p>
            <a:pPr marL="227965" indent="-227965">
              <a:spcBef>
                <a:spcPts val="1000"/>
              </a:spcBef>
              <a:buFont typeface="Arial"/>
              <a:buChar char="•"/>
            </a:pPr>
            <a:r>
              <a:rPr lang="en-US" sz="2800">
                <a:solidFill>
                  <a:schemeClr val="tx1"/>
                </a:solidFill>
                <a:latin typeface="Aptos"/>
              </a:rPr>
              <a:t>When will our district receive these funds, and how much will we receive?</a:t>
            </a:r>
          </a:p>
          <a:p>
            <a:pPr>
              <a:spcBef>
                <a:spcPts val="1000"/>
              </a:spcBef>
            </a:pPr>
            <a:endParaRPr lang="en-US" sz="2800">
              <a:latin typeface="Aptos"/>
            </a:endParaRPr>
          </a:p>
          <a:p>
            <a:pPr marL="685165" lvl="1" indent="-227965">
              <a:spcBef>
                <a:spcPts val="500"/>
              </a:spcBef>
              <a:buFont typeface="Courier New,monospace"/>
              <a:buChar char="o"/>
            </a:pPr>
            <a:r>
              <a:rPr lang="en-US">
                <a:latin typeface="Aptos"/>
              </a:rPr>
              <a:t> Funds are typically disbursed to districts in March. The funding amount for each district varies, based on the total available funds divided by the number of certified first-year induction contract teachers. Once funds are released, districts can use the public link to see their specific ADEPT funding amount: </a:t>
            </a:r>
            <a:r>
              <a:rPr lang="en-US">
                <a:latin typeface="Aptos"/>
                <a:hlinkClick r:id="rId3"/>
              </a:rPr>
              <a:t>Monthly Payments to Districts - South Carolina Department of Education</a:t>
            </a:r>
            <a:endParaRPr lang="en-US">
              <a:latin typeface="Aptos"/>
            </a:endParaRPr>
          </a:p>
          <a:p>
            <a:endParaRPr lang="en-US" sz="1850"/>
          </a:p>
        </p:txBody>
      </p:sp>
    </p:spTree>
    <p:extLst>
      <p:ext uri="{BB962C8B-B14F-4D97-AF65-F5344CB8AC3E}">
        <p14:creationId xmlns:p14="http://schemas.microsoft.com/office/powerpoint/2010/main" val="1092738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1073D-F912-4A33-D762-9B48EE39EB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882885-F3CB-18DC-9B8F-F235BD2C507A}"/>
              </a:ext>
            </a:extLst>
          </p:cNvPr>
          <p:cNvSpPr>
            <a:spLocks noGrp="1"/>
          </p:cNvSpPr>
          <p:nvPr>
            <p:ph type="title"/>
          </p:nvPr>
        </p:nvSpPr>
        <p:spPr/>
        <p:txBody>
          <a:bodyPr>
            <a:normAutofit/>
          </a:bodyPr>
          <a:lstStyle/>
          <a:p>
            <a:r>
              <a:rPr lang="en-US" sz="3300"/>
              <a:t>FAQ 4 – Certification Deadline</a:t>
            </a:r>
          </a:p>
          <a:p>
            <a:endParaRPr lang="en-US" sz="3300"/>
          </a:p>
        </p:txBody>
      </p:sp>
      <p:sp>
        <p:nvSpPr>
          <p:cNvPr id="3" name="Content Placeholder 2">
            <a:extLst>
              <a:ext uri="{FF2B5EF4-FFF2-40B4-BE49-F238E27FC236}">
                <a16:creationId xmlns:a16="http://schemas.microsoft.com/office/drawing/2014/main" id="{9BE75F72-2914-6195-F37D-90221973389C}"/>
              </a:ext>
            </a:extLst>
          </p:cNvPr>
          <p:cNvSpPr>
            <a:spLocks noGrp="1"/>
          </p:cNvSpPr>
          <p:nvPr>
            <p:ph idx="1"/>
          </p:nvPr>
        </p:nvSpPr>
        <p:spPr>
          <a:xfrm>
            <a:off x="612648" y="1450231"/>
            <a:ext cx="10966704" cy="4377479"/>
          </a:xfrm>
        </p:spPr>
        <p:txBody>
          <a:bodyPr vert="horz" lIns="91440" tIns="45720" rIns="91440" bIns="45720" rtlCol="0" anchor="t">
            <a:normAutofit/>
          </a:bodyPr>
          <a:lstStyle/>
          <a:p>
            <a:pPr marL="227965" indent="-227965">
              <a:spcBef>
                <a:spcPts val="1000"/>
              </a:spcBef>
              <a:buFont typeface="Arial"/>
              <a:buChar char="•"/>
            </a:pPr>
            <a:r>
              <a:rPr lang="en-US" sz="2800">
                <a:solidFill>
                  <a:schemeClr val="tx1"/>
                </a:solidFill>
                <a:latin typeface="Aptos"/>
              </a:rPr>
              <a:t>Since the deadline to add contract data in </a:t>
            </a:r>
            <a:r>
              <a:rPr lang="en-US" sz="2800" err="1">
                <a:solidFill>
                  <a:schemeClr val="tx1"/>
                </a:solidFill>
                <a:latin typeface="Aptos"/>
              </a:rPr>
              <a:t>SCLead</a:t>
            </a:r>
            <a:r>
              <a:rPr lang="en-US" sz="2800">
                <a:solidFill>
                  <a:schemeClr val="tx1"/>
                </a:solidFill>
                <a:latin typeface="Aptos"/>
              </a:rPr>
              <a:t> for the Induction Count is February 1st, does this mean if an educator becomes certified after that date that Induction 1 would have to be repeated the next year?</a:t>
            </a:r>
          </a:p>
          <a:p>
            <a:pPr marL="227965" indent="-227965">
              <a:spcBef>
                <a:spcPts val="1000"/>
              </a:spcBef>
              <a:buFont typeface="Arial"/>
              <a:buChar char="•"/>
            </a:pPr>
            <a:endParaRPr lang="en-US" sz="2800">
              <a:solidFill>
                <a:schemeClr val="tx1"/>
              </a:solidFill>
              <a:latin typeface="Aptos"/>
            </a:endParaRPr>
          </a:p>
          <a:p>
            <a:pPr marL="685165" lvl="1" indent="-227965">
              <a:spcBef>
                <a:spcPts val="500"/>
              </a:spcBef>
              <a:buFont typeface="Courier New,monospace"/>
              <a:buChar char="o"/>
            </a:pPr>
            <a:r>
              <a:rPr lang="en-US">
                <a:latin typeface="Aptos"/>
              </a:rPr>
              <a:t> No. The February 1st deadline is specific to the induction count. </a:t>
            </a:r>
          </a:p>
          <a:p>
            <a:pPr marL="685165" lvl="1" indent="-227965">
              <a:spcBef>
                <a:spcPts val="500"/>
              </a:spcBef>
              <a:buFont typeface="Courier New,monospace"/>
              <a:buChar char="o"/>
            </a:pPr>
            <a:endParaRPr lang="en-US">
              <a:latin typeface="Aptos"/>
            </a:endParaRPr>
          </a:p>
          <a:p>
            <a:pPr marL="685165" lvl="1" indent="-227965">
              <a:spcBef>
                <a:spcPts val="500"/>
              </a:spcBef>
              <a:buFont typeface="Courier New,monospace"/>
              <a:buChar char="o"/>
            </a:pPr>
            <a:endParaRPr lang="en-US">
              <a:latin typeface="Aptos"/>
            </a:endParaRPr>
          </a:p>
          <a:p>
            <a:pPr marL="685165" lvl="1" indent="-227965">
              <a:spcBef>
                <a:spcPts val="500"/>
              </a:spcBef>
              <a:buFont typeface="Courier New,monospace"/>
              <a:buChar char="o"/>
            </a:pPr>
            <a:r>
              <a:rPr lang="en-US">
                <a:latin typeface="Aptos"/>
              </a:rPr>
              <a:t> For specific questions about Induction Funds, feel free to email Jenny at </a:t>
            </a:r>
            <a:r>
              <a:rPr lang="en-US">
                <a:latin typeface="Aptos"/>
                <a:hlinkClick r:id="rId2"/>
              </a:rPr>
              <a:t>vhenke@ed.sc.gov</a:t>
            </a:r>
            <a:r>
              <a:rPr lang="en-US">
                <a:latin typeface="Aptos"/>
              </a:rPr>
              <a:t> </a:t>
            </a:r>
          </a:p>
        </p:txBody>
      </p:sp>
    </p:spTree>
    <p:extLst>
      <p:ext uri="{BB962C8B-B14F-4D97-AF65-F5344CB8AC3E}">
        <p14:creationId xmlns:p14="http://schemas.microsoft.com/office/powerpoint/2010/main" val="4181520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5873846" y="676068"/>
            <a:ext cx="5944860" cy="5509200"/>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200">
                <a:solidFill>
                  <a:srgbClr val="233746"/>
                </a:solidFill>
                <a:latin typeface="Aptos"/>
              </a:rPr>
              <a:t>ADEPT Reminders </a:t>
            </a:r>
          </a:p>
          <a:p>
            <a:pPr marL="381000" indent="-381000">
              <a:buFont typeface="Arial" panose="020B0604020202020204" pitchFamily="34" charset="0"/>
              <a:buChar char="•"/>
            </a:pPr>
            <a:r>
              <a:rPr lang="en-US" sz="3200">
                <a:solidFill>
                  <a:srgbClr val="233746"/>
                </a:solidFill>
                <a:latin typeface="Aptos"/>
              </a:rPr>
              <a:t>ATSI Highlight with Joey Greene</a:t>
            </a:r>
          </a:p>
          <a:p>
            <a:pPr marL="381000" indent="-381000">
              <a:buFont typeface="Arial" panose="020B0604020202020204" pitchFamily="34" charset="0"/>
              <a:buChar char="•"/>
            </a:pPr>
            <a:r>
              <a:rPr lang="en-US" sz="3200">
                <a:solidFill>
                  <a:srgbClr val="233746"/>
                </a:solidFill>
                <a:latin typeface="Aptos"/>
              </a:rPr>
              <a:t>USHCA Sessions</a:t>
            </a:r>
          </a:p>
          <a:p>
            <a:pPr marL="381000" indent="-381000">
              <a:buFont typeface="Arial" panose="020B0604020202020204" pitchFamily="34" charset="0"/>
              <a:buChar char="•"/>
            </a:pPr>
            <a:r>
              <a:rPr lang="en-US" sz="3200">
                <a:solidFill>
                  <a:srgbClr val="233746"/>
                </a:solidFill>
                <a:latin typeface="Aptos"/>
              </a:rPr>
              <a:t>Induction Count Funding FAQs</a:t>
            </a:r>
          </a:p>
          <a:p>
            <a:pPr marL="381000" indent="-381000">
              <a:buFont typeface="Arial" panose="020B0604020202020204" pitchFamily="34" charset="0"/>
              <a:buChar char="•"/>
            </a:pPr>
            <a:r>
              <a:rPr lang="en-US" sz="3200">
                <a:solidFill>
                  <a:srgbClr val="233746"/>
                </a:solidFill>
                <a:latin typeface="Aptos"/>
              </a:rPr>
              <a:t>Mentor and Induction Support Sessions</a:t>
            </a:r>
          </a:p>
          <a:p>
            <a:pPr marL="381000" indent="-381000">
              <a:buFont typeface="Arial" panose="020B0604020202020204" pitchFamily="34" charset="0"/>
              <a:buChar char="•"/>
            </a:pPr>
            <a:r>
              <a:rPr lang="en-US" sz="3200">
                <a:solidFill>
                  <a:srgbClr val="233746"/>
                </a:solidFill>
                <a:latin typeface="Aptos"/>
              </a:rPr>
              <a:t>Temporary Changes for Special Areas Managers (SAMs) </a:t>
            </a:r>
          </a:p>
          <a:p>
            <a:pPr marL="381000" indent="-381000">
              <a:buFont typeface="Arial" panose="020B0604020202020204" pitchFamily="34" charset="0"/>
              <a:buChar char="•"/>
            </a:pPr>
            <a:r>
              <a:rPr lang="en-US" sz="3200">
                <a:solidFill>
                  <a:srgbClr val="233746"/>
                </a:solidFill>
                <a:latin typeface="Aptos"/>
              </a:rPr>
              <a:t>Questions</a:t>
            </a:r>
            <a:endParaRPr lang="en-US" sz="32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342557" y="5029"/>
            <a:ext cx="8613385" cy="5867597"/>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0BC0C-FAED-D3AA-E8CA-D0A80BDB19EA}"/>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167C0EA2-8319-6397-B359-A1AE050FCD64}"/>
              </a:ext>
            </a:extLst>
          </p:cNvPr>
          <p:cNvSpPr txBox="1">
            <a:spLocks noGrp="1"/>
          </p:cNvSpPr>
          <p:nvPr>
            <p:ph type="title" idx="4294967295"/>
          </p:nvPr>
        </p:nvSpPr>
        <p:spPr>
          <a:xfrm>
            <a:off x="1226457" y="2565489"/>
            <a:ext cx="9568324" cy="12311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000" b="1">
                <a:solidFill>
                  <a:srgbClr val="233746"/>
                </a:solidFill>
                <a:latin typeface="Aptos"/>
              </a:rPr>
              <a:t>Mentor &amp; Induction</a:t>
            </a:r>
            <a:br>
              <a:rPr lang="en-US" sz="4000" b="1">
                <a:solidFill>
                  <a:srgbClr val="233746"/>
                </a:solidFill>
                <a:latin typeface="Aptos"/>
              </a:rPr>
            </a:br>
            <a:r>
              <a:rPr lang="en-US" sz="4000" b="1">
                <a:solidFill>
                  <a:srgbClr val="233746"/>
                </a:solidFill>
                <a:latin typeface="Aptos"/>
              </a:rPr>
              <a:t>Training &amp; Virtual Support Sessions</a:t>
            </a:r>
            <a:endParaRPr lang="en-US">
              <a:ea typeface="Calibri"/>
              <a:cs typeface="Calibri"/>
            </a:endParaRPr>
          </a:p>
        </p:txBody>
      </p:sp>
      <p:sp>
        <p:nvSpPr>
          <p:cNvPr id="3" name="AutoShape 3">
            <a:extLst>
              <a:ext uri="{FF2B5EF4-FFF2-40B4-BE49-F238E27FC236}">
                <a16:creationId xmlns:a16="http://schemas.microsoft.com/office/drawing/2014/main" id="{3C543E3F-71DD-8227-C05C-FCBFB042ED43}"/>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8C23B598-8545-B602-CDE8-C224DEE1F3B1}"/>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549043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92142-7D57-A692-4F8E-50800901C5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40C08C-CE8F-E2FC-3513-7BCC7FE66324}"/>
              </a:ext>
            </a:extLst>
          </p:cNvPr>
          <p:cNvSpPr>
            <a:spLocks noGrp="1"/>
          </p:cNvSpPr>
          <p:nvPr>
            <p:ph type="title"/>
          </p:nvPr>
        </p:nvSpPr>
        <p:spPr/>
        <p:txBody>
          <a:bodyPr/>
          <a:lstStyle/>
          <a:p>
            <a:r>
              <a:rPr lang="en-US" sz="3300"/>
              <a:t>Upcoming In-person Mentor Training Dates</a:t>
            </a:r>
            <a:endParaRPr lang="en-US"/>
          </a:p>
        </p:txBody>
      </p:sp>
      <p:cxnSp>
        <p:nvCxnSpPr>
          <p:cNvPr id="6" name="Straight Arrow Connector 5">
            <a:extLst>
              <a:ext uri="{FF2B5EF4-FFF2-40B4-BE49-F238E27FC236}">
                <a16:creationId xmlns:a16="http://schemas.microsoft.com/office/drawing/2014/main" id="{BFBF175A-F44F-EF74-FE1C-FBD91A605F54}"/>
              </a:ext>
              <a:ext uri="{C183D7F6-B498-43B3-948B-1728B52AA6E4}">
                <adec:decorative xmlns:adec="http://schemas.microsoft.com/office/drawing/2017/decorative" val="1"/>
              </a:ext>
            </a:extLst>
          </p:cNvPr>
          <p:cNvCxnSpPr/>
          <p:nvPr/>
        </p:nvCxnSpPr>
        <p:spPr>
          <a:xfrm>
            <a:off x="674914" y="990599"/>
            <a:ext cx="10820400" cy="32657"/>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7C1FB1C-442C-631F-3C09-91BE2A57A957}"/>
              </a:ext>
            </a:extLst>
          </p:cNvPr>
          <p:cNvSpPr txBox="1"/>
          <p:nvPr/>
        </p:nvSpPr>
        <p:spPr>
          <a:xfrm>
            <a:off x="676223" y="1130746"/>
            <a:ext cx="10261811" cy="54476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400" b="1">
                <a:highlight>
                  <a:srgbClr val="FFFF00"/>
                </a:highlight>
                <a:ea typeface="+mn-lt"/>
                <a:cs typeface="+mn-lt"/>
              </a:rPr>
              <a:t>February 24–25, 2026</a:t>
            </a:r>
            <a:endParaRPr lang="en-US" sz="2400"/>
          </a:p>
          <a:p>
            <a:pPr marL="742950" lvl="1" indent="-285750">
              <a:buFont typeface="Arial"/>
              <a:buChar char="•"/>
            </a:pPr>
            <a:r>
              <a:rPr lang="en-US" sz="2400" b="1">
                <a:ea typeface="+mn-lt"/>
                <a:cs typeface="+mn-lt"/>
              </a:rPr>
              <a:t>Location:</a:t>
            </a:r>
            <a:r>
              <a:rPr lang="en-US" sz="2400">
                <a:ea typeface="+mn-lt"/>
                <a:cs typeface="+mn-lt"/>
              </a:rPr>
              <a:t> Easley Campus of Tri-County Technical College, Easley, SC</a:t>
            </a:r>
            <a:endParaRPr lang="en-US" sz="2400"/>
          </a:p>
          <a:p>
            <a:pPr marL="742950" lvl="1" indent="-285750">
              <a:buFont typeface="Arial"/>
              <a:buChar char="•"/>
            </a:pPr>
            <a:r>
              <a:rPr lang="en-US" sz="2400" b="1">
                <a:ea typeface="+mn-lt"/>
                <a:cs typeface="+mn-lt"/>
              </a:rPr>
              <a:t>Registration:</a:t>
            </a:r>
            <a:r>
              <a:rPr lang="en-US" sz="2400">
                <a:ea typeface="+mn-lt"/>
                <a:cs typeface="+mn-lt"/>
              </a:rPr>
              <a:t> </a:t>
            </a:r>
            <a:r>
              <a:rPr lang="en-US" sz="2400">
                <a:solidFill>
                  <a:srgbClr val="0B57D0"/>
                </a:solidFill>
                <a:ea typeface="+mn-lt"/>
                <a:cs typeface="+mn-lt"/>
                <a:hlinkClick r:id="rId3"/>
              </a:rPr>
              <a:t>REGISTRATION LINK</a:t>
            </a:r>
            <a:r>
              <a:rPr lang="en-US" sz="2400">
                <a:ea typeface="+mn-lt"/>
                <a:cs typeface="+mn-lt"/>
              </a:rPr>
              <a:t> (Password: </a:t>
            </a:r>
            <a:r>
              <a:rPr lang="en-US" sz="2400" b="1">
                <a:ea typeface="+mn-lt"/>
                <a:cs typeface="+mn-lt"/>
              </a:rPr>
              <a:t>cerra4244</a:t>
            </a:r>
            <a:r>
              <a:rPr lang="en-US" sz="2400">
                <a:ea typeface="+mn-lt"/>
                <a:cs typeface="+mn-lt"/>
              </a:rPr>
              <a:t>)</a:t>
            </a:r>
            <a:endParaRPr lang="en-US" sz="2400"/>
          </a:p>
          <a:p>
            <a:pPr lvl="1"/>
            <a:endParaRPr lang="en-US" sz="2400">
              <a:ea typeface="+mn-lt"/>
              <a:cs typeface="+mn-lt"/>
            </a:endParaRPr>
          </a:p>
          <a:p>
            <a:pPr marL="285750" indent="-285750">
              <a:buFont typeface="Arial"/>
              <a:buChar char="•"/>
            </a:pPr>
            <a:r>
              <a:rPr lang="en-US" sz="2400" b="1">
                <a:highlight>
                  <a:srgbClr val="FFFF00"/>
                </a:highlight>
                <a:ea typeface="+mn-lt"/>
                <a:cs typeface="+mn-lt"/>
              </a:rPr>
              <a:t>April 21–22, 2026</a:t>
            </a:r>
            <a:endParaRPr lang="en-US" sz="2400"/>
          </a:p>
          <a:p>
            <a:pPr marL="742950" lvl="1" indent="-285750">
              <a:buFont typeface="Arial"/>
              <a:buChar char="•"/>
            </a:pPr>
            <a:r>
              <a:rPr lang="en-US" sz="2400" b="1">
                <a:ea typeface="+mn-lt"/>
                <a:cs typeface="+mn-lt"/>
              </a:rPr>
              <a:t>Location:</a:t>
            </a:r>
            <a:r>
              <a:rPr lang="en-US" sz="2400">
                <a:ea typeface="+mn-lt"/>
                <a:cs typeface="+mn-lt"/>
              </a:rPr>
              <a:t> Charleston Southern University, Charleston, SC</a:t>
            </a:r>
            <a:endParaRPr lang="en-US" sz="2400"/>
          </a:p>
          <a:p>
            <a:pPr marL="742950" lvl="1" indent="-285750">
              <a:buFont typeface="Arial"/>
              <a:buChar char="•"/>
            </a:pPr>
            <a:r>
              <a:rPr lang="en-US" sz="2400" b="1">
                <a:ea typeface="+mn-lt"/>
                <a:cs typeface="+mn-lt"/>
              </a:rPr>
              <a:t>Registration:</a:t>
            </a:r>
            <a:r>
              <a:rPr lang="en-US" sz="2400">
                <a:ea typeface="+mn-lt"/>
                <a:cs typeface="+mn-lt"/>
              </a:rPr>
              <a:t> </a:t>
            </a:r>
            <a:r>
              <a:rPr lang="en-US" sz="2400">
                <a:solidFill>
                  <a:srgbClr val="0B57D0"/>
                </a:solidFill>
                <a:ea typeface="+mn-lt"/>
                <a:cs typeface="+mn-lt"/>
                <a:hlinkClick r:id="rId4"/>
              </a:rPr>
              <a:t>REGISTRATION LINK</a:t>
            </a:r>
            <a:r>
              <a:rPr lang="en-US" sz="2400">
                <a:ea typeface="+mn-lt"/>
                <a:cs typeface="+mn-lt"/>
              </a:rPr>
              <a:t> (Password: </a:t>
            </a:r>
            <a:r>
              <a:rPr lang="en-US" sz="2400" b="1">
                <a:ea typeface="+mn-lt"/>
                <a:cs typeface="+mn-lt"/>
              </a:rPr>
              <a:t>cerra2589</a:t>
            </a:r>
            <a:r>
              <a:rPr lang="en-US" sz="2400">
                <a:ea typeface="+mn-lt"/>
                <a:cs typeface="+mn-lt"/>
              </a:rPr>
              <a:t>)</a:t>
            </a:r>
            <a:endParaRPr lang="en-US" sz="2400"/>
          </a:p>
          <a:p>
            <a:pPr lvl="1"/>
            <a:endParaRPr lang="en-US" sz="2400">
              <a:ea typeface="+mn-lt"/>
              <a:cs typeface="+mn-lt"/>
            </a:endParaRPr>
          </a:p>
          <a:p>
            <a:pPr marL="285750" indent="-285750">
              <a:buFont typeface="Arial"/>
              <a:buChar char="•"/>
            </a:pPr>
            <a:r>
              <a:rPr lang="en-US" sz="2400" b="1">
                <a:highlight>
                  <a:srgbClr val="FFFF00"/>
                </a:highlight>
                <a:ea typeface="+mn-lt"/>
                <a:cs typeface="+mn-lt"/>
              </a:rPr>
              <a:t>May 12–13, 2026</a:t>
            </a:r>
            <a:endParaRPr lang="en-US" sz="2400"/>
          </a:p>
          <a:p>
            <a:pPr marL="742950" lvl="1" indent="-285750">
              <a:buFont typeface="Arial"/>
              <a:buChar char="•"/>
            </a:pPr>
            <a:r>
              <a:rPr lang="en-US" sz="2400" b="1">
                <a:ea typeface="+mn-lt"/>
                <a:cs typeface="+mn-lt"/>
              </a:rPr>
              <a:t>Location:</a:t>
            </a:r>
            <a:r>
              <a:rPr lang="en-US" sz="2400">
                <a:ea typeface="+mn-lt"/>
                <a:cs typeface="+mn-lt"/>
              </a:rPr>
              <a:t> SCEA Building, Columbia, SC</a:t>
            </a:r>
            <a:endParaRPr lang="en-US" sz="2400"/>
          </a:p>
          <a:p>
            <a:pPr marL="742950" lvl="1" indent="-285750">
              <a:buFont typeface="Arial"/>
              <a:buChar char="•"/>
            </a:pPr>
            <a:r>
              <a:rPr lang="en-US" sz="2400" b="1">
                <a:ea typeface="+mn-lt"/>
                <a:cs typeface="+mn-lt"/>
              </a:rPr>
              <a:t>Registration:</a:t>
            </a:r>
            <a:r>
              <a:rPr lang="en-US" sz="2400">
                <a:ea typeface="+mn-lt"/>
                <a:cs typeface="+mn-lt"/>
              </a:rPr>
              <a:t> </a:t>
            </a:r>
            <a:r>
              <a:rPr lang="en-US" sz="2400">
                <a:solidFill>
                  <a:srgbClr val="0B57D0"/>
                </a:solidFill>
                <a:ea typeface="+mn-lt"/>
                <a:cs typeface="+mn-lt"/>
                <a:hlinkClick r:id="rId5"/>
              </a:rPr>
              <a:t>REGISTRATION LINK</a:t>
            </a:r>
            <a:r>
              <a:rPr lang="en-US" sz="2400">
                <a:ea typeface="+mn-lt"/>
                <a:cs typeface="+mn-lt"/>
              </a:rPr>
              <a:t> (Password: </a:t>
            </a:r>
            <a:r>
              <a:rPr lang="en-US" sz="2400" b="1">
                <a:ea typeface="+mn-lt"/>
                <a:cs typeface="+mn-lt"/>
              </a:rPr>
              <a:t>cerra9090</a:t>
            </a:r>
            <a:r>
              <a:rPr lang="en-US" sz="2400">
                <a:ea typeface="+mn-lt"/>
                <a:cs typeface="+mn-lt"/>
              </a:rPr>
              <a:t>)</a:t>
            </a:r>
            <a:endParaRPr lang="en-US" sz="2400"/>
          </a:p>
          <a:p>
            <a:pPr lvl="1"/>
            <a:endParaRPr lang="en-US" sz="2400"/>
          </a:p>
          <a:p>
            <a:br>
              <a:rPr lang="en-US"/>
            </a:br>
            <a:r>
              <a:rPr lang="en-US" sz="2400">
                <a:solidFill>
                  <a:srgbClr val="1F1F1F"/>
                </a:solidFill>
                <a:ea typeface="+mn-lt"/>
                <a:cs typeface="+mn-lt"/>
              </a:rPr>
              <a:t>**These two-day sessions will be held from </a:t>
            </a:r>
            <a:r>
              <a:rPr lang="en-US" sz="2400" b="1">
                <a:solidFill>
                  <a:srgbClr val="1F1F1F"/>
                </a:solidFill>
                <a:ea typeface="+mn-lt"/>
                <a:cs typeface="+mn-lt"/>
              </a:rPr>
              <a:t>9:00 a.m. to 4:00 p.m.</a:t>
            </a:r>
            <a:endParaRPr lang="en-US" sz="2400"/>
          </a:p>
          <a:p>
            <a:pPr lvl="1"/>
            <a:endParaRPr lang="en-US">
              <a:solidFill>
                <a:srgbClr val="000000"/>
              </a:solidFill>
            </a:endParaRPr>
          </a:p>
        </p:txBody>
      </p:sp>
    </p:spTree>
    <p:extLst>
      <p:ext uri="{BB962C8B-B14F-4D97-AF65-F5344CB8AC3E}">
        <p14:creationId xmlns:p14="http://schemas.microsoft.com/office/powerpoint/2010/main" val="1912751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CE035-387A-4106-FDA5-B2D1B13A9BC2}"/>
              </a:ext>
            </a:extLst>
          </p:cNvPr>
          <p:cNvSpPr>
            <a:spLocks noGrp="1"/>
          </p:cNvSpPr>
          <p:nvPr>
            <p:ph type="title"/>
          </p:nvPr>
        </p:nvSpPr>
        <p:spPr/>
        <p:txBody>
          <a:bodyPr/>
          <a:lstStyle/>
          <a:p>
            <a:r>
              <a:rPr lang="en-US" sz="3300"/>
              <a:t>February Mentor &amp; Induction Virtual Support Session</a:t>
            </a:r>
            <a:endParaRPr lang="en-US"/>
          </a:p>
        </p:txBody>
      </p:sp>
      <p:pic>
        <p:nvPicPr>
          <p:cNvPr id="7" name="Picture 6" descr="Flyer for February Mentor and Induction virutal support session ">
            <a:extLst>
              <a:ext uri="{FF2B5EF4-FFF2-40B4-BE49-F238E27FC236}">
                <a16:creationId xmlns:a16="http://schemas.microsoft.com/office/drawing/2014/main" id="{C4EBAC6F-1665-450A-746B-F0BCC6ECF2B4}"/>
              </a:ext>
            </a:extLst>
          </p:cNvPr>
          <p:cNvPicPr>
            <a:picLocks noChangeAspect="1"/>
          </p:cNvPicPr>
          <p:nvPr/>
        </p:nvPicPr>
        <p:blipFill>
          <a:blip r:embed="rId3"/>
          <a:stretch>
            <a:fillRect/>
          </a:stretch>
        </p:blipFill>
        <p:spPr>
          <a:xfrm>
            <a:off x="832670" y="1132113"/>
            <a:ext cx="6520716" cy="5497286"/>
          </a:xfrm>
          <a:prstGeom prst="rect">
            <a:avLst/>
          </a:prstGeom>
        </p:spPr>
      </p:pic>
      <p:sp>
        <p:nvSpPr>
          <p:cNvPr id="5" name="TextBox 4">
            <a:extLst>
              <a:ext uri="{FF2B5EF4-FFF2-40B4-BE49-F238E27FC236}">
                <a16:creationId xmlns:a16="http://schemas.microsoft.com/office/drawing/2014/main" id="{28A2CB43-863C-C3A6-A5D2-B927C7FACA62}"/>
              </a:ext>
            </a:extLst>
          </p:cNvPr>
          <p:cNvSpPr txBox="1"/>
          <p:nvPr/>
        </p:nvSpPr>
        <p:spPr>
          <a:xfrm>
            <a:off x="7685314" y="1828800"/>
            <a:ext cx="3624942" cy="2246769"/>
          </a:xfrm>
          <a:prstGeom prst="rect">
            <a:avLst/>
          </a:prstGeom>
          <a:noFill/>
          <a:ln w="28575">
            <a:solidFill>
              <a:srgbClr val="FFC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a:highlight>
                  <a:srgbClr val="FFFFFF"/>
                </a:highlight>
              </a:rPr>
              <a:t>Upcoming M&amp;I Virtual Support Sessions</a:t>
            </a:r>
          </a:p>
          <a:p>
            <a:pPr algn="ctr"/>
            <a:r>
              <a:rPr lang="en-US" sz="2000">
                <a:highlight>
                  <a:srgbClr val="FFFFFF"/>
                </a:highlight>
              </a:rPr>
              <a:t>(4:00 – 5:00 PM):</a:t>
            </a:r>
            <a:endParaRPr lang="en-US" sz="2000"/>
          </a:p>
          <a:p>
            <a:pPr algn="ctr"/>
            <a:r>
              <a:rPr lang="en-US" sz="2000">
                <a:highlight>
                  <a:srgbClr val="FFFFFF"/>
                </a:highlight>
              </a:rPr>
              <a:t>February 18</a:t>
            </a:r>
          </a:p>
          <a:p>
            <a:pPr algn="ctr"/>
            <a:r>
              <a:rPr lang="en-US" sz="2000">
                <a:highlight>
                  <a:srgbClr val="FFFFFF"/>
                </a:highlight>
              </a:rPr>
              <a:t>March 18</a:t>
            </a:r>
          </a:p>
          <a:p>
            <a:pPr algn="ctr"/>
            <a:r>
              <a:rPr lang="en-US" sz="2000">
                <a:highlight>
                  <a:srgbClr val="FFFFFF"/>
                </a:highlight>
              </a:rPr>
              <a:t>April 29</a:t>
            </a:r>
          </a:p>
          <a:p>
            <a:pPr algn="ctr"/>
            <a:r>
              <a:rPr lang="en-US" sz="2000">
                <a:highlight>
                  <a:srgbClr val="FFFFFF"/>
                </a:highlight>
              </a:rPr>
              <a:t>May 20</a:t>
            </a:r>
            <a:endParaRPr lang="en-US" sz="2000"/>
          </a:p>
        </p:txBody>
      </p:sp>
      <p:cxnSp>
        <p:nvCxnSpPr>
          <p:cNvPr id="6" name="Straight Arrow Connector 5">
            <a:extLst>
              <a:ext uri="{FF2B5EF4-FFF2-40B4-BE49-F238E27FC236}">
                <a16:creationId xmlns:a16="http://schemas.microsoft.com/office/drawing/2014/main" id="{1CECD3C9-1794-95CF-D654-05FA8AB8E5FB}"/>
              </a:ext>
              <a:ext uri="{C183D7F6-B498-43B3-948B-1728B52AA6E4}">
                <adec:decorative xmlns:adec="http://schemas.microsoft.com/office/drawing/2017/decorative" val="1"/>
              </a:ext>
            </a:extLst>
          </p:cNvPr>
          <p:cNvCxnSpPr/>
          <p:nvPr/>
        </p:nvCxnSpPr>
        <p:spPr>
          <a:xfrm>
            <a:off x="674914" y="990599"/>
            <a:ext cx="10820400" cy="32657"/>
          </a:xfrm>
          <a:prstGeom prst="straightConnector1">
            <a:avLst/>
          </a:prstGeom>
          <a:ln>
            <a:solidFill>
              <a:srgbClr val="FFC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9643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10C898-D905-B0AA-A938-325F8F454721}"/>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2E65B9DF-B25D-C87E-12B2-A7E58ACD8DE9}"/>
              </a:ext>
            </a:extLst>
          </p:cNvPr>
          <p:cNvSpPr txBox="1">
            <a:spLocks noGrp="1"/>
          </p:cNvSpPr>
          <p:nvPr>
            <p:ph type="title" idx="4294967295"/>
          </p:nvPr>
        </p:nvSpPr>
        <p:spPr>
          <a:xfrm>
            <a:off x="1226457" y="2565489"/>
            <a:ext cx="9568324" cy="12311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spcBef>
                <a:spcPts val="0"/>
              </a:spcBef>
              <a:defRPr/>
            </a:pPr>
            <a:r>
              <a:rPr lang="en-US" sz="4000" b="1">
                <a:solidFill>
                  <a:srgbClr val="233746"/>
                </a:solidFill>
                <a:latin typeface="Aptos"/>
              </a:rPr>
              <a:t>Temporary </a:t>
            </a:r>
            <a:r>
              <a:rPr lang="en-US" sz="4000" b="1">
                <a:solidFill>
                  <a:srgbClr val="2F3D4C"/>
                </a:solidFill>
                <a:latin typeface="Aptos"/>
                <a:ea typeface="+mj-ea"/>
                <a:cs typeface="+mj-cs"/>
              </a:rPr>
              <a:t>Changes</a:t>
            </a:r>
            <a:r>
              <a:rPr lang="en-US" sz="4000" b="1">
                <a:solidFill>
                  <a:srgbClr val="233746"/>
                </a:solidFill>
                <a:latin typeface="Aptos"/>
              </a:rPr>
              <a:t> for Special Areas Managers (SAMs)</a:t>
            </a:r>
          </a:p>
        </p:txBody>
      </p:sp>
      <p:sp>
        <p:nvSpPr>
          <p:cNvPr id="3" name="AutoShape 3">
            <a:extLst>
              <a:ext uri="{FF2B5EF4-FFF2-40B4-BE49-F238E27FC236}">
                <a16:creationId xmlns:a16="http://schemas.microsoft.com/office/drawing/2014/main" id="{32BE36D7-13C2-9635-83D2-C9B3DA27F183}"/>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348EB0BA-66CB-E87D-E0A8-37E25E167301}"/>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716015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DE834-CFBA-9649-F9B2-017DEB4E1D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E0690C-58C5-6B7A-E553-1E2119EBDE37}"/>
              </a:ext>
            </a:extLst>
          </p:cNvPr>
          <p:cNvSpPr>
            <a:spLocks noGrp="1"/>
          </p:cNvSpPr>
          <p:nvPr>
            <p:ph type="title"/>
          </p:nvPr>
        </p:nvSpPr>
        <p:spPr/>
        <p:txBody>
          <a:bodyPr>
            <a:normAutofit/>
          </a:bodyPr>
          <a:lstStyle/>
          <a:p>
            <a:r>
              <a:rPr lang="en-US" sz="3300"/>
              <a:t>As of March 1st...</a:t>
            </a:r>
            <a:endParaRPr lang="en-US"/>
          </a:p>
          <a:p>
            <a:endParaRPr lang="en-US" sz="3300"/>
          </a:p>
        </p:txBody>
      </p:sp>
      <p:sp>
        <p:nvSpPr>
          <p:cNvPr id="3" name="Content Placeholder 2">
            <a:extLst>
              <a:ext uri="{FF2B5EF4-FFF2-40B4-BE49-F238E27FC236}">
                <a16:creationId xmlns:a16="http://schemas.microsoft.com/office/drawing/2014/main" id="{74F6B198-D688-D0E4-51CC-776B4E88B4AB}"/>
              </a:ext>
            </a:extLst>
          </p:cNvPr>
          <p:cNvSpPr>
            <a:spLocks noGrp="1"/>
          </p:cNvSpPr>
          <p:nvPr>
            <p:ph idx="1"/>
          </p:nvPr>
        </p:nvSpPr>
        <p:spPr/>
        <p:txBody>
          <a:bodyPr vert="horz" lIns="91440" tIns="45720" rIns="91440" bIns="45720" rtlCol="0" anchor="t">
            <a:normAutofit/>
          </a:bodyPr>
          <a:lstStyle/>
          <a:p>
            <a:pPr marL="227965" indent="-227965">
              <a:spcBef>
                <a:spcPts val="1000"/>
              </a:spcBef>
              <a:buFont typeface="Arial"/>
              <a:buChar char="•"/>
            </a:pPr>
            <a:r>
              <a:rPr lang="en-US" sz="3200">
                <a:solidFill>
                  <a:schemeClr val="tx1"/>
                </a:solidFill>
                <a:latin typeface="Aptos"/>
              </a:rPr>
              <a:t>SAMs should send their Special Areas Evaluator credential spreadsheet to Dr. Frazier for her to add to </a:t>
            </a:r>
            <a:r>
              <a:rPr lang="en-US" sz="3200" err="1">
                <a:solidFill>
                  <a:schemeClr val="tx1"/>
                </a:solidFill>
                <a:latin typeface="Aptos"/>
              </a:rPr>
              <a:t>SCLead</a:t>
            </a:r>
            <a:endParaRPr lang="en-US" sz="3200">
              <a:solidFill>
                <a:schemeClr val="tx1"/>
              </a:solidFill>
              <a:latin typeface="Aptos"/>
            </a:endParaRPr>
          </a:p>
          <a:p>
            <a:pPr marL="227965" indent="-227965">
              <a:spcBef>
                <a:spcPts val="1000"/>
              </a:spcBef>
              <a:buFont typeface="Arial"/>
              <a:buChar char="•"/>
            </a:pPr>
            <a:r>
              <a:rPr lang="en-US" sz="3200">
                <a:solidFill>
                  <a:schemeClr val="tx1"/>
                </a:solidFill>
                <a:latin typeface="Aptos"/>
              </a:rPr>
              <a:t>Dr. Frazier will also be the OLE's point of contact for Moodle troubleshooting</a:t>
            </a:r>
          </a:p>
          <a:p>
            <a:pPr marL="1256665" lvl="1">
              <a:spcBef>
                <a:spcPts val="1000"/>
              </a:spcBef>
              <a:buFont typeface="Courier New,monospace"/>
              <a:buChar char="o"/>
            </a:pPr>
            <a:r>
              <a:rPr lang="en-US" sz="3000">
                <a:hlinkClick r:id="rId2"/>
              </a:rPr>
              <a:t>rfrazier@ed.sc.gov</a:t>
            </a:r>
            <a:r>
              <a:rPr lang="en-US" sz="3000"/>
              <a:t> </a:t>
            </a:r>
          </a:p>
        </p:txBody>
      </p:sp>
    </p:spTree>
    <p:extLst>
      <p:ext uri="{BB962C8B-B14F-4D97-AF65-F5344CB8AC3E}">
        <p14:creationId xmlns:p14="http://schemas.microsoft.com/office/powerpoint/2010/main" val="2112808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92AC-1BE5-6164-974B-31A18E1E7060}"/>
              </a:ext>
            </a:extLst>
          </p:cNvPr>
          <p:cNvSpPr>
            <a:spLocks noGrp="1"/>
          </p:cNvSpPr>
          <p:nvPr>
            <p:ph type="ctrTitle"/>
          </p:nvPr>
        </p:nvSpPr>
        <p:spPr/>
        <p:txBody>
          <a:bodyPr/>
          <a:lstStyle/>
          <a:p>
            <a:r>
              <a:rPr lang="en-US">
                <a:latin typeface="Aptos"/>
                <a:cs typeface="Segoe UI"/>
              </a:rPr>
              <a:t>Questions </a:t>
            </a:r>
            <a:endParaRPr lang="en-US"/>
          </a:p>
        </p:txBody>
      </p:sp>
    </p:spTree>
    <p:extLst>
      <p:ext uri="{BB962C8B-B14F-4D97-AF65-F5344CB8AC3E}">
        <p14:creationId xmlns:p14="http://schemas.microsoft.com/office/powerpoint/2010/main" val="606659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D40B6-0FE4-FA00-B18E-1C8B15A4C7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E4870F-B7D8-32F2-00F2-229280935D82}"/>
              </a:ext>
            </a:extLst>
          </p:cNvPr>
          <p:cNvSpPr>
            <a:spLocks noGrp="1"/>
          </p:cNvSpPr>
          <p:nvPr>
            <p:ph type="title"/>
          </p:nvPr>
        </p:nvSpPr>
        <p:spPr/>
        <p:txBody>
          <a:bodyPr>
            <a:normAutofit/>
          </a:bodyPr>
          <a:lstStyle/>
          <a:p>
            <a:r>
              <a:rPr lang="en-US" sz="3300">
                <a:solidFill>
                  <a:srgbClr val="233746"/>
                </a:solidFill>
              </a:rPr>
              <a:t>Question Submitted:</a:t>
            </a:r>
          </a:p>
          <a:p>
            <a:endParaRPr lang="en-US" sz="3300"/>
          </a:p>
        </p:txBody>
      </p:sp>
      <p:sp>
        <p:nvSpPr>
          <p:cNvPr id="3" name="Content Placeholder 2">
            <a:extLst>
              <a:ext uri="{FF2B5EF4-FFF2-40B4-BE49-F238E27FC236}">
                <a16:creationId xmlns:a16="http://schemas.microsoft.com/office/drawing/2014/main" id="{73F6CDCB-FAAF-026E-9B04-03FD54BEA8EC}"/>
              </a:ext>
            </a:extLst>
          </p:cNvPr>
          <p:cNvSpPr>
            <a:spLocks noGrp="1"/>
          </p:cNvSpPr>
          <p:nvPr>
            <p:ph idx="1"/>
          </p:nvPr>
        </p:nvSpPr>
        <p:spPr>
          <a:xfrm>
            <a:off x="612648" y="1450231"/>
            <a:ext cx="10966704" cy="4537960"/>
          </a:xfrm>
        </p:spPr>
        <p:txBody>
          <a:bodyPr vert="horz" lIns="91440" tIns="45720" rIns="91440" bIns="45720" rtlCol="0" anchor="t">
            <a:normAutofit fontScale="92500" lnSpcReduction="10000"/>
          </a:bodyPr>
          <a:lstStyle/>
          <a:p>
            <a:pPr marL="227965" indent="-227965">
              <a:spcBef>
                <a:spcPts val="1000"/>
              </a:spcBef>
              <a:buFont typeface="Arial"/>
              <a:buChar char="•"/>
            </a:pPr>
            <a:r>
              <a:rPr lang="en-US" sz="3200" b="1">
                <a:solidFill>
                  <a:srgbClr val="233746"/>
                </a:solidFill>
                <a:latin typeface="Aptos"/>
                <a:ea typeface="Calibri"/>
                <a:cs typeface="Calibri"/>
              </a:rPr>
              <a:t>How does a 'Not Met' ADEPT Evaluation result on a Continuing formative / Recertification year impact a teacher's renewal?</a:t>
            </a:r>
          </a:p>
          <a:p>
            <a:pPr marL="1256665" lvl="1" indent="-227965">
              <a:spcBef>
                <a:spcPts val="1000"/>
              </a:spcBef>
              <a:buFont typeface="Courier New,monospace"/>
              <a:buChar char="o"/>
            </a:pPr>
            <a:r>
              <a:rPr lang="en-US">
                <a:solidFill>
                  <a:srgbClr val="233746"/>
                </a:solidFill>
                <a:latin typeface="Aptos"/>
                <a:ea typeface="Calibri"/>
                <a:cs typeface="Calibri"/>
              </a:rPr>
              <a:t> An educator who is on their recertification year, can still recertify their teaching certificate as long as they have completed the 120 renewal credits requirement. Scoring "Not Met" does not mean that they cannot recertify their teaching certificate.</a:t>
            </a:r>
          </a:p>
          <a:p>
            <a:pPr marL="1256665" lvl="1" indent="-227965">
              <a:spcBef>
                <a:spcPts val="1000"/>
              </a:spcBef>
              <a:buFont typeface="Courier New,monospace"/>
              <a:buChar char="o"/>
            </a:pPr>
            <a:r>
              <a:rPr lang="en-US">
                <a:solidFill>
                  <a:srgbClr val="233746"/>
                </a:solidFill>
                <a:latin typeface="Aptos"/>
                <a:ea typeface="Calibri"/>
                <a:cs typeface="Calibri"/>
              </a:rPr>
              <a:t>The district will decide what is best for the next contract level: Continuing Formative, Summative, or GBE.</a:t>
            </a:r>
          </a:p>
          <a:p>
            <a:pPr marL="1256665" lvl="1" indent="-227965">
              <a:spcBef>
                <a:spcPts val="1000"/>
              </a:spcBef>
              <a:buFont typeface="Courier New,monospace"/>
              <a:buChar char="o"/>
            </a:pPr>
            <a:r>
              <a:rPr lang="en-US">
                <a:solidFill>
                  <a:srgbClr val="233746"/>
                </a:solidFill>
                <a:ea typeface="+mn-lt"/>
                <a:cs typeface="+mn-lt"/>
              </a:rPr>
              <a:t> Continuing-contract teachers who are being recommended for formal evaluation the following school year must be notified in writing when a contract is offered.</a:t>
            </a:r>
            <a:endParaRPr lang="en-US">
              <a:solidFill>
                <a:srgbClr val="233746"/>
              </a:solidFill>
              <a:latin typeface="Aptos"/>
              <a:ea typeface="Calibri"/>
              <a:cs typeface="Calibri"/>
            </a:endParaRPr>
          </a:p>
        </p:txBody>
      </p:sp>
    </p:spTree>
    <p:extLst>
      <p:ext uri="{BB962C8B-B14F-4D97-AF65-F5344CB8AC3E}">
        <p14:creationId xmlns:p14="http://schemas.microsoft.com/office/powerpoint/2010/main" val="1643158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754743"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rgbClr val="233746"/>
                </a:solidFill>
                <a:effectLst/>
                <a:uLnTx/>
                <a:uFillTx/>
                <a:latin typeface="Aptos"/>
              </a:rPr>
              <a:t>Office of </a:t>
            </a:r>
            <a:r>
              <a:rPr lang="en-US" sz="3300" b="1">
                <a:solidFill>
                  <a:srgbClr val="233746"/>
                </a:solidFill>
                <a:latin typeface="Aptos"/>
              </a:rPr>
              <a:t>Leadership</a:t>
            </a:r>
            <a:r>
              <a:rPr kumimoji="0" lang="en-US" sz="3300" b="1" i="0" u="none" strike="noStrike" kern="1200" cap="none" spc="0" normalizeH="0" baseline="0" noProof="0">
                <a:ln>
                  <a:noFill/>
                </a:ln>
                <a:solidFill>
                  <a:srgbClr val="233746"/>
                </a:solidFill>
                <a:effectLst/>
                <a:uLnTx/>
                <a:uFillTx/>
                <a:latin typeface="Aptos"/>
              </a:rPr>
              <a:t> </a:t>
            </a:r>
            <a:r>
              <a:rPr lang="en-US" sz="3300" b="1">
                <a:solidFill>
                  <a:srgbClr val="233746"/>
                </a:solidFill>
                <a:latin typeface="Aptos"/>
              </a:rPr>
              <a:t>Effectiveness</a:t>
            </a:r>
            <a:endParaRPr kumimoji="0" lang="en-US" sz="3300" b="1" i="0" u="none" strike="noStrike" kern="1200" cap="none" spc="0" normalizeH="0" baseline="0" noProof="0">
              <a:ln>
                <a:noFill/>
              </a:ln>
              <a:solidFill>
                <a:srgbClr val="233746"/>
              </a:solidFill>
              <a:effectLst/>
              <a:uLnTx/>
              <a:uFillTx/>
              <a:latin typeface="Aptos"/>
            </a:endParaRP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758271" y="1150981"/>
            <a:ext cx="4585574" cy="4985874"/>
            <a:chOff x="-19476" y="-76200"/>
            <a:chExt cx="1567439"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25589"/>
              <a:ext cx="1567439" cy="1406038"/>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616677" y="1659254"/>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944283" y="1889296"/>
            <a:ext cx="4260397" cy="4185761"/>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85750" indent="-285750">
              <a:buClr>
                <a:srgbClr val="000000"/>
              </a:buClr>
              <a:buSzPts val="1600"/>
              <a:buFont typeface="Arial"/>
              <a:buChar char="•"/>
            </a:pPr>
            <a:r>
              <a:rPr lang="en-US" sz="1600">
                <a:solidFill>
                  <a:srgbClr val="000000"/>
                </a:solidFill>
                <a:latin typeface="Aptos"/>
                <a:ea typeface="Calibri"/>
                <a:cs typeface="Calibri"/>
              </a:rPr>
              <a:t>Kate Berresford, EPPs, </a:t>
            </a:r>
            <a:r>
              <a:rPr lang="en-US" sz="1600">
                <a:latin typeface="Aptos"/>
                <a:ea typeface="Calibri"/>
                <a:cs typeface="Calibri"/>
                <a:hlinkClick r:id="rId3">
                  <a:extLst>
                    <a:ext uri="{A12FA001-AC4F-418D-AE19-62706E023703}">
                      <ahyp:hlinkClr xmlns:ahyp="http://schemas.microsoft.com/office/drawing/2018/hyperlinkcolor" val="tx"/>
                    </a:ext>
                  </a:extLst>
                </a:hlinkClick>
              </a:rPr>
              <a:t>skberresford@ed.sc.gov</a:t>
            </a:r>
            <a:r>
              <a:rPr lang="en-US" sz="1600">
                <a:solidFill>
                  <a:srgbClr val="000000"/>
                </a:solidFill>
                <a:latin typeface="Aptos"/>
                <a:ea typeface="Calibri"/>
                <a:cs typeface="Calibri"/>
              </a:rPr>
              <a:t> </a:t>
            </a:r>
            <a:endParaRPr lang="en-US"/>
          </a:p>
          <a:p>
            <a:pPr marL="228600" indent="-228600">
              <a:buClr>
                <a:srgbClr val="000000"/>
              </a:buClr>
              <a:buSzPts val="1600"/>
              <a:buFont typeface="Arial" panose="020B0603020202020204" pitchFamily="34" charset="0"/>
              <a:buChar char="•"/>
            </a:pPr>
            <a:r>
              <a:rPr lang="en-US" sz="1600">
                <a:solidFill>
                  <a:srgbClr val="000000"/>
                </a:solidFill>
                <a:latin typeface="Aptos"/>
                <a:ea typeface="Calibri"/>
                <a:cs typeface="Calibri"/>
                <a:sym typeface="Calibri"/>
              </a:rPr>
              <a:t>Ashley Cohoon, Communications, </a:t>
            </a:r>
            <a:r>
              <a:rPr lang="en-US" sz="1600" u="sng">
                <a:solidFill>
                  <a:schemeClr val="accent3">
                    <a:lumMod val="76000"/>
                  </a:schemeClr>
                </a:solidFill>
                <a:latin typeface="Aptos"/>
                <a:ea typeface="Calibri"/>
                <a:cs typeface="Calibri"/>
                <a:sym typeface="Calibri"/>
                <a:hlinkClick r:id="rId4">
                  <a:extLst>
                    <a:ext uri="{A12FA001-AC4F-418D-AE19-62706E023703}">
                      <ahyp:hlinkClr xmlns:ahyp="http://schemas.microsoft.com/office/drawing/2018/hyperlinkcolor" val="tx"/>
                    </a:ext>
                  </a:extLst>
                </a:hlinkClick>
              </a:rPr>
              <a:t>ascohoon@ed.sc.gov</a:t>
            </a:r>
            <a:r>
              <a:rPr lang="en-US" sz="1600">
                <a:solidFill>
                  <a:schemeClr val="accent3">
                    <a:lumMod val="76000"/>
                  </a:schemeClr>
                </a:solidFill>
                <a:latin typeface="Aptos"/>
                <a:ea typeface="Calibri"/>
                <a:cs typeface="Calibri"/>
                <a:sym typeface="Calibri"/>
              </a:rPr>
              <a:t> </a:t>
            </a:r>
            <a:endParaRPr lang="en-US" sz="1600">
              <a:solidFill>
                <a:schemeClr val="accent3">
                  <a:lumMod val="76000"/>
                </a:schemeClr>
              </a:solidFill>
              <a:latin typeface="Aptos"/>
            </a:endParaRPr>
          </a:p>
          <a:p>
            <a:pPr marL="228600" indent="-228600">
              <a:buClr>
                <a:srgbClr val="000000"/>
              </a:buClr>
              <a:buSzPts val="1600"/>
              <a:buFont typeface="Arial" panose="020B0603020202020204" pitchFamily="34" charset="0"/>
              <a:buChar char="•"/>
            </a:pPr>
            <a:r>
              <a:rPr lang="en-US" sz="1600">
                <a:solidFill>
                  <a:srgbClr val="000000"/>
                </a:solidFill>
                <a:latin typeface="Aptos"/>
                <a:ea typeface="Calibri"/>
                <a:cs typeface="Calibri"/>
              </a:rPr>
              <a:t>Dr. Roshonda Frazier, SLO and Teacher Leadership, </a:t>
            </a:r>
            <a:r>
              <a:rPr lang="en-US" sz="1600">
                <a:solidFill>
                  <a:schemeClr val="accent3">
                    <a:lumMod val="76000"/>
                  </a:schemeClr>
                </a:solidFill>
                <a:latin typeface="Aptos"/>
                <a:ea typeface="Calibri"/>
                <a:cs typeface="Calibri"/>
                <a:hlinkClick r:id="rId5">
                  <a:extLst>
                    <a:ext uri="{A12FA001-AC4F-418D-AE19-62706E023703}">
                      <ahyp:hlinkClr xmlns:ahyp="http://schemas.microsoft.com/office/drawing/2018/hyperlinkcolor" val="tx"/>
                    </a:ext>
                  </a:extLst>
                </a:hlinkClick>
              </a:rPr>
              <a:t>rfrazier@ed.sc.gov</a:t>
            </a:r>
            <a:r>
              <a:rPr lang="en-US" sz="1600">
                <a:solidFill>
                  <a:schemeClr val="accent3">
                    <a:lumMod val="76000"/>
                  </a:schemeClr>
                </a:solidFill>
                <a:latin typeface="Aptos"/>
                <a:ea typeface="Calibri"/>
                <a:cs typeface="Calibri"/>
              </a:rPr>
              <a:t> </a:t>
            </a:r>
            <a:endParaRPr lang="en-US" sz="1600">
              <a:solidFill>
                <a:schemeClr val="accent3">
                  <a:lumMod val="76000"/>
                </a:schemeClr>
              </a:solidFill>
              <a:latin typeface="Aptos"/>
              <a:ea typeface="Calibri"/>
              <a:cs typeface="Arial"/>
            </a:endParaRPr>
          </a:p>
          <a:p>
            <a:pPr marL="228600" indent="-228600">
              <a:buClr>
                <a:srgbClr val="000000"/>
              </a:buClr>
              <a:buSzPts val="1600"/>
              <a:buFont typeface="Arial" panose="020B0603020202020204" pitchFamily="34" charset="0"/>
              <a:buChar char="•"/>
            </a:pPr>
            <a:r>
              <a:rPr lang="en-US" sz="1600">
                <a:solidFill>
                  <a:srgbClr val="000000"/>
                </a:solidFill>
                <a:latin typeface="Aptos"/>
                <a:ea typeface="Calibri"/>
                <a:cs typeface="Calibri"/>
                <a:sym typeface="Calibri"/>
              </a:rPr>
              <a:t>Jenny Henke, Induction and Mentoring, </a:t>
            </a:r>
            <a:r>
              <a:rPr lang="en-US" sz="1600" u="sng">
                <a:solidFill>
                  <a:schemeClr val="accent3">
                    <a:lumMod val="76000"/>
                  </a:schemeClr>
                </a:solidFill>
                <a:latin typeface="Aptos"/>
                <a:ea typeface="Calibri"/>
                <a:cs typeface="Calibri"/>
                <a:sym typeface="Calibri"/>
                <a:hlinkClick r:id="rId6">
                  <a:extLst>
                    <a:ext uri="{A12FA001-AC4F-418D-AE19-62706E023703}">
                      <ahyp:hlinkClr xmlns:ahyp="http://schemas.microsoft.com/office/drawing/2018/hyperlinkcolor" val="tx"/>
                    </a:ext>
                  </a:extLst>
                </a:hlinkClick>
              </a:rPr>
              <a:t>vhenke@ed.sc.gov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Arial" panose="020B0603020202020204" pitchFamily="34" charset="0"/>
              <a:buChar char="•"/>
            </a:pPr>
            <a:r>
              <a:rPr lang="en-US" sz="1600">
                <a:solidFill>
                  <a:schemeClr val="accent6">
                    <a:lumMod val="10000"/>
                  </a:schemeClr>
                </a:solidFill>
                <a:latin typeface="Aptos"/>
                <a:ea typeface="Calibri"/>
                <a:cs typeface="Calibri"/>
                <a:sym typeface="Calibri"/>
              </a:rPr>
              <a:t>Dr. Kimberly Howard, PADEPP,</a:t>
            </a:r>
            <a:r>
              <a:rPr lang="en-US" sz="1600">
                <a:latin typeface="Aptos"/>
                <a:ea typeface="Calibri"/>
                <a:cs typeface="Calibri"/>
                <a:sym typeface="Calibri"/>
              </a:rPr>
              <a:t> </a:t>
            </a:r>
            <a:r>
              <a:rPr lang="en-US" sz="1600" u="sng">
                <a:solidFill>
                  <a:schemeClr val="accent3">
                    <a:lumMod val="76000"/>
                  </a:schemeClr>
                </a:solidFill>
                <a:latin typeface="Aptos"/>
                <a:ea typeface="Calibri"/>
                <a:cs typeface="Calibri"/>
                <a:sym typeface="Calibri"/>
                <a:hlinkClick r:id="rId7">
                  <a:extLst>
                    <a:ext uri="{A12FA001-AC4F-418D-AE19-62706E023703}">
                      <ahyp:hlinkClr xmlns:ahyp="http://schemas.microsoft.com/office/drawing/2018/hyperlinkcolor" val="tx"/>
                    </a:ext>
                  </a:extLst>
                </a:hlinkClick>
              </a:rPr>
              <a:t>khoward@ed.sc.gov</a:t>
            </a:r>
            <a:endParaRPr lang="en-US" sz="1600" u="sng">
              <a:solidFill>
                <a:schemeClr val="accent3">
                  <a:lumMod val="76000"/>
                </a:schemeClr>
              </a:solidFill>
              <a:latin typeface="Aptos"/>
              <a:ea typeface="Calibri"/>
              <a:cs typeface="Calibri"/>
              <a:hlinkClick r:id="rId7">
                <a:extLst>
                  <a:ext uri="{A12FA001-AC4F-418D-AE19-62706E023703}">
                    <ahyp:hlinkClr xmlns:ahyp="http://schemas.microsoft.com/office/drawing/2018/hyperlinkcolor" val="tx"/>
                  </a:ext>
                </a:extLst>
              </a:hlinkClick>
            </a:endParaRPr>
          </a:p>
          <a:p>
            <a:pPr marL="228600" indent="-228600">
              <a:buClr>
                <a:srgbClr val="000000"/>
              </a:buClr>
              <a:buSzPts val="1600"/>
              <a:buFont typeface="Arial" panose="020B0603020202020204" pitchFamily="34" charset="0"/>
              <a:buChar char="•"/>
            </a:pPr>
            <a:endParaRPr lang="en-US" sz="1600" u="sng">
              <a:solidFill>
                <a:srgbClr val="233F58"/>
              </a:solidFill>
              <a:latin typeface="Aptos"/>
              <a:ea typeface="Calibri"/>
              <a:cs typeface="Calibri"/>
            </a:endParaRPr>
          </a:p>
          <a:p>
            <a:pPr>
              <a:buClr>
                <a:srgbClr val="000000"/>
              </a:buClr>
              <a:buSzPts val="1600"/>
            </a:pPr>
            <a:endParaRPr lang="en-US" sz="1600" u="sng">
              <a:solidFill>
                <a:srgbClr val="233F58"/>
              </a:solidFill>
              <a:latin typeface="Aptos"/>
              <a:ea typeface="Calibri"/>
              <a:cs typeface="Calibri"/>
            </a:endParaRPr>
          </a:p>
          <a:p>
            <a:pPr marL="228600" indent="-228600">
              <a:buClr>
                <a:srgbClr val="000000"/>
              </a:buClr>
              <a:buSzPts val="1600"/>
              <a:buFont typeface="Arial" panose="020B0603020202020204" pitchFamily="34" charset="0"/>
              <a:buChar char="•"/>
            </a:pPr>
            <a:r>
              <a:rPr lang="en-US" sz="1600">
                <a:solidFill>
                  <a:schemeClr val="accent6">
                    <a:lumMod val="10000"/>
                  </a:schemeClr>
                </a:solidFill>
                <a:latin typeface="Aptos"/>
                <a:ea typeface="Calibri"/>
                <a:cs typeface="Calibri"/>
              </a:rPr>
              <a:t>Kimberly Mack, Director, </a:t>
            </a:r>
            <a:r>
              <a:rPr lang="en-US" sz="1600">
                <a:solidFill>
                  <a:srgbClr val="335669"/>
                </a:solidFill>
                <a:latin typeface="Aptos"/>
                <a:ea typeface="Calibri"/>
                <a:cs typeface="Calibri"/>
                <a:hlinkClick r:id="rId8">
                  <a:extLst>
                    <a:ext uri="{A12FA001-AC4F-418D-AE19-62706E023703}">
                      <ahyp:hlinkClr xmlns:ahyp="http://schemas.microsoft.com/office/drawing/2018/hyperlinkcolor" val="tx"/>
                    </a:ext>
                  </a:extLst>
                </a:hlinkClick>
              </a:rPr>
              <a:t>kemack@ed.sc.gov</a:t>
            </a:r>
            <a:endParaRPr lang="en-US" sz="1600" u="sng">
              <a:solidFill>
                <a:schemeClr val="accent6">
                  <a:lumMod val="10000"/>
                </a:schemeClr>
              </a:solidFill>
              <a:latin typeface="Aptos"/>
              <a:ea typeface="Calibri"/>
              <a:cs typeface="Calibri"/>
              <a:hlinkClick r:id="rId8">
                <a:extLst>
                  <a:ext uri="{A12FA001-AC4F-418D-AE19-62706E023703}">
                    <ahyp:hlinkClr xmlns:ahyp="http://schemas.microsoft.com/office/drawing/2018/hyperlinkcolor" val="tx"/>
                  </a:ext>
                </a:extLst>
              </a:hlinkClick>
            </a:endParaRPr>
          </a:p>
          <a:p>
            <a:pPr marL="228600" indent="-228600">
              <a:buClr>
                <a:srgbClr val="000000"/>
              </a:buClr>
              <a:buSzPts val="1600"/>
              <a:buFont typeface="Arial" panose="020B0603020202020204" pitchFamily="34" charset="0"/>
              <a:buChar char="•"/>
            </a:pPr>
            <a:r>
              <a:rPr lang="en-US" sz="1600">
                <a:solidFill>
                  <a:schemeClr val="accent6">
                    <a:lumMod val="10000"/>
                  </a:schemeClr>
                </a:solidFill>
                <a:latin typeface="Aptos"/>
                <a:ea typeface="Calibri"/>
                <a:cs typeface="Calibri"/>
              </a:rPr>
              <a:t>Lilla Toal </a:t>
            </a:r>
            <a:r>
              <a:rPr lang="en-US" sz="1600" err="1">
                <a:solidFill>
                  <a:schemeClr val="accent6">
                    <a:lumMod val="10000"/>
                  </a:schemeClr>
                </a:solidFill>
                <a:latin typeface="Aptos"/>
                <a:ea typeface="Calibri"/>
                <a:cs typeface="Calibri"/>
              </a:rPr>
              <a:t>Mandsager</a:t>
            </a:r>
            <a:r>
              <a:rPr lang="en-US" sz="1600">
                <a:solidFill>
                  <a:schemeClr val="accent6">
                    <a:lumMod val="10000"/>
                  </a:schemeClr>
                </a:solidFill>
                <a:latin typeface="Aptos"/>
                <a:ea typeface="Calibri"/>
                <a:cs typeface="Calibri"/>
              </a:rPr>
              <a:t>, Executive Director,</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9">
                  <a:extLst>
                    <a:ext uri="{A12FA001-AC4F-418D-AE19-62706E023703}">
                      <ahyp:hlinkClr xmlns:ahyp="http://schemas.microsoft.com/office/drawing/2018/hyperlinkcolor" val="tx"/>
                    </a:ext>
                  </a:extLst>
                </a:hlinkClick>
              </a:rPr>
              <a:t>lmandsager@ed.sc.gov</a:t>
            </a:r>
            <a:endParaRPr lang="en-US" sz="1600" u="sng">
              <a:solidFill>
                <a:schemeClr val="accent3">
                  <a:lumMod val="76000"/>
                </a:schemeClr>
              </a:solidFill>
              <a:latin typeface="Aptos"/>
              <a:ea typeface="Calibri"/>
              <a:cs typeface="Calibri"/>
            </a:endParaRPr>
          </a:p>
          <a:p>
            <a:pPr marL="228600" indent="-228600">
              <a:buClr>
                <a:srgbClr val="000000"/>
              </a:buClr>
              <a:buSzPts val="1600"/>
              <a:buFont typeface="Arial" panose="020B0603020202020204" pitchFamily="34" charset="0"/>
              <a:buChar char="•"/>
            </a:pPr>
            <a:r>
              <a:rPr lang="en-US" sz="1600">
                <a:solidFill>
                  <a:schemeClr val="accent6">
                    <a:lumMod val="10000"/>
                  </a:schemeClr>
                </a:solidFill>
                <a:latin typeface="Aptos"/>
                <a:ea typeface="Calibri"/>
                <a:cs typeface="Calibri"/>
              </a:rPr>
              <a:t>Marilyn Suber, Administrative Assistant</a:t>
            </a:r>
            <a:r>
              <a:rPr lang="en-US" sz="1600">
                <a:solidFill>
                  <a:srgbClr val="233F58"/>
                </a:solidFill>
                <a:latin typeface="Aptos"/>
                <a:ea typeface="Calibri"/>
                <a:cs typeface="Calibri"/>
              </a:rPr>
              <a:t>, </a:t>
            </a:r>
            <a:r>
              <a:rPr lang="en-US" sz="1600">
                <a:solidFill>
                  <a:schemeClr val="accent3">
                    <a:lumMod val="76000"/>
                  </a:schemeClr>
                </a:solidFill>
                <a:latin typeface="Aptos"/>
                <a:ea typeface="Calibri"/>
                <a:cs typeface="Calibri"/>
                <a:hlinkClick r:id="rId10">
                  <a:extLst>
                    <a:ext uri="{A12FA001-AC4F-418D-AE19-62706E023703}">
                      <ahyp:hlinkClr xmlns:ahyp="http://schemas.microsoft.com/office/drawing/2018/hyperlinkcolor" val="tx"/>
                    </a:ext>
                  </a:extLst>
                </a:hlinkClick>
              </a:rPr>
              <a:t>masuber@ed.sc.gov</a:t>
            </a:r>
            <a:endParaRPr lang="en-US" sz="1600">
              <a:solidFill>
                <a:schemeClr val="accent3">
                  <a:lumMod val="76000"/>
                </a:schemeClr>
              </a:solidFill>
              <a:latin typeface="Aptos"/>
              <a:ea typeface="Calibri"/>
              <a:cs typeface="Calibri"/>
            </a:endParaRPr>
          </a:p>
        </p:txBody>
      </p:sp>
      <p:sp>
        <p:nvSpPr>
          <p:cNvPr id="2" name="TextBox 1">
            <a:extLst>
              <a:ext uri="{FF2B5EF4-FFF2-40B4-BE49-F238E27FC236}">
                <a16:creationId xmlns:a16="http://schemas.microsoft.com/office/drawing/2014/main" id="{70FCEA3F-B71D-F586-BA72-60BDCB420C95}"/>
              </a:ext>
            </a:extLst>
          </p:cNvPr>
          <p:cNvSpPr txBox="1"/>
          <p:nvPr/>
        </p:nvSpPr>
        <p:spPr>
          <a:xfrm>
            <a:off x="1525642" y="4447739"/>
            <a:ext cx="2743200" cy="3770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850" b="1">
                <a:solidFill>
                  <a:srgbClr val="233746"/>
                </a:solidFill>
                <a:latin typeface="Aptos"/>
              </a:rPr>
              <a:t>Office Support</a:t>
            </a:r>
            <a:endParaRPr lang="en-US"/>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8" y="1232163"/>
            <a:ext cx="4412347" cy="4833345"/>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6260496" y="1604826"/>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944961" y="1892890"/>
            <a:ext cx="4404069" cy="378565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Gerard Edwards, Veteran Principals &amp; District Leaders, </a:t>
            </a:r>
            <a:r>
              <a:rPr lang="en-US" sz="1600">
                <a:solidFill>
                  <a:schemeClr val="accent3">
                    <a:lumMod val="76000"/>
                  </a:schemeClr>
                </a:solidFill>
                <a:latin typeface="Aptos"/>
                <a:hlinkClick r:id="rId11">
                  <a:extLst>
                    <a:ext uri="{A12FA001-AC4F-418D-AE19-62706E023703}">
                      <ahyp:hlinkClr xmlns:ahyp="http://schemas.microsoft.com/office/drawing/2018/hyperlinkcolor" val="tx"/>
                    </a:ext>
                  </a:extLst>
                </a:hlinkClick>
              </a:rPr>
              <a:t>gedwards@ed.sc.gov</a:t>
            </a:r>
            <a:r>
              <a:rPr lang="en-US" sz="1600">
                <a:solidFill>
                  <a:schemeClr val="accent3">
                    <a:lumMod val="76000"/>
                  </a:schemeClr>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Keasha Grant, Certified Support &amp; Emerging Leaders, </a:t>
            </a:r>
            <a:r>
              <a:rPr lang="en-US" sz="1600">
                <a:solidFill>
                  <a:schemeClr val="accent3">
                    <a:lumMod val="76000"/>
                  </a:schemeClr>
                </a:solidFill>
                <a:latin typeface="Aptos"/>
                <a:hlinkClick r:id="rId12">
                  <a:extLst>
                    <a:ext uri="{A12FA001-AC4F-418D-AE19-62706E023703}">
                      <ahyp:hlinkClr xmlns:ahyp="http://schemas.microsoft.com/office/drawing/2018/hyperlinkcolor" val="tx"/>
                    </a:ext>
                  </a:extLst>
                </a:hlinkClick>
              </a:rPr>
              <a:t>ksgrant@ed.sc.gov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Crystal Halma, Collective Leadership, </a:t>
            </a:r>
            <a:r>
              <a:rPr lang="en-US" sz="1600" u="sng">
                <a:solidFill>
                  <a:schemeClr val="accent3">
                    <a:lumMod val="76000"/>
                  </a:schemeClr>
                </a:solidFill>
                <a:latin typeface="Aptos"/>
                <a:hlinkClick r:id="rId13">
                  <a:extLst>
                    <a:ext uri="{A12FA001-AC4F-418D-AE19-62706E023703}">
                      <ahyp:hlinkClr xmlns:ahyp="http://schemas.microsoft.com/office/drawing/2018/hyperlinkcolor" val="tx"/>
                    </a:ext>
                  </a:extLst>
                </a:hlinkClick>
              </a:rPr>
              <a:t>chalma@ed.sc.gov</a:t>
            </a:r>
            <a:endParaRPr lang="en-US" sz="1600">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Frank Robinson, New Principals &amp; Emerging Leaders, </a:t>
            </a:r>
            <a:r>
              <a:rPr lang="en-US" sz="1600" u="sng">
                <a:solidFill>
                  <a:schemeClr val="accent3">
                    <a:lumMod val="76000"/>
                  </a:schemeClr>
                </a:solidFill>
                <a:latin typeface="Aptos"/>
                <a:hlinkClick r:id="rId14">
                  <a:extLst>
                    <a:ext uri="{A12FA001-AC4F-418D-AE19-62706E023703}">
                      <ahyp:hlinkClr xmlns:ahyp="http://schemas.microsoft.com/office/drawing/2018/hyperlinkcolor" val="tx"/>
                    </a:ext>
                  </a:extLst>
                </a:hlinkClick>
              </a:rPr>
              <a:t>frobinson@ed.sc.gov</a:t>
            </a:r>
            <a:endParaRPr lang="en-US" sz="1600" u="sng">
              <a:solidFill>
                <a:schemeClr val="accent3">
                  <a:lumMod val="76000"/>
                </a:schemeClr>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600">
                <a:solidFill>
                  <a:srgbClr val="000000"/>
                </a:solidFill>
                <a:latin typeface="Aptos"/>
              </a:rPr>
              <a:t>Dr. Adrienne Davenport, Instructional Leadership &amp; Assistant Principals, </a:t>
            </a:r>
            <a:r>
              <a:rPr lang="en-US" sz="1600" u="sng">
                <a:solidFill>
                  <a:schemeClr val="accent3">
                    <a:lumMod val="76000"/>
                  </a:schemeClr>
                </a:solidFill>
                <a:latin typeface="Aptos"/>
                <a:hlinkClick r:id="rId15">
                  <a:extLst>
                    <a:ext uri="{A12FA001-AC4F-418D-AE19-62706E023703}">
                      <ahyp:hlinkClr xmlns:ahyp="http://schemas.microsoft.com/office/drawing/2018/hyperlinkcolor" val="tx"/>
                    </a:ext>
                  </a:extLst>
                </a:hlinkClick>
              </a:rPr>
              <a:t>tsmith@ed.sc.gov</a:t>
            </a:r>
            <a:r>
              <a:rPr lang="en-US" sz="1600">
                <a:solidFill>
                  <a:schemeClr val="accent3">
                    <a:lumMod val="76000"/>
                  </a:schemeClr>
                </a:solidFill>
                <a:latin typeface="Aptos"/>
              </a:rPr>
              <a:t> </a:t>
            </a:r>
          </a:p>
          <a:p>
            <a:pPr marL="146050" lvl="1">
              <a:spcBef>
                <a:spcPts val="355"/>
              </a:spcBef>
              <a:buClr>
                <a:srgbClr val="000000"/>
              </a:buClr>
              <a:buSzPct val="100000"/>
            </a:pPr>
            <a:endParaRPr lang="en-US" sz="1600">
              <a:solidFill>
                <a:srgbClr val="B45F06"/>
              </a:solidFill>
              <a:latin typeface="Aptos"/>
            </a:endParaRPr>
          </a:p>
          <a:p>
            <a:pPr marL="304165" lvl="1"/>
            <a:r>
              <a:rPr lang="en-US" sz="1800" b="1">
                <a:solidFill>
                  <a:schemeClr val="accent6">
                    <a:lumMod val="10000"/>
                  </a:schemeClr>
                </a:solidFill>
                <a:latin typeface="Aptos"/>
              </a:rPr>
              <a:t>Visit our website:</a:t>
            </a:r>
            <a:r>
              <a:rPr lang="en-US" sz="1800" b="1">
                <a:solidFill>
                  <a:schemeClr val="dk1"/>
                </a:solidFill>
                <a:latin typeface="Aptos"/>
              </a:rPr>
              <a:t> </a:t>
            </a:r>
            <a:r>
              <a:rPr lang="en-US" sz="1800" b="1" u="sng">
                <a:solidFill>
                  <a:schemeClr val="accent3">
                    <a:lumMod val="76000"/>
                  </a:schemeClr>
                </a:solidFill>
                <a:latin typeface="Aptos"/>
              </a:rPr>
              <a:t>https://ed.sc.gov</a:t>
            </a:r>
            <a:endParaRPr lang="en-US" sz="1800">
              <a:solidFill>
                <a:schemeClr val="accent3">
                  <a:lumMod val="76000"/>
                </a:schemeClr>
              </a:solidFill>
              <a:latin typeface="Aptos"/>
            </a:endParaRPr>
          </a:p>
          <a:p>
            <a:pPr marL="146050" lvl="1">
              <a:spcBef>
                <a:spcPts val="355"/>
              </a:spcBef>
              <a:buFont typeface="Trebuchet MS" panose="020B0603020202020204" pitchFamily="34" charset="0"/>
            </a:pPr>
            <a:endParaRPr lang="en-US" sz="1600">
              <a:solidFill>
                <a:srgbClr val="B45F06"/>
              </a:solidFill>
              <a:latin typeface="Apto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ADEPT Reminders</a:t>
            </a:r>
            <a:endParaRPr lang="en-US" sz="4000" b="1" i="0" u="none" strike="noStrike" kern="1200" cap="none" spc="0" normalizeH="0" baseline="0" noProof="0">
              <a:ln>
                <a:noFill/>
              </a:ln>
              <a:effectLst/>
              <a:uLnTx/>
              <a:uFillTx/>
              <a:latin typeface="Aptos" panose="020B0004020202020204" pitchFamily="34" charset="0"/>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9CB7-524A-79F3-7CD0-39E8092B52EF}"/>
              </a:ext>
            </a:extLst>
          </p:cNvPr>
          <p:cNvSpPr>
            <a:spLocks noGrp="1"/>
          </p:cNvSpPr>
          <p:nvPr>
            <p:ph type="title"/>
          </p:nvPr>
        </p:nvSpPr>
        <p:spPr/>
        <p:txBody>
          <a:bodyPr/>
          <a:lstStyle/>
          <a:p>
            <a:r>
              <a:rPr lang="en-US" sz="3300" dirty="0"/>
              <a:t>ADEPT Reminders/Information</a:t>
            </a:r>
            <a:endParaRPr lang="en-US" dirty="0"/>
          </a:p>
        </p:txBody>
      </p:sp>
      <p:sp>
        <p:nvSpPr>
          <p:cNvPr id="3" name="Content Placeholder 2">
            <a:extLst>
              <a:ext uri="{FF2B5EF4-FFF2-40B4-BE49-F238E27FC236}">
                <a16:creationId xmlns:a16="http://schemas.microsoft.com/office/drawing/2014/main" id="{B6F60D00-D8AB-4CE2-BA0D-DA2C47B804DB}"/>
              </a:ext>
            </a:extLst>
          </p:cNvPr>
          <p:cNvSpPr>
            <a:spLocks noGrp="1"/>
          </p:cNvSpPr>
          <p:nvPr>
            <p:ph idx="1"/>
          </p:nvPr>
        </p:nvSpPr>
        <p:spPr/>
        <p:txBody>
          <a:bodyPr vert="horz" lIns="91440" tIns="45720" rIns="91440" bIns="45720" rtlCol="0" anchor="t">
            <a:normAutofit/>
          </a:bodyPr>
          <a:lstStyle/>
          <a:p>
            <a:pPr marL="227965" indent="-227965">
              <a:spcBef>
                <a:spcPts val="1000"/>
              </a:spcBef>
              <a:buFont typeface="Arial"/>
              <a:buChar char="•"/>
            </a:pPr>
            <a:r>
              <a:rPr lang="en-US" sz="2800">
                <a:solidFill>
                  <a:srgbClr val="000000"/>
                </a:solidFill>
                <a:latin typeface="Aptos"/>
              </a:rPr>
              <a:t>April 30 – Final evaluation conference meetings completed</a:t>
            </a:r>
          </a:p>
          <a:p>
            <a:pPr>
              <a:spcBef>
                <a:spcPts val="1000"/>
              </a:spcBef>
            </a:pPr>
            <a:endParaRPr lang="en-US" sz="2800">
              <a:solidFill>
                <a:srgbClr val="000000"/>
              </a:solidFill>
              <a:latin typeface="Aptos"/>
            </a:endParaRPr>
          </a:p>
          <a:p>
            <a:pPr marL="227965" indent="-227965">
              <a:spcBef>
                <a:spcPts val="1000"/>
              </a:spcBef>
              <a:buFont typeface="Arial"/>
              <a:buChar char="•"/>
            </a:pPr>
            <a:r>
              <a:rPr lang="en-US" sz="2800">
                <a:solidFill>
                  <a:srgbClr val="000000"/>
                </a:solidFill>
                <a:latin typeface="Aptos"/>
              </a:rPr>
              <a:t>June 1 – ADEPT Plans Due</a:t>
            </a:r>
          </a:p>
          <a:p>
            <a:pPr>
              <a:spcBef>
                <a:spcPts val="1000"/>
              </a:spcBef>
            </a:pPr>
            <a:endParaRPr lang="en-US" sz="2800">
              <a:solidFill>
                <a:srgbClr val="000000"/>
              </a:solidFill>
              <a:latin typeface="Aptos"/>
            </a:endParaRPr>
          </a:p>
          <a:p>
            <a:pPr marL="227965" indent="-227965">
              <a:spcBef>
                <a:spcPts val="1000"/>
              </a:spcBef>
              <a:buFont typeface="Arial"/>
              <a:buChar char="•"/>
            </a:pPr>
            <a:r>
              <a:rPr lang="en-US" sz="2800">
                <a:solidFill>
                  <a:srgbClr val="000000"/>
                </a:solidFill>
                <a:latin typeface="Aptos"/>
              </a:rPr>
              <a:t>June 20 – All evaluations completed in </a:t>
            </a:r>
            <a:r>
              <a:rPr lang="en-US" sz="2800" err="1">
                <a:solidFill>
                  <a:srgbClr val="000000"/>
                </a:solidFill>
                <a:latin typeface="Aptos"/>
              </a:rPr>
              <a:t>SCLead</a:t>
            </a:r>
            <a:endParaRPr lang="en-US" sz="2800">
              <a:solidFill>
                <a:srgbClr val="000000"/>
              </a:solidFill>
              <a:latin typeface="Aptos"/>
            </a:endParaRPr>
          </a:p>
          <a:p>
            <a:endParaRPr lang="en-US" sz="1850"/>
          </a:p>
        </p:txBody>
      </p:sp>
    </p:spTree>
    <p:extLst>
      <p:ext uri="{BB962C8B-B14F-4D97-AF65-F5344CB8AC3E}">
        <p14:creationId xmlns:p14="http://schemas.microsoft.com/office/powerpoint/2010/main" val="174225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DC2F1-A30B-D91A-09B4-E040BE31D010}"/>
              </a:ext>
            </a:extLst>
          </p:cNvPr>
          <p:cNvSpPr>
            <a:spLocks noGrp="1"/>
          </p:cNvSpPr>
          <p:nvPr>
            <p:ph type="title"/>
          </p:nvPr>
        </p:nvSpPr>
        <p:spPr/>
        <p:txBody>
          <a:bodyPr/>
          <a:lstStyle/>
          <a:p>
            <a:r>
              <a:rPr lang="en-US" sz="3300"/>
              <a:t>ADEPT Reminders Continued</a:t>
            </a:r>
            <a:endParaRPr lang="en-US"/>
          </a:p>
        </p:txBody>
      </p:sp>
      <p:sp>
        <p:nvSpPr>
          <p:cNvPr id="3" name="Content Placeholder 2">
            <a:extLst>
              <a:ext uri="{FF2B5EF4-FFF2-40B4-BE49-F238E27FC236}">
                <a16:creationId xmlns:a16="http://schemas.microsoft.com/office/drawing/2014/main" id="{7823F0F8-7FA1-F73C-F799-92685739E049}"/>
              </a:ext>
            </a:extLst>
          </p:cNvPr>
          <p:cNvSpPr>
            <a:spLocks noGrp="1"/>
          </p:cNvSpPr>
          <p:nvPr>
            <p:ph idx="1"/>
          </p:nvPr>
        </p:nvSpPr>
        <p:spPr/>
        <p:txBody>
          <a:bodyPr vert="horz" lIns="91440" tIns="45720" rIns="91440" bIns="45720" rtlCol="0" anchor="t">
            <a:noAutofit/>
          </a:bodyPr>
          <a:lstStyle/>
          <a:p>
            <a:pPr marL="227965" indent="-227965">
              <a:lnSpc>
                <a:spcPct val="100000"/>
              </a:lnSpc>
              <a:spcBef>
                <a:spcPts val="0"/>
              </a:spcBef>
              <a:buFont typeface="Arial,Sans-Serif"/>
              <a:buChar char="•"/>
            </a:pPr>
            <a:r>
              <a:rPr lang="en-US" sz="2800" u="sng">
                <a:solidFill>
                  <a:srgbClr val="000000"/>
                </a:solidFill>
                <a:latin typeface="Aptos"/>
              </a:rPr>
              <a:t>Highly Consequential Evaluations</a:t>
            </a:r>
            <a:r>
              <a:rPr lang="en-US" sz="2800">
                <a:solidFill>
                  <a:srgbClr val="000000"/>
                </a:solidFill>
                <a:latin typeface="Aptos"/>
              </a:rPr>
              <a:t>: Be sure there are at least 3 persons on the evaluation team.  </a:t>
            </a:r>
          </a:p>
          <a:p>
            <a:pPr marL="227965" indent="-227965">
              <a:lnSpc>
                <a:spcPct val="100000"/>
              </a:lnSpc>
              <a:spcBef>
                <a:spcPts val="0"/>
              </a:spcBef>
              <a:buFont typeface="Arial,Sans-Serif"/>
              <a:buChar char="•"/>
            </a:pPr>
            <a:r>
              <a:rPr lang="en-US" sz="2800" u="sng">
                <a:solidFill>
                  <a:srgbClr val="000000"/>
                </a:solidFill>
                <a:latin typeface="Aptos"/>
              </a:rPr>
              <a:t>Special Areas</a:t>
            </a:r>
            <a:r>
              <a:rPr lang="en-US" sz="2800">
                <a:solidFill>
                  <a:srgbClr val="000000"/>
                </a:solidFill>
                <a:latin typeface="Aptos"/>
              </a:rPr>
              <a:t>: Be sure correct model has been used and all required components and signatures are present.</a:t>
            </a:r>
          </a:p>
          <a:p>
            <a:pPr marL="227965" indent="-227965">
              <a:lnSpc>
                <a:spcPct val="100000"/>
              </a:lnSpc>
              <a:spcBef>
                <a:spcPts val="0"/>
              </a:spcBef>
              <a:buFont typeface="Arial,Sans-Serif"/>
              <a:buChar char="•"/>
            </a:pPr>
            <a:r>
              <a:rPr lang="en-US" sz="2800">
                <a:solidFill>
                  <a:srgbClr val="000000"/>
                </a:solidFill>
                <a:latin typeface="Aptos"/>
              </a:rPr>
              <a:t>Begin Final evaluation cycle observation(s), ensure that post-conferences and SLO and Special Areas plan conferences occur.</a:t>
            </a:r>
          </a:p>
          <a:p>
            <a:pPr marL="227965" indent="-227965">
              <a:lnSpc>
                <a:spcPct val="100000"/>
              </a:lnSpc>
              <a:spcBef>
                <a:spcPts val="0"/>
              </a:spcBef>
              <a:buFont typeface="Arial,Sans-Serif"/>
              <a:buChar char="•"/>
            </a:pPr>
            <a:r>
              <a:rPr lang="en-US" sz="2800">
                <a:solidFill>
                  <a:srgbClr val="000000"/>
                </a:solidFill>
                <a:latin typeface="Aptos"/>
              </a:rPr>
              <a:t>Use the Evaluation Status Report (ADEPT, District) in </a:t>
            </a:r>
            <a:r>
              <a:rPr lang="en-US" sz="2800" err="1">
                <a:solidFill>
                  <a:srgbClr val="000000"/>
                </a:solidFill>
                <a:latin typeface="Aptos"/>
              </a:rPr>
              <a:t>SCLead</a:t>
            </a:r>
            <a:r>
              <a:rPr lang="en-US" sz="2800">
                <a:solidFill>
                  <a:srgbClr val="000000"/>
                </a:solidFill>
                <a:latin typeface="Aptos"/>
              </a:rPr>
              <a:t> to assist in monitoring the components of your educators' evaluations.</a:t>
            </a:r>
          </a:p>
          <a:p>
            <a:endParaRPr lang="en-US" sz="1850"/>
          </a:p>
        </p:txBody>
      </p:sp>
    </p:spTree>
    <p:extLst>
      <p:ext uri="{BB962C8B-B14F-4D97-AF65-F5344CB8AC3E}">
        <p14:creationId xmlns:p14="http://schemas.microsoft.com/office/powerpoint/2010/main" val="349162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024F4-A910-169E-D55D-28EEE74B3212}"/>
            </a:ext>
          </a:extLst>
        </p:cNvPr>
        <p:cNvGrpSpPr/>
        <p:nvPr/>
      </p:nvGrpSpPr>
      <p:grpSpPr>
        <a:xfrm>
          <a:off x="0" y="0"/>
          <a:ext cx="0" cy="0"/>
          <a:chOff x="0" y="0"/>
          <a:chExt cx="0" cy="0"/>
        </a:xfrm>
      </p:grpSpPr>
      <p:sp>
        <p:nvSpPr>
          <p:cNvPr id="46" name="TextBox 2">
            <a:extLst>
              <a:ext uri="{FF2B5EF4-FFF2-40B4-BE49-F238E27FC236}">
                <a16:creationId xmlns:a16="http://schemas.microsoft.com/office/drawing/2014/main" id="{5F3C9F0E-709E-A48B-F307-5C7F2C1E8055}"/>
              </a:ext>
            </a:extLst>
          </p:cNvPr>
          <p:cNvSpPr txBox="1">
            <a:spLocks noGrp="1"/>
          </p:cNvSpPr>
          <p:nvPr>
            <p:ph type="title" idx="4294967295"/>
          </p:nvPr>
        </p:nvSpPr>
        <p:spPr>
          <a:xfrm>
            <a:off x="1117600" y="2132582"/>
            <a:ext cx="9568324" cy="215225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ATSI Identification</a:t>
            </a:r>
            <a:br>
              <a:rPr lang="en-US" sz="4000" b="1">
                <a:latin typeface="Aptos"/>
              </a:rPr>
            </a:br>
            <a:br>
              <a:rPr lang="en-US" sz="4000" b="1">
                <a:latin typeface="Aptos"/>
              </a:rPr>
            </a:br>
            <a:r>
              <a:rPr lang="en-US" sz="4000" b="1">
                <a:solidFill>
                  <a:srgbClr val="233746"/>
                </a:solidFill>
                <a:latin typeface="Aptos"/>
              </a:rPr>
              <a:t>with</a:t>
            </a:r>
            <a:br>
              <a:rPr lang="en-US" sz="4000" b="1">
                <a:latin typeface="Aptos"/>
              </a:rPr>
            </a:br>
            <a:r>
              <a:rPr lang="en-US" sz="4000" b="1">
                <a:solidFill>
                  <a:srgbClr val="233746"/>
                </a:solidFill>
                <a:latin typeface="Aptos"/>
              </a:rPr>
              <a:t> </a:t>
            </a:r>
            <a:br>
              <a:rPr lang="en-US" sz="4000" b="1">
                <a:latin typeface="Aptos"/>
              </a:rPr>
            </a:br>
            <a:r>
              <a:rPr lang="en-US" sz="4000" b="1">
                <a:solidFill>
                  <a:srgbClr val="233746"/>
                </a:solidFill>
                <a:latin typeface="Aptos"/>
              </a:rPr>
              <a:t>Joey Greene</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sp>
        <p:nvSpPr>
          <p:cNvPr id="3" name="AutoShape 3">
            <a:extLst>
              <a:ext uri="{FF2B5EF4-FFF2-40B4-BE49-F238E27FC236}">
                <a16:creationId xmlns:a16="http://schemas.microsoft.com/office/drawing/2014/main" id="{DDF9EB5A-9ACF-5068-F755-EBC6F0CBA035}"/>
              </a:ex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434DB7A3-4BB2-4336-0A76-365654626B29}"/>
              </a:ext>
            </a:extLst>
          </p:cNvPr>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75272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25611-BE8F-DB9B-CF2F-07EC593C81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540FBF-AE73-7A0B-1CE9-EDE484E8CBD3}"/>
              </a:ext>
            </a:extLst>
          </p:cNvPr>
          <p:cNvSpPr>
            <a:spLocks noGrp="1"/>
          </p:cNvSpPr>
          <p:nvPr>
            <p:ph type="title"/>
          </p:nvPr>
        </p:nvSpPr>
        <p:spPr/>
        <p:txBody>
          <a:bodyPr/>
          <a:lstStyle/>
          <a:p>
            <a:r>
              <a:rPr lang="en-US" sz="3300"/>
              <a:t>Our Current Reality</a:t>
            </a:r>
            <a:endParaRPr lang="en-US"/>
          </a:p>
        </p:txBody>
      </p:sp>
      <p:pic>
        <p:nvPicPr>
          <p:cNvPr id="7" name="Picture 6" descr="Statewide map for ATSI schools">
            <a:extLst>
              <a:ext uri="{FF2B5EF4-FFF2-40B4-BE49-F238E27FC236}">
                <a16:creationId xmlns:a16="http://schemas.microsoft.com/office/drawing/2014/main" id="{55713CAA-802D-934B-4CEC-941A6920481F}"/>
              </a:ext>
            </a:extLst>
          </p:cNvPr>
          <p:cNvPicPr>
            <a:picLocks noChangeAspect="1"/>
          </p:cNvPicPr>
          <p:nvPr/>
        </p:nvPicPr>
        <p:blipFill>
          <a:blip r:embed="rId2"/>
          <a:stretch>
            <a:fillRect/>
          </a:stretch>
        </p:blipFill>
        <p:spPr>
          <a:xfrm>
            <a:off x="1665170" y="1392275"/>
            <a:ext cx="8623940" cy="5258617"/>
          </a:xfrm>
          <a:prstGeom prst="rect">
            <a:avLst/>
          </a:prstGeom>
          <a:noFill/>
        </p:spPr>
      </p:pic>
    </p:spTree>
    <p:extLst>
      <p:ext uri="{BB962C8B-B14F-4D97-AF65-F5344CB8AC3E}">
        <p14:creationId xmlns:p14="http://schemas.microsoft.com/office/powerpoint/2010/main" val="3503956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A3B6B-F6E6-4835-BA1E-D35FC15AFA8D}"/>
            </a:ext>
          </a:extLst>
        </p:cNvPr>
        <p:cNvGrpSpPr/>
        <p:nvPr/>
      </p:nvGrpSpPr>
      <p:grpSpPr>
        <a:xfrm>
          <a:off x="0" y="0"/>
          <a:ext cx="0" cy="0"/>
          <a:chOff x="0" y="0"/>
          <a:chExt cx="0" cy="0"/>
        </a:xfrm>
      </p:grpSpPr>
      <p:sp>
        <p:nvSpPr>
          <p:cNvPr id="46" name="Title">
            <a:extLst>
              <a:ext uri="{FF2B5EF4-FFF2-40B4-BE49-F238E27FC236}">
                <a16:creationId xmlns:a16="http://schemas.microsoft.com/office/drawing/2014/main" id="{3481FB22-EA05-3A50-CD2A-3E3228259A6F}"/>
              </a:ext>
            </a:extLst>
          </p:cNvPr>
          <p:cNvSpPr txBox="1">
            <a:spLocks noGrp="1"/>
          </p:cNvSpPr>
          <p:nvPr>
            <p:ph type="title"/>
          </p:nvPr>
        </p:nvSpPr>
        <p:spPr>
          <a:xfrm>
            <a:off x="641047" y="528324"/>
            <a:ext cx="10958705" cy="459485"/>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4000">
                <a:solidFill>
                  <a:schemeClr val="bg1"/>
                </a:solidFill>
                <a:latin typeface="Aptos Display"/>
              </a:rPr>
              <a:t>Meet Your OLE Subgroup Support Team</a:t>
            </a:r>
          </a:p>
        </p:txBody>
      </p:sp>
      <p:pic>
        <p:nvPicPr>
          <p:cNvPr id="5" name="Picture Placeholder 4" descr="Joey Greene">
            <a:extLst>
              <a:ext uri="{FF2B5EF4-FFF2-40B4-BE49-F238E27FC236}">
                <a16:creationId xmlns:a16="http://schemas.microsoft.com/office/drawing/2014/main" id="{72C5176C-EE1D-88B6-5710-8B7EA742F875}"/>
              </a:ext>
            </a:extLst>
          </p:cNvPr>
          <p:cNvPicPr>
            <a:picLocks noGrp="1" noChangeAspect="1"/>
          </p:cNvPicPr>
          <p:nvPr>
            <p:ph type="pic" sz="quarter" idx="13"/>
          </p:nvPr>
        </p:nvPicPr>
        <p:blipFill>
          <a:blip r:embed="rId3"/>
          <a:srcRect t="-612" r="6950" b="4281"/>
          <a:stretch>
            <a:fillRect/>
          </a:stretch>
        </p:blipFill>
        <p:spPr>
          <a:xfrm>
            <a:off x="756499" y="2350108"/>
            <a:ext cx="1665531" cy="2156335"/>
          </a:xfrm>
          <a:prstGeom prst="rect">
            <a:avLst/>
          </a:prstGeom>
          <a:ln>
            <a:solidFill>
              <a:srgbClr val="F0C14C"/>
            </a:solidFill>
          </a:ln>
        </p:spPr>
      </p:pic>
      <p:sp>
        <p:nvSpPr>
          <p:cNvPr id="36" name="Text Placeholder 35">
            <a:extLst>
              <a:ext uri="{FF2B5EF4-FFF2-40B4-BE49-F238E27FC236}">
                <a16:creationId xmlns:a16="http://schemas.microsoft.com/office/drawing/2014/main" id="{457EA8ED-5990-1950-3F49-1AFDFFB2FCA7}"/>
              </a:ext>
            </a:extLst>
          </p:cNvPr>
          <p:cNvSpPr>
            <a:spLocks noGrp="1"/>
          </p:cNvSpPr>
          <p:nvPr>
            <p:ph type="body" sz="quarter" idx="18"/>
          </p:nvPr>
        </p:nvSpPr>
        <p:spPr>
          <a:xfrm>
            <a:off x="243729" y="4534569"/>
            <a:ext cx="2721424" cy="1570652"/>
          </a:xfrm>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700">
                <a:solidFill>
                  <a:schemeClr val="bg1"/>
                </a:solidFill>
                <a:latin typeface="Aptos Display"/>
              </a:rPr>
              <a:t>Joey Greene</a:t>
            </a:r>
          </a:p>
          <a:p>
            <a:r>
              <a:rPr lang="en-US" sz="1700">
                <a:solidFill>
                  <a:schemeClr val="bg1"/>
                </a:solidFill>
                <a:latin typeface="Aptos Display"/>
              </a:rPr>
              <a:t>Subgroup Support </a:t>
            </a:r>
          </a:p>
          <a:p>
            <a:r>
              <a:rPr lang="en-US" sz="1700">
                <a:solidFill>
                  <a:schemeClr val="bg1"/>
                </a:solidFill>
                <a:latin typeface="Aptos Display"/>
              </a:rPr>
              <a:t>Team Lead</a:t>
            </a:r>
          </a:p>
          <a:p>
            <a:r>
              <a:rPr lang="en-US" sz="1700">
                <a:solidFill>
                  <a:schemeClr val="bg1"/>
                </a:solidFill>
                <a:latin typeface="Aptos Display"/>
                <a:hlinkClick r:id="rId4">
                  <a:extLst>
                    <a:ext uri="{A12FA001-AC4F-418D-AE19-62706E023703}">
                      <ahyp:hlinkClr xmlns:ahyp="http://schemas.microsoft.com/office/drawing/2018/hyperlinkcolor" val="tx"/>
                    </a:ext>
                  </a:extLst>
                </a:hlinkClick>
              </a:rPr>
              <a:t>Jgreene@ed.sc.gov</a:t>
            </a:r>
          </a:p>
          <a:p>
            <a:r>
              <a:rPr lang="en-US"/>
              <a:t>843-908-4822</a:t>
            </a:r>
            <a:endParaRPr lang="en-US">
              <a:ea typeface="Calibri"/>
              <a:cs typeface="Calibri"/>
            </a:endParaRPr>
          </a:p>
        </p:txBody>
      </p:sp>
      <p:pic>
        <p:nvPicPr>
          <p:cNvPr id="2" name="Picture Placeholder 1" descr="Deirdre Howard">
            <a:extLst>
              <a:ext uri="{FF2B5EF4-FFF2-40B4-BE49-F238E27FC236}">
                <a16:creationId xmlns:a16="http://schemas.microsoft.com/office/drawing/2014/main" id="{53EA2543-6292-91FC-6241-B9DC5097866C}"/>
              </a:ext>
            </a:extLst>
          </p:cNvPr>
          <p:cNvPicPr>
            <a:picLocks noGrp="1" noChangeAspect="1"/>
          </p:cNvPicPr>
          <p:nvPr>
            <p:ph type="pic" sz="quarter" idx="14"/>
          </p:nvPr>
        </p:nvPicPr>
        <p:blipFill>
          <a:blip r:embed="rId5"/>
          <a:srcRect t="-461" b="1405"/>
          <a:stretch/>
        </p:blipFill>
        <p:spPr>
          <a:xfrm>
            <a:off x="2976046" y="2375319"/>
            <a:ext cx="1674166" cy="2172757"/>
          </a:xfrm>
        </p:spPr>
      </p:pic>
      <p:sp>
        <p:nvSpPr>
          <p:cNvPr id="37" name="Text Placeholder 36">
            <a:extLst>
              <a:ext uri="{FF2B5EF4-FFF2-40B4-BE49-F238E27FC236}">
                <a16:creationId xmlns:a16="http://schemas.microsoft.com/office/drawing/2014/main" id="{CE6B7DDA-BBD4-6892-7A4F-7C8E4A93FB57}"/>
              </a:ext>
            </a:extLst>
          </p:cNvPr>
          <p:cNvSpPr>
            <a:spLocks noGrp="1"/>
          </p:cNvSpPr>
          <p:nvPr>
            <p:ph type="body" sz="quarter" idx="19"/>
          </p:nvPr>
        </p:nvSpPr>
        <p:spPr>
          <a:xfrm>
            <a:off x="2590640" y="4674029"/>
            <a:ext cx="2447867" cy="1250408"/>
          </a:xfrm>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800">
                <a:solidFill>
                  <a:schemeClr val="bg1"/>
                </a:solidFill>
                <a:latin typeface="Aptos Display"/>
              </a:rPr>
              <a:t>Deirdre Howard</a:t>
            </a:r>
          </a:p>
          <a:p>
            <a:r>
              <a:rPr lang="en-US" sz="1800">
                <a:solidFill>
                  <a:schemeClr val="bg1"/>
                </a:solidFill>
                <a:latin typeface="Aptos Display"/>
              </a:rPr>
              <a:t>Subgroup Support </a:t>
            </a:r>
          </a:p>
          <a:p>
            <a:r>
              <a:rPr lang="en-US" sz="1800">
                <a:solidFill>
                  <a:schemeClr val="bg1"/>
                </a:solidFill>
                <a:latin typeface="Aptos Display"/>
              </a:rPr>
              <a:t>Coach</a:t>
            </a:r>
          </a:p>
          <a:p>
            <a:r>
              <a:rPr lang="en-US" sz="1800">
                <a:solidFill>
                  <a:schemeClr val="bg1"/>
                </a:solidFill>
                <a:latin typeface="Aptos Display"/>
                <a:hlinkClick r:id="rId6">
                  <a:extLst>
                    <a:ext uri="{A12FA001-AC4F-418D-AE19-62706E023703}">
                      <ahyp:hlinkClr xmlns:ahyp="http://schemas.microsoft.com/office/drawing/2018/hyperlinkcolor" val="tx"/>
                    </a:ext>
                  </a:extLst>
                </a:hlinkClick>
              </a:rPr>
              <a:t>Dfhicks@ed.sc.gov</a:t>
            </a:r>
          </a:p>
          <a:p>
            <a:endParaRPr lang="en-US"/>
          </a:p>
        </p:txBody>
      </p:sp>
      <p:pic>
        <p:nvPicPr>
          <p:cNvPr id="4" name="Picture Placeholder 3" descr="Marcella Delee&#10;">
            <a:extLst>
              <a:ext uri="{FF2B5EF4-FFF2-40B4-BE49-F238E27FC236}">
                <a16:creationId xmlns:a16="http://schemas.microsoft.com/office/drawing/2014/main" id="{B21FF351-6C56-E7A6-7BAC-80E92D2E3C73}"/>
              </a:ext>
            </a:extLst>
          </p:cNvPr>
          <p:cNvPicPr>
            <a:picLocks noGrp="1" noChangeAspect="1"/>
          </p:cNvPicPr>
          <p:nvPr>
            <p:ph type="pic" sz="quarter" idx="15"/>
          </p:nvPr>
        </p:nvPicPr>
        <p:blipFill>
          <a:blip r:embed="rId7"/>
          <a:srcRect t="-4433" b="5266"/>
          <a:stretch/>
        </p:blipFill>
        <p:spPr>
          <a:xfrm>
            <a:off x="5192690" y="2378787"/>
            <a:ext cx="1673977" cy="2184445"/>
          </a:xfrm>
        </p:spPr>
      </p:pic>
      <p:sp>
        <p:nvSpPr>
          <p:cNvPr id="38" name="Text Placeholder 37">
            <a:extLst>
              <a:ext uri="{FF2B5EF4-FFF2-40B4-BE49-F238E27FC236}">
                <a16:creationId xmlns:a16="http://schemas.microsoft.com/office/drawing/2014/main" id="{6F8A5DF7-7D7B-436F-8767-E33130FDA2E8}"/>
              </a:ext>
            </a:extLst>
          </p:cNvPr>
          <p:cNvSpPr>
            <a:spLocks noGrp="1"/>
          </p:cNvSpPr>
          <p:nvPr>
            <p:ph type="body" sz="quarter" idx="20"/>
          </p:nvPr>
        </p:nvSpPr>
        <p:spPr>
          <a:xfrm>
            <a:off x="4647640" y="4674029"/>
            <a:ext cx="2598717" cy="1250408"/>
          </a:xfrm>
        </p:spPr>
        <p:txBody>
          <a:bodyPr>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700" dirty="0">
                <a:solidFill>
                  <a:schemeClr val="bg1"/>
                </a:solidFill>
                <a:latin typeface="Aptos Display"/>
              </a:rPr>
              <a:t>Marcella </a:t>
            </a:r>
            <a:r>
              <a:rPr lang="en-US" sz="1700" dirty="0" err="1">
                <a:solidFill>
                  <a:schemeClr val="bg1"/>
                </a:solidFill>
                <a:latin typeface="Aptos Display"/>
              </a:rPr>
              <a:t>Delee</a:t>
            </a:r>
            <a:endParaRPr lang="en-US" sz="1700" dirty="0">
              <a:solidFill>
                <a:schemeClr val="bg1"/>
              </a:solidFill>
              <a:latin typeface="Aptos Display"/>
            </a:endParaRPr>
          </a:p>
          <a:p>
            <a:r>
              <a:rPr lang="en-US" sz="1700" dirty="0">
                <a:solidFill>
                  <a:schemeClr val="bg1"/>
                </a:solidFill>
                <a:latin typeface="Aptos Display"/>
              </a:rPr>
              <a:t>Subgroup Support </a:t>
            </a:r>
          </a:p>
          <a:p>
            <a:r>
              <a:rPr lang="en-US" sz="1700" dirty="0">
                <a:solidFill>
                  <a:schemeClr val="bg1"/>
                </a:solidFill>
                <a:latin typeface="Aptos Display"/>
              </a:rPr>
              <a:t>Coach</a:t>
            </a:r>
          </a:p>
          <a:p>
            <a:r>
              <a:rPr lang="en-US" sz="1700" dirty="0">
                <a:solidFill>
                  <a:schemeClr val="bg1"/>
                </a:solidFill>
                <a:latin typeface="Aptos Display"/>
                <a:hlinkClick r:id="rId8">
                  <a:extLst>
                    <a:ext uri="{A12FA001-AC4F-418D-AE19-62706E023703}">
                      <ahyp:hlinkClr xmlns:ahyp="http://schemas.microsoft.com/office/drawing/2018/hyperlinkcolor" val="tx"/>
                    </a:ext>
                  </a:extLst>
                </a:hlinkClick>
              </a:rPr>
              <a:t>Mtgloverdelee@ed.sc.gov</a:t>
            </a:r>
          </a:p>
          <a:p>
            <a:endParaRPr lang="en-US" dirty="0"/>
          </a:p>
        </p:txBody>
      </p:sp>
      <p:pic>
        <p:nvPicPr>
          <p:cNvPr id="3" name="Picture Placeholder 2" descr="Andrea Niesse&#10;">
            <a:extLst>
              <a:ext uri="{FF2B5EF4-FFF2-40B4-BE49-F238E27FC236}">
                <a16:creationId xmlns:a16="http://schemas.microsoft.com/office/drawing/2014/main" id="{92E74ED8-D32C-04CD-67D4-89113A887958}"/>
              </a:ext>
            </a:extLst>
          </p:cNvPr>
          <p:cNvPicPr>
            <a:picLocks noGrp="1" noChangeAspect="1"/>
          </p:cNvPicPr>
          <p:nvPr>
            <p:ph type="pic" sz="quarter" idx="16"/>
          </p:nvPr>
        </p:nvPicPr>
        <p:blipFill>
          <a:blip r:embed="rId9"/>
          <a:srcRect l="-341" t="13659" r="-336" b="3521"/>
          <a:stretch/>
        </p:blipFill>
        <p:spPr>
          <a:xfrm>
            <a:off x="7442738" y="2398142"/>
            <a:ext cx="1697189" cy="2173382"/>
          </a:xfrm>
        </p:spPr>
      </p:pic>
      <p:sp>
        <p:nvSpPr>
          <p:cNvPr id="39" name="Text Placeholder 38">
            <a:extLst>
              <a:ext uri="{FF2B5EF4-FFF2-40B4-BE49-F238E27FC236}">
                <a16:creationId xmlns:a16="http://schemas.microsoft.com/office/drawing/2014/main" id="{4790D37A-04BA-97B0-B5A7-295F82DA368C}"/>
              </a:ext>
            </a:extLst>
          </p:cNvPr>
          <p:cNvSpPr>
            <a:spLocks noGrp="1"/>
          </p:cNvSpPr>
          <p:nvPr>
            <p:ph type="body" sz="quarter" idx="21"/>
          </p:nvPr>
        </p:nvSpPr>
        <p:spPr>
          <a:xfrm>
            <a:off x="7249218" y="4669761"/>
            <a:ext cx="2079625" cy="1062839"/>
          </a:xfrm>
        </p:spPr>
        <p:txBody>
          <a:bodyPr vert="horz" lIns="91440" tIns="45720" rIns="91440" bIns="45720" rtlCol="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700" dirty="0">
                <a:solidFill>
                  <a:schemeClr val="bg1"/>
                </a:solidFill>
                <a:latin typeface="Aptos Display"/>
              </a:rPr>
              <a:t>Andrea </a:t>
            </a:r>
            <a:r>
              <a:rPr lang="en-US" sz="1700" dirty="0" err="1">
                <a:solidFill>
                  <a:schemeClr val="bg1"/>
                </a:solidFill>
                <a:latin typeface="Aptos Display"/>
              </a:rPr>
              <a:t>Niesse</a:t>
            </a:r>
            <a:endParaRPr lang="en-US" sz="1700" dirty="0">
              <a:solidFill>
                <a:schemeClr val="bg1"/>
              </a:solidFill>
              <a:latin typeface="Aptos Display"/>
            </a:endParaRPr>
          </a:p>
          <a:p>
            <a:r>
              <a:rPr lang="en-US" sz="1700" dirty="0">
                <a:solidFill>
                  <a:schemeClr val="bg1"/>
                </a:solidFill>
                <a:latin typeface="Aptos Display"/>
              </a:rPr>
              <a:t>Subgroup Support Coach</a:t>
            </a:r>
          </a:p>
          <a:p>
            <a:r>
              <a:rPr lang="en-US" sz="1700" dirty="0">
                <a:solidFill>
                  <a:schemeClr val="bg1"/>
                </a:solidFill>
                <a:latin typeface="Aptos Display"/>
                <a:hlinkClick r:id="rId10">
                  <a:extLst>
                    <a:ext uri="{A12FA001-AC4F-418D-AE19-62706E023703}">
                      <ahyp:hlinkClr xmlns:ahyp="http://schemas.microsoft.com/office/drawing/2018/hyperlinkcolor" val="tx"/>
                    </a:ext>
                  </a:extLst>
                </a:hlinkClick>
              </a:rPr>
              <a:t>Aniesse@ed.sc.gov</a:t>
            </a:r>
            <a:r>
              <a:rPr lang="en-US" sz="1700" dirty="0">
                <a:solidFill>
                  <a:schemeClr val="bg1"/>
                </a:solidFill>
                <a:latin typeface="Aptos Display"/>
              </a:rPr>
              <a:t> </a:t>
            </a:r>
          </a:p>
        </p:txBody>
      </p:sp>
      <p:pic>
        <p:nvPicPr>
          <p:cNvPr id="6" name="Picture 5" descr="Dr. LeConte Middleton&#10;">
            <a:extLst>
              <a:ext uri="{FF2B5EF4-FFF2-40B4-BE49-F238E27FC236}">
                <a16:creationId xmlns:a16="http://schemas.microsoft.com/office/drawing/2014/main" id="{9893BC86-6B77-5201-B0D5-7284F3A337AB}"/>
              </a:ext>
            </a:extLst>
          </p:cNvPr>
          <p:cNvPicPr>
            <a:picLocks noChangeAspect="1"/>
          </p:cNvPicPr>
          <p:nvPr/>
        </p:nvPicPr>
        <p:blipFill>
          <a:blip r:embed="rId11"/>
          <a:stretch>
            <a:fillRect/>
          </a:stretch>
        </p:blipFill>
        <p:spPr>
          <a:xfrm>
            <a:off x="9760032" y="2372888"/>
            <a:ext cx="1702154" cy="2187389"/>
          </a:xfrm>
          <a:prstGeom prst="rect">
            <a:avLst/>
          </a:prstGeom>
          <a:ln>
            <a:solidFill>
              <a:schemeClr val="accent4"/>
            </a:solidFill>
          </a:ln>
        </p:spPr>
      </p:pic>
      <p:sp>
        <p:nvSpPr>
          <p:cNvPr id="7" name="Text Placeholder 38">
            <a:extLst>
              <a:ext uri="{FF2B5EF4-FFF2-40B4-BE49-F238E27FC236}">
                <a16:creationId xmlns:a16="http://schemas.microsoft.com/office/drawing/2014/main" id="{40529E0E-2ACB-CDB5-0CD2-88A323BF1CB3}"/>
              </a:ext>
            </a:extLst>
          </p:cNvPr>
          <p:cNvSpPr txBox="1">
            <a:spLocks/>
          </p:cNvSpPr>
          <p:nvPr/>
        </p:nvSpPr>
        <p:spPr>
          <a:xfrm>
            <a:off x="9519265" y="4705798"/>
            <a:ext cx="2397382" cy="1196522"/>
          </a:xfrm>
          <a:prstGeom prst="rect">
            <a:avLst/>
          </a:prstGeom>
        </p:spPr>
        <p:txBody>
          <a:bodyPr vert="horz" lIns="60960" tIns="30480" rIns="60960" bIns="30480" rtlCol="0" anchor="ctr">
            <a:no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1700" b="1" dirty="0">
                <a:solidFill>
                  <a:schemeClr val="bg1"/>
                </a:solidFill>
                <a:latin typeface="Aptos Display"/>
              </a:rPr>
              <a:t>Dr. LeConte Middleton</a:t>
            </a:r>
            <a:endParaRPr lang="en-US" sz="1700" b="1" dirty="0">
              <a:solidFill>
                <a:schemeClr val="bg1"/>
              </a:solidFill>
              <a:latin typeface="Aptos Display"/>
              <a:ea typeface="Calibri"/>
              <a:cs typeface="Calibri"/>
            </a:endParaRPr>
          </a:p>
          <a:p>
            <a:r>
              <a:rPr lang="en-US" sz="1700" b="1" dirty="0">
                <a:solidFill>
                  <a:schemeClr val="bg1"/>
                </a:solidFill>
                <a:latin typeface="Aptos Display"/>
              </a:rPr>
              <a:t>Subgroup Support Coach</a:t>
            </a:r>
            <a:endParaRPr lang="en-US" sz="1700" b="1" dirty="0">
              <a:solidFill>
                <a:schemeClr val="bg1"/>
              </a:solidFill>
              <a:latin typeface="Aptos Display"/>
              <a:ea typeface="Calibri"/>
              <a:cs typeface="Calibri"/>
            </a:endParaRPr>
          </a:p>
          <a:p>
            <a:r>
              <a:rPr lang="en-US" sz="1700" b="1" dirty="0">
                <a:solidFill>
                  <a:schemeClr val="bg1"/>
                </a:solidFill>
                <a:latin typeface="Aptos Display"/>
                <a:hlinkClick r:id="rId12">
                  <a:extLst>
                    <a:ext uri="{A12FA001-AC4F-418D-AE19-62706E023703}">
                      <ahyp:hlinkClr xmlns:ahyp="http://schemas.microsoft.com/office/drawing/2018/hyperlinkcolor" val="tx"/>
                    </a:ext>
                  </a:extLst>
                </a:hlinkClick>
              </a:rPr>
              <a:t>Lmiddleton@ed.sc.gov</a:t>
            </a:r>
            <a:r>
              <a:rPr lang="en-US" sz="1700" dirty="0">
                <a:solidFill>
                  <a:schemeClr val="bg1"/>
                </a:solidFill>
                <a:latin typeface="Aptos Display"/>
              </a:rPr>
              <a:t> </a:t>
            </a:r>
            <a:endParaRPr lang="en-US" sz="1700" dirty="0">
              <a:solidFill>
                <a:schemeClr val="bg1"/>
              </a:solidFill>
              <a:latin typeface="Aptos Display"/>
              <a:ea typeface="Calibri"/>
              <a:cs typeface="Calibri"/>
            </a:endParaRPr>
          </a:p>
        </p:txBody>
      </p:sp>
    </p:spTree>
    <p:extLst>
      <p:ext uri="{BB962C8B-B14F-4D97-AF65-F5344CB8AC3E}">
        <p14:creationId xmlns:p14="http://schemas.microsoft.com/office/powerpoint/2010/main" val="665999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8DC41-EB1D-69E5-5B96-3C990CC93132}"/>
            </a:ext>
          </a:extLst>
        </p:cNvPr>
        <p:cNvGrpSpPr/>
        <p:nvPr/>
      </p:nvGrpSpPr>
      <p:grpSpPr>
        <a:xfrm>
          <a:off x="0" y="0"/>
          <a:ext cx="0" cy="0"/>
          <a:chOff x="0" y="0"/>
          <a:chExt cx="0" cy="0"/>
        </a:xfrm>
      </p:grpSpPr>
      <p:pic>
        <p:nvPicPr>
          <p:cNvPr id="4" name="Content Placeholder 3" descr="School desiginations described in ESSA plan">
            <a:extLst>
              <a:ext uri="{FF2B5EF4-FFF2-40B4-BE49-F238E27FC236}">
                <a16:creationId xmlns:a16="http://schemas.microsoft.com/office/drawing/2014/main" id="{88D75021-0CFC-9EB5-D153-CCEE6EA5BB07}"/>
              </a:ext>
            </a:extLst>
          </p:cNvPr>
          <p:cNvPicPr>
            <a:picLocks noGrp="1" noChangeAspect="1"/>
          </p:cNvPicPr>
          <p:nvPr>
            <p:ph idx="1"/>
          </p:nvPr>
        </p:nvPicPr>
        <p:blipFill>
          <a:blip r:embed="rId2"/>
          <a:srcRect l="1556" t="-6757" r="-1654" b="6757"/>
          <a:stretch>
            <a:fillRect/>
          </a:stretch>
        </p:blipFill>
        <p:spPr>
          <a:xfrm>
            <a:off x="435683" y="271861"/>
            <a:ext cx="10894694" cy="5610238"/>
          </a:xfrm>
          <a:prstGeom prst="rect">
            <a:avLst/>
          </a:prstGeom>
          <a:noFill/>
        </p:spPr>
      </p:pic>
      <p:sp>
        <p:nvSpPr>
          <p:cNvPr id="2" name="Title 1">
            <a:extLst>
              <a:ext uri="{FF2B5EF4-FFF2-40B4-BE49-F238E27FC236}">
                <a16:creationId xmlns:a16="http://schemas.microsoft.com/office/drawing/2014/main" id="{454BD1F4-6F3A-DD62-AECD-8DAC26089B90}"/>
              </a:ext>
            </a:extLst>
          </p:cNvPr>
          <p:cNvSpPr>
            <a:spLocks noGrp="1"/>
          </p:cNvSpPr>
          <p:nvPr>
            <p:ph type="title"/>
          </p:nvPr>
        </p:nvSpPr>
        <p:spPr>
          <a:xfrm>
            <a:off x="612648" y="112779"/>
            <a:ext cx="10966704" cy="318163"/>
          </a:xfrm>
        </p:spPr>
        <p:txBody>
          <a:bodyPr>
            <a:normAutofit fontScale="90000"/>
          </a:bodyPr>
          <a:lstStyle/>
          <a:p>
            <a:r>
              <a:rPr lang="en-US" dirty="0"/>
              <a:t>ATSI Information </a:t>
            </a:r>
          </a:p>
        </p:txBody>
      </p:sp>
    </p:spTree>
    <p:extLst>
      <p:ext uri="{BB962C8B-B14F-4D97-AF65-F5344CB8AC3E}">
        <p14:creationId xmlns:p14="http://schemas.microsoft.com/office/powerpoint/2010/main" val="25523441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8" ma:contentTypeDescription="Create a new document." ma:contentTypeScope="" ma:versionID="c34888cfc06b0b008ce42d2eccb8b605">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5975db2e8666c5ca06a67e0afba5f229"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29C9E431-0549-4631-8D44-2B1C4E8A3414}">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382DCEB-E09F-41D9-B13F-6DED6ED5C69A}">
  <ds:schemaRefs>
    <ds:schemaRef ds:uri="http://schemas.microsoft.com/office/2006/metadata/properties"/>
    <ds:schemaRef ds:uri="eceb486e-0810-4529-a988-f381a2f10d79"/>
    <ds:schemaRef ds:uri="http://purl.org/dc/terms/"/>
    <ds:schemaRef ds:uri="http://schemas.microsoft.com/office/2006/documentManagement/types"/>
    <ds:schemaRef ds:uri="http://www.w3.org/XML/1998/namespace"/>
    <ds:schemaRef ds:uri="f02f7301-725c-47b9-832a-57cb4d48a234"/>
    <ds:schemaRef ds:uri="http://purl.org/dc/dcmitype/"/>
    <ds:schemaRef ds:uri="http://schemas.openxmlformats.org/package/2006/metadata/core-properties"/>
    <ds:schemaRef ds:uri="http://schemas.microsoft.com/office/infopath/2007/PartnerControl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2022 PPT Template</Template>
  <TotalTime>10</TotalTime>
  <Words>1835</Words>
  <Application>Microsoft Office PowerPoint</Application>
  <PresentationFormat>Widescreen</PresentationFormat>
  <Paragraphs>214</Paragraphs>
  <Slides>28</Slides>
  <Notes>16</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28</vt:i4>
      </vt:variant>
    </vt:vector>
  </HeadingPairs>
  <TitlesOfParts>
    <vt:vector size="40" baseType="lpstr">
      <vt:lpstr>Aptos</vt:lpstr>
      <vt:lpstr>Aptos Display</vt:lpstr>
      <vt:lpstr>Arial</vt:lpstr>
      <vt:lpstr>Arial,Sans-Serif</vt:lpstr>
      <vt:lpstr>Calibri</vt:lpstr>
      <vt:lpstr>Courier New,monospace</vt:lpstr>
      <vt:lpstr>Rockwell</vt:lpstr>
      <vt:lpstr>Trebuchet MS</vt:lpstr>
      <vt:lpstr>Wingdings</vt:lpstr>
      <vt:lpstr>Custom Design</vt:lpstr>
      <vt:lpstr>Office Theme</vt:lpstr>
      <vt:lpstr>1_Office Theme</vt:lpstr>
      <vt:lpstr>Educator Effectiveness  Virtual Office Hours </vt:lpstr>
      <vt:lpstr>Agenda</vt:lpstr>
      <vt:lpstr>ADEPT Reminders</vt:lpstr>
      <vt:lpstr>ADEPT Reminders/Information</vt:lpstr>
      <vt:lpstr>ADEPT Reminders Continued</vt:lpstr>
      <vt:lpstr>ATSI Identification  with   Joey Greene</vt:lpstr>
      <vt:lpstr>Our Current Reality</vt:lpstr>
      <vt:lpstr>Meet Your OLE Subgroup Support Team</vt:lpstr>
      <vt:lpstr>ATSI Information </vt:lpstr>
      <vt:lpstr>ATSI Information Continued</vt:lpstr>
      <vt:lpstr>Identifications</vt:lpstr>
      <vt:lpstr>Upcoming Professional Development: Subgroup Support </vt:lpstr>
      <vt:lpstr>USHCA (Urban School Human Capital Academy)</vt:lpstr>
      <vt:lpstr>USHCA Cohorts</vt:lpstr>
      <vt:lpstr>Induction Count Funding FAQs</vt:lpstr>
      <vt:lpstr>FAQ 1 – Use of Funds </vt:lpstr>
      <vt:lpstr>FAQ 2 – Unused Funds </vt:lpstr>
      <vt:lpstr>FAQ 3 – Funding Amount </vt:lpstr>
      <vt:lpstr>FAQ 4 – Certification Deadline </vt:lpstr>
      <vt:lpstr>Mentor &amp; Induction Training &amp; Virtual Support Sessions</vt:lpstr>
      <vt:lpstr>Upcoming In-person Mentor Training Dates</vt:lpstr>
      <vt:lpstr>February Mentor &amp; Induction Virtual Support Session</vt:lpstr>
      <vt:lpstr>Temporary Changes for Special Areas Managers (SAMs)</vt:lpstr>
      <vt:lpstr>As of March 1st... </vt:lpstr>
      <vt:lpstr>Questions </vt:lpstr>
      <vt:lpstr>Question Submitted: </vt:lpstr>
      <vt:lpstr>Office of Leadership Effectiveness</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February 2026 Effectiveness Virtual Office Hours</dc:title>
  <dc:creator>South Carolina Department of Education</dc:creator>
  <cp:lastModifiedBy>Cohoon, Ashley S</cp:lastModifiedBy>
  <cp:revision>3</cp:revision>
  <dcterms:created xsi:type="dcterms:W3CDTF">2022-07-25T17:41:28Z</dcterms:created>
  <dcterms:modified xsi:type="dcterms:W3CDTF">2026-02-12T18:04:34Z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