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1" r:id="rId4"/>
    <p:sldMasterId id="2147483933" r:id="rId5"/>
  </p:sldMasterIdLst>
  <p:notesMasterIdLst>
    <p:notesMasterId r:id="rId22"/>
  </p:notesMasterIdLst>
  <p:handoutMasterIdLst>
    <p:handoutMasterId r:id="rId23"/>
  </p:handoutMasterIdLst>
  <p:sldIdLst>
    <p:sldId id="385" r:id="rId6"/>
    <p:sldId id="470" r:id="rId7"/>
    <p:sldId id="451" r:id="rId8"/>
    <p:sldId id="581" r:id="rId9"/>
    <p:sldId id="395" r:id="rId10"/>
    <p:sldId id="372" r:id="rId11"/>
    <p:sldId id="531" r:id="rId12"/>
    <p:sldId id="541" r:id="rId13"/>
    <p:sldId id="458" r:id="rId14"/>
    <p:sldId id="433" r:id="rId15"/>
    <p:sldId id="448" r:id="rId16"/>
    <p:sldId id="602" r:id="rId17"/>
    <p:sldId id="538" r:id="rId18"/>
    <p:sldId id="572" r:id="rId19"/>
    <p:sldId id="585" r:id="rId20"/>
    <p:sldId id="361" r:id="rId21"/>
  </p:sldIdLst>
  <p:sldSz cx="12192000" cy="6858000"/>
  <p:notesSz cx="9309100" cy="7023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E3F7"/>
    <a:srgbClr val="E34DB8"/>
    <a:srgbClr val="53C3DD"/>
    <a:srgbClr val="0066CC"/>
    <a:srgbClr val="0033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98" autoAdjust="0"/>
    <p:restoredTop sz="86481" autoAdjust="0"/>
  </p:normalViewPr>
  <p:slideViewPr>
    <p:cSldViewPr snapToGrid="0">
      <p:cViewPr varScale="1">
        <p:scale>
          <a:sx n="98" d="100"/>
          <a:sy n="98" d="100"/>
        </p:scale>
        <p:origin x="276" y="96"/>
      </p:cViewPr>
      <p:guideLst>
        <p:guide orient="horz" pos="2160"/>
        <p:guide pos="3840"/>
      </p:guideLst>
    </p:cSldViewPr>
  </p:slideViewPr>
  <p:outlineViewPr>
    <p:cViewPr>
      <p:scale>
        <a:sx n="33" d="100"/>
        <a:sy n="33" d="100"/>
      </p:scale>
      <p:origin x="0" y="-9198"/>
    </p:cViewPr>
  </p:outlineViewPr>
  <p:notesTextViewPr>
    <p:cViewPr>
      <p:scale>
        <a:sx n="1" d="1"/>
        <a:sy n="1" d="1"/>
      </p:scale>
      <p:origin x="0" y="0"/>
    </p:cViewPr>
  </p:notesTextViewPr>
  <p:notesViewPr>
    <p:cSldViewPr snapToGrid="0">
      <p:cViewPr varScale="1">
        <p:scale>
          <a:sx n="181" d="100"/>
          <a:sy n="181" d="100"/>
        </p:scale>
        <p:origin x="132" y="-1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4FCF3D-6C67-40A4-B121-3745E68E57A2}" type="doc">
      <dgm:prSet loTypeId="urn:microsoft.com/office/officeart/2005/8/layout/process4" loCatId="process" qsTypeId="urn:microsoft.com/office/officeart/2005/8/quickstyle/simple4" qsCatId="simple" csTypeId="urn:microsoft.com/office/officeart/2005/8/colors/accent1_2" csCatId="accent1"/>
      <dgm:spPr/>
      <dgm:t>
        <a:bodyPr/>
        <a:lstStyle/>
        <a:p>
          <a:endParaRPr lang="en-US"/>
        </a:p>
      </dgm:t>
    </dgm:pt>
    <dgm:pt modelId="{B5730B7A-F8AC-4695-96A8-C592003ABEC7}">
      <dgm:prSet/>
      <dgm:spPr/>
      <dgm:t>
        <a:bodyPr/>
        <a:lstStyle/>
        <a:p>
          <a:r>
            <a:rPr lang="en-US"/>
            <a:t>Every evaluation needs an evaluation chair. This is also required for Special Areas. </a:t>
          </a:r>
        </a:p>
      </dgm:t>
    </dgm:pt>
    <dgm:pt modelId="{2E4E1A8B-DADF-477B-9E4A-0B93B18A6B67}" type="parTrans" cxnId="{F647EAF6-75C9-4053-9A25-309AB239DE27}">
      <dgm:prSet/>
      <dgm:spPr/>
      <dgm:t>
        <a:bodyPr/>
        <a:lstStyle/>
        <a:p>
          <a:endParaRPr lang="en-US"/>
        </a:p>
      </dgm:t>
    </dgm:pt>
    <dgm:pt modelId="{B71D7651-9671-44EE-99AF-175E106B4710}" type="sibTrans" cxnId="{F647EAF6-75C9-4053-9A25-309AB239DE27}">
      <dgm:prSet/>
      <dgm:spPr/>
      <dgm:t>
        <a:bodyPr/>
        <a:lstStyle/>
        <a:p>
          <a:endParaRPr lang="en-US"/>
        </a:p>
      </dgm:t>
    </dgm:pt>
    <dgm:pt modelId="{9F4A830A-DDFD-4364-9533-13B286F665B1}">
      <dgm:prSet/>
      <dgm:spPr/>
      <dgm:t>
        <a:bodyPr/>
        <a:lstStyle/>
        <a:p>
          <a:r>
            <a:rPr lang="en-US"/>
            <a:t>When adding team members, the evaluator needs to be given permissions to the evaluation. </a:t>
          </a:r>
        </a:p>
      </dgm:t>
    </dgm:pt>
    <dgm:pt modelId="{00109931-D321-4006-98E0-02CDF2014036}" type="parTrans" cxnId="{41172656-6829-4EDF-8D33-E4CDFDBCF24B}">
      <dgm:prSet/>
      <dgm:spPr/>
      <dgm:t>
        <a:bodyPr/>
        <a:lstStyle/>
        <a:p>
          <a:endParaRPr lang="en-US"/>
        </a:p>
      </dgm:t>
    </dgm:pt>
    <dgm:pt modelId="{B4FDCE75-FD06-4642-BF54-232599383973}" type="sibTrans" cxnId="{41172656-6829-4EDF-8D33-E4CDFDBCF24B}">
      <dgm:prSet/>
      <dgm:spPr/>
      <dgm:t>
        <a:bodyPr/>
        <a:lstStyle/>
        <a:p>
          <a:endParaRPr lang="en-US"/>
        </a:p>
      </dgm:t>
    </dgm:pt>
    <dgm:pt modelId="{7D75C5DB-A2F8-4130-9121-60744E22CB2F}">
      <dgm:prSet/>
      <dgm:spPr/>
      <dgm:t>
        <a:bodyPr/>
        <a:lstStyle/>
        <a:p>
          <a:r>
            <a:rPr lang="en-US"/>
            <a:t>If evaluation teams are created at the district level, the schools cannot change the teams. If the teams are created by the school, changes can be made by the district or the school. </a:t>
          </a:r>
        </a:p>
      </dgm:t>
    </dgm:pt>
    <dgm:pt modelId="{7DBBA31A-978F-4511-912E-B9A0148E22BB}" type="parTrans" cxnId="{79B6A6F9-378F-48E0-8293-E525C0D582BF}">
      <dgm:prSet/>
      <dgm:spPr/>
      <dgm:t>
        <a:bodyPr/>
        <a:lstStyle/>
        <a:p>
          <a:endParaRPr lang="en-US"/>
        </a:p>
      </dgm:t>
    </dgm:pt>
    <dgm:pt modelId="{36905771-D881-4242-837D-B898E063FC07}" type="sibTrans" cxnId="{79B6A6F9-378F-48E0-8293-E525C0D582BF}">
      <dgm:prSet/>
      <dgm:spPr/>
      <dgm:t>
        <a:bodyPr/>
        <a:lstStyle/>
        <a:p>
          <a:endParaRPr lang="en-US"/>
        </a:p>
      </dgm:t>
    </dgm:pt>
    <dgm:pt modelId="{703F00C0-AB70-48EF-BD7A-4EC64E49CAD4}">
      <dgm:prSet/>
      <dgm:spPr/>
      <dgm:t>
        <a:bodyPr/>
        <a:lstStyle/>
        <a:p>
          <a:r>
            <a:rPr lang="en-US"/>
            <a:t>The Orientation date must be entered by an ADEPT administrator or an evaluator </a:t>
          </a:r>
          <a:r>
            <a:rPr lang="en-US" b="1" i="1"/>
            <a:t>before</a:t>
          </a:r>
          <a:r>
            <a:rPr lang="en-US"/>
            <a:t> the teacher can sign the orientation. </a:t>
          </a:r>
        </a:p>
      </dgm:t>
    </dgm:pt>
    <dgm:pt modelId="{C74AE213-12A5-4F95-961A-C508EECA1184}" type="parTrans" cxnId="{CCB72D87-AD11-4DE7-8FA0-2081919C4668}">
      <dgm:prSet/>
      <dgm:spPr/>
      <dgm:t>
        <a:bodyPr/>
        <a:lstStyle/>
        <a:p>
          <a:endParaRPr lang="en-US"/>
        </a:p>
      </dgm:t>
    </dgm:pt>
    <dgm:pt modelId="{2CF18B54-A3C9-46C7-AA19-E465159EAEF4}" type="sibTrans" cxnId="{CCB72D87-AD11-4DE7-8FA0-2081919C4668}">
      <dgm:prSet/>
      <dgm:spPr/>
      <dgm:t>
        <a:bodyPr/>
        <a:lstStyle/>
        <a:p>
          <a:endParaRPr lang="en-US"/>
        </a:p>
      </dgm:t>
    </dgm:pt>
    <dgm:pt modelId="{3B97450D-AA5F-4A66-A3C2-6CB234B445DD}" type="pres">
      <dgm:prSet presAssocID="{E64FCF3D-6C67-40A4-B121-3745E68E57A2}" presName="Name0" presStyleCnt="0">
        <dgm:presLayoutVars>
          <dgm:dir/>
          <dgm:animLvl val="lvl"/>
          <dgm:resizeHandles val="exact"/>
        </dgm:presLayoutVars>
      </dgm:prSet>
      <dgm:spPr/>
    </dgm:pt>
    <dgm:pt modelId="{D0198599-3E22-4557-88D7-0AAC1953CED2}" type="pres">
      <dgm:prSet presAssocID="{703F00C0-AB70-48EF-BD7A-4EC64E49CAD4}" presName="boxAndChildren" presStyleCnt="0"/>
      <dgm:spPr/>
    </dgm:pt>
    <dgm:pt modelId="{40CB67A2-F065-4477-890C-92172967ED62}" type="pres">
      <dgm:prSet presAssocID="{703F00C0-AB70-48EF-BD7A-4EC64E49CAD4}" presName="parentTextBox" presStyleLbl="node1" presStyleIdx="0" presStyleCnt="4"/>
      <dgm:spPr/>
    </dgm:pt>
    <dgm:pt modelId="{C68D7DBF-ED38-4C54-883F-D9D423F8CB10}" type="pres">
      <dgm:prSet presAssocID="{36905771-D881-4242-837D-B898E063FC07}" presName="sp" presStyleCnt="0"/>
      <dgm:spPr/>
    </dgm:pt>
    <dgm:pt modelId="{7D6CAC57-3646-48EE-AC8D-6CD7B8B76FE5}" type="pres">
      <dgm:prSet presAssocID="{7D75C5DB-A2F8-4130-9121-60744E22CB2F}" presName="arrowAndChildren" presStyleCnt="0"/>
      <dgm:spPr/>
    </dgm:pt>
    <dgm:pt modelId="{1211118C-A7A3-42A8-9F5A-42851FEC3D51}" type="pres">
      <dgm:prSet presAssocID="{7D75C5DB-A2F8-4130-9121-60744E22CB2F}" presName="parentTextArrow" presStyleLbl="node1" presStyleIdx="1" presStyleCnt="4"/>
      <dgm:spPr/>
    </dgm:pt>
    <dgm:pt modelId="{BF5A477E-1A4A-45DB-B62D-457C5138B8C5}" type="pres">
      <dgm:prSet presAssocID="{B4FDCE75-FD06-4642-BF54-232599383973}" presName="sp" presStyleCnt="0"/>
      <dgm:spPr/>
    </dgm:pt>
    <dgm:pt modelId="{DD0A7600-C5C2-4902-981E-4C0584D044D2}" type="pres">
      <dgm:prSet presAssocID="{9F4A830A-DDFD-4364-9533-13B286F665B1}" presName="arrowAndChildren" presStyleCnt="0"/>
      <dgm:spPr/>
    </dgm:pt>
    <dgm:pt modelId="{A30C73A4-EF18-4D20-9F8D-90C248D2E3FD}" type="pres">
      <dgm:prSet presAssocID="{9F4A830A-DDFD-4364-9533-13B286F665B1}" presName="parentTextArrow" presStyleLbl="node1" presStyleIdx="2" presStyleCnt="4"/>
      <dgm:spPr/>
    </dgm:pt>
    <dgm:pt modelId="{564D0D2B-3AEA-4758-BB50-9B54A408A64F}" type="pres">
      <dgm:prSet presAssocID="{B71D7651-9671-44EE-99AF-175E106B4710}" presName="sp" presStyleCnt="0"/>
      <dgm:spPr/>
    </dgm:pt>
    <dgm:pt modelId="{878E95BE-6EDE-462B-9E28-B11C44C39BBF}" type="pres">
      <dgm:prSet presAssocID="{B5730B7A-F8AC-4695-96A8-C592003ABEC7}" presName="arrowAndChildren" presStyleCnt="0"/>
      <dgm:spPr/>
    </dgm:pt>
    <dgm:pt modelId="{6038E2A1-B196-4AA6-A672-E140111D5DD7}" type="pres">
      <dgm:prSet presAssocID="{B5730B7A-F8AC-4695-96A8-C592003ABEC7}" presName="parentTextArrow" presStyleLbl="node1" presStyleIdx="3" presStyleCnt="4"/>
      <dgm:spPr/>
    </dgm:pt>
  </dgm:ptLst>
  <dgm:cxnLst>
    <dgm:cxn modelId="{7BC1A42A-B3A0-48EC-B8EC-75B4AA4FCDAE}" type="presOf" srcId="{7D75C5DB-A2F8-4130-9121-60744E22CB2F}" destId="{1211118C-A7A3-42A8-9F5A-42851FEC3D51}" srcOrd="0" destOrd="0" presId="urn:microsoft.com/office/officeart/2005/8/layout/process4"/>
    <dgm:cxn modelId="{41172656-6829-4EDF-8D33-E4CDFDBCF24B}" srcId="{E64FCF3D-6C67-40A4-B121-3745E68E57A2}" destId="{9F4A830A-DDFD-4364-9533-13B286F665B1}" srcOrd="1" destOrd="0" parTransId="{00109931-D321-4006-98E0-02CDF2014036}" sibTransId="{B4FDCE75-FD06-4642-BF54-232599383973}"/>
    <dgm:cxn modelId="{854F2F59-0964-40B0-B15D-1AD9636EF102}" type="presOf" srcId="{E64FCF3D-6C67-40A4-B121-3745E68E57A2}" destId="{3B97450D-AA5F-4A66-A3C2-6CB234B445DD}" srcOrd="0" destOrd="0" presId="urn:microsoft.com/office/officeart/2005/8/layout/process4"/>
    <dgm:cxn modelId="{CCB72D87-AD11-4DE7-8FA0-2081919C4668}" srcId="{E64FCF3D-6C67-40A4-B121-3745E68E57A2}" destId="{703F00C0-AB70-48EF-BD7A-4EC64E49CAD4}" srcOrd="3" destOrd="0" parTransId="{C74AE213-12A5-4F95-961A-C508EECA1184}" sibTransId="{2CF18B54-A3C9-46C7-AA19-E465159EAEF4}"/>
    <dgm:cxn modelId="{A5EE6AAA-8804-418F-8D3E-434F8569A57F}" type="presOf" srcId="{B5730B7A-F8AC-4695-96A8-C592003ABEC7}" destId="{6038E2A1-B196-4AA6-A672-E140111D5DD7}" srcOrd="0" destOrd="0" presId="urn:microsoft.com/office/officeart/2005/8/layout/process4"/>
    <dgm:cxn modelId="{56160BAE-F496-4B52-A383-F16E3F0241F8}" type="presOf" srcId="{703F00C0-AB70-48EF-BD7A-4EC64E49CAD4}" destId="{40CB67A2-F065-4477-890C-92172967ED62}" srcOrd="0" destOrd="0" presId="urn:microsoft.com/office/officeart/2005/8/layout/process4"/>
    <dgm:cxn modelId="{786E18E3-CC31-4093-BDC9-6D802B7311B1}" type="presOf" srcId="{9F4A830A-DDFD-4364-9533-13B286F665B1}" destId="{A30C73A4-EF18-4D20-9F8D-90C248D2E3FD}" srcOrd="0" destOrd="0" presId="urn:microsoft.com/office/officeart/2005/8/layout/process4"/>
    <dgm:cxn modelId="{F647EAF6-75C9-4053-9A25-309AB239DE27}" srcId="{E64FCF3D-6C67-40A4-B121-3745E68E57A2}" destId="{B5730B7A-F8AC-4695-96A8-C592003ABEC7}" srcOrd="0" destOrd="0" parTransId="{2E4E1A8B-DADF-477B-9E4A-0B93B18A6B67}" sibTransId="{B71D7651-9671-44EE-99AF-175E106B4710}"/>
    <dgm:cxn modelId="{79B6A6F9-378F-48E0-8293-E525C0D582BF}" srcId="{E64FCF3D-6C67-40A4-B121-3745E68E57A2}" destId="{7D75C5DB-A2F8-4130-9121-60744E22CB2F}" srcOrd="2" destOrd="0" parTransId="{7DBBA31A-978F-4511-912E-B9A0148E22BB}" sibTransId="{36905771-D881-4242-837D-B898E063FC07}"/>
    <dgm:cxn modelId="{151A4CE2-1BAE-4C7A-9E67-91E87649311A}" type="presParOf" srcId="{3B97450D-AA5F-4A66-A3C2-6CB234B445DD}" destId="{D0198599-3E22-4557-88D7-0AAC1953CED2}" srcOrd="0" destOrd="0" presId="urn:microsoft.com/office/officeart/2005/8/layout/process4"/>
    <dgm:cxn modelId="{21CE786D-6576-4A6A-8E3B-51EF88ACA869}" type="presParOf" srcId="{D0198599-3E22-4557-88D7-0AAC1953CED2}" destId="{40CB67A2-F065-4477-890C-92172967ED62}" srcOrd="0" destOrd="0" presId="urn:microsoft.com/office/officeart/2005/8/layout/process4"/>
    <dgm:cxn modelId="{82334005-03C9-4E02-8CEB-2551CF078768}" type="presParOf" srcId="{3B97450D-AA5F-4A66-A3C2-6CB234B445DD}" destId="{C68D7DBF-ED38-4C54-883F-D9D423F8CB10}" srcOrd="1" destOrd="0" presId="urn:microsoft.com/office/officeart/2005/8/layout/process4"/>
    <dgm:cxn modelId="{FF631E52-6126-4349-A26D-C27AC7F0EC9D}" type="presParOf" srcId="{3B97450D-AA5F-4A66-A3C2-6CB234B445DD}" destId="{7D6CAC57-3646-48EE-AC8D-6CD7B8B76FE5}" srcOrd="2" destOrd="0" presId="urn:microsoft.com/office/officeart/2005/8/layout/process4"/>
    <dgm:cxn modelId="{B3829089-D47F-4A78-9ECA-9AA1A99606B1}" type="presParOf" srcId="{7D6CAC57-3646-48EE-AC8D-6CD7B8B76FE5}" destId="{1211118C-A7A3-42A8-9F5A-42851FEC3D51}" srcOrd="0" destOrd="0" presId="urn:microsoft.com/office/officeart/2005/8/layout/process4"/>
    <dgm:cxn modelId="{DE1C081B-B7CF-4991-A8B6-27ED0568CB8B}" type="presParOf" srcId="{3B97450D-AA5F-4A66-A3C2-6CB234B445DD}" destId="{BF5A477E-1A4A-45DB-B62D-457C5138B8C5}" srcOrd="3" destOrd="0" presId="urn:microsoft.com/office/officeart/2005/8/layout/process4"/>
    <dgm:cxn modelId="{299E2B44-B3F6-4317-8193-CEA9EE029319}" type="presParOf" srcId="{3B97450D-AA5F-4A66-A3C2-6CB234B445DD}" destId="{DD0A7600-C5C2-4902-981E-4C0584D044D2}" srcOrd="4" destOrd="0" presId="urn:microsoft.com/office/officeart/2005/8/layout/process4"/>
    <dgm:cxn modelId="{03561CFC-3936-4D4B-8528-2C77A5BD4F93}" type="presParOf" srcId="{DD0A7600-C5C2-4902-981E-4C0584D044D2}" destId="{A30C73A4-EF18-4D20-9F8D-90C248D2E3FD}" srcOrd="0" destOrd="0" presId="urn:microsoft.com/office/officeart/2005/8/layout/process4"/>
    <dgm:cxn modelId="{30B46F15-3846-4793-94F7-623CCF6AA5FF}" type="presParOf" srcId="{3B97450D-AA5F-4A66-A3C2-6CB234B445DD}" destId="{564D0D2B-3AEA-4758-BB50-9B54A408A64F}" srcOrd="5" destOrd="0" presId="urn:microsoft.com/office/officeart/2005/8/layout/process4"/>
    <dgm:cxn modelId="{CF915868-009C-4224-8D9D-BD189F654595}" type="presParOf" srcId="{3B97450D-AA5F-4A66-A3C2-6CB234B445DD}" destId="{878E95BE-6EDE-462B-9E28-B11C44C39BBF}" srcOrd="6" destOrd="0" presId="urn:microsoft.com/office/officeart/2005/8/layout/process4"/>
    <dgm:cxn modelId="{7A40EBDC-979D-406B-AD09-321B3942896B}" type="presParOf" srcId="{878E95BE-6EDE-462B-9E28-B11C44C39BBF}" destId="{6038E2A1-B196-4AA6-A672-E140111D5DD7}"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CB67A2-F065-4477-890C-92172967ED62}">
      <dsp:nvSpPr>
        <dsp:cNvPr id="0" name=""/>
        <dsp:cNvSpPr/>
      </dsp:nvSpPr>
      <dsp:spPr>
        <a:xfrm>
          <a:off x="0" y="4224091"/>
          <a:ext cx="4878125" cy="924127"/>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a:t>The Orientation date must be entered by an ADEPT administrator or an evaluator </a:t>
          </a:r>
          <a:r>
            <a:rPr lang="en-US" sz="1400" b="1" i="1" kern="1200"/>
            <a:t>before</a:t>
          </a:r>
          <a:r>
            <a:rPr lang="en-US" sz="1400" kern="1200"/>
            <a:t> the teacher can sign the orientation. </a:t>
          </a:r>
        </a:p>
      </dsp:txBody>
      <dsp:txXfrm>
        <a:off x="0" y="4224091"/>
        <a:ext cx="4878125" cy="924127"/>
      </dsp:txXfrm>
    </dsp:sp>
    <dsp:sp modelId="{1211118C-A7A3-42A8-9F5A-42851FEC3D51}">
      <dsp:nvSpPr>
        <dsp:cNvPr id="0" name=""/>
        <dsp:cNvSpPr/>
      </dsp:nvSpPr>
      <dsp:spPr>
        <a:xfrm rot="10800000">
          <a:off x="0" y="2816644"/>
          <a:ext cx="4878125" cy="1421308"/>
        </a:xfrm>
        <a:prstGeom prst="upArrowCallou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a:t>If evaluation teams are created at the district level, the schools cannot change the teams. If the teams are created by the school, changes can be made by the district or the school. </a:t>
          </a:r>
        </a:p>
      </dsp:txBody>
      <dsp:txXfrm rot="10800000">
        <a:off x="0" y="2816644"/>
        <a:ext cx="4878125" cy="923523"/>
      </dsp:txXfrm>
    </dsp:sp>
    <dsp:sp modelId="{A30C73A4-EF18-4D20-9F8D-90C248D2E3FD}">
      <dsp:nvSpPr>
        <dsp:cNvPr id="0" name=""/>
        <dsp:cNvSpPr/>
      </dsp:nvSpPr>
      <dsp:spPr>
        <a:xfrm rot="10800000">
          <a:off x="0" y="1409197"/>
          <a:ext cx="4878125" cy="1421308"/>
        </a:xfrm>
        <a:prstGeom prst="upArrowCallou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a:t>When adding team members, the evaluator needs to be given permissions to the evaluation. </a:t>
          </a:r>
        </a:p>
      </dsp:txBody>
      <dsp:txXfrm rot="10800000">
        <a:off x="0" y="1409197"/>
        <a:ext cx="4878125" cy="923523"/>
      </dsp:txXfrm>
    </dsp:sp>
    <dsp:sp modelId="{6038E2A1-B196-4AA6-A672-E140111D5DD7}">
      <dsp:nvSpPr>
        <dsp:cNvPr id="0" name=""/>
        <dsp:cNvSpPr/>
      </dsp:nvSpPr>
      <dsp:spPr>
        <a:xfrm rot="10800000">
          <a:off x="0" y="1750"/>
          <a:ext cx="4878125" cy="1421308"/>
        </a:xfrm>
        <a:prstGeom prst="upArrowCallou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a:t>Every evaluation needs an evaluation chair. This is also required for Special Areas. </a:t>
          </a:r>
        </a:p>
      </dsp:txBody>
      <dsp:txXfrm rot="10800000">
        <a:off x="0" y="1750"/>
        <a:ext cx="4878125" cy="923523"/>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30914" cy="1915987"/>
          </a:xfrm>
          <a:prstGeom prst="rect">
            <a:avLst/>
          </a:prstGeom>
        </p:spPr>
        <p:txBody>
          <a:bodyPr vert="horz" lIns="174404" tIns="87202" rIns="174404" bIns="87202" rtlCol="0"/>
          <a:lstStyle>
            <a:lvl1pPr algn="l">
              <a:defRPr sz="2300"/>
            </a:lvl1pPr>
          </a:lstStyle>
          <a:p>
            <a:endParaRPr lang="en-US"/>
          </a:p>
        </p:txBody>
      </p:sp>
      <p:sp>
        <p:nvSpPr>
          <p:cNvPr id="3" name="Date Placeholder 2"/>
          <p:cNvSpPr>
            <a:spLocks noGrp="1"/>
          </p:cNvSpPr>
          <p:nvPr>
            <p:ph type="dt" sz="quarter" idx="1"/>
          </p:nvPr>
        </p:nvSpPr>
        <p:spPr>
          <a:xfrm>
            <a:off x="5400140" y="0"/>
            <a:ext cx="4130914" cy="1915987"/>
          </a:xfrm>
          <a:prstGeom prst="rect">
            <a:avLst/>
          </a:prstGeom>
        </p:spPr>
        <p:txBody>
          <a:bodyPr vert="horz" lIns="174404" tIns="87202" rIns="174404" bIns="87202" rtlCol="0"/>
          <a:lstStyle>
            <a:lvl1pPr algn="r">
              <a:defRPr sz="2300"/>
            </a:lvl1pPr>
          </a:lstStyle>
          <a:p>
            <a:fld id="{D2B4CFEA-8CBF-4C22-8D50-557FB93F6529}" type="datetimeFigureOut">
              <a:rPr lang="en-US" smtClean="0"/>
              <a:t>10/13/2023</a:t>
            </a:fld>
            <a:endParaRPr lang="en-US"/>
          </a:p>
        </p:txBody>
      </p:sp>
      <p:sp>
        <p:nvSpPr>
          <p:cNvPr id="4" name="Footer Placeholder 3"/>
          <p:cNvSpPr>
            <a:spLocks noGrp="1"/>
          </p:cNvSpPr>
          <p:nvPr>
            <p:ph type="ftr" sz="quarter" idx="2"/>
          </p:nvPr>
        </p:nvSpPr>
        <p:spPr>
          <a:xfrm>
            <a:off x="0" y="36423340"/>
            <a:ext cx="4130914" cy="1915987"/>
          </a:xfrm>
          <a:prstGeom prst="rect">
            <a:avLst/>
          </a:prstGeom>
        </p:spPr>
        <p:txBody>
          <a:bodyPr vert="horz" lIns="174404" tIns="87202" rIns="174404" bIns="87202" rtlCol="0" anchor="b"/>
          <a:lstStyle>
            <a:lvl1pPr algn="l">
              <a:defRPr sz="2300"/>
            </a:lvl1pPr>
          </a:lstStyle>
          <a:p>
            <a:endParaRPr lang="en-US"/>
          </a:p>
        </p:txBody>
      </p:sp>
      <p:sp>
        <p:nvSpPr>
          <p:cNvPr id="5" name="Slide Number Placeholder 4"/>
          <p:cNvSpPr>
            <a:spLocks noGrp="1"/>
          </p:cNvSpPr>
          <p:nvPr>
            <p:ph type="sldNum" sz="quarter" idx="3"/>
          </p:nvPr>
        </p:nvSpPr>
        <p:spPr>
          <a:xfrm>
            <a:off x="5400140" y="36423340"/>
            <a:ext cx="4130914" cy="1915987"/>
          </a:xfrm>
          <a:prstGeom prst="rect">
            <a:avLst/>
          </a:prstGeom>
        </p:spPr>
        <p:txBody>
          <a:bodyPr vert="horz" lIns="174404" tIns="87202" rIns="174404" bIns="87202" rtlCol="0" anchor="b"/>
          <a:lstStyle>
            <a:lvl1pPr algn="r">
              <a:defRPr sz="2300"/>
            </a:lvl1pPr>
          </a:lstStyle>
          <a:p>
            <a:fld id="{B6ED9658-C64A-4910-B804-7DC54CC9C4D1}" type="slidenum">
              <a:rPr lang="en-US" smtClean="0"/>
              <a:t>‹#›</a:t>
            </a:fld>
            <a:endParaRPr lang="en-US"/>
          </a:p>
        </p:txBody>
      </p:sp>
    </p:spTree>
    <p:extLst>
      <p:ext uri="{BB962C8B-B14F-4D97-AF65-F5344CB8AC3E}">
        <p14:creationId xmlns:p14="http://schemas.microsoft.com/office/powerpoint/2010/main" val="7736556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30914" cy="1915987"/>
          </a:xfrm>
          <a:prstGeom prst="rect">
            <a:avLst/>
          </a:prstGeom>
        </p:spPr>
        <p:txBody>
          <a:bodyPr vert="horz" lIns="174404" tIns="87202" rIns="174404" bIns="87202" rtlCol="0"/>
          <a:lstStyle>
            <a:lvl1pPr algn="l">
              <a:defRPr sz="2300"/>
            </a:lvl1pPr>
          </a:lstStyle>
          <a:p>
            <a:endParaRPr lang="en-US"/>
          </a:p>
        </p:txBody>
      </p:sp>
      <p:sp>
        <p:nvSpPr>
          <p:cNvPr id="3" name="Date Placeholder 2"/>
          <p:cNvSpPr>
            <a:spLocks noGrp="1"/>
          </p:cNvSpPr>
          <p:nvPr>
            <p:ph type="dt" idx="1"/>
          </p:nvPr>
        </p:nvSpPr>
        <p:spPr>
          <a:xfrm>
            <a:off x="5400140" y="0"/>
            <a:ext cx="4130914" cy="1915987"/>
          </a:xfrm>
          <a:prstGeom prst="rect">
            <a:avLst/>
          </a:prstGeom>
        </p:spPr>
        <p:txBody>
          <a:bodyPr vert="horz" lIns="174404" tIns="87202" rIns="174404" bIns="87202" rtlCol="0"/>
          <a:lstStyle>
            <a:lvl1pPr algn="r">
              <a:defRPr sz="2300"/>
            </a:lvl1pPr>
          </a:lstStyle>
          <a:p>
            <a:fld id="{413E7117-E1C1-48AA-9EB6-5EE91E541C70}" type="datetimeFigureOut">
              <a:rPr lang="en-US" smtClean="0"/>
              <a:t>10/13/2023</a:t>
            </a:fld>
            <a:endParaRPr lang="en-US"/>
          </a:p>
        </p:txBody>
      </p:sp>
      <p:sp>
        <p:nvSpPr>
          <p:cNvPr id="4" name="Slide Image Placeholder 3"/>
          <p:cNvSpPr>
            <a:spLocks noGrp="1" noRot="1" noChangeAspect="1"/>
          </p:cNvSpPr>
          <p:nvPr>
            <p:ph type="sldImg" idx="2"/>
          </p:nvPr>
        </p:nvSpPr>
        <p:spPr>
          <a:xfrm>
            <a:off x="-8015288" y="2876550"/>
            <a:ext cx="25565101" cy="14381163"/>
          </a:xfrm>
          <a:prstGeom prst="rect">
            <a:avLst/>
          </a:prstGeom>
          <a:noFill/>
          <a:ln w="12700">
            <a:solidFill>
              <a:prstClr val="black"/>
            </a:solidFill>
          </a:ln>
        </p:spPr>
        <p:txBody>
          <a:bodyPr vert="horz" lIns="174404" tIns="87202" rIns="174404" bIns="87202" rtlCol="0" anchor="ctr"/>
          <a:lstStyle/>
          <a:p>
            <a:endParaRPr lang="en-US"/>
          </a:p>
        </p:txBody>
      </p:sp>
      <p:sp>
        <p:nvSpPr>
          <p:cNvPr id="5" name="Notes Placeholder 4"/>
          <p:cNvSpPr>
            <a:spLocks noGrp="1"/>
          </p:cNvSpPr>
          <p:nvPr>
            <p:ph type="body" sz="quarter" idx="3"/>
          </p:nvPr>
        </p:nvSpPr>
        <p:spPr>
          <a:xfrm>
            <a:off x="952459" y="18211672"/>
            <a:ext cx="7628290" cy="17256945"/>
          </a:xfrm>
          <a:prstGeom prst="rect">
            <a:avLst/>
          </a:prstGeom>
        </p:spPr>
        <p:txBody>
          <a:bodyPr vert="horz" lIns="174404" tIns="87202" rIns="174404" bIns="8720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36423340"/>
            <a:ext cx="4130914" cy="1915987"/>
          </a:xfrm>
          <a:prstGeom prst="rect">
            <a:avLst/>
          </a:prstGeom>
        </p:spPr>
        <p:txBody>
          <a:bodyPr vert="horz" lIns="174404" tIns="87202" rIns="174404" bIns="87202" rtlCol="0" anchor="b"/>
          <a:lstStyle>
            <a:lvl1pPr algn="l">
              <a:defRPr sz="2300"/>
            </a:lvl1pPr>
          </a:lstStyle>
          <a:p>
            <a:endParaRPr lang="en-US"/>
          </a:p>
        </p:txBody>
      </p:sp>
      <p:sp>
        <p:nvSpPr>
          <p:cNvPr id="7" name="Slide Number Placeholder 6"/>
          <p:cNvSpPr>
            <a:spLocks noGrp="1"/>
          </p:cNvSpPr>
          <p:nvPr>
            <p:ph type="sldNum" sz="quarter" idx="5"/>
          </p:nvPr>
        </p:nvSpPr>
        <p:spPr>
          <a:xfrm>
            <a:off x="5400140" y="36423340"/>
            <a:ext cx="4130914" cy="1915987"/>
          </a:xfrm>
          <a:prstGeom prst="rect">
            <a:avLst/>
          </a:prstGeom>
        </p:spPr>
        <p:txBody>
          <a:bodyPr vert="horz" lIns="174404" tIns="87202" rIns="174404" bIns="87202" rtlCol="0" anchor="b"/>
          <a:lstStyle>
            <a:lvl1pPr algn="r">
              <a:defRPr sz="2300"/>
            </a:lvl1pPr>
          </a:lstStyle>
          <a:p>
            <a:fld id="{50742E3A-DC09-48C0-97A8-029D8AFE56FE}" type="slidenum">
              <a:rPr lang="en-US" smtClean="0"/>
              <a:t>‹#›</a:t>
            </a:fld>
            <a:endParaRPr lang="en-US"/>
          </a:p>
        </p:txBody>
      </p:sp>
    </p:spTree>
    <p:extLst>
      <p:ext uri="{BB962C8B-B14F-4D97-AF65-F5344CB8AC3E}">
        <p14:creationId xmlns:p14="http://schemas.microsoft.com/office/powerpoint/2010/main" val="3795703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dirty="0">
                <a:cs typeface="Calibri"/>
              </a:rPr>
              <a:t>Welcome to the first installment of our Deep Dive into managing Special Areas evaluations in </a:t>
            </a:r>
            <a:r>
              <a:rPr lang="en-US" dirty="0" err="1">
                <a:cs typeface="Calibri"/>
              </a:rPr>
              <a:t>SCLead</a:t>
            </a:r>
            <a:r>
              <a:rPr lang="en-US" dirty="0">
                <a:cs typeface="Calibri"/>
              </a:rPr>
              <a:t>. Today our focus will be on managing evaluations for Speech Language Professionals. We use the term Speech Language Professional to encompass both the Speech Pathologists and the grandfathers Speech Therapists, for the purpose of brevity I will use the acronym SLP during the presentation.  As a matter of housekeeping before we get started, please mute your mics until you are ready to speak. Feel free to type any questions in the chat, or hop on the mic during our periodic breaks for questions. </a:t>
            </a:r>
          </a:p>
        </p:txBody>
      </p:sp>
      <p:sp>
        <p:nvSpPr>
          <p:cNvPr id="4" name="Slide Number Placeholder 3"/>
          <p:cNvSpPr>
            <a:spLocks noGrp="1"/>
          </p:cNvSpPr>
          <p:nvPr>
            <p:ph type="sldNum" sz="quarter" idx="10"/>
          </p:nvPr>
        </p:nvSpPr>
        <p:spPr/>
        <p:txBody>
          <a:bodyPr/>
          <a:lstStyle/>
          <a:p>
            <a:fld id="{50742E3A-DC09-48C0-97A8-029D8AFE56FE}" type="slidenum">
              <a:rPr lang="en-US" smtClean="0"/>
              <a:t>1</a:t>
            </a:fld>
            <a:endParaRPr lang="en-US"/>
          </a:p>
        </p:txBody>
      </p:sp>
    </p:spTree>
    <p:extLst>
      <p:ext uri="{BB962C8B-B14F-4D97-AF65-F5344CB8AC3E}">
        <p14:creationId xmlns:p14="http://schemas.microsoft.com/office/powerpoint/2010/main" val="14271781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dirty="0">
                <a:cs typeface="Calibri"/>
              </a:rPr>
              <a:t>One of the tasks of each</a:t>
            </a:r>
            <a:r>
              <a:rPr lang="en-US" baseline="0" dirty="0">
                <a:cs typeface="Calibri"/>
              </a:rPr>
              <a:t> </a:t>
            </a:r>
            <a:r>
              <a:rPr lang="en-US" dirty="0">
                <a:cs typeface="Calibri"/>
              </a:rPr>
              <a:t>Advisory Group was to determine the weightings for each of the four Domains that will be calculated to reach an overall composite score. This slide shows the</a:t>
            </a:r>
            <a:r>
              <a:rPr lang="en-US" baseline="0" dirty="0">
                <a:cs typeface="Calibri"/>
              </a:rPr>
              <a:t> weightings for the speech-language professionals. T</a:t>
            </a:r>
            <a:r>
              <a:rPr lang="en-US" dirty="0">
                <a:cs typeface="Calibri"/>
              </a:rPr>
              <a:t>he weighting of the Planning Domain is 25% of the composite score, the Instruction Domain is 40%, Collaboration Domain is 10%, and the Professionalism Domain is 25%. </a:t>
            </a:r>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10</a:t>
            </a:fld>
            <a:endParaRPr lang="en-US"/>
          </a:p>
        </p:txBody>
      </p:sp>
    </p:spTree>
    <p:extLst>
      <p:ext uri="{BB962C8B-B14F-4D97-AF65-F5344CB8AC3E}">
        <p14:creationId xmlns:p14="http://schemas.microsoft.com/office/powerpoint/2010/main" val="1828611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a:t>Now</a:t>
            </a:r>
            <a:r>
              <a:rPr lang="en-US" baseline="0"/>
              <a:t> let’s take a look at an overview of the evaluation process and evidence collection.</a:t>
            </a:r>
            <a:endParaRPr lang="en-US"/>
          </a:p>
        </p:txBody>
      </p:sp>
      <p:sp>
        <p:nvSpPr>
          <p:cNvPr id="4" name="Slide Number Placeholder 3"/>
          <p:cNvSpPr>
            <a:spLocks noGrp="1"/>
          </p:cNvSpPr>
          <p:nvPr>
            <p:ph type="sldNum" sz="quarter" idx="5"/>
          </p:nvPr>
        </p:nvSpPr>
        <p:spPr/>
        <p:txBody>
          <a:bodyPr/>
          <a:lstStyle/>
          <a:p>
            <a:fld id="{50742E3A-DC09-48C0-97A8-029D8AFE56FE}" type="slidenum">
              <a:rPr lang="en-US" smtClean="0"/>
              <a:t>11</a:t>
            </a:fld>
            <a:endParaRPr lang="en-US"/>
          </a:p>
        </p:txBody>
      </p:sp>
    </p:spTree>
    <p:extLst>
      <p:ext uri="{BB962C8B-B14F-4D97-AF65-F5344CB8AC3E}">
        <p14:creationId xmlns:p14="http://schemas.microsoft.com/office/powerpoint/2010/main" val="15146896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0742E3A-DC09-48C0-97A8-029D8AFE56FE}" type="slidenum">
              <a:rPr lang="en-US" smtClean="0"/>
              <a:t>12</a:t>
            </a:fld>
            <a:endParaRPr lang="en-US"/>
          </a:p>
        </p:txBody>
      </p:sp>
    </p:spTree>
    <p:extLst>
      <p:ext uri="{BB962C8B-B14F-4D97-AF65-F5344CB8AC3E}">
        <p14:creationId xmlns:p14="http://schemas.microsoft.com/office/powerpoint/2010/main" val="39771259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dirty="0"/>
              <a:t>An evaluation chair is required for ADEPT 2020 for Special Areas. There is a form that can only be completed by the evaluation chair. </a:t>
            </a:r>
          </a:p>
          <a:p>
            <a:endParaRPr lang="en-US" dirty="0"/>
          </a:p>
          <a:p>
            <a:r>
              <a:rPr lang="en-US" dirty="0"/>
              <a:t>When using the bulk tool to set the evaluation team, please make sure to select permissions for each person you are adding to the team. If permissions are not selected, the person will be added but will not be able to access anything. </a:t>
            </a:r>
          </a:p>
          <a:p>
            <a:endParaRPr lang="en-US" dirty="0"/>
          </a:p>
          <a:p>
            <a:r>
              <a:rPr lang="en-US" dirty="0"/>
              <a:t>Besides login issues, Orientation generates the most support cases for </a:t>
            </a:r>
            <a:r>
              <a:rPr lang="en-US" dirty="0" err="1"/>
              <a:t>SCLead</a:t>
            </a:r>
            <a:r>
              <a:rPr lang="en-US" dirty="0"/>
              <a:t>. The Orientation date must be entered before and educator can sign the orientation. Please remind your administrators to enter the Orientation dates before they ask the educators to sign. If the date is not there, the educator will receive an access denied message. </a:t>
            </a:r>
          </a:p>
        </p:txBody>
      </p:sp>
      <p:sp>
        <p:nvSpPr>
          <p:cNvPr id="4" name="Slide Number Placeholder 3"/>
          <p:cNvSpPr>
            <a:spLocks noGrp="1"/>
          </p:cNvSpPr>
          <p:nvPr>
            <p:ph type="sldNum" sz="quarter" idx="5"/>
          </p:nvPr>
        </p:nvSpPr>
        <p:spPr/>
        <p:txBody>
          <a:bodyPr/>
          <a:lstStyle/>
          <a:p>
            <a:fld id="{16A353FE-32F5-BF4D-A682-07E8A26EBEC6}" type="slidenum">
              <a:rPr lang="en-US" smtClean="0"/>
              <a:t>13</a:t>
            </a:fld>
            <a:endParaRPr lang="en-US"/>
          </a:p>
        </p:txBody>
      </p:sp>
    </p:spTree>
    <p:extLst>
      <p:ext uri="{BB962C8B-B14F-4D97-AF65-F5344CB8AC3E}">
        <p14:creationId xmlns:p14="http://schemas.microsoft.com/office/powerpoint/2010/main" val="16208397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err="1"/>
              <a:t>SCLead</a:t>
            </a:r>
            <a:r>
              <a:rPr lang="en-US"/>
              <a:t> is set up so the type of evaluation</a:t>
            </a:r>
            <a:r>
              <a:rPr lang="en-US" baseline="0"/>
              <a:t> is tailored to the IEP Meeting or Therapy Session for the Speech-Language Professional.</a:t>
            </a:r>
            <a:endParaRPr lang="en-US"/>
          </a:p>
        </p:txBody>
      </p:sp>
      <p:sp>
        <p:nvSpPr>
          <p:cNvPr id="4" name="Slide Number Placeholder 3"/>
          <p:cNvSpPr>
            <a:spLocks noGrp="1"/>
          </p:cNvSpPr>
          <p:nvPr>
            <p:ph type="sldNum" sz="quarter" idx="5"/>
          </p:nvPr>
        </p:nvSpPr>
        <p:spPr/>
        <p:txBody>
          <a:bodyPr/>
          <a:lstStyle/>
          <a:p>
            <a:fld id="{16A353FE-32F5-BF4D-A682-07E8A26EBEC6}" type="slidenum">
              <a:rPr lang="en-US" smtClean="0"/>
              <a:t>14</a:t>
            </a:fld>
            <a:endParaRPr lang="en-US"/>
          </a:p>
        </p:txBody>
      </p:sp>
    </p:spTree>
    <p:extLst>
      <p:ext uri="{BB962C8B-B14F-4D97-AF65-F5344CB8AC3E}">
        <p14:creationId xmlns:p14="http://schemas.microsoft.com/office/powerpoint/2010/main" val="29835678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0742E3A-DC09-48C0-97A8-029D8AFE56FE}" type="slidenum">
              <a:rPr lang="en-US" smtClean="0"/>
              <a:t>15</a:t>
            </a:fld>
            <a:endParaRPr lang="en-US"/>
          </a:p>
        </p:txBody>
      </p:sp>
    </p:spTree>
    <p:extLst>
      <p:ext uri="{BB962C8B-B14F-4D97-AF65-F5344CB8AC3E}">
        <p14:creationId xmlns:p14="http://schemas.microsoft.com/office/powerpoint/2010/main" val="5650759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sz="1700" dirty="0">
                <a:solidFill>
                  <a:prstClr val="black"/>
                </a:solidFill>
                <a:cs typeface="Calibri"/>
              </a:rPr>
              <a:t> </a:t>
            </a:r>
            <a:br>
              <a:rPr lang="en-US" sz="1500" dirty="0">
                <a:cs typeface="+mn-lt"/>
              </a:rPr>
            </a:br>
            <a:endParaRPr lang="en-US" dirty="0"/>
          </a:p>
        </p:txBody>
      </p:sp>
      <p:sp>
        <p:nvSpPr>
          <p:cNvPr id="4" name="Slide Number Placeholder 3"/>
          <p:cNvSpPr>
            <a:spLocks noGrp="1"/>
          </p:cNvSpPr>
          <p:nvPr>
            <p:ph type="sldNum" sz="quarter" idx="10"/>
          </p:nvPr>
        </p:nvSpPr>
        <p:spPr/>
        <p:txBody>
          <a:bodyPr/>
          <a:lstStyle/>
          <a:p>
            <a:pPr defTabSz="1308026">
              <a:defRPr/>
            </a:pPr>
            <a:fld id="{16A353FE-32F5-BF4D-A682-07E8A26EBEC6}" type="slidenum">
              <a:rPr lang="en-US">
                <a:solidFill>
                  <a:prstClr val="black"/>
                </a:solidFill>
                <a:latin typeface="Calibri" panose="020F0502020204030204"/>
              </a:rPr>
              <a:pPr defTabSz="1308026">
                <a:defRPr/>
              </a:pPr>
              <a:t>16</a:t>
            </a:fld>
            <a:endParaRPr lang="en-US">
              <a:solidFill>
                <a:prstClr val="black"/>
              </a:solidFill>
              <a:latin typeface="Calibri" panose="020F0502020204030204"/>
            </a:endParaRPr>
          </a:p>
        </p:txBody>
      </p:sp>
    </p:spTree>
    <p:extLst>
      <p:ext uri="{BB962C8B-B14F-4D97-AF65-F5344CB8AC3E}">
        <p14:creationId xmlns:p14="http://schemas.microsoft.com/office/powerpoint/2010/main" val="23011925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dirty="0">
                <a:cs typeface="Calibri"/>
              </a:rPr>
              <a:t>Our primary goal for today is to provide you with the information you will need to create and manage evaluations for SLPs in your district. As a side note, if you have not completed the on-demand evaluator training in Moodle, and/or if your Special Areas Manager has not submitted your information to Dr. Kimberly Howard for credentialing in </a:t>
            </a:r>
            <a:r>
              <a:rPr lang="en-US" dirty="0" err="1">
                <a:cs typeface="Calibri"/>
              </a:rPr>
              <a:t>SCLead</a:t>
            </a:r>
            <a:r>
              <a:rPr lang="en-US" dirty="0">
                <a:cs typeface="Calibri"/>
              </a:rPr>
              <a:t>, you cannot be added to an evaluation and will be unable to see the content we will be sharing today, unless you are the SLP being evaluated. </a:t>
            </a:r>
          </a:p>
          <a:p>
            <a:endParaRPr lang="en-US" dirty="0">
              <a:cs typeface="Calibri"/>
            </a:endParaRPr>
          </a:p>
          <a:p>
            <a:r>
              <a:rPr lang="en-US" dirty="0">
                <a:cs typeface="Calibri"/>
              </a:rPr>
              <a:t>READ SLIDE</a:t>
            </a:r>
          </a:p>
          <a:p>
            <a:endParaRPr lang="en-US" dirty="0">
              <a:cs typeface="Calibri"/>
            </a:endParaRPr>
          </a:p>
          <a:p>
            <a:endParaRPr lang="en-US" baseline="0"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2</a:t>
            </a:fld>
            <a:endParaRPr lang="en-US"/>
          </a:p>
        </p:txBody>
      </p:sp>
    </p:spTree>
    <p:extLst>
      <p:ext uri="{BB962C8B-B14F-4D97-AF65-F5344CB8AC3E}">
        <p14:creationId xmlns:p14="http://schemas.microsoft.com/office/powerpoint/2010/main" val="866740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dirty="0">
                <a:cs typeface="Calibri"/>
              </a:rPr>
              <a:t>As</a:t>
            </a:r>
            <a:r>
              <a:rPr lang="en-US" baseline="0" dirty="0">
                <a:cs typeface="Calibri"/>
              </a:rPr>
              <a:t> you can see from our agenda, we will cover a great deal of information in the next hour. These sessions are recorded and will be posted to the Educator Effectiveness webpage once they have been through our accessibility process. Since our main target audience for today is evaluators, we will not spend a lot of time on contract levels or setting up the evaluations, since that is covered in other trainings for the ADEPT Coordinators and Special Areas Managers. However, it is beneficial as an evaluator and an educator to be somewhat familiar with how the evaluation requirements vary based on contract level. </a:t>
            </a:r>
            <a:endParaRPr lang="en-US" dirty="0">
              <a:cs typeface="Calibri"/>
            </a:endParaRPr>
          </a:p>
          <a:p>
            <a:endParaRPr lang="en-US" dirty="0">
              <a:cs typeface="Calibri"/>
            </a:endParaRPr>
          </a:p>
          <a:p>
            <a:endParaRPr lang="en-US" dirty="0">
              <a:cs typeface="Calibri"/>
            </a:endParaRPr>
          </a:p>
          <a:p>
            <a:endParaRPr lang="en-US" dirty="0">
              <a:cs typeface="Calibri"/>
            </a:endParaRPr>
          </a:p>
          <a:p>
            <a:endParaRPr lang="en-US" dirty="0">
              <a:cs typeface="Calibri"/>
            </a:endParaRPr>
          </a:p>
          <a:p>
            <a:endParaRPr lang="en-US" dirty="0">
              <a:cs typeface="Calibri"/>
            </a:endParaRPr>
          </a:p>
        </p:txBody>
      </p:sp>
      <p:sp>
        <p:nvSpPr>
          <p:cNvPr id="4" name="Slide Number Placeholder 3"/>
          <p:cNvSpPr>
            <a:spLocks noGrp="1"/>
          </p:cNvSpPr>
          <p:nvPr>
            <p:ph type="sldNum" sz="quarter" idx="10"/>
          </p:nvPr>
        </p:nvSpPr>
        <p:spPr/>
        <p:txBody>
          <a:bodyPr/>
          <a:lstStyle/>
          <a:p>
            <a:pPr defTabSz="1308026">
              <a:defRPr/>
            </a:pPr>
            <a:fld id="{16A353FE-32F5-BF4D-A682-07E8A26EBEC6}" type="slidenum">
              <a:rPr lang="en-US">
                <a:solidFill>
                  <a:prstClr val="black"/>
                </a:solidFill>
                <a:latin typeface="Calibri" panose="020F0502020204030204"/>
              </a:rPr>
              <a:pPr defTabSz="1308026">
                <a:defRPr/>
              </a:pPr>
              <a:t>3</a:t>
            </a:fld>
            <a:endParaRPr lang="en-US">
              <a:solidFill>
                <a:prstClr val="black"/>
              </a:solidFill>
              <a:latin typeface="Calibri" panose="020F0502020204030204"/>
            </a:endParaRPr>
          </a:p>
        </p:txBody>
      </p:sp>
    </p:spTree>
    <p:extLst>
      <p:ext uri="{BB962C8B-B14F-4D97-AF65-F5344CB8AC3E}">
        <p14:creationId xmlns:p14="http://schemas.microsoft.com/office/powerpoint/2010/main" val="29740919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dirty="0"/>
              <a:t>Read slide. </a:t>
            </a:r>
          </a:p>
        </p:txBody>
      </p:sp>
      <p:sp>
        <p:nvSpPr>
          <p:cNvPr id="4" name="Slide Number Placeholder 3"/>
          <p:cNvSpPr>
            <a:spLocks noGrp="1"/>
          </p:cNvSpPr>
          <p:nvPr>
            <p:ph type="sldNum" sz="quarter" idx="10"/>
          </p:nvPr>
        </p:nvSpPr>
        <p:spPr/>
        <p:txBody>
          <a:bodyPr/>
          <a:lstStyle/>
          <a:p>
            <a:fld id="{50742E3A-DC09-48C0-97A8-029D8AFE56FE}" type="slidenum">
              <a:rPr lang="en-US" smtClean="0"/>
              <a:t>4</a:t>
            </a:fld>
            <a:endParaRPr lang="en-US"/>
          </a:p>
        </p:txBody>
      </p:sp>
    </p:spTree>
    <p:extLst>
      <p:ext uri="{BB962C8B-B14F-4D97-AF65-F5344CB8AC3E}">
        <p14:creationId xmlns:p14="http://schemas.microsoft.com/office/powerpoint/2010/main" val="40955313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endParaRPr lang="en-US" baseline="0" dirty="0">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5</a:t>
            </a:fld>
            <a:endParaRPr lang="en-US"/>
          </a:p>
        </p:txBody>
      </p:sp>
    </p:spTree>
    <p:extLst>
      <p:ext uri="{BB962C8B-B14F-4D97-AF65-F5344CB8AC3E}">
        <p14:creationId xmlns:p14="http://schemas.microsoft.com/office/powerpoint/2010/main" val="40294582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baseline="0"/>
              <a:t>The rubric for Speech-Language Professionals has </a:t>
            </a:r>
            <a:r>
              <a:rPr lang="en-US"/>
              <a:t>4 Domains, with 18 Indicators. There are 4</a:t>
            </a:r>
            <a:r>
              <a:rPr lang="en-US" baseline="0"/>
              <a:t> Performance Levels for the descriptions of practice for Planning, Instruction, and Collaboration. Professionalism is slightly different, using a combination of the reflections from </a:t>
            </a:r>
            <a:r>
              <a:rPr lang="en-US"/>
              <a:t>the speech-language </a:t>
            </a:r>
            <a:r>
              <a:rPr lang="en-US" baseline="0"/>
              <a:t>professional and administrative evaluator.</a:t>
            </a:r>
            <a:r>
              <a:rPr lang="en-US"/>
              <a:t> </a:t>
            </a:r>
          </a:p>
          <a:p>
            <a:endParaRPr lang="en-US"/>
          </a:p>
          <a:p>
            <a:pPr marL="327007" indent="-327007">
              <a:buFont typeface="Arial" panose="020B0604020202020204" pitchFamily="34" charset="0"/>
              <a:buChar char="•"/>
            </a:pPr>
            <a:endParaRPr lang="en-US" baseline="0"/>
          </a:p>
          <a:p>
            <a:pPr marL="327007" indent="-327007">
              <a:buFont typeface="Arial" panose="020B0604020202020204" pitchFamily="34" charset="0"/>
              <a:buChar char="•"/>
            </a:pPr>
            <a:endParaRPr lang="en-US"/>
          </a:p>
        </p:txBody>
      </p:sp>
      <p:sp>
        <p:nvSpPr>
          <p:cNvPr id="4" name="Slide Number Placeholder 3"/>
          <p:cNvSpPr>
            <a:spLocks noGrp="1"/>
          </p:cNvSpPr>
          <p:nvPr>
            <p:ph type="sldNum" sz="quarter" idx="10"/>
          </p:nvPr>
        </p:nvSpPr>
        <p:spPr/>
        <p:txBody>
          <a:bodyPr/>
          <a:lstStyle/>
          <a:p>
            <a:pPr defTabSz="1308026">
              <a:defRPr/>
            </a:pPr>
            <a:fld id="{16A353FE-32F5-BF4D-A682-07E8A26EBEC6}" type="slidenum">
              <a:rPr lang="en-US">
                <a:solidFill>
                  <a:prstClr val="black"/>
                </a:solidFill>
                <a:latin typeface="Calibri" panose="020F0502020204030204"/>
              </a:rPr>
              <a:pPr defTabSz="1308026">
                <a:defRPr/>
              </a:pPr>
              <a:t>6</a:t>
            </a:fld>
            <a:endParaRPr lang="en-US">
              <a:solidFill>
                <a:prstClr val="black"/>
              </a:solidFill>
              <a:latin typeface="Calibri" panose="020F0502020204030204"/>
            </a:endParaRPr>
          </a:p>
        </p:txBody>
      </p:sp>
    </p:spTree>
    <p:extLst>
      <p:ext uri="{BB962C8B-B14F-4D97-AF65-F5344CB8AC3E}">
        <p14:creationId xmlns:p14="http://schemas.microsoft.com/office/powerpoint/2010/main" val="28897757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dirty="0"/>
              <a:t>This</a:t>
            </a:r>
            <a:r>
              <a:rPr lang="en-US" baseline="0" dirty="0"/>
              <a:t> slide is taken from the Speech-Language Professional Rubric to highlight each element of the rubric.</a:t>
            </a:r>
            <a:r>
              <a:rPr lang="en-US" dirty="0"/>
              <a:t> </a:t>
            </a:r>
            <a:endParaRPr lang="en-US" baseline="0" dirty="0"/>
          </a:p>
          <a:p>
            <a:pPr marL="327007" indent="-327007">
              <a:buFont typeface="Arial" panose="020B0604020202020204" pitchFamily="34" charset="0"/>
              <a:buChar char="•"/>
            </a:pPr>
            <a:r>
              <a:rPr lang="en-US" baseline="0" dirty="0"/>
              <a:t>Domains are the big buckets</a:t>
            </a:r>
          </a:p>
          <a:p>
            <a:pPr marL="327007" indent="-327007">
              <a:buFont typeface="Arial" panose="020B0604020202020204" pitchFamily="34" charset="0"/>
              <a:buChar char="•"/>
            </a:pPr>
            <a:r>
              <a:rPr lang="en-US" baseline="0" dirty="0"/>
              <a:t>Indicators are the specific elements of practice</a:t>
            </a:r>
            <a:endParaRPr lang="en-US" baseline="0" dirty="0">
              <a:cs typeface="Calibri"/>
            </a:endParaRPr>
          </a:p>
          <a:p>
            <a:pPr marL="327007" indent="-327007">
              <a:buFont typeface="Arial" panose="020B0604020202020204" pitchFamily="34" charset="0"/>
              <a:buChar char="•"/>
            </a:pPr>
            <a:r>
              <a:rPr lang="en-US" baseline="0" dirty="0"/>
              <a:t>Descriptors describe what performance looks like at each level</a:t>
            </a:r>
            <a:endParaRPr lang="en-US" baseline="0" dirty="0">
              <a:cs typeface="Calibri"/>
            </a:endParaRPr>
          </a:p>
          <a:p>
            <a:pPr marL="327007" indent="-327007">
              <a:buFont typeface="Arial" panose="020B0604020202020204" pitchFamily="34" charset="0"/>
              <a:buChar char="•"/>
            </a:pPr>
            <a:r>
              <a:rPr lang="en-US" baseline="0" dirty="0">
                <a:latin typeface="Arial"/>
                <a:cs typeface="Arial"/>
              </a:rPr>
              <a:t>The four performance levels are the biggest difference from the</a:t>
            </a:r>
            <a:r>
              <a:rPr lang="en-US" dirty="0">
                <a:latin typeface="Arial"/>
                <a:cs typeface="Arial"/>
              </a:rPr>
              <a:t> ADEPT 2006 model, giving the SLP more specific feedback.</a:t>
            </a:r>
          </a:p>
          <a:p>
            <a:pPr marL="327007" indent="-327007">
              <a:buFont typeface="Arial" panose="020B0604020202020204" pitchFamily="34" charset="0"/>
              <a:buChar char="•"/>
            </a:pPr>
            <a:r>
              <a:rPr lang="en-US" dirty="0">
                <a:latin typeface="Arial"/>
                <a:cs typeface="Arial"/>
              </a:rPr>
              <a:t>The Sources of Evidence show the evaluator where to find</a:t>
            </a:r>
            <a:r>
              <a:rPr lang="en-US" baseline="0" dirty="0">
                <a:latin typeface="Arial"/>
                <a:cs typeface="Arial"/>
              </a:rPr>
              <a:t> evidence of the descriptors.</a:t>
            </a:r>
            <a:endParaRPr lang="en-US" dirty="0">
              <a:latin typeface="Arial" charset="0"/>
              <a:cs typeface="Arial"/>
            </a:endParaRPr>
          </a:p>
          <a:p>
            <a:endParaRPr lang="en-US" dirty="0"/>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7</a:t>
            </a:fld>
            <a:endParaRPr lang="en-US"/>
          </a:p>
        </p:txBody>
      </p:sp>
    </p:spTree>
    <p:extLst>
      <p:ext uri="{BB962C8B-B14F-4D97-AF65-F5344CB8AC3E}">
        <p14:creationId xmlns:p14="http://schemas.microsoft.com/office/powerpoint/2010/main" val="18033853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pPr defTabSz="1744035">
              <a:defRPr/>
            </a:pPr>
            <a:r>
              <a:rPr lang="en-US" sz="2300" dirty="0"/>
              <a:t>Each special area rubric has 4 levels – moving from Unsatisfactory to Exemplary – increasingly student centered as we move left.</a:t>
            </a:r>
            <a:endParaRPr lang="en-US" sz="2300" dirty="0">
              <a:cs typeface="Calibri"/>
            </a:endParaRPr>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8</a:t>
            </a:fld>
            <a:endParaRPr lang="en-US"/>
          </a:p>
        </p:txBody>
      </p:sp>
    </p:spTree>
    <p:extLst>
      <p:ext uri="{BB962C8B-B14F-4D97-AF65-F5344CB8AC3E}">
        <p14:creationId xmlns:p14="http://schemas.microsoft.com/office/powerpoint/2010/main" val="22457211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dirty="0"/>
              <a:t>We understand that it is imperative that the school level administrators and evaluators understand and acknowledge the unique roles and responsibilities of these three areas. We built in several ways to assist administrators throughout this process.</a:t>
            </a:r>
          </a:p>
          <a:p>
            <a:r>
              <a:rPr lang="en-US" dirty="0"/>
              <a:t>First, near the very beginning of the guidelines, we have devoted a section that lists ways for administrators to support the practitioner. These suggestions are listed by the Domains of the rubric so you can be successful in using the rubric. For example, for the Planning Domain in</a:t>
            </a:r>
            <a:r>
              <a:rPr lang="en-US" baseline="0" dirty="0"/>
              <a:t> the Speech-Language Rubric</a:t>
            </a:r>
            <a:r>
              <a:rPr lang="en-US" dirty="0"/>
              <a:t>, the Speech-Language</a:t>
            </a:r>
            <a:r>
              <a:rPr lang="en-US" baseline="0" dirty="0"/>
              <a:t> Professional</a:t>
            </a:r>
            <a:r>
              <a:rPr lang="en-US" dirty="0"/>
              <a:t> must have all resources necessary to be compliant with state and federal regulations for children with disabilities. Districts and schools must provide the Speech-Language</a:t>
            </a:r>
            <a:r>
              <a:rPr lang="en-US" baseline="0" dirty="0"/>
              <a:t> Professional</a:t>
            </a:r>
            <a:r>
              <a:rPr lang="en-US" dirty="0"/>
              <a:t> with adequate funding for purchasing current standardized speech and language materials and assessments as well as time to collect the wide range of data produced by these tools.</a:t>
            </a:r>
            <a:endParaRPr lang="en-US" b="1" dirty="0">
              <a:cs typeface="Calibri"/>
            </a:endParaRPr>
          </a:p>
          <a:p>
            <a:endParaRPr lang="en-US" dirty="0"/>
          </a:p>
          <a:p>
            <a:r>
              <a:rPr lang="en-US" dirty="0"/>
              <a:t>As you become familiar with your evaluation rubric, you will see in the first column under the Indicator "Sources of Evidence" are listed. The administrator and/or evaluator can readily see where they can find evidence to match every indicator on the rubric. For example, some of the sources of evidence may be correlated pre- or post-conference questions, observations, IEP documents.</a:t>
            </a:r>
            <a:endParaRPr lang="en-US" b="1" dirty="0">
              <a:cs typeface="Calibri"/>
            </a:endParaRPr>
          </a:p>
          <a:p>
            <a:endParaRPr lang="en-US" b="1" dirty="0">
              <a:cs typeface="Calibri"/>
            </a:endParaRPr>
          </a:p>
          <a:p>
            <a:r>
              <a:rPr lang="en-US" dirty="0"/>
              <a:t>We are providing the administrators and evaluators with required questions to ask during the pre- and post-observation conferences. These questions were developed by the Advisory Groups, and align to the Indicators on the Rubric. Of course, the administrator and evaluator may ask additional questions for clarification or additional information as needed.</a:t>
            </a:r>
            <a:endParaRPr lang="en-US" dirty="0">
              <a:cs typeface="Calibri"/>
            </a:endParaRPr>
          </a:p>
          <a:p>
            <a:endParaRPr lang="en-US" dirty="0"/>
          </a:p>
          <a:p>
            <a:r>
              <a:rPr lang="en-US" dirty="0"/>
              <a:t>Finally, as evaluators</a:t>
            </a:r>
            <a:r>
              <a:rPr lang="en-US" baseline="0" dirty="0"/>
              <a:t> will see a</a:t>
            </a:r>
            <a:r>
              <a:rPr lang="en-US" dirty="0"/>
              <a:t>t the beginning of their</a:t>
            </a:r>
            <a:r>
              <a:rPr lang="en-US" baseline="0" dirty="0"/>
              <a:t> online Evaluator Training, they</a:t>
            </a:r>
            <a:r>
              <a:rPr lang="en-US" dirty="0"/>
              <a:t> are able to hear first-hand from speech-language professionals,</a:t>
            </a:r>
            <a:r>
              <a:rPr lang="en-US" baseline="0" dirty="0"/>
              <a:t> school counselors, and school librarians </a:t>
            </a:r>
            <a:r>
              <a:rPr lang="en-US" dirty="0"/>
              <a:t>through video clips as they share their various roles and responsibilities that administrators may not readily see during scheduled observations with students.</a:t>
            </a:r>
            <a:endParaRPr lang="en-US" dirty="0">
              <a:cs typeface="Calibri"/>
            </a:endParaRPr>
          </a:p>
          <a:p>
            <a:endParaRPr lang="en-US" dirty="0"/>
          </a:p>
          <a:p>
            <a:r>
              <a:rPr lang="en-US" dirty="0"/>
              <a:t>We feel that these new strategies will help bridge the gap of knowledge and understanding between the administrators and the practitioners.</a:t>
            </a: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9</a:t>
            </a:fld>
            <a:endParaRPr lang="en-US"/>
          </a:p>
        </p:txBody>
      </p:sp>
    </p:spTree>
    <p:extLst>
      <p:ext uri="{BB962C8B-B14F-4D97-AF65-F5344CB8AC3E}">
        <p14:creationId xmlns:p14="http://schemas.microsoft.com/office/powerpoint/2010/main" val="11688542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595" y="365125"/>
            <a:ext cx="10972800" cy="1097280"/>
          </a:xfrm>
        </p:spPr>
        <p:txBody>
          <a:bodyPr/>
          <a:lstStyle/>
          <a:p>
            <a:r>
              <a:rPr lang="en-US"/>
              <a:t>Click to edit Master title style</a:t>
            </a:r>
            <a:endParaRPr lang="en-US" dirty="0"/>
          </a:p>
        </p:txBody>
      </p:sp>
      <p:sp>
        <p:nvSpPr>
          <p:cNvPr id="3" name="Content Placeholder 2"/>
          <p:cNvSpPr>
            <a:spLocks noGrp="1"/>
          </p:cNvSpPr>
          <p:nvPr>
            <p:ph idx="1"/>
          </p:nvPr>
        </p:nvSpPr>
        <p:spPr>
          <a:xfrm>
            <a:off x="586596" y="1665369"/>
            <a:ext cx="10972800" cy="39763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975602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hasCustomPrompt="1"/>
          </p:nvPr>
        </p:nvSpPr>
        <p:spPr>
          <a:xfrm>
            <a:off x="7094400" y="-211200"/>
            <a:ext cx="4562400" cy="3105600"/>
          </a:xfrm>
        </p:spPr>
        <p:txBody>
          <a:bodyPr lIns="0" tIns="0" rIns="0" bIns="0" anchor="b" anchorCtr="0"/>
          <a:lstStyle>
            <a:lvl1pPr algn="r">
              <a:lnSpc>
                <a:spcPct val="85000"/>
              </a:lnSpc>
              <a:defRPr sz="4500">
                <a:solidFill>
                  <a:schemeClr val="bg1"/>
                </a:solidFill>
              </a:defRPr>
            </a:lvl1pPr>
          </a:lstStyle>
          <a:p>
            <a:r>
              <a:rPr lang="en-US"/>
              <a:t>Presentation Title </a:t>
            </a:r>
          </a:p>
        </p:txBody>
      </p:sp>
      <p:sp>
        <p:nvSpPr>
          <p:cNvPr id="3" name="Subtitle 2"/>
          <p:cNvSpPr>
            <a:spLocks noGrp="1"/>
          </p:cNvSpPr>
          <p:nvPr>
            <p:ph type="subTitle" idx="1" hasCustomPrompt="1"/>
          </p:nvPr>
        </p:nvSpPr>
        <p:spPr>
          <a:xfrm>
            <a:off x="8524800" y="3217801"/>
            <a:ext cx="3132000" cy="1655763"/>
          </a:xfrm>
        </p:spPr>
        <p:txBody>
          <a:bodyPr lIns="0" tIns="0" rIns="0" bIns="0"/>
          <a:lstStyle>
            <a:lvl1pPr marL="0" indent="0" algn="r">
              <a:buNone/>
              <a:defRPr sz="1800">
                <a:solidFill>
                  <a:schemeClr val="bg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add subtitle or presentation date</a:t>
            </a:r>
          </a:p>
        </p:txBody>
      </p:sp>
      <p:sp>
        <p:nvSpPr>
          <p:cNvPr id="4" name="Date Placeholder 3"/>
          <p:cNvSpPr>
            <a:spLocks noGrp="1"/>
          </p:cNvSpPr>
          <p:nvPr>
            <p:ph type="dt" sz="half" idx="10"/>
          </p:nvPr>
        </p:nvSpPr>
        <p:spPr>
          <a:xfrm>
            <a:off x="535200" y="6198052"/>
            <a:ext cx="27432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4038600" y="6198052"/>
            <a:ext cx="41148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913600" y="6198052"/>
            <a:ext cx="27432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3136331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2"/>
            <a:ext cx="6035040" cy="1543050"/>
          </a:xfrm>
        </p:spPr>
        <p:txBody>
          <a:bodyPr>
            <a:normAutofit/>
          </a:bodyPr>
          <a:lstStyle>
            <a:lvl1pPr algn="ctr">
              <a:defRPr sz="3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0"/>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523473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907483"/>
            <a:ext cx="10972800" cy="2852737"/>
          </a:xfrm>
        </p:spPr>
        <p:txBody>
          <a:bodyPr anchor="b">
            <a:normAutofit/>
          </a:bodyPr>
          <a:lstStyle>
            <a:lvl1pPr>
              <a:defRPr sz="3000"/>
            </a:lvl1pPr>
          </a:lstStyle>
          <a:p>
            <a:r>
              <a:rPr lang="en-US"/>
              <a:t>Click to edit Master title style</a:t>
            </a:r>
            <a:endParaRPr lang="en-US" dirty="0"/>
          </a:p>
        </p:txBody>
      </p:sp>
      <p:sp>
        <p:nvSpPr>
          <p:cNvPr id="3" name="Text Placeholder 2"/>
          <p:cNvSpPr>
            <a:spLocks noGrp="1"/>
          </p:cNvSpPr>
          <p:nvPr>
            <p:ph type="body" idx="1"/>
          </p:nvPr>
        </p:nvSpPr>
        <p:spPr>
          <a:xfrm>
            <a:off x="609600" y="3760220"/>
            <a:ext cx="10972800" cy="1743435"/>
          </a:xfrm>
        </p:spPr>
        <p:txBody>
          <a:bodyPr>
            <a:normAutofit/>
          </a:bodyPr>
          <a:lstStyle>
            <a:lvl1pPr marL="0" indent="0">
              <a:buNone/>
              <a:defRPr sz="2100">
                <a:solidFill>
                  <a:schemeClr val="bg1">
                    <a:lumMod val="50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pic>
        <p:nvPicPr>
          <p:cNvPr id="4" name="Picture 3">
            <a:extLst>
              <a:ext uri="{FF2B5EF4-FFF2-40B4-BE49-F238E27FC236}">
                <a16:creationId xmlns:a16="http://schemas.microsoft.com/office/drawing/2014/main" id="{255F65CC-9FFA-D4ED-6365-494E301234B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Freeform 16">
            <a:extLst>
              <a:ext uri="{FF2B5EF4-FFF2-40B4-BE49-F238E27FC236}">
                <a16:creationId xmlns:a16="http://schemas.microsoft.com/office/drawing/2014/main" id="{D8075BC8-3DEA-C3CB-3F01-B3848FB18A85}"/>
              </a:ext>
            </a:extLst>
          </p:cNvPr>
          <p:cNvSpPr/>
          <p:nvPr userDrawn="1"/>
        </p:nvSpPr>
        <p:spPr>
          <a:xfrm>
            <a:off x="0" y="-1"/>
            <a:ext cx="12192000" cy="68580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0 h 5143500"/>
              <a:gd name="connsiteX5" fmla="*/ 315612 w 9144000"/>
              <a:gd name="connsiteY5" fmla="*/ 168612 h 5143500"/>
              <a:gd name="connsiteX6" fmla="*/ 190500 w 9144000"/>
              <a:gd name="connsiteY6" fmla="*/ 293724 h 5143500"/>
              <a:gd name="connsiteX7" fmla="*/ 190500 w 9144000"/>
              <a:gd name="connsiteY7" fmla="*/ 4827887 h 5143500"/>
              <a:gd name="connsiteX8" fmla="*/ 315612 w 9144000"/>
              <a:gd name="connsiteY8" fmla="*/ 4952999 h 5143500"/>
              <a:gd name="connsiteX9" fmla="*/ 8828388 w 9144000"/>
              <a:gd name="connsiteY9" fmla="*/ 4952999 h 5143500"/>
              <a:gd name="connsiteX10" fmla="*/ 8953500 w 9144000"/>
              <a:gd name="connsiteY10" fmla="*/ 4827887 h 5143500"/>
              <a:gd name="connsiteX11" fmla="*/ 8953500 w 9144000"/>
              <a:gd name="connsiteY11" fmla="*/ 293724 h 5143500"/>
              <a:gd name="connsiteX12" fmla="*/ 8828388 w 9144000"/>
              <a:gd name="connsiteY12" fmla="*/ 168612 h 5143500"/>
              <a:gd name="connsiteX13" fmla="*/ 315612 w 9144000"/>
              <a:gd name="connsiteY13" fmla="*/ 168612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5143500">
                <a:moveTo>
                  <a:pt x="0" y="0"/>
                </a:moveTo>
                <a:lnTo>
                  <a:pt x="9144000" y="0"/>
                </a:lnTo>
                <a:lnTo>
                  <a:pt x="9144000" y="5143500"/>
                </a:lnTo>
                <a:lnTo>
                  <a:pt x="0" y="5143500"/>
                </a:lnTo>
                <a:lnTo>
                  <a:pt x="0" y="0"/>
                </a:lnTo>
                <a:close/>
                <a:moveTo>
                  <a:pt x="315612" y="168612"/>
                </a:moveTo>
                <a:cubicBezTo>
                  <a:pt x="246515" y="168612"/>
                  <a:pt x="190500" y="224627"/>
                  <a:pt x="190500" y="293724"/>
                </a:cubicBezTo>
                <a:lnTo>
                  <a:pt x="190500" y="4827887"/>
                </a:lnTo>
                <a:cubicBezTo>
                  <a:pt x="190500" y="4896984"/>
                  <a:pt x="246515" y="4952999"/>
                  <a:pt x="315612" y="4952999"/>
                </a:cubicBezTo>
                <a:lnTo>
                  <a:pt x="8828388" y="4952999"/>
                </a:lnTo>
                <a:cubicBezTo>
                  <a:pt x="8897485" y="4952999"/>
                  <a:pt x="8953500" y="4896984"/>
                  <a:pt x="8953500" y="4827887"/>
                </a:cubicBezTo>
                <a:lnTo>
                  <a:pt x="8953500" y="293724"/>
                </a:lnTo>
                <a:cubicBezTo>
                  <a:pt x="8953500" y="224627"/>
                  <a:pt x="8897485" y="168612"/>
                  <a:pt x="8828388" y="168612"/>
                </a:cubicBezTo>
                <a:lnTo>
                  <a:pt x="315612" y="168612"/>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2"/>
              </a:solidFill>
            </a:endParaRPr>
          </a:p>
        </p:txBody>
      </p:sp>
      <p:sp>
        <p:nvSpPr>
          <p:cNvPr id="6" name="Freeform 17">
            <a:extLst>
              <a:ext uri="{FF2B5EF4-FFF2-40B4-BE49-F238E27FC236}">
                <a16:creationId xmlns:a16="http://schemas.microsoft.com/office/drawing/2014/main" id="{DE62DC1F-FB05-7176-55BF-D9E586295040}"/>
              </a:ext>
            </a:extLst>
          </p:cNvPr>
          <p:cNvSpPr/>
          <p:nvPr userDrawn="1"/>
        </p:nvSpPr>
        <p:spPr>
          <a:xfrm>
            <a:off x="254000" y="224818"/>
            <a:ext cx="11684000" cy="6379183"/>
          </a:xfrm>
          <a:custGeom>
            <a:avLst/>
            <a:gdLst>
              <a:gd name="connsiteX0" fmla="*/ 125112 w 8763000"/>
              <a:gd name="connsiteY0" fmla="*/ 0 h 4784387"/>
              <a:gd name="connsiteX1" fmla="*/ 8637888 w 8763000"/>
              <a:gd name="connsiteY1" fmla="*/ 0 h 4784387"/>
              <a:gd name="connsiteX2" fmla="*/ 8763000 w 8763000"/>
              <a:gd name="connsiteY2" fmla="*/ 125112 h 4784387"/>
              <a:gd name="connsiteX3" fmla="*/ 8763000 w 8763000"/>
              <a:gd name="connsiteY3" fmla="*/ 4659275 h 4784387"/>
              <a:gd name="connsiteX4" fmla="*/ 8637888 w 8763000"/>
              <a:gd name="connsiteY4" fmla="*/ 4784387 h 4784387"/>
              <a:gd name="connsiteX5" fmla="*/ 125112 w 8763000"/>
              <a:gd name="connsiteY5" fmla="*/ 4784387 h 4784387"/>
              <a:gd name="connsiteX6" fmla="*/ 0 w 8763000"/>
              <a:gd name="connsiteY6" fmla="*/ 4659275 h 4784387"/>
              <a:gd name="connsiteX7" fmla="*/ 0 w 8763000"/>
              <a:gd name="connsiteY7" fmla="*/ 125112 h 4784387"/>
              <a:gd name="connsiteX8" fmla="*/ 125112 w 8763000"/>
              <a:gd name="connsiteY8" fmla="*/ 0 h 478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63000" h="4784387">
                <a:moveTo>
                  <a:pt x="125112" y="0"/>
                </a:moveTo>
                <a:lnTo>
                  <a:pt x="8637888" y="0"/>
                </a:lnTo>
                <a:cubicBezTo>
                  <a:pt x="8706985" y="0"/>
                  <a:pt x="8763000" y="56015"/>
                  <a:pt x="8763000" y="125112"/>
                </a:cubicBezTo>
                <a:lnTo>
                  <a:pt x="8763000" y="4659275"/>
                </a:lnTo>
                <a:cubicBezTo>
                  <a:pt x="8763000" y="4728372"/>
                  <a:pt x="8706985" y="4784387"/>
                  <a:pt x="8637888" y="4784387"/>
                </a:cubicBezTo>
                <a:lnTo>
                  <a:pt x="125112" y="4784387"/>
                </a:lnTo>
                <a:cubicBezTo>
                  <a:pt x="56015" y="4784387"/>
                  <a:pt x="0" y="4728372"/>
                  <a:pt x="0" y="4659275"/>
                </a:cubicBezTo>
                <a:lnTo>
                  <a:pt x="0" y="125112"/>
                </a:lnTo>
                <a:cubicBezTo>
                  <a:pt x="0" y="56015"/>
                  <a:pt x="56015" y="0"/>
                  <a:pt x="125112" y="0"/>
                </a:cubicBezTo>
                <a:close/>
              </a:path>
            </a:pathLst>
          </a:custGeom>
          <a:solidFill>
            <a:srgbClr val="0099A7">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2"/>
              </a:solidFill>
            </a:endParaRPr>
          </a:p>
        </p:txBody>
      </p:sp>
      <p:cxnSp>
        <p:nvCxnSpPr>
          <p:cNvPr id="7" name="Straight Connector 6">
            <a:extLst>
              <a:ext uri="{FF2B5EF4-FFF2-40B4-BE49-F238E27FC236}">
                <a16:creationId xmlns:a16="http://schemas.microsoft.com/office/drawing/2014/main" id="{3D99B00F-0683-A982-4C29-0F637E37AF76}"/>
              </a:ext>
            </a:extLst>
          </p:cNvPr>
          <p:cNvCxnSpPr/>
          <p:nvPr userDrawn="1"/>
        </p:nvCxnSpPr>
        <p:spPr>
          <a:xfrm>
            <a:off x="1093499" y="3761361"/>
            <a:ext cx="5007404" cy="0"/>
          </a:xfrm>
          <a:prstGeom prst="line">
            <a:avLst/>
          </a:prstGeom>
          <a:ln w="22225" cap="rnd" cmpd="sng">
            <a:solidFill>
              <a:schemeClr val="accent3"/>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3756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603851" y="1592714"/>
            <a:ext cx="5303520" cy="4005831"/>
          </a:xfrm>
        </p:spPr>
        <p:txBody>
          <a:bodyPr/>
          <a:lstStyle>
            <a:lvl1pPr>
              <a:defRPr sz="2100"/>
            </a:lvl1pPr>
            <a:lvl2pPr>
              <a:defRPr sz="1800"/>
            </a:lvl2pPr>
            <a:lvl3pPr>
              <a:defRPr sz="1500"/>
            </a:lvl3pPr>
            <a:lvl4pPr>
              <a:defRPr sz="1350"/>
            </a:lvl4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4" name="Content Placeholder 3"/>
          <p:cNvSpPr>
            <a:spLocks noGrp="1"/>
          </p:cNvSpPr>
          <p:nvPr>
            <p:ph sz="half" idx="2" hasCustomPrompt="1"/>
          </p:nvPr>
        </p:nvSpPr>
        <p:spPr>
          <a:xfrm>
            <a:off x="6284632" y="1580911"/>
            <a:ext cx="5303520" cy="4005831"/>
          </a:xfrm>
        </p:spPr>
        <p:txBody>
          <a:bodyPr/>
          <a:lstStyle>
            <a:lvl1pPr>
              <a:defRPr sz="2100"/>
            </a:lvl1pPr>
            <a:lvl2pPr>
              <a:defRPr sz="1800"/>
            </a:lvl2pPr>
            <a:lvl3pPr>
              <a:defRPr sz="1500"/>
            </a:lvl3pPr>
            <a:lvl4pPr>
              <a:defRPr sz="1350"/>
            </a:lvl4pPr>
          </a:lstStyle>
          <a:p>
            <a:pPr lvl="0"/>
            <a:r>
              <a:rPr lang="en-US" dirty="0"/>
              <a:t>Edit Master text styles</a:t>
            </a:r>
          </a:p>
          <a:p>
            <a:pPr lvl="1"/>
            <a:r>
              <a:rPr lang="en-US" dirty="0"/>
              <a:t>Second level</a:t>
            </a:r>
          </a:p>
          <a:p>
            <a:pPr lvl="2"/>
            <a:r>
              <a:rPr lang="en-US" dirty="0"/>
              <a:t>Third level</a:t>
            </a:r>
          </a:p>
          <a:p>
            <a:pPr lvl="3"/>
            <a:r>
              <a:rPr lang="en-US" dirty="0"/>
              <a:t>Fourth level</a:t>
            </a:r>
          </a:p>
        </p:txBody>
      </p:sp>
      <p:grpSp>
        <p:nvGrpSpPr>
          <p:cNvPr id="5" name="Group 4">
            <a:extLst>
              <a:ext uri="{FF2B5EF4-FFF2-40B4-BE49-F238E27FC236}">
                <a16:creationId xmlns:a16="http://schemas.microsoft.com/office/drawing/2014/main" id="{CCE92413-B16D-EF29-196F-C7D69CFD99C8}"/>
              </a:ext>
            </a:extLst>
          </p:cNvPr>
          <p:cNvGrpSpPr/>
          <p:nvPr userDrawn="1"/>
        </p:nvGrpSpPr>
        <p:grpSpPr>
          <a:xfrm>
            <a:off x="668420" y="4971695"/>
            <a:ext cx="11188999" cy="1956583"/>
            <a:chOff x="501314" y="3670868"/>
            <a:chExt cx="8391749" cy="1467437"/>
          </a:xfrm>
        </p:grpSpPr>
        <p:pic>
          <p:nvPicPr>
            <p:cNvPr id="6" name="Picture 5">
              <a:extLst>
                <a:ext uri="{FF2B5EF4-FFF2-40B4-BE49-F238E27FC236}">
                  <a16:creationId xmlns:a16="http://schemas.microsoft.com/office/drawing/2014/main" id="{100CF7B6-6712-35D5-CD1A-DFB02786E3E6}"/>
                </a:ext>
              </a:extLst>
            </p:cNvPr>
            <p:cNvPicPr>
              <a:picLocks noChangeAspect="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29897" y="3830906"/>
              <a:ext cx="1263166" cy="1263166"/>
            </a:xfrm>
            <a:prstGeom prst="rect">
              <a:avLst/>
            </a:prstGeom>
          </p:spPr>
        </p:pic>
        <p:pic>
          <p:nvPicPr>
            <p:cNvPr id="7" name="Picture 6">
              <a:extLst>
                <a:ext uri="{FF2B5EF4-FFF2-40B4-BE49-F238E27FC236}">
                  <a16:creationId xmlns:a16="http://schemas.microsoft.com/office/drawing/2014/main" id="{80117FD7-6CA3-A046-A55B-306BA079CDA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1314" y="3670868"/>
              <a:ext cx="1467437" cy="1467437"/>
            </a:xfrm>
            <a:prstGeom prst="rect">
              <a:avLst/>
            </a:prstGeom>
          </p:spPr>
        </p:pic>
      </p:grpSp>
    </p:spTree>
    <p:extLst>
      <p:ext uri="{BB962C8B-B14F-4D97-AF65-F5344CB8AC3E}">
        <p14:creationId xmlns:p14="http://schemas.microsoft.com/office/powerpoint/2010/main" val="19447167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25756"/>
            <a:ext cx="10972800" cy="1188720"/>
          </a:xfrm>
        </p:spPr>
        <p:txBody>
          <a:bodyPr/>
          <a:lstStyle/>
          <a:p>
            <a:r>
              <a:rPr lang="en-US"/>
              <a:t>Click to edit Master title style</a:t>
            </a:r>
            <a:endParaRPr lang="en-US" dirty="0"/>
          </a:p>
        </p:txBody>
      </p:sp>
      <p:sp>
        <p:nvSpPr>
          <p:cNvPr id="3" name="Text Placeholder 2"/>
          <p:cNvSpPr>
            <a:spLocks noGrp="1"/>
          </p:cNvSpPr>
          <p:nvPr>
            <p:ph type="body" idx="1"/>
          </p:nvPr>
        </p:nvSpPr>
        <p:spPr>
          <a:xfrm>
            <a:off x="609601" y="1597819"/>
            <a:ext cx="5303519" cy="823912"/>
          </a:xfrm>
        </p:spPr>
        <p:txBody>
          <a:bodyPr anchor="b">
            <a:normAutofit/>
          </a:bodyPr>
          <a:lstStyle>
            <a:lvl1pPr marL="0" indent="0">
              <a:buNone/>
              <a:defRPr sz="21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hasCustomPrompt="1"/>
          </p:nvPr>
        </p:nvSpPr>
        <p:spPr>
          <a:xfrm>
            <a:off x="609599" y="2505075"/>
            <a:ext cx="5303520" cy="3122760"/>
          </a:xfrm>
        </p:spPr>
        <p:txBody>
          <a:bodyPr/>
          <a:lstStyle>
            <a:lvl1pPr>
              <a:defRPr sz="1800"/>
            </a:lvl1pPr>
            <a:lvl2pPr>
              <a:defRPr sz="1500"/>
            </a:lvl2pPr>
            <a:lvl3pPr>
              <a:defRPr sz="1350"/>
            </a:lvl3pPr>
          </a:lstStyle>
          <a:p>
            <a:pPr lvl="0"/>
            <a:r>
              <a:rPr lang="en-US" dirty="0"/>
              <a:t>Edit Master text styles</a:t>
            </a:r>
          </a:p>
          <a:p>
            <a:pPr lvl="1"/>
            <a:r>
              <a:rPr lang="en-US" dirty="0"/>
              <a:t>Second level</a:t>
            </a:r>
          </a:p>
          <a:p>
            <a:pPr lvl="2"/>
            <a:r>
              <a:rPr lang="en-US" dirty="0"/>
              <a:t>Third level</a:t>
            </a:r>
          </a:p>
        </p:txBody>
      </p:sp>
      <p:sp>
        <p:nvSpPr>
          <p:cNvPr id="5" name="Text Placeholder 4"/>
          <p:cNvSpPr>
            <a:spLocks noGrp="1"/>
          </p:cNvSpPr>
          <p:nvPr>
            <p:ph type="body" sz="quarter" idx="3"/>
          </p:nvPr>
        </p:nvSpPr>
        <p:spPr>
          <a:xfrm>
            <a:off x="6278880" y="1597819"/>
            <a:ext cx="5303520" cy="823912"/>
          </a:xfrm>
        </p:spPr>
        <p:txBody>
          <a:bodyPr anchor="b">
            <a:normAutofit/>
          </a:bodyPr>
          <a:lstStyle>
            <a:lvl1pPr marL="0" indent="0">
              <a:buNone/>
              <a:defRPr sz="21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hasCustomPrompt="1"/>
          </p:nvPr>
        </p:nvSpPr>
        <p:spPr>
          <a:xfrm>
            <a:off x="6278880" y="2494648"/>
            <a:ext cx="5303520" cy="3127974"/>
          </a:xfrm>
        </p:spPr>
        <p:txBody>
          <a:bodyPr/>
          <a:lstStyle>
            <a:lvl1pPr>
              <a:defRPr sz="1800"/>
            </a:lvl1pPr>
            <a:lvl2pPr>
              <a:defRPr sz="1500"/>
            </a:lvl2pPr>
            <a:lvl3pPr>
              <a:defRPr sz="1350"/>
            </a:lvl3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469405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013445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609" y="457200"/>
            <a:ext cx="4114800" cy="1600200"/>
          </a:xfrm>
        </p:spPr>
        <p:txBody>
          <a:bodyPr anchor="b">
            <a:normAutofit/>
          </a:bodyPr>
          <a:lstStyle>
            <a:lvl1pPr>
              <a:defRPr sz="2700"/>
            </a:lvl1pPr>
          </a:lstStyle>
          <a:p>
            <a:r>
              <a:rPr lang="en-US"/>
              <a:t>Click to edit Master title style</a:t>
            </a:r>
            <a:endParaRPr lang="en-US" dirty="0"/>
          </a:p>
        </p:txBody>
      </p:sp>
      <p:sp>
        <p:nvSpPr>
          <p:cNvPr id="3" name="Content Placeholder 2"/>
          <p:cNvSpPr>
            <a:spLocks noGrp="1"/>
          </p:cNvSpPr>
          <p:nvPr>
            <p:ph idx="1" hasCustomPrompt="1"/>
          </p:nvPr>
        </p:nvSpPr>
        <p:spPr>
          <a:xfrm>
            <a:off x="5167223" y="457200"/>
            <a:ext cx="6504167" cy="5149970"/>
          </a:xfrm>
        </p:spPr>
        <p:txBody>
          <a:bodyPr/>
          <a:lstStyle>
            <a:lvl1pPr>
              <a:defRPr sz="2100"/>
            </a:lvl1pPr>
            <a:lvl2pPr>
              <a:defRPr sz="1800"/>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dirty="0"/>
              <a:t>Edit Master text styles</a:t>
            </a:r>
          </a:p>
          <a:p>
            <a:pPr lvl="1"/>
            <a:r>
              <a:rPr lang="en-US" dirty="0"/>
              <a:t>Second level</a:t>
            </a:r>
          </a:p>
          <a:p>
            <a:pPr lvl="2"/>
            <a:r>
              <a:rPr lang="en-US" dirty="0"/>
              <a:t>Third level</a:t>
            </a:r>
          </a:p>
        </p:txBody>
      </p:sp>
      <p:sp>
        <p:nvSpPr>
          <p:cNvPr id="4" name="Text Placeholder 3"/>
          <p:cNvSpPr>
            <a:spLocks noGrp="1"/>
          </p:cNvSpPr>
          <p:nvPr>
            <p:ph type="body" sz="half" idx="2"/>
          </p:nvPr>
        </p:nvSpPr>
        <p:spPr>
          <a:xfrm>
            <a:off x="520613" y="2057400"/>
            <a:ext cx="4114799" cy="3549770"/>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Tree>
    <p:extLst>
      <p:ext uri="{BB962C8B-B14F-4D97-AF65-F5344CB8AC3E}">
        <p14:creationId xmlns:p14="http://schemas.microsoft.com/office/powerpoint/2010/main" val="3266760093"/>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383" y="457200"/>
            <a:ext cx="4114800" cy="1600200"/>
          </a:xfrm>
        </p:spPr>
        <p:txBody>
          <a:bodyPr anchor="b">
            <a:normAutofit/>
          </a:bodyPr>
          <a:lstStyle>
            <a:lvl1pPr>
              <a:defRPr sz="2700"/>
            </a:lvl1pPr>
          </a:lstStyle>
          <a:p>
            <a:r>
              <a:rPr lang="en-US"/>
              <a:t>Click to edit Master title style</a:t>
            </a:r>
            <a:endParaRPr lang="en-US" dirty="0"/>
          </a:p>
        </p:txBody>
      </p:sp>
      <p:sp>
        <p:nvSpPr>
          <p:cNvPr id="4" name="Text Placeholder 3"/>
          <p:cNvSpPr>
            <a:spLocks noGrp="1"/>
          </p:cNvSpPr>
          <p:nvPr>
            <p:ph type="body" sz="half" idx="2"/>
          </p:nvPr>
        </p:nvSpPr>
        <p:spPr>
          <a:xfrm>
            <a:off x="480383" y="2057400"/>
            <a:ext cx="4114800" cy="3549770"/>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8" name="Picture Placeholder 2">
            <a:extLst>
              <a:ext uri="{FF2B5EF4-FFF2-40B4-BE49-F238E27FC236}">
                <a16:creationId xmlns:a16="http://schemas.microsoft.com/office/drawing/2014/main" id="{3788B863-0F80-47C0-AD79-4E40A9E4656E}"/>
              </a:ext>
            </a:extLst>
          </p:cNvPr>
          <p:cNvSpPr>
            <a:spLocks noGrp="1"/>
          </p:cNvSpPr>
          <p:nvPr>
            <p:ph type="pic" idx="1"/>
          </p:nvPr>
        </p:nvSpPr>
        <p:spPr>
          <a:xfrm>
            <a:off x="5131429" y="457200"/>
            <a:ext cx="6539960" cy="514997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Tree>
    <p:extLst>
      <p:ext uri="{BB962C8B-B14F-4D97-AF65-F5344CB8AC3E}">
        <p14:creationId xmlns:p14="http://schemas.microsoft.com/office/powerpoint/2010/main" val="1533113632"/>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19380501"/>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69958" y="365127"/>
            <a:ext cx="2628900" cy="519891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93143" y="365127"/>
            <a:ext cx="7734300" cy="51989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881721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2.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3851" y="313366"/>
            <a:ext cx="10972800" cy="118872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3851" y="1663855"/>
            <a:ext cx="10972800" cy="390721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descr="Blue footer bar with SCDE logo">
            <a:extLst>
              <a:ext uri="{FF2B5EF4-FFF2-40B4-BE49-F238E27FC236}">
                <a16:creationId xmlns:a16="http://schemas.microsoft.com/office/drawing/2014/main" id="{62442358-C38F-4B24-A444-2C64ABDA2DC4}"/>
              </a:ext>
              <a:ext uri="{C183D7F6-B498-43B3-948B-1728B52AA6E4}">
                <adec:decorative xmlns:adec="http://schemas.microsoft.com/office/drawing/2017/decorative" val="0"/>
              </a:ext>
            </a:extLst>
          </p:cNvPr>
          <p:cNvSpPr/>
          <p:nvPr/>
        </p:nvSpPr>
        <p:spPr>
          <a:xfrm>
            <a:off x="0" y="5753953"/>
            <a:ext cx="12192000" cy="914400"/>
          </a:xfrm>
          <a:prstGeom prst="rect">
            <a:avLst/>
          </a:prstGeom>
          <a:solidFill>
            <a:srgbClr val="565B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9" name="Picture 8" descr="Blue SCDE logo in footer">
            <a:extLst>
              <a:ext uri="{FF2B5EF4-FFF2-40B4-BE49-F238E27FC236}">
                <a16:creationId xmlns:a16="http://schemas.microsoft.com/office/drawing/2014/main" id="{EE99E7F9-0318-4194-AB0A-1FA5AF799B63}"/>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506368" y="5662513"/>
            <a:ext cx="1118153" cy="1097280"/>
          </a:xfrm>
          <a:prstGeom prst="rect">
            <a:avLst/>
          </a:prstGeom>
        </p:spPr>
      </p:pic>
    </p:spTree>
    <p:extLst>
      <p:ext uri="{BB962C8B-B14F-4D97-AF65-F5344CB8AC3E}">
        <p14:creationId xmlns:p14="http://schemas.microsoft.com/office/powerpoint/2010/main" val="1282856408"/>
      </p:ext>
    </p:extLst>
  </p:cSld>
  <p:clrMap bg1="lt1" tx1="dk1" bg2="lt2" tx2="dk2" accent1="accent1" accent2="accent2" accent3="accent3" accent4="accent4" accent5="accent5" accent6="accent6" hlink="hlink" folHlink="folHlink"/>
  <p:sldLayoutIdLst>
    <p:sldLayoutId id="2147483922" r:id="rId1"/>
    <p:sldLayoutId id="2147483923" r:id="rId2"/>
    <p:sldLayoutId id="2147483924" r:id="rId3"/>
    <p:sldLayoutId id="2147483925" r:id="rId4"/>
    <p:sldLayoutId id="2147483926" r:id="rId5"/>
    <p:sldLayoutId id="2147483927" r:id="rId6"/>
    <p:sldLayoutId id="2147483928" r:id="rId7"/>
    <p:sldLayoutId id="2147483929" r:id="rId8"/>
    <p:sldLayoutId id="2147483930" r:id="rId9"/>
    <p:sldLayoutId id="2147483931" r:id="rId10"/>
  </p:sldLayoutIdLst>
  <p:hf sldNum="0" hdr="0" ftr="0" dt="0"/>
  <p:txStyles>
    <p:titleStyle>
      <a:lvl1pPr algn="l" defTabSz="685800" rtl="0" eaLnBrk="1" latinLnBrk="0" hangingPunct="1">
        <a:lnSpc>
          <a:spcPct val="90000"/>
        </a:lnSpc>
        <a:spcBef>
          <a:spcPct val="0"/>
        </a:spcBef>
        <a:buNone/>
        <a:defRPr sz="3000" kern="1200">
          <a:solidFill>
            <a:schemeClr val="tx1"/>
          </a:solidFill>
          <a:latin typeface="Rockwell" panose="02060603020205020403" pitchFamily="18"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solidFill>
            <a:schemeClr val="tx1"/>
          </a:solidFill>
          <a:latin typeface="Trebuchet MS" panose="020B0603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100" kern="1200">
          <a:solidFill>
            <a:schemeClr val="tx1"/>
          </a:solidFill>
          <a:latin typeface="Trebuchet MS" panose="020B060302020202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Trebuchet MS" panose="020B060302020202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Trebuchet MS" panose="020B060302020202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Trebuchet MS" panose="020B060302020202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6"/>
            <a:ext cx="5486400" cy="1543050"/>
          </a:xfrm>
          <a:prstGeom prst="rect">
            <a:avLst/>
          </a:prstGeom>
        </p:spPr>
        <p:txBody>
          <a:bodyPr vert="horz" lIns="91440" tIns="45720" rIns="91440" bIns="45720" rtlCol="0" anchor="ctr">
            <a:normAutofit/>
          </a:bodyPr>
          <a:lstStyle/>
          <a:p>
            <a:pPr marL="0" indent="0" algn="ctr">
              <a:buNone/>
            </a:pPr>
            <a:r>
              <a:rPr lang="en-US" sz="2700" dirty="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1" y="3104421"/>
            <a:ext cx="5524500" cy="1543050"/>
          </a:xfrm>
          <a:prstGeom prst="rect">
            <a:avLst/>
          </a:prstGeom>
        </p:spPr>
        <p:txBody>
          <a:bodyPr vert="horz" lIns="91440" tIns="45720" rIns="91440" bIns="45720" rtlCol="0">
            <a:normAutofit/>
          </a:bodyPr>
          <a:lstStyle/>
          <a:p>
            <a:pPr marL="0" indent="0" algn="ctr">
              <a:buNone/>
            </a:pPr>
            <a:r>
              <a:rPr lang="en-US" sz="1800" dirty="0">
                <a:latin typeface="Trebuchet MS" panose="020B0603020202020204" pitchFamily="34" charset="0"/>
              </a:rPr>
              <a:t>&lt;Date Here&gt;</a:t>
            </a:r>
          </a:p>
          <a:p>
            <a:pPr marL="0" indent="0" algn="ctr">
              <a:buNone/>
            </a:pPr>
            <a:r>
              <a:rPr lang="en-US" sz="1800" dirty="0">
                <a:latin typeface="Trebuchet MS" panose="020B0603020202020204" pitchFamily="34" charset="0"/>
              </a:rPr>
              <a:t>Molly M. Spearman</a:t>
            </a:r>
          </a:p>
          <a:p>
            <a:pPr marL="0" indent="0" algn="ctr">
              <a:buNone/>
            </a:pPr>
            <a:r>
              <a:rPr lang="en-US" sz="1800" dirty="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3832" y="1375778"/>
            <a:ext cx="3333928" cy="3271695"/>
          </a:xfrm>
          <a:prstGeom prst="rect">
            <a:avLst/>
          </a:prstGeom>
        </p:spPr>
      </p:pic>
    </p:spTree>
    <p:extLst>
      <p:ext uri="{BB962C8B-B14F-4D97-AF65-F5344CB8AC3E}">
        <p14:creationId xmlns:p14="http://schemas.microsoft.com/office/powerpoint/2010/main" val="1904814879"/>
      </p:ext>
    </p:extLst>
  </p:cSld>
  <p:clrMap bg1="lt1" tx1="dk1" bg2="lt2" tx2="dk2" accent1="accent1" accent2="accent2" accent3="accent3" accent4="accent4" accent5="accent5" accent6="accent6" hlink="hlink" folHlink="folHlink"/>
  <p:sldLayoutIdLst>
    <p:sldLayoutId id="2147483934" r:id="rId1"/>
  </p:sldLayoutIdLst>
  <p:txStyles>
    <p:titleStyle>
      <a:lvl1pPr marL="0" indent="0" algn="ctr" defTabSz="685800" rtl="0" eaLnBrk="1" latinLnBrk="0" hangingPunct="1">
        <a:lnSpc>
          <a:spcPct val="100000"/>
        </a:lnSpc>
        <a:spcBef>
          <a:spcPct val="0"/>
        </a:spcBef>
        <a:buNone/>
        <a:defRPr sz="3000" kern="1200">
          <a:solidFill>
            <a:schemeClr val="tx1"/>
          </a:solidFill>
          <a:latin typeface="Rockwell" panose="02060603020205020403" pitchFamily="18" charset="0"/>
          <a:ea typeface="+mj-ea"/>
          <a:cs typeface="+mj-cs"/>
        </a:defRPr>
      </a:lvl1pPr>
    </p:titleStyle>
    <p:bodyStyle>
      <a:lvl1pPr marL="0" indent="0" algn="ctr" defTabSz="685800" rtl="0" eaLnBrk="1" latinLnBrk="0" hangingPunct="1">
        <a:lnSpc>
          <a:spcPct val="100000"/>
        </a:lnSpc>
        <a:spcBef>
          <a:spcPts val="0"/>
        </a:spcBef>
        <a:buFont typeface="Arial" panose="020B0604020202020204" pitchFamily="34" charset="0"/>
        <a:buNone/>
        <a:defRPr sz="1800" kern="1200">
          <a:solidFill>
            <a:schemeClr val="tx1"/>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hyperlink" Target="mailto:bflythe@ed.sc.gov"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sp>
        <p:nvSpPr>
          <p:cNvPr id="3" name="Subtitle 2"/>
          <p:cNvSpPr>
            <a:spLocks noGrp="1"/>
          </p:cNvSpPr>
          <p:nvPr>
            <p:ph idx="1"/>
          </p:nvPr>
        </p:nvSpPr>
        <p:spPr>
          <a:xfrm>
            <a:off x="5406452" y="3147884"/>
            <a:ext cx="4838638" cy="1543050"/>
          </a:xfrm>
        </p:spPr>
        <p:txBody>
          <a:bodyPr vert="horz" lIns="0" tIns="0" rIns="0" bIns="0" rtlCol="0" anchor="t">
            <a:normAutofit fontScale="25000" lnSpcReduction="20000"/>
          </a:bodyPr>
          <a:lstStyle/>
          <a:p>
            <a:pPr algn="l"/>
            <a:r>
              <a:rPr lang="en-US" sz="9600" dirty="0"/>
              <a:t>Virtual Office Hours on </a:t>
            </a:r>
          </a:p>
          <a:p>
            <a:pPr algn="l"/>
            <a:r>
              <a:rPr lang="en-US" sz="9600" dirty="0"/>
              <a:t>ADEPT 2020</a:t>
            </a:r>
            <a:r>
              <a:rPr lang="en-US" sz="9600" dirty="0">
                <a:solidFill>
                  <a:srgbClr val="FFFFFF"/>
                </a:solidFill>
              </a:rPr>
              <a:t> </a:t>
            </a:r>
            <a:r>
              <a:rPr lang="en-US" sz="9600" dirty="0"/>
              <a:t>for Special Areas</a:t>
            </a:r>
            <a:endParaRPr lang="en-US" sz="9600" dirty="0">
              <a:solidFill>
                <a:srgbClr val="FFFFFF"/>
              </a:solidFill>
            </a:endParaRPr>
          </a:p>
          <a:p>
            <a:pPr algn="l"/>
            <a:endParaRPr lang="en-US" sz="9600" dirty="0">
              <a:solidFill>
                <a:srgbClr val="FFFFFF"/>
              </a:solidFill>
            </a:endParaRPr>
          </a:p>
          <a:p>
            <a:pPr algn="l"/>
            <a:r>
              <a:rPr lang="en-US" sz="9600" dirty="0">
                <a:solidFill>
                  <a:srgbClr val="FFFFFF"/>
                </a:solidFill>
              </a:rPr>
              <a:t>in, you will nee</a:t>
            </a:r>
          </a:p>
          <a:p>
            <a:pPr algn="l"/>
            <a:r>
              <a:rPr lang="en-US" sz="8000" dirty="0"/>
              <a:t>Office of Educator Effectiveness &amp;</a:t>
            </a:r>
          </a:p>
          <a:p>
            <a:pPr algn="l"/>
            <a:r>
              <a:rPr lang="en-US" sz="8000" dirty="0"/>
              <a:t> Leadership Development</a:t>
            </a:r>
          </a:p>
          <a:p>
            <a:endParaRPr lang="en-US" sz="2400" dirty="0"/>
          </a:p>
          <a:p>
            <a:r>
              <a:rPr lang="en-US" sz="2400" dirty="0">
                <a:solidFill>
                  <a:srgbClr val="FFFFFF"/>
                </a:solidFill>
              </a:rPr>
              <a:t> 2020 Guidelines for all 3 Areas</a:t>
            </a:r>
            <a:endParaRPr lang="en-US" sz="2400" dirty="0">
              <a:solidFill>
                <a:srgbClr val="FFFFFF"/>
              </a:solidFill>
              <a:cs typeface="Calibri"/>
            </a:endParaRPr>
          </a:p>
          <a:p>
            <a:r>
              <a:rPr lang="en-US" sz="2400" dirty="0">
                <a:solidFill>
                  <a:srgbClr val="FFFFFF"/>
                </a:solidFill>
                <a:cs typeface="Calibri"/>
              </a:rPr>
              <a:t>Rubrics for all 3  Areas</a:t>
            </a:r>
          </a:p>
          <a:p>
            <a:endParaRPr lang="en-US" sz="2400" dirty="0">
              <a:solidFill>
                <a:srgbClr val="FFFFFF">
                  <a:alpha val="60000"/>
                </a:srgbClr>
              </a:solidFill>
              <a:cs typeface="Calibri"/>
            </a:endParaRPr>
          </a:p>
          <a:p>
            <a:endParaRPr lang="en-US" dirty="0">
              <a:solidFill>
                <a:srgbClr val="FFFFFF">
                  <a:alpha val="60000"/>
                </a:srgbClr>
              </a:solidFill>
              <a:cs typeface="Calibri"/>
            </a:endParaRPr>
          </a:p>
        </p:txBody>
      </p:sp>
    </p:spTree>
    <p:extLst>
      <p:ext uri="{BB962C8B-B14F-4D97-AF65-F5344CB8AC3E}">
        <p14:creationId xmlns:p14="http://schemas.microsoft.com/office/powerpoint/2010/main" val="3812442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1884287" y="457200"/>
            <a:ext cx="4373077" cy="793630"/>
          </a:xfrm>
        </p:spPr>
        <p:txBody>
          <a:bodyPr anchor="b">
            <a:normAutofit fontScale="90000"/>
          </a:bodyPr>
          <a:lstStyle/>
          <a:p>
            <a:r>
              <a:rPr lang="en-US" dirty="0"/>
              <a:t>Domain Weightings for SLPs</a:t>
            </a:r>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type="body" sz="half" idx="2"/>
          </p:nvPr>
        </p:nvSpPr>
        <p:spPr>
          <a:xfrm>
            <a:off x="1884287" y="2187388"/>
            <a:ext cx="4373077" cy="3419782"/>
          </a:xfrm>
        </p:spPr>
        <p:txBody>
          <a:bodyPr vert="horz" lIns="0" tIns="0" rIns="0" bIns="0" rtlCol="0">
            <a:normAutofit/>
          </a:bodyPr>
          <a:lstStyle/>
          <a:p>
            <a:pPr algn="just"/>
            <a:r>
              <a:rPr lang="en-US" sz="2400" dirty="0"/>
              <a:t>Planning               25%</a:t>
            </a:r>
          </a:p>
          <a:p>
            <a:pPr algn="just"/>
            <a:r>
              <a:rPr lang="en-US" sz="2400" dirty="0"/>
              <a:t>Instruction            40%</a:t>
            </a:r>
          </a:p>
          <a:p>
            <a:pPr algn="just"/>
            <a:r>
              <a:rPr lang="en-US" sz="2400" dirty="0"/>
              <a:t>Collaboration        10%</a:t>
            </a:r>
          </a:p>
          <a:p>
            <a:pPr algn="just"/>
            <a:r>
              <a:rPr lang="en-US" sz="2400" dirty="0"/>
              <a:t>Professionalism     25</a:t>
            </a:r>
            <a:r>
              <a:rPr lang="en-US" sz="2000" dirty="0"/>
              <a:t>%</a:t>
            </a:r>
          </a:p>
          <a:p>
            <a:endParaRPr lang="en-US" dirty="0"/>
          </a:p>
          <a:p>
            <a:endParaRPr lang="en-US" dirty="0"/>
          </a:p>
          <a:p>
            <a:endParaRPr lang="en-US" dirty="0"/>
          </a:p>
        </p:txBody>
      </p:sp>
      <p:pic>
        <p:nvPicPr>
          <p:cNvPr id="4" name="Picture 5" descr="A close up of a logo&#10;&#10;Description generated with high confidence">
            <a:extLst>
              <a:ext uri="{FF2B5EF4-FFF2-40B4-BE49-F238E27FC236}">
                <a16:creationId xmlns:a16="http://schemas.microsoft.com/office/drawing/2014/main" id="{11ADE65A-3894-44DF-8C02-3833B44F49A9}"/>
              </a:ext>
            </a:extLst>
          </p:cNvPr>
          <p:cNvPicPr>
            <a:picLocks noChangeAspect="1"/>
          </p:cNvPicPr>
          <p:nvPr/>
        </p:nvPicPr>
        <p:blipFill rotWithShape="1">
          <a:blip r:embed="rId3"/>
          <a:srcRect l="16984" r="5603"/>
          <a:stretch/>
        </p:blipFill>
        <p:spPr>
          <a:xfrm>
            <a:off x="6257365" y="457200"/>
            <a:ext cx="4020177" cy="4220982"/>
          </a:xfrm>
          <a:prstGeom prst="rect">
            <a:avLst/>
          </a:prstGeom>
          <a:noFill/>
          <a:effectLst>
            <a:softEdge rad="0"/>
          </a:effectLst>
        </p:spPr>
      </p:pic>
    </p:spTree>
    <p:extLst>
      <p:ext uri="{BB962C8B-B14F-4D97-AF65-F5344CB8AC3E}">
        <p14:creationId xmlns:p14="http://schemas.microsoft.com/office/powerpoint/2010/main" val="41391209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4457" y="457200"/>
            <a:ext cx="3086100" cy="1600200"/>
          </a:xfrm>
        </p:spPr>
        <p:txBody>
          <a:bodyPr vert="horz" lIns="91440" tIns="45720" rIns="91440" bIns="45720" rtlCol="0" anchor="b">
            <a:normAutofit/>
          </a:bodyPr>
          <a:lstStyle/>
          <a:p>
            <a:pPr defTabSz="914400"/>
            <a:r>
              <a:rPr lang="en-US"/>
              <a:t>Evaluation</a:t>
            </a:r>
            <a:r>
              <a:rPr lang="en-US" kern="1200"/>
              <a:t> Process</a:t>
            </a:r>
            <a:r>
              <a:rPr lang="en-US"/>
              <a:t> and Evidence Collection</a:t>
            </a:r>
            <a:endParaRPr lang="en-US" kern="1200"/>
          </a:p>
        </p:txBody>
      </p:sp>
      <p:pic>
        <p:nvPicPr>
          <p:cNvPr id="8" name="Picture 6" descr="A picture containing text, map&#10;&#10;Description generated with very high confidence">
            <a:extLst>
              <a:ext uri="{FF2B5EF4-FFF2-40B4-BE49-F238E27FC236}">
                <a16:creationId xmlns:a16="http://schemas.microsoft.com/office/drawing/2014/main" id="{51570471-A3F2-49FE-93E7-370B42B374F1}"/>
              </a:ext>
            </a:extLst>
          </p:cNvPr>
          <p:cNvPicPr>
            <a:picLocks noChangeAspect="1"/>
          </p:cNvPicPr>
          <p:nvPr/>
        </p:nvPicPr>
        <p:blipFill>
          <a:blip r:embed="rId3"/>
          <a:stretch>
            <a:fillRect/>
          </a:stretch>
        </p:blipFill>
        <p:spPr>
          <a:xfrm>
            <a:off x="5399418" y="593123"/>
            <a:ext cx="4878125" cy="4878125"/>
          </a:xfrm>
          <a:prstGeom prst="rect">
            <a:avLst/>
          </a:prstGeom>
          <a:noFill/>
        </p:spPr>
      </p:pic>
    </p:spTree>
    <p:extLst>
      <p:ext uri="{BB962C8B-B14F-4D97-AF65-F5344CB8AC3E}">
        <p14:creationId xmlns:p14="http://schemas.microsoft.com/office/powerpoint/2010/main" val="39179024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DA73E-889D-E065-47E2-E94B235858EC}"/>
              </a:ext>
              <a:ext uri="{C183D7F6-B498-43B3-948B-1728B52AA6E4}">
                <adec:decorative xmlns:adec="http://schemas.microsoft.com/office/drawing/2017/decorative" val="0"/>
              </a:ext>
            </a:extLst>
          </p:cNvPr>
          <p:cNvSpPr>
            <a:spLocks noGrp="1"/>
          </p:cNvSpPr>
          <p:nvPr>
            <p:ph type="title"/>
          </p:nvPr>
        </p:nvSpPr>
        <p:spPr>
          <a:xfrm>
            <a:off x="1963946" y="-1097280"/>
            <a:ext cx="8229600" cy="1097280"/>
          </a:xfrm>
        </p:spPr>
        <p:txBody>
          <a:bodyPr vert="horz" lIns="91440" tIns="45720" rIns="91440" bIns="45720" rtlCol="0" anchor="b">
            <a:normAutofit/>
          </a:bodyPr>
          <a:lstStyle/>
          <a:p>
            <a:r>
              <a:rPr lang="en-US" dirty="0"/>
              <a:t>At a glance</a:t>
            </a:r>
          </a:p>
        </p:txBody>
      </p:sp>
      <p:pic>
        <p:nvPicPr>
          <p:cNvPr id="5" name="Content Placeholder 4" descr="at a glance by contract level">
            <a:extLst>
              <a:ext uri="{FF2B5EF4-FFF2-40B4-BE49-F238E27FC236}">
                <a16:creationId xmlns:a16="http://schemas.microsoft.com/office/drawing/2014/main" id="{B15CEE06-DB85-5743-F421-DFE85162D13E}"/>
              </a:ext>
            </a:extLst>
          </p:cNvPr>
          <p:cNvPicPr>
            <a:picLocks noGrp="1" noChangeAspect="1"/>
          </p:cNvPicPr>
          <p:nvPr>
            <p:ph idx="1"/>
          </p:nvPr>
        </p:nvPicPr>
        <p:blipFill>
          <a:blip r:embed="rId3"/>
          <a:stretch>
            <a:fillRect/>
          </a:stretch>
        </p:blipFill>
        <p:spPr>
          <a:xfrm>
            <a:off x="1724722" y="0"/>
            <a:ext cx="8943278" cy="5910146"/>
          </a:xfrm>
        </p:spPr>
      </p:pic>
    </p:spTree>
    <p:extLst>
      <p:ext uri="{BB962C8B-B14F-4D97-AF65-F5344CB8AC3E}">
        <p14:creationId xmlns:p14="http://schemas.microsoft.com/office/powerpoint/2010/main" val="40049053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356B5-EE64-4308-B38C-C27445999A37}"/>
              </a:ext>
            </a:extLst>
          </p:cNvPr>
          <p:cNvSpPr>
            <a:spLocks noGrp="1"/>
          </p:cNvSpPr>
          <p:nvPr>
            <p:ph type="title"/>
          </p:nvPr>
        </p:nvSpPr>
        <p:spPr>
          <a:xfrm>
            <a:off x="1914457" y="457200"/>
            <a:ext cx="3086100" cy="1600200"/>
          </a:xfrm>
        </p:spPr>
        <p:txBody>
          <a:bodyPr vert="horz" lIns="91440" tIns="45720" rIns="91440" bIns="45720" rtlCol="0" anchor="b">
            <a:normAutofit/>
          </a:bodyPr>
          <a:lstStyle/>
          <a:p>
            <a:pPr defTabSz="914400"/>
            <a:r>
              <a:rPr lang="en-US" kern="1200"/>
              <a:t>Reminders for Evaluation Set-up</a:t>
            </a:r>
          </a:p>
        </p:txBody>
      </p:sp>
      <p:graphicFrame>
        <p:nvGraphicFramePr>
          <p:cNvPr id="5" name="TextBox 2">
            <a:extLst>
              <a:ext uri="{FF2B5EF4-FFF2-40B4-BE49-F238E27FC236}">
                <a16:creationId xmlns:a16="http://schemas.microsoft.com/office/drawing/2014/main" id="{BDA38D49-7CD5-55F1-F7FA-CA68FC95D775}"/>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3099388633"/>
              </p:ext>
            </p:extLst>
          </p:nvPr>
        </p:nvGraphicFramePr>
        <p:xfrm>
          <a:off x="5399418" y="457200"/>
          <a:ext cx="4878125" cy="51499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954418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D047B-3DBA-4492-BFCE-8A25E5DD1A74}"/>
              </a:ext>
            </a:extLst>
          </p:cNvPr>
          <p:cNvSpPr>
            <a:spLocks noGrp="1"/>
          </p:cNvSpPr>
          <p:nvPr>
            <p:ph type="title"/>
          </p:nvPr>
        </p:nvSpPr>
        <p:spPr>
          <a:xfrm>
            <a:off x="1884287" y="457200"/>
            <a:ext cx="3086100" cy="1600200"/>
          </a:xfrm>
        </p:spPr>
        <p:txBody>
          <a:bodyPr anchor="b">
            <a:normAutofit/>
          </a:bodyPr>
          <a:lstStyle/>
          <a:p>
            <a:r>
              <a:rPr lang="en-US" dirty="0"/>
              <a:t>Speech-Language Professional</a:t>
            </a:r>
          </a:p>
        </p:txBody>
      </p:sp>
      <p:sp>
        <p:nvSpPr>
          <p:cNvPr id="3" name="Content Placeholder 2">
            <a:extLst>
              <a:ext uri="{FF2B5EF4-FFF2-40B4-BE49-F238E27FC236}">
                <a16:creationId xmlns:a16="http://schemas.microsoft.com/office/drawing/2014/main" id="{38A879C9-2274-4417-9D74-F59268C72924}"/>
              </a:ext>
            </a:extLst>
          </p:cNvPr>
          <p:cNvSpPr>
            <a:spLocks noGrp="1"/>
          </p:cNvSpPr>
          <p:nvPr>
            <p:ph type="body" sz="half" idx="2"/>
          </p:nvPr>
        </p:nvSpPr>
        <p:spPr>
          <a:xfrm>
            <a:off x="1884287" y="2057400"/>
            <a:ext cx="3086100" cy="3549770"/>
          </a:xfrm>
        </p:spPr>
        <p:txBody>
          <a:bodyPr>
            <a:normAutofit/>
          </a:bodyPr>
          <a:lstStyle/>
          <a:p>
            <a:r>
              <a:rPr lang="en-US" dirty="0"/>
              <a:t>The evaluator will need to select the observation type when creating the observation. </a:t>
            </a:r>
          </a:p>
          <a:p>
            <a:pPr lvl="1"/>
            <a:r>
              <a:rPr lang="en-US" sz="1500"/>
              <a:t>Therapy Session</a:t>
            </a:r>
          </a:p>
          <a:p>
            <a:pPr lvl="1"/>
            <a:r>
              <a:rPr lang="en-US" sz="1500"/>
              <a:t>IEP Meeting</a:t>
            </a:r>
          </a:p>
        </p:txBody>
      </p:sp>
      <p:pic>
        <p:nvPicPr>
          <p:cNvPr id="4" name="Picture 3">
            <a:extLst>
              <a:ext uri="{FF2B5EF4-FFF2-40B4-BE49-F238E27FC236}">
                <a16:creationId xmlns:a16="http://schemas.microsoft.com/office/drawing/2014/main" id="{22C17360-EA46-4DC9-82B4-910B0EAD55D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372572" y="1266396"/>
            <a:ext cx="4904970" cy="3531578"/>
          </a:xfrm>
          <a:prstGeom prst="rect">
            <a:avLst/>
          </a:prstGeom>
          <a:noFill/>
          <a:ln>
            <a:solidFill>
              <a:schemeClr val="tx2">
                <a:lumMod val="75000"/>
              </a:schemeClr>
            </a:solidFill>
          </a:ln>
        </p:spPr>
      </p:pic>
    </p:spTree>
    <p:extLst>
      <p:ext uri="{BB962C8B-B14F-4D97-AF65-F5344CB8AC3E}">
        <p14:creationId xmlns:p14="http://schemas.microsoft.com/office/powerpoint/2010/main" val="26995621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072D8FF-0D89-2837-4B07-812A4A885360}"/>
              </a:ext>
            </a:extLst>
          </p:cNvPr>
          <p:cNvSpPr>
            <a:spLocks noGrp="1"/>
          </p:cNvSpPr>
          <p:nvPr>
            <p:ph type="title"/>
          </p:nvPr>
        </p:nvSpPr>
        <p:spPr>
          <a:xfrm>
            <a:off x="1909687" y="457200"/>
            <a:ext cx="3086100" cy="1600200"/>
          </a:xfrm>
        </p:spPr>
        <p:txBody>
          <a:bodyPr anchor="b">
            <a:normAutofit/>
          </a:bodyPr>
          <a:lstStyle/>
          <a:p>
            <a:r>
              <a:rPr lang="en-US" dirty="0"/>
              <a:t>Speech Language Professionals</a:t>
            </a:r>
          </a:p>
        </p:txBody>
      </p:sp>
      <p:pic>
        <p:nvPicPr>
          <p:cNvPr id="5" name="Picture 3">
            <a:extLst>
              <a:ext uri="{FF2B5EF4-FFF2-40B4-BE49-F238E27FC236}">
                <a16:creationId xmlns:a16="http://schemas.microsoft.com/office/drawing/2014/main" id="{E4E8A5A4-97E1-3C6A-8F4A-751E82767082}"/>
              </a:ext>
              <a:ext uri="{C183D7F6-B498-43B3-948B-1728B52AA6E4}">
                <adec:decorative xmlns:adec="http://schemas.microsoft.com/office/drawing/2017/decorative" val="1"/>
              </a:ext>
            </a:extLst>
          </p:cNvPr>
          <p:cNvPicPr>
            <a:picLocks noGrp="1" noChangeAspect="1"/>
          </p:cNvPicPr>
          <p:nvPr>
            <p:ph type="pic" idx="1"/>
          </p:nvPr>
        </p:nvPicPr>
        <p:blipFill rotWithShape="1">
          <a:blip r:embed="rId3"/>
          <a:stretch/>
        </p:blipFill>
        <p:spPr>
          <a:xfrm>
            <a:off x="5372572" y="1226675"/>
            <a:ext cx="4904970" cy="3611021"/>
          </a:xfrm>
          <a:prstGeom prst="rect">
            <a:avLst/>
          </a:prstGeom>
          <a:noFill/>
        </p:spPr>
      </p:pic>
    </p:spTree>
    <p:extLst>
      <p:ext uri="{BB962C8B-B14F-4D97-AF65-F5344CB8AC3E}">
        <p14:creationId xmlns:p14="http://schemas.microsoft.com/office/powerpoint/2010/main" val="3490977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25756"/>
            <a:ext cx="8229600" cy="1188720"/>
          </a:xfrm>
        </p:spPr>
        <p:txBody>
          <a:bodyPr anchor="ctr">
            <a:normAutofit/>
          </a:bodyPr>
          <a:lstStyle/>
          <a:p>
            <a:pPr defTabSz="514350">
              <a:buClr>
                <a:prstClr val="black"/>
              </a:buClr>
              <a:buSzPts val="400"/>
            </a:pPr>
            <a:r>
              <a:rPr lang="en-US" dirty="0"/>
              <a:t>Stay Connected</a:t>
            </a:r>
            <a:br>
              <a:rPr lang="en-US" dirty="0"/>
            </a:br>
            <a:endParaRPr lang="en-US" dirty="0"/>
          </a:p>
        </p:txBody>
      </p:sp>
      <p:sp>
        <p:nvSpPr>
          <p:cNvPr id="23" name="Text Placeholder 2">
            <a:extLst>
              <a:ext uri="{FF2B5EF4-FFF2-40B4-BE49-F238E27FC236}">
                <a16:creationId xmlns:a16="http://schemas.microsoft.com/office/drawing/2014/main" id="{E9B4AD0D-2F77-0114-B3FD-ABC86E8FFA7A}"/>
              </a:ext>
            </a:extLst>
          </p:cNvPr>
          <p:cNvSpPr>
            <a:spLocks noGrp="1"/>
          </p:cNvSpPr>
          <p:nvPr>
            <p:ph type="body" idx="1"/>
          </p:nvPr>
        </p:nvSpPr>
        <p:spPr>
          <a:xfrm>
            <a:off x="1981201" y="1597819"/>
            <a:ext cx="3977639" cy="823912"/>
          </a:xfrm>
        </p:spPr>
        <p:txBody>
          <a:bodyPr/>
          <a:lstStyle/>
          <a:p>
            <a:r>
              <a:rPr lang="en-US" dirty="0"/>
              <a:t>ADEPT 2020 for Special Areas</a:t>
            </a:r>
          </a:p>
        </p:txBody>
      </p:sp>
      <p:pic>
        <p:nvPicPr>
          <p:cNvPr id="4" name="Picture 3">
            <a:extLst>
              <a:ext uri="{FF2B5EF4-FFF2-40B4-BE49-F238E27FC236}">
                <a16:creationId xmlns:a16="http://schemas.microsoft.com/office/drawing/2014/main" id="{FC82BD56-7803-8C49-C7FC-0E0520F8ECA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2415214" y="2505075"/>
            <a:ext cx="3109611" cy="3122760"/>
          </a:xfrm>
          <a:prstGeom prst="rect">
            <a:avLst/>
          </a:prstGeom>
          <a:noFill/>
        </p:spPr>
      </p:pic>
      <p:sp>
        <p:nvSpPr>
          <p:cNvPr id="25" name="Text Placeholder 4">
            <a:extLst>
              <a:ext uri="{FF2B5EF4-FFF2-40B4-BE49-F238E27FC236}">
                <a16:creationId xmlns:a16="http://schemas.microsoft.com/office/drawing/2014/main" id="{99BB8438-95C5-9C23-8E3D-1F92F1C74616}"/>
              </a:ext>
            </a:extLst>
          </p:cNvPr>
          <p:cNvSpPr>
            <a:spLocks noGrp="1"/>
          </p:cNvSpPr>
          <p:nvPr>
            <p:ph type="body" sz="quarter" idx="3"/>
          </p:nvPr>
        </p:nvSpPr>
        <p:spPr>
          <a:xfrm>
            <a:off x="6233160" y="1597819"/>
            <a:ext cx="3977640" cy="823912"/>
          </a:xfrm>
        </p:spPr>
        <p:txBody>
          <a:bodyPr/>
          <a:lstStyle/>
          <a:p>
            <a:r>
              <a:rPr lang="en-US" dirty="0"/>
              <a:t>Or reach out to:</a:t>
            </a:r>
          </a:p>
        </p:txBody>
      </p:sp>
      <p:sp>
        <p:nvSpPr>
          <p:cNvPr id="27" name="Content Placeholder 5">
            <a:extLst>
              <a:ext uri="{FF2B5EF4-FFF2-40B4-BE49-F238E27FC236}">
                <a16:creationId xmlns:a16="http://schemas.microsoft.com/office/drawing/2014/main" id="{6873AD33-F569-4FAD-1DA5-0544DF212FA0}"/>
              </a:ext>
            </a:extLst>
          </p:cNvPr>
          <p:cNvSpPr>
            <a:spLocks noGrp="1"/>
          </p:cNvSpPr>
          <p:nvPr>
            <p:ph sz="quarter" idx="4"/>
          </p:nvPr>
        </p:nvSpPr>
        <p:spPr>
          <a:xfrm>
            <a:off x="6233160" y="3065929"/>
            <a:ext cx="3977640" cy="2467152"/>
          </a:xfrm>
        </p:spPr>
        <p:txBody>
          <a:bodyPr/>
          <a:lstStyle/>
          <a:p>
            <a:pPr marL="0" indent="0">
              <a:buNone/>
            </a:pPr>
            <a:r>
              <a:rPr lang="en-US" dirty="0"/>
              <a:t>Beverly Hyatt Flythe, </a:t>
            </a:r>
            <a:r>
              <a:rPr lang="en-US" dirty="0" err="1"/>
              <a:t>MSEd</a:t>
            </a:r>
            <a:endParaRPr lang="en-US" dirty="0"/>
          </a:p>
          <a:p>
            <a:pPr marL="0" indent="0">
              <a:buNone/>
            </a:pPr>
            <a:r>
              <a:rPr lang="en-US" dirty="0"/>
              <a:t>803.896.0318</a:t>
            </a:r>
          </a:p>
          <a:p>
            <a:pPr marL="0" indent="0">
              <a:buNone/>
            </a:pPr>
            <a:r>
              <a:rPr lang="en-US" dirty="0">
                <a:hlinkClick r:id="rId4"/>
              </a:rPr>
              <a:t>bflythe@ed.sc.gov</a:t>
            </a:r>
            <a:endParaRPr lang="en-US" dirty="0"/>
          </a:p>
          <a:p>
            <a:endParaRPr lang="en-US" dirty="0"/>
          </a:p>
          <a:p>
            <a:pPr marL="0" indent="0">
              <a:buNone/>
            </a:pPr>
            <a:r>
              <a:rPr lang="en-US" dirty="0"/>
              <a:t>Or your district’s ADEPT contact in our office</a:t>
            </a:r>
          </a:p>
          <a:p>
            <a:endParaRPr lang="en-US" dirty="0"/>
          </a:p>
          <a:p>
            <a:endParaRPr lang="en-US" dirty="0"/>
          </a:p>
        </p:txBody>
      </p:sp>
    </p:spTree>
    <p:extLst>
      <p:ext uri="{BB962C8B-B14F-4D97-AF65-F5344CB8AC3E}">
        <p14:creationId xmlns:p14="http://schemas.microsoft.com/office/powerpoint/2010/main" val="23748801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D2FE9-4545-4788-A52D-F6D658F449BD}"/>
              </a:ext>
            </a:extLst>
          </p:cNvPr>
          <p:cNvSpPr>
            <a:spLocks noGrp="1"/>
          </p:cNvSpPr>
          <p:nvPr>
            <p:ph type="title"/>
          </p:nvPr>
        </p:nvSpPr>
        <p:spPr/>
        <p:txBody>
          <a:bodyPr/>
          <a:lstStyle/>
          <a:p>
            <a:r>
              <a:rPr lang="en-US">
                <a:latin typeface="Calibri"/>
                <a:cs typeface="Calibri"/>
              </a:rPr>
              <a:t>Objectives</a:t>
            </a:r>
            <a:endParaRPr lang="en-US"/>
          </a:p>
        </p:txBody>
      </p:sp>
      <p:sp>
        <p:nvSpPr>
          <p:cNvPr id="3" name="Content Placeholder 2">
            <a:extLst>
              <a:ext uri="{FF2B5EF4-FFF2-40B4-BE49-F238E27FC236}">
                <a16:creationId xmlns:a16="http://schemas.microsoft.com/office/drawing/2014/main" id="{576DE1D4-7960-435F-BAD5-DEE247137E27}"/>
              </a:ext>
            </a:extLst>
          </p:cNvPr>
          <p:cNvSpPr>
            <a:spLocks noGrp="1"/>
          </p:cNvSpPr>
          <p:nvPr>
            <p:ph idx="1"/>
          </p:nvPr>
        </p:nvSpPr>
        <p:spPr/>
        <p:txBody>
          <a:bodyPr vert="horz" lIns="0" tIns="0" rIns="0" bIns="0" rtlCol="0" anchor="t">
            <a:normAutofit/>
          </a:bodyPr>
          <a:lstStyle/>
          <a:p>
            <a:pPr marL="0" indent="0">
              <a:buNone/>
            </a:pPr>
            <a:r>
              <a:rPr lang="en-US" dirty="0">
                <a:cs typeface="Calibri"/>
              </a:rPr>
              <a:t>Participants will:</a:t>
            </a:r>
          </a:p>
          <a:p>
            <a:r>
              <a:rPr lang="en-US" dirty="0">
                <a:cs typeface="Calibri"/>
              </a:rPr>
              <a:t>Walk through all components of the evaluation instrument to support speech professional growth and improved impacts on students</a:t>
            </a:r>
          </a:p>
          <a:p>
            <a:r>
              <a:rPr lang="en-US" dirty="0">
                <a:cs typeface="Calibri"/>
              </a:rPr>
              <a:t>Understand that the Special Areas ADEPT process is based on best practices and an ongoing system of feedback and support.</a:t>
            </a:r>
          </a:p>
          <a:p>
            <a:pPr lvl="1"/>
            <a:endParaRPr lang="en-US" dirty="0">
              <a:solidFill>
                <a:schemeClr val="accent6"/>
              </a:solidFill>
              <a:cs typeface="Calibri"/>
            </a:endParaRPr>
          </a:p>
          <a:p>
            <a:endParaRPr lang="en-US" dirty="0">
              <a:cs typeface="Calibri"/>
            </a:endParaRPr>
          </a:p>
        </p:txBody>
      </p:sp>
      <p:pic>
        <p:nvPicPr>
          <p:cNvPr id="4" name="Picture 6" descr="A picture containing text, map&#10;&#10;Description generated with very high confidence">
            <a:extLst>
              <a:ext uri="{FF2B5EF4-FFF2-40B4-BE49-F238E27FC236}">
                <a16:creationId xmlns:a16="http://schemas.microsoft.com/office/drawing/2014/main" id="{BE1ABCAC-FD81-478D-861D-93D9F8842933}"/>
              </a:ext>
            </a:extLst>
          </p:cNvPr>
          <p:cNvPicPr>
            <a:picLocks noChangeAspect="1"/>
          </p:cNvPicPr>
          <p:nvPr/>
        </p:nvPicPr>
        <p:blipFill>
          <a:blip r:embed="rId3"/>
          <a:stretch>
            <a:fillRect/>
          </a:stretch>
        </p:blipFill>
        <p:spPr>
          <a:xfrm>
            <a:off x="8221046" y="372915"/>
            <a:ext cx="1626154" cy="1584209"/>
          </a:xfrm>
          <a:prstGeom prst="rect">
            <a:avLst/>
          </a:prstGeom>
        </p:spPr>
      </p:pic>
    </p:spTree>
    <p:extLst>
      <p:ext uri="{BB962C8B-B14F-4D97-AF65-F5344CB8AC3E}">
        <p14:creationId xmlns:p14="http://schemas.microsoft.com/office/powerpoint/2010/main" val="1361727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344800" y="414540"/>
            <a:ext cx="7502400" cy="334965"/>
          </a:xfrm>
        </p:spPr>
        <p:txBody>
          <a:bodyPr>
            <a:normAutofit fontScale="90000"/>
          </a:bodyPr>
          <a:lstStyle/>
          <a:p>
            <a:pPr algn="ctr"/>
            <a:r>
              <a:rPr lang="en-US" sz="3600">
                <a:latin typeface="Calibri"/>
                <a:cs typeface="Calibri"/>
              </a:rPr>
              <a:t>Agenda</a:t>
            </a:r>
          </a:p>
        </p:txBody>
      </p:sp>
      <p:sp>
        <p:nvSpPr>
          <p:cNvPr id="2" name="Content Placeholder 1"/>
          <p:cNvSpPr>
            <a:spLocks noGrp="1"/>
          </p:cNvSpPr>
          <p:nvPr>
            <p:ph idx="1"/>
          </p:nvPr>
        </p:nvSpPr>
        <p:spPr>
          <a:xfrm>
            <a:off x="2104957" y="749505"/>
            <a:ext cx="7502400" cy="5205997"/>
          </a:xfrm>
        </p:spPr>
        <p:txBody>
          <a:bodyPr vert="horz" lIns="0" tIns="0" rIns="0" bIns="0" rtlCol="0" anchor="t">
            <a:normAutofit/>
          </a:bodyPr>
          <a:lstStyle/>
          <a:p>
            <a:pPr marL="457200" indent="-457200">
              <a:buFont typeface="+mj-lt"/>
              <a:buAutoNum type="arabicPeriod"/>
            </a:pPr>
            <a:r>
              <a:rPr lang="en-US" dirty="0"/>
              <a:t>Introduction</a:t>
            </a:r>
          </a:p>
          <a:p>
            <a:pPr marL="457200" indent="-457200">
              <a:buFont typeface="+mj-lt"/>
              <a:buAutoNum type="arabicPeriod"/>
            </a:pPr>
            <a:r>
              <a:rPr lang="en-US" dirty="0"/>
              <a:t>Overview of Special Areas Evaluation for SLPs</a:t>
            </a:r>
          </a:p>
          <a:p>
            <a:pPr lvl="1"/>
            <a:r>
              <a:rPr lang="en-US" dirty="0"/>
              <a:t>Contract Levels</a:t>
            </a:r>
            <a:endParaRPr lang="en-US" dirty="0">
              <a:cs typeface="Calibri"/>
            </a:endParaRPr>
          </a:p>
          <a:p>
            <a:pPr marL="457200" indent="-457200">
              <a:buFont typeface="+mj-lt"/>
              <a:buAutoNum type="arabicPeriod"/>
            </a:pPr>
            <a:r>
              <a:rPr lang="en-US" dirty="0"/>
              <a:t>Understanding the Rubric</a:t>
            </a:r>
            <a:endParaRPr lang="en-US" dirty="0">
              <a:cs typeface="Calibri"/>
            </a:endParaRPr>
          </a:p>
          <a:p>
            <a:pPr lvl="1"/>
            <a:r>
              <a:rPr lang="en-US" dirty="0"/>
              <a:t>Components &amp; Sources of Evidence</a:t>
            </a:r>
            <a:endParaRPr lang="en-US" dirty="0">
              <a:cs typeface="Calibri"/>
            </a:endParaRPr>
          </a:p>
          <a:p>
            <a:pPr marL="457200" indent="-457200">
              <a:buFont typeface="+mj-lt"/>
              <a:buAutoNum type="arabicPeriod"/>
            </a:pPr>
            <a:r>
              <a:rPr lang="en-US" dirty="0"/>
              <a:t>Deep Dive: Evaluation Process &amp; Evidence Collection</a:t>
            </a:r>
          </a:p>
          <a:p>
            <a:pPr lvl="1"/>
            <a:r>
              <a:rPr lang="en-US" dirty="0">
                <a:cs typeface="Calibri"/>
              </a:rPr>
              <a:t>Orientation</a:t>
            </a:r>
          </a:p>
          <a:p>
            <a:pPr lvl="1"/>
            <a:endParaRPr lang="en-US" dirty="0">
              <a:cs typeface="Calibri"/>
            </a:endParaRPr>
          </a:p>
          <a:p>
            <a:pPr lvl="1"/>
            <a:endParaRPr lang="en-US" dirty="0">
              <a:cs typeface="Calibri"/>
            </a:endParaRPr>
          </a:p>
          <a:p>
            <a:pPr marL="0" indent="0">
              <a:buNone/>
            </a:pPr>
            <a:endParaRPr lang="en-US" dirty="0"/>
          </a:p>
          <a:p>
            <a:pPr marL="0" indent="0">
              <a:buNone/>
            </a:pPr>
            <a:endParaRPr lang="en-US" dirty="0">
              <a:cs typeface="Calibri"/>
            </a:endParaRPr>
          </a:p>
          <a:p>
            <a:pPr marL="457200" indent="-457200">
              <a:buAutoNum type="arabicPeriod"/>
            </a:pPr>
            <a:endParaRPr lang="en-US" dirty="0">
              <a:cs typeface="Calibri"/>
            </a:endParaRPr>
          </a:p>
          <a:p>
            <a:pPr marL="457200" indent="-457200">
              <a:buAutoNum type="arabicPeriod"/>
            </a:pPr>
            <a:endParaRPr lang="en-US" dirty="0">
              <a:cs typeface="Calibri"/>
            </a:endParaRPr>
          </a:p>
          <a:p>
            <a:pPr marL="0" indent="0">
              <a:buNone/>
            </a:pPr>
            <a:endParaRPr lang="en-US" dirty="0">
              <a:cs typeface="Calibri"/>
            </a:endParaRPr>
          </a:p>
          <a:p>
            <a:pPr lvl="1"/>
            <a:endParaRPr lang="en-US" dirty="0">
              <a:cs typeface="Calibri"/>
            </a:endParaRPr>
          </a:p>
          <a:p>
            <a:pPr marL="342900" lvl="1" indent="0">
              <a:buNone/>
            </a:pPr>
            <a:endParaRPr lang="en-US" dirty="0">
              <a:cs typeface="Calibri"/>
            </a:endParaRPr>
          </a:p>
        </p:txBody>
      </p:sp>
    </p:spTree>
    <p:custDataLst>
      <p:tags r:id="rId1"/>
    </p:custDataLst>
    <p:extLst>
      <p:ext uri="{BB962C8B-B14F-4D97-AF65-F5344CB8AC3E}">
        <p14:creationId xmlns:p14="http://schemas.microsoft.com/office/powerpoint/2010/main" val="4191261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panose="020F0502020204030204" pitchFamily="34" charset="0"/>
              </a:rPr>
              <a:t>Speech-Language Professional FAQ </a:t>
            </a:r>
            <a:r>
              <a:rPr lang="en-US" b="0" dirty="0">
                <a:solidFill>
                  <a:srgbClr val="000000"/>
                </a:solidFill>
                <a:latin typeface="Calibri" panose="020F0502020204030204" pitchFamily="34" charset="0"/>
              </a:rPr>
              <a:t>​</a:t>
            </a:r>
            <a:endParaRPr lang="en-US" dirty="0"/>
          </a:p>
        </p:txBody>
      </p:sp>
      <p:sp>
        <p:nvSpPr>
          <p:cNvPr id="3" name="Content Placeholder 2"/>
          <p:cNvSpPr>
            <a:spLocks noGrp="1"/>
          </p:cNvSpPr>
          <p:nvPr>
            <p:ph idx="1"/>
          </p:nvPr>
        </p:nvSpPr>
        <p:spPr>
          <a:xfrm>
            <a:off x="1963947" y="1219201"/>
            <a:ext cx="8229600" cy="4422475"/>
          </a:xfrm>
        </p:spPr>
        <p:txBody>
          <a:bodyPr>
            <a:normAutofit fontScale="25000" lnSpcReduction="20000"/>
          </a:bodyPr>
          <a:lstStyle/>
          <a:p>
            <a:pPr fontAlgn="base"/>
            <a:r>
              <a:rPr lang="en-US" sz="5600" b="1" dirty="0">
                <a:solidFill>
                  <a:srgbClr val="595959"/>
                </a:solidFill>
                <a:latin typeface="Calibri" panose="020F0502020204030204" pitchFamily="34" charset="0"/>
              </a:rPr>
              <a:t>Which Speech-Language Professionals (SLPs) require ADEPT evaluations? </a:t>
            </a:r>
            <a:r>
              <a:rPr lang="en-US" sz="5600" dirty="0">
                <a:solidFill>
                  <a:srgbClr val="000000"/>
                </a:solidFill>
                <a:latin typeface="Calibri" panose="020F0502020204030204" pitchFamily="34" charset="0"/>
              </a:rPr>
              <a:t>​</a:t>
            </a:r>
            <a:endParaRPr lang="en-US" sz="5600" dirty="0">
              <a:solidFill>
                <a:srgbClr val="000000"/>
              </a:solidFill>
              <a:latin typeface="Arial" panose="020B0604020202020204" pitchFamily="34" charset="0"/>
            </a:endParaRPr>
          </a:p>
          <a:p>
            <a:pPr marL="0" indent="0" fontAlgn="base">
              <a:buNone/>
            </a:pPr>
            <a:r>
              <a:rPr lang="en-US" sz="5600" dirty="0">
                <a:solidFill>
                  <a:srgbClr val="000000"/>
                </a:solidFill>
                <a:latin typeface="Calibri" panose="020F0502020204030204" pitchFamily="34" charset="0"/>
              </a:rPr>
              <a:t>​</a:t>
            </a:r>
            <a:endParaRPr lang="en-US" sz="5600" dirty="0">
              <a:solidFill>
                <a:srgbClr val="000000"/>
              </a:solidFill>
              <a:latin typeface="Arial" panose="020B0604020202020204" pitchFamily="34" charset="0"/>
            </a:endParaRPr>
          </a:p>
          <a:p>
            <a:pPr marL="0" indent="0" fontAlgn="base">
              <a:buNone/>
            </a:pPr>
            <a:r>
              <a:rPr lang="en-US" sz="5600" b="1" dirty="0">
                <a:solidFill>
                  <a:srgbClr val="595959"/>
                </a:solidFill>
                <a:latin typeface="Calibri" panose="020F0502020204030204" pitchFamily="34" charset="0"/>
              </a:rPr>
              <a:t>SLPs Employed Directly By a School District </a:t>
            </a:r>
            <a:r>
              <a:rPr lang="en-US" sz="5600" dirty="0">
                <a:solidFill>
                  <a:srgbClr val="000000"/>
                </a:solidFill>
                <a:latin typeface="Calibri" panose="020F0502020204030204" pitchFamily="34" charset="0"/>
              </a:rPr>
              <a:t>​</a:t>
            </a:r>
            <a:endParaRPr lang="en-US" sz="5600" dirty="0">
              <a:solidFill>
                <a:srgbClr val="000000"/>
              </a:solidFill>
              <a:latin typeface="Arial" panose="020B0604020202020204" pitchFamily="34" charset="0"/>
            </a:endParaRPr>
          </a:p>
          <a:p>
            <a:pPr fontAlgn="base"/>
            <a:r>
              <a:rPr lang="en-US" sz="5600" dirty="0">
                <a:solidFill>
                  <a:srgbClr val="595959"/>
                </a:solidFill>
                <a:latin typeface="Calibri" panose="020F0502020204030204" pitchFamily="34" charset="0"/>
              </a:rPr>
              <a:t>  SLPs will participate in the district’s ADEPT evaluation process using the appropriate contract level. </a:t>
            </a:r>
            <a:r>
              <a:rPr lang="en-US" sz="5600" dirty="0">
                <a:solidFill>
                  <a:srgbClr val="000000"/>
                </a:solidFill>
                <a:latin typeface="Calibri" panose="020F0502020204030204" pitchFamily="34" charset="0"/>
              </a:rPr>
              <a:t>​</a:t>
            </a:r>
            <a:endParaRPr lang="en-US" sz="5600" dirty="0">
              <a:solidFill>
                <a:srgbClr val="000000"/>
              </a:solidFill>
              <a:latin typeface="Arial" panose="020B0604020202020204" pitchFamily="34" charset="0"/>
            </a:endParaRPr>
          </a:p>
          <a:p>
            <a:pPr fontAlgn="base"/>
            <a:r>
              <a:rPr lang="en-US" sz="5600" dirty="0">
                <a:solidFill>
                  <a:srgbClr val="595959"/>
                </a:solidFill>
                <a:latin typeface="Calibri" panose="020F0502020204030204" pitchFamily="34" charset="0"/>
              </a:rPr>
              <a:t>SLPs should be evaluated every year. </a:t>
            </a:r>
            <a:r>
              <a:rPr lang="en-US" sz="5600" dirty="0">
                <a:solidFill>
                  <a:srgbClr val="000000"/>
                </a:solidFill>
                <a:latin typeface="Calibri" panose="020F0502020204030204" pitchFamily="34" charset="0"/>
              </a:rPr>
              <a:t>​</a:t>
            </a:r>
            <a:endParaRPr lang="en-US" sz="5600" dirty="0">
              <a:solidFill>
                <a:srgbClr val="000000"/>
              </a:solidFill>
              <a:latin typeface="Arial" panose="020B0604020202020204" pitchFamily="34" charset="0"/>
            </a:endParaRPr>
          </a:p>
          <a:p>
            <a:pPr fontAlgn="base"/>
            <a:r>
              <a:rPr lang="en-US" sz="5600" dirty="0">
                <a:solidFill>
                  <a:srgbClr val="595959"/>
                </a:solidFill>
                <a:latin typeface="Calibri" panose="020F0502020204030204" pitchFamily="34" charset="0"/>
              </a:rPr>
              <a:t> SLPs on an Internship certificate must participate in the district’s induction program and be assigned a mentor. </a:t>
            </a:r>
            <a:r>
              <a:rPr lang="en-US" sz="5600" dirty="0">
                <a:solidFill>
                  <a:srgbClr val="000000"/>
                </a:solidFill>
                <a:latin typeface="Calibri" panose="020F0502020204030204" pitchFamily="34" charset="0"/>
              </a:rPr>
              <a:t>​</a:t>
            </a:r>
            <a:endParaRPr lang="en-US" sz="5600" dirty="0">
              <a:solidFill>
                <a:srgbClr val="000000"/>
              </a:solidFill>
              <a:latin typeface="Arial" panose="020B0604020202020204" pitchFamily="34" charset="0"/>
            </a:endParaRPr>
          </a:p>
          <a:p>
            <a:pPr fontAlgn="base"/>
            <a:r>
              <a:rPr lang="en-US" sz="5600" dirty="0">
                <a:solidFill>
                  <a:srgbClr val="595959"/>
                </a:solidFill>
                <a:latin typeface="Calibri" panose="020F0502020204030204" pitchFamily="34" charset="0"/>
              </a:rPr>
              <a:t>SLPs on a Professional certificate must successfully complete the ADEPT summative evaluation process at the annual contract level in order to be eligible for a continuing contract. </a:t>
            </a:r>
            <a:r>
              <a:rPr lang="en-US" sz="5600" dirty="0">
                <a:solidFill>
                  <a:srgbClr val="000000"/>
                </a:solidFill>
                <a:latin typeface="Calibri" panose="020F0502020204030204" pitchFamily="34" charset="0"/>
              </a:rPr>
              <a:t>​</a:t>
            </a:r>
            <a:endParaRPr lang="en-US" sz="5600" dirty="0">
              <a:solidFill>
                <a:srgbClr val="000000"/>
              </a:solidFill>
              <a:latin typeface="Arial" panose="020B0604020202020204" pitchFamily="34" charset="0"/>
            </a:endParaRPr>
          </a:p>
          <a:p>
            <a:pPr fontAlgn="base"/>
            <a:r>
              <a:rPr lang="en-US" sz="5600" dirty="0">
                <a:solidFill>
                  <a:srgbClr val="595959"/>
                </a:solidFill>
                <a:latin typeface="Calibri" panose="020F0502020204030204" pitchFamily="34" charset="0"/>
              </a:rPr>
              <a:t>SLPs on a Continuing contract, the evaluation may be summative, formative, or goals-based, at the discretion of the local school district. Continuing Formative evaluation is not required for SLPs maintaining their ASHA Certificate of Clinical Competence, instead those SLPs should complete a GBE.</a:t>
            </a:r>
            <a:r>
              <a:rPr lang="en-US" sz="5600" dirty="0">
                <a:solidFill>
                  <a:srgbClr val="000000"/>
                </a:solidFill>
                <a:latin typeface="Calibri" panose="020F0502020204030204" pitchFamily="34" charset="0"/>
              </a:rPr>
              <a:t>​</a:t>
            </a:r>
            <a:endParaRPr lang="en-US" sz="5600" dirty="0">
              <a:solidFill>
                <a:srgbClr val="000000"/>
              </a:solidFill>
              <a:latin typeface="Arial" panose="020B0604020202020204" pitchFamily="34" charset="0"/>
            </a:endParaRPr>
          </a:p>
          <a:p>
            <a:pPr marL="0" indent="0" fontAlgn="base">
              <a:buNone/>
            </a:pPr>
            <a:endParaRPr lang="en-US" sz="5600" dirty="0">
              <a:solidFill>
                <a:srgbClr val="000000"/>
              </a:solidFill>
              <a:latin typeface="Arial" panose="020B0604020202020204" pitchFamily="34" charset="0"/>
            </a:endParaRPr>
          </a:p>
          <a:p>
            <a:pPr marL="0" indent="0" fontAlgn="base">
              <a:buNone/>
            </a:pPr>
            <a:r>
              <a:rPr lang="en-US" sz="5600" b="1" dirty="0">
                <a:solidFill>
                  <a:srgbClr val="595959"/>
                </a:solidFill>
                <a:latin typeface="Calibri" panose="020F0502020204030204" pitchFamily="34" charset="0"/>
              </a:rPr>
              <a:t>Contracted SLPs </a:t>
            </a:r>
            <a:r>
              <a:rPr lang="en-US" sz="5600" dirty="0">
                <a:solidFill>
                  <a:srgbClr val="000000"/>
                </a:solidFill>
                <a:latin typeface="Calibri" panose="020F0502020204030204" pitchFamily="34" charset="0"/>
              </a:rPr>
              <a:t>​</a:t>
            </a:r>
            <a:endParaRPr lang="en-US" sz="5600" dirty="0">
              <a:solidFill>
                <a:srgbClr val="000000"/>
              </a:solidFill>
              <a:latin typeface="Arial" panose="020B0604020202020204" pitchFamily="34" charset="0"/>
            </a:endParaRPr>
          </a:p>
          <a:p>
            <a:pPr fontAlgn="base"/>
            <a:r>
              <a:rPr lang="en-US" sz="5600" dirty="0">
                <a:solidFill>
                  <a:srgbClr val="595959"/>
                </a:solidFill>
                <a:latin typeface="Calibri" panose="020F0502020204030204" pitchFamily="34" charset="0"/>
              </a:rPr>
              <a:t>SLPs employed trough a third-party vendor will be evaluated using the employer’s protocols. An employer may choose to use the state’s ADEPT evaluation model for SLPs in conjunction with a school district but is not required to do so.</a:t>
            </a:r>
            <a:r>
              <a:rPr lang="en-US" sz="5600" dirty="0">
                <a:solidFill>
                  <a:srgbClr val="000000"/>
                </a:solidFill>
                <a:latin typeface="Calibri" panose="020F0502020204030204" pitchFamily="34" charset="0"/>
              </a:rPr>
              <a:t>​​</a:t>
            </a:r>
            <a:endParaRPr lang="en-US" sz="5600" dirty="0">
              <a:solidFill>
                <a:srgbClr val="000000"/>
              </a:solidFill>
              <a:latin typeface="Arial" panose="020B0604020202020204" pitchFamily="34" charset="0"/>
            </a:endParaRPr>
          </a:p>
          <a:p>
            <a:endParaRPr lang="en-US" dirty="0"/>
          </a:p>
        </p:txBody>
      </p:sp>
    </p:spTree>
    <p:extLst>
      <p:ext uri="{BB962C8B-B14F-4D97-AF65-F5344CB8AC3E}">
        <p14:creationId xmlns:p14="http://schemas.microsoft.com/office/powerpoint/2010/main" val="4196234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4457" y="457200"/>
            <a:ext cx="3086100" cy="1600200"/>
          </a:xfrm>
        </p:spPr>
        <p:txBody>
          <a:bodyPr vert="horz" lIns="91440" tIns="45720" rIns="91440" bIns="45720" rtlCol="0" anchor="b">
            <a:normAutofit/>
          </a:bodyPr>
          <a:lstStyle/>
          <a:p>
            <a:pPr defTabSz="914400"/>
            <a:r>
              <a:rPr lang="en-US"/>
              <a:t>Understanding the Rubric</a:t>
            </a:r>
            <a:endParaRPr lang="en-US" kern="1200"/>
          </a:p>
        </p:txBody>
      </p:sp>
      <p:pic>
        <p:nvPicPr>
          <p:cNvPr id="7" name="Picture 6">
            <a:extLst>
              <a:ext uri="{FF2B5EF4-FFF2-40B4-BE49-F238E27FC236}">
                <a16:creationId xmlns:a16="http://schemas.microsoft.com/office/drawing/2014/main" id="{51570471-A3F2-49FE-93E7-370B42B374F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399418" y="593123"/>
            <a:ext cx="4878125" cy="4878125"/>
          </a:xfrm>
          <a:prstGeom prst="rect">
            <a:avLst/>
          </a:prstGeom>
          <a:noFill/>
        </p:spPr>
      </p:pic>
      <p:sp>
        <p:nvSpPr>
          <p:cNvPr id="3" name="Text Placeholder 2"/>
          <p:cNvSpPr>
            <a:spLocks noGrp="1"/>
          </p:cNvSpPr>
          <p:nvPr>
            <p:ph type="body" sz="half" idx="2"/>
          </p:nvPr>
        </p:nvSpPr>
        <p:spPr>
          <a:xfrm>
            <a:off x="1914460" y="2057400"/>
            <a:ext cx="3086099" cy="3549770"/>
          </a:xfrm>
        </p:spPr>
        <p:txBody>
          <a:bodyPr vert="horz" lIns="91440" tIns="45720" rIns="91440" bIns="45720" rtlCol="0">
            <a:normAutofit/>
          </a:bodyPr>
          <a:lstStyle/>
          <a:p>
            <a:pPr defTabSz="914400">
              <a:spcBef>
                <a:spcPts val="1000"/>
              </a:spcBef>
            </a:pPr>
            <a:r>
              <a:rPr lang="en-US" kern="1200"/>
              <a:t>Components</a:t>
            </a:r>
          </a:p>
          <a:p>
            <a:pPr defTabSz="914400">
              <a:spcBef>
                <a:spcPts val="1000"/>
              </a:spcBef>
            </a:pPr>
            <a:r>
              <a:rPr lang="en-US"/>
              <a:t>Sources of Evidence</a:t>
            </a:r>
          </a:p>
        </p:txBody>
      </p:sp>
    </p:spTree>
    <p:extLst>
      <p:ext uri="{BB962C8B-B14F-4D97-AF65-F5344CB8AC3E}">
        <p14:creationId xmlns:p14="http://schemas.microsoft.com/office/powerpoint/2010/main" val="384645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3946" y="365126"/>
            <a:ext cx="8229600" cy="683611"/>
          </a:xfrm>
        </p:spPr>
        <p:txBody>
          <a:bodyPr/>
          <a:lstStyle/>
          <a:p>
            <a:r>
              <a:rPr lang="en-US" dirty="0"/>
              <a:t>South Carolina Speech-Language Rubric</a:t>
            </a:r>
          </a:p>
        </p:txBody>
      </p:sp>
      <p:sp>
        <p:nvSpPr>
          <p:cNvPr id="24" name="Rectangle 23"/>
          <p:cNvSpPr/>
          <p:nvPr/>
        </p:nvSpPr>
        <p:spPr>
          <a:xfrm>
            <a:off x="1963947" y="1234941"/>
            <a:ext cx="1603169" cy="4037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dirty="0">
                <a:solidFill>
                  <a:srgbClr val="002060"/>
                </a:solidFill>
                <a:latin typeface="Calibri" panose="020F0502020204030204"/>
              </a:rPr>
              <a:t>Planning</a:t>
            </a:r>
          </a:p>
        </p:txBody>
      </p:sp>
      <p:sp>
        <p:nvSpPr>
          <p:cNvPr id="14" name="TextBox 13"/>
          <p:cNvSpPr txBox="1"/>
          <p:nvPr/>
        </p:nvSpPr>
        <p:spPr>
          <a:xfrm>
            <a:off x="2048507" y="1678224"/>
            <a:ext cx="1411761" cy="2677656"/>
          </a:xfrm>
          <a:prstGeom prst="rect">
            <a:avLst/>
          </a:prstGeom>
          <a:noFill/>
        </p:spPr>
        <p:txBody>
          <a:bodyPr wrap="square" rtlCol="0">
            <a:spAutoFit/>
          </a:bodyPr>
          <a:lstStyle/>
          <a:p>
            <a:pPr marL="119063" indent="-119063" defTabSz="685800">
              <a:buFont typeface="Arial" panose="020B0604020202020204" pitchFamily="34" charset="0"/>
              <a:buChar char="•"/>
            </a:pPr>
            <a:r>
              <a:rPr lang="en-US" sz="1400" dirty="0">
                <a:latin typeface="Calibri" panose="020F0502020204030204"/>
              </a:rPr>
              <a:t>Demonstrating Knowledge &amp; Skills</a:t>
            </a:r>
          </a:p>
          <a:p>
            <a:pPr marL="119063" indent="-119063" defTabSz="685800">
              <a:buFont typeface="Arial" panose="020B0604020202020204" pitchFamily="34" charset="0"/>
              <a:buChar char="•"/>
            </a:pPr>
            <a:r>
              <a:rPr lang="en-US" sz="1400" dirty="0">
                <a:latin typeface="Calibri" panose="020F0502020204030204"/>
              </a:rPr>
              <a:t>Planning Program &amp; Services</a:t>
            </a:r>
          </a:p>
          <a:p>
            <a:pPr marL="119063" indent="-119063" defTabSz="685800">
              <a:buFont typeface="Arial" panose="020B0604020202020204" pitchFamily="34" charset="0"/>
              <a:buChar char="•"/>
            </a:pPr>
            <a:r>
              <a:rPr lang="en-US" sz="1400" dirty="0">
                <a:latin typeface="Calibri" panose="020F0502020204030204"/>
              </a:rPr>
              <a:t>Developing the IEP</a:t>
            </a:r>
          </a:p>
          <a:p>
            <a:pPr marL="119063" indent="-119063" defTabSz="685800">
              <a:buFont typeface="Arial" panose="020B0604020202020204" pitchFamily="34" charset="0"/>
              <a:buChar char="•"/>
            </a:pPr>
            <a:r>
              <a:rPr lang="en-US" sz="1400" dirty="0">
                <a:latin typeface="Calibri" panose="020F0502020204030204"/>
              </a:rPr>
              <a:t>Conducting IEP Meetings</a:t>
            </a:r>
          </a:p>
          <a:p>
            <a:pPr marL="119063" indent="-119063" defTabSz="685800">
              <a:buFont typeface="Arial" panose="020B0604020202020204" pitchFamily="34" charset="0"/>
              <a:buChar char="•"/>
            </a:pPr>
            <a:r>
              <a:rPr lang="en-US" sz="1400" dirty="0">
                <a:latin typeface="Calibri" panose="020F0502020204030204"/>
              </a:rPr>
              <a:t>Assessing Student Needs</a:t>
            </a:r>
          </a:p>
        </p:txBody>
      </p:sp>
      <p:sp>
        <p:nvSpPr>
          <p:cNvPr id="25" name="Rectangle 24"/>
          <p:cNvSpPr/>
          <p:nvPr/>
        </p:nvSpPr>
        <p:spPr>
          <a:xfrm>
            <a:off x="3715699" y="1234940"/>
            <a:ext cx="1603169" cy="4037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dirty="0">
                <a:solidFill>
                  <a:srgbClr val="002060"/>
                </a:solidFill>
                <a:latin typeface="Calibri" panose="020F0502020204030204"/>
              </a:rPr>
              <a:t>Instruction</a:t>
            </a:r>
          </a:p>
        </p:txBody>
      </p:sp>
      <p:sp>
        <p:nvSpPr>
          <p:cNvPr id="15" name="TextBox 14"/>
          <p:cNvSpPr txBox="1"/>
          <p:nvPr/>
        </p:nvSpPr>
        <p:spPr>
          <a:xfrm>
            <a:off x="3715699" y="1678260"/>
            <a:ext cx="1603169" cy="2677656"/>
          </a:xfrm>
          <a:prstGeom prst="rect">
            <a:avLst/>
          </a:prstGeom>
          <a:noFill/>
        </p:spPr>
        <p:txBody>
          <a:bodyPr wrap="square" rtlCol="0">
            <a:spAutoFit/>
          </a:bodyPr>
          <a:lstStyle/>
          <a:p>
            <a:pPr marL="119063" indent="-119063" eaLnBrk="0" hangingPunct="0">
              <a:buFont typeface="Arial" pitchFamily="34" charset="0"/>
              <a:buChar char="•"/>
              <a:defRPr/>
            </a:pPr>
            <a:r>
              <a:rPr lang="en-US" sz="1400" dirty="0">
                <a:latin typeface="Calibri" panose="020F0502020204030204"/>
              </a:rPr>
              <a:t>Creating a Positive Learning Environment</a:t>
            </a:r>
          </a:p>
          <a:p>
            <a:pPr marL="119063" indent="-119063" eaLnBrk="0" hangingPunct="0">
              <a:buFont typeface="Arial" pitchFamily="34" charset="0"/>
              <a:buChar char="•"/>
              <a:defRPr/>
            </a:pPr>
            <a:r>
              <a:rPr lang="en-US" sz="1400" dirty="0">
                <a:latin typeface="Calibri" panose="020F0502020204030204"/>
              </a:rPr>
              <a:t>Scheduling Flexible &amp; Responsive Services</a:t>
            </a:r>
          </a:p>
          <a:p>
            <a:pPr marL="119063" indent="-119063" eaLnBrk="0" hangingPunct="0">
              <a:buFont typeface="Arial" pitchFamily="34" charset="0"/>
              <a:buChar char="•"/>
              <a:defRPr/>
            </a:pPr>
            <a:r>
              <a:rPr lang="en-US" sz="1400" dirty="0">
                <a:latin typeface="Calibri" panose="020F0502020204030204"/>
              </a:rPr>
              <a:t>Delivering Instruction</a:t>
            </a:r>
          </a:p>
          <a:p>
            <a:pPr marL="119063" indent="-119063" eaLnBrk="0" hangingPunct="0">
              <a:buFont typeface="Arial" pitchFamily="34" charset="0"/>
              <a:buChar char="•"/>
              <a:defRPr/>
            </a:pPr>
            <a:r>
              <a:rPr lang="en-US" sz="1400" dirty="0">
                <a:latin typeface="Calibri" panose="020F0502020204030204"/>
              </a:rPr>
              <a:t>Communicating Responsively</a:t>
            </a:r>
          </a:p>
          <a:p>
            <a:pPr marL="119063" indent="-119063" eaLnBrk="0" hangingPunct="0">
              <a:buFont typeface="Arial" pitchFamily="34" charset="0"/>
              <a:buChar char="•"/>
              <a:defRPr/>
            </a:pPr>
            <a:r>
              <a:rPr lang="en-US" sz="1400" dirty="0">
                <a:latin typeface="Calibri" panose="020F0502020204030204"/>
              </a:rPr>
              <a:t>Using Feedback</a:t>
            </a:r>
          </a:p>
        </p:txBody>
      </p:sp>
      <p:sp>
        <p:nvSpPr>
          <p:cNvPr id="27" name="Rectangle 26"/>
          <p:cNvSpPr/>
          <p:nvPr/>
        </p:nvSpPr>
        <p:spPr>
          <a:xfrm>
            <a:off x="5467450" y="1216196"/>
            <a:ext cx="2398822" cy="4037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dirty="0">
                <a:solidFill>
                  <a:srgbClr val="002060"/>
                </a:solidFill>
                <a:latin typeface="Calibri" panose="020F0502020204030204"/>
              </a:rPr>
              <a:t>Collaboration</a:t>
            </a:r>
          </a:p>
        </p:txBody>
      </p:sp>
      <p:sp>
        <p:nvSpPr>
          <p:cNvPr id="16" name="TextBox 15"/>
          <p:cNvSpPr txBox="1"/>
          <p:nvPr/>
        </p:nvSpPr>
        <p:spPr>
          <a:xfrm>
            <a:off x="5509017" y="1787415"/>
            <a:ext cx="2315689" cy="738664"/>
          </a:xfrm>
          <a:prstGeom prst="rect">
            <a:avLst/>
          </a:prstGeom>
          <a:noFill/>
        </p:spPr>
        <p:txBody>
          <a:bodyPr wrap="square" rtlCol="0">
            <a:spAutoFit/>
          </a:bodyPr>
          <a:lstStyle/>
          <a:p>
            <a:pPr marL="119063" indent="-119063" eaLnBrk="0" hangingPunct="0">
              <a:buFont typeface="Arial" pitchFamily="34" charset="0"/>
              <a:buChar char="•"/>
              <a:defRPr/>
            </a:pPr>
            <a:r>
              <a:rPr lang="en-US" sz="1400" dirty="0">
                <a:latin typeface="Calibri" panose="020F0502020204030204"/>
              </a:rPr>
              <a:t>Collaborating with Professionals</a:t>
            </a:r>
          </a:p>
          <a:p>
            <a:pPr marL="119063" indent="-119063" eaLnBrk="0" hangingPunct="0">
              <a:buFont typeface="Arial" pitchFamily="34" charset="0"/>
              <a:buChar char="•"/>
              <a:defRPr/>
            </a:pPr>
            <a:r>
              <a:rPr lang="en-US" sz="1400" dirty="0">
                <a:latin typeface="Calibri" panose="020F0502020204030204"/>
              </a:rPr>
              <a:t>Collaborating with Families</a:t>
            </a:r>
            <a:endParaRPr lang="en-US" sz="1300" dirty="0">
              <a:latin typeface="Calibri" panose="020F0502020204030204"/>
            </a:endParaRPr>
          </a:p>
        </p:txBody>
      </p:sp>
      <p:sp>
        <p:nvSpPr>
          <p:cNvPr id="26" name="Rectangle 25"/>
          <p:cNvSpPr/>
          <p:nvPr/>
        </p:nvSpPr>
        <p:spPr>
          <a:xfrm>
            <a:off x="8014856" y="1216195"/>
            <a:ext cx="1603169" cy="4037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dirty="0">
                <a:solidFill>
                  <a:srgbClr val="002060"/>
                </a:solidFill>
                <a:latin typeface="Calibri" panose="020F0502020204030204"/>
              </a:rPr>
              <a:t>Professionalism</a:t>
            </a:r>
          </a:p>
        </p:txBody>
      </p:sp>
      <p:sp>
        <p:nvSpPr>
          <p:cNvPr id="17" name="TextBox 16"/>
          <p:cNvSpPr txBox="1"/>
          <p:nvPr/>
        </p:nvSpPr>
        <p:spPr>
          <a:xfrm>
            <a:off x="8056421" y="1578196"/>
            <a:ext cx="1561603" cy="2893100"/>
          </a:xfrm>
          <a:prstGeom prst="rect">
            <a:avLst/>
          </a:prstGeom>
          <a:noFill/>
        </p:spPr>
        <p:txBody>
          <a:bodyPr wrap="square" rtlCol="0">
            <a:spAutoFit/>
          </a:bodyPr>
          <a:lstStyle/>
          <a:p>
            <a:pPr marL="119063" indent="-119063" eaLnBrk="0" hangingPunct="0">
              <a:buFont typeface="Arial" pitchFamily="34" charset="0"/>
              <a:buChar char="•"/>
              <a:defRPr/>
            </a:pPr>
            <a:r>
              <a:rPr lang="en-US" sz="1400" dirty="0">
                <a:latin typeface="Calibri" panose="020F0502020204030204"/>
              </a:rPr>
              <a:t>Demonstrating Compliance</a:t>
            </a:r>
          </a:p>
          <a:p>
            <a:pPr marL="119063" indent="-119063" eaLnBrk="0" hangingPunct="0">
              <a:buFont typeface="Arial" pitchFamily="34" charset="0"/>
              <a:buChar char="•"/>
              <a:defRPr/>
            </a:pPr>
            <a:r>
              <a:rPr lang="en-US" sz="1400" dirty="0">
                <a:latin typeface="Calibri" panose="020F0502020204030204"/>
              </a:rPr>
              <a:t>Demonstrating Confidentiality</a:t>
            </a:r>
          </a:p>
          <a:p>
            <a:pPr marL="119063" indent="-119063" eaLnBrk="0" hangingPunct="0">
              <a:buFont typeface="Arial" pitchFamily="34" charset="0"/>
              <a:buChar char="•"/>
              <a:defRPr/>
            </a:pPr>
            <a:r>
              <a:rPr lang="en-US" sz="1400" dirty="0">
                <a:latin typeface="Calibri" panose="020F0502020204030204"/>
              </a:rPr>
              <a:t>Demonstrating Ethical Communication</a:t>
            </a:r>
          </a:p>
          <a:p>
            <a:pPr marL="119063" indent="-119063" eaLnBrk="0" hangingPunct="0">
              <a:buFont typeface="Arial" pitchFamily="34" charset="0"/>
              <a:buChar char="•"/>
              <a:defRPr/>
            </a:pPr>
            <a:r>
              <a:rPr lang="en-US" sz="1400" dirty="0">
                <a:latin typeface="Calibri" panose="020F0502020204030204"/>
              </a:rPr>
              <a:t>Growing &amp; Developing Professionally</a:t>
            </a:r>
          </a:p>
          <a:p>
            <a:pPr marL="119063" indent="-119063" eaLnBrk="0" hangingPunct="0">
              <a:buFont typeface="Arial" pitchFamily="34" charset="0"/>
              <a:buChar char="•"/>
              <a:defRPr/>
            </a:pPr>
            <a:r>
              <a:rPr lang="en-US" sz="1400" dirty="0">
                <a:latin typeface="Calibri" panose="020F0502020204030204"/>
              </a:rPr>
              <a:t>School Responsibilities</a:t>
            </a:r>
          </a:p>
          <a:p>
            <a:pPr marL="119063" indent="-119063" eaLnBrk="0" hangingPunct="0">
              <a:buFont typeface="Arial" pitchFamily="34" charset="0"/>
              <a:buChar char="•"/>
              <a:defRPr/>
            </a:pPr>
            <a:r>
              <a:rPr lang="en-US" sz="1400" dirty="0">
                <a:latin typeface="Calibri" panose="020F0502020204030204"/>
              </a:rPr>
              <a:t>Leadership</a:t>
            </a:r>
          </a:p>
        </p:txBody>
      </p:sp>
    </p:spTree>
    <p:extLst>
      <p:ext uri="{BB962C8B-B14F-4D97-AF65-F5344CB8AC3E}">
        <p14:creationId xmlns:p14="http://schemas.microsoft.com/office/powerpoint/2010/main" val="37564487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3738" y="386080"/>
            <a:ext cx="8229600" cy="1097280"/>
          </a:xfrm>
        </p:spPr>
        <p:txBody>
          <a:bodyPr/>
          <a:lstStyle/>
          <a:p>
            <a:r>
              <a:rPr lang="en-US"/>
              <a:t>Parts of the Rubric</a:t>
            </a:r>
          </a:p>
        </p:txBody>
      </p:sp>
      <p:sp>
        <p:nvSpPr>
          <p:cNvPr id="10" name="TextBox 9"/>
          <p:cNvSpPr txBox="1"/>
          <p:nvPr/>
        </p:nvSpPr>
        <p:spPr>
          <a:xfrm>
            <a:off x="4130671" y="1967971"/>
            <a:ext cx="1008609" cy="369332"/>
          </a:xfrm>
          <a:prstGeom prst="rect">
            <a:avLst/>
          </a:prstGeom>
          <a:noFill/>
        </p:spPr>
        <p:txBody>
          <a:bodyPr wrap="none" rtlCol="0">
            <a:spAutoFit/>
          </a:bodyPr>
          <a:lstStyle/>
          <a:p>
            <a:r>
              <a:rPr lang="en-US" dirty="0">
                <a:highlight>
                  <a:srgbClr val="FFFF00"/>
                </a:highlight>
              </a:rPr>
              <a:t>Domains</a:t>
            </a:r>
          </a:p>
        </p:txBody>
      </p:sp>
      <p:sp>
        <p:nvSpPr>
          <p:cNvPr id="11" name="TextBox 10"/>
          <p:cNvSpPr txBox="1"/>
          <p:nvPr/>
        </p:nvSpPr>
        <p:spPr>
          <a:xfrm>
            <a:off x="3071809" y="1612798"/>
            <a:ext cx="1105752" cy="369332"/>
          </a:xfrm>
          <a:prstGeom prst="rect">
            <a:avLst/>
          </a:prstGeom>
          <a:noFill/>
        </p:spPr>
        <p:txBody>
          <a:bodyPr wrap="none" rtlCol="0">
            <a:spAutoFit/>
          </a:bodyPr>
          <a:lstStyle/>
          <a:p>
            <a:r>
              <a:rPr lang="en-US" dirty="0">
                <a:highlight>
                  <a:srgbClr val="00FF00"/>
                </a:highlight>
              </a:rPr>
              <a:t>Indicators</a:t>
            </a:r>
          </a:p>
        </p:txBody>
      </p:sp>
      <p:sp>
        <p:nvSpPr>
          <p:cNvPr id="12" name="TextBox 11"/>
          <p:cNvSpPr txBox="1"/>
          <p:nvPr/>
        </p:nvSpPr>
        <p:spPr>
          <a:xfrm>
            <a:off x="5864904" y="1375670"/>
            <a:ext cx="1513331" cy="369332"/>
          </a:xfrm>
          <a:prstGeom prst="rect">
            <a:avLst/>
          </a:prstGeom>
          <a:noFill/>
        </p:spPr>
        <p:txBody>
          <a:bodyPr wrap="square" rtlCol="0">
            <a:spAutoFit/>
          </a:bodyPr>
          <a:lstStyle/>
          <a:p>
            <a:r>
              <a:rPr lang="en-US" dirty="0">
                <a:highlight>
                  <a:srgbClr val="00FFFF"/>
                </a:highlight>
              </a:rPr>
              <a:t>Descriptors</a:t>
            </a:r>
          </a:p>
        </p:txBody>
      </p:sp>
      <p:sp>
        <p:nvSpPr>
          <p:cNvPr id="13" name="TextBox 12"/>
          <p:cNvSpPr txBox="1"/>
          <p:nvPr/>
        </p:nvSpPr>
        <p:spPr>
          <a:xfrm>
            <a:off x="8414494" y="1321641"/>
            <a:ext cx="1947243" cy="646331"/>
          </a:xfrm>
          <a:prstGeom prst="rect">
            <a:avLst/>
          </a:prstGeom>
          <a:noFill/>
        </p:spPr>
        <p:txBody>
          <a:bodyPr wrap="square" rtlCol="0">
            <a:spAutoFit/>
          </a:bodyPr>
          <a:lstStyle/>
          <a:p>
            <a:r>
              <a:rPr lang="en-US" dirty="0">
                <a:highlight>
                  <a:srgbClr val="FF00FF"/>
                </a:highlight>
              </a:rPr>
              <a:t>Performance Levels</a:t>
            </a:r>
          </a:p>
        </p:txBody>
      </p:sp>
      <p:sp>
        <p:nvSpPr>
          <p:cNvPr id="14" name="TextBox 13"/>
          <p:cNvSpPr txBox="1"/>
          <p:nvPr/>
        </p:nvSpPr>
        <p:spPr>
          <a:xfrm>
            <a:off x="1768103" y="1213413"/>
            <a:ext cx="2048189" cy="369332"/>
          </a:xfrm>
          <a:prstGeom prst="rect">
            <a:avLst/>
          </a:prstGeom>
          <a:noFill/>
        </p:spPr>
        <p:txBody>
          <a:bodyPr wrap="none" rtlCol="0">
            <a:spAutoFit/>
          </a:bodyPr>
          <a:lstStyle/>
          <a:p>
            <a:r>
              <a:rPr lang="en-US" dirty="0">
                <a:highlight>
                  <a:srgbClr val="C8E3F7"/>
                </a:highlight>
              </a:rPr>
              <a:t>Sources of Evidence</a:t>
            </a:r>
          </a:p>
        </p:txBody>
      </p:sp>
      <p:pic>
        <p:nvPicPr>
          <p:cNvPr id="7" name="Content Placeholder 6" descr="screenshot from rubric">
            <a:extLst>
              <a:ext uri="{FF2B5EF4-FFF2-40B4-BE49-F238E27FC236}">
                <a16:creationId xmlns:a16="http://schemas.microsoft.com/office/drawing/2014/main" id="{B88EF86A-7AB2-23B3-EF0B-4460C9E50CF6}"/>
              </a:ext>
            </a:extLst>
          </p:cNvPr>
          <p:cNvPicPr>
            <a:picLocks noGrp="1" noChangeAspect="1"/>
          </p:cNvPicPr>
          <p:nvPr>
            <p:ph idx="1"/>
          </p:nvPr>
        </p:nvPicPr>
        <p:blipFill>
          <a:blip r:embed="rId3"/>
          <a:stretch>
            <a:fillRect/>
          </a:stretch>
        </p:blipFill>
        <p:spPr>
          <a:xfrm>
            <a:off x="1892927" y="2436688"/>
            <a:ext cx="8229600" cy="3284810"/>
          </a:xfrm>
        </p:spPr>
      </p:pic>
      <p:cxnSp>
        <p:nvCxnSpPr>
          <p:cNvPr id="25" name="Straight Arrow Connector 24">
            <a:extLst>
              <a:ext uri="{FF2B5EF4-FFF2-40B4-BE49-F238E27FC236}">
                <a16:creationId xmlns:a16="http://schemas.microsoft.com/office/drawing/2014/main" id="{3D24B340-8ABE-2D1E-41D2-CAAD5B947994}"/>
              </a:ext>
              <a:ext uri="{C183D7F6-B498-43B3-948B-1728B52AA6E4}">
                <adec:decorative xmlns:adec="http://schemas.microsoft.com/office/drawing/2017/decorative" val="1"/>
              </a:ext>
            </a:extLst>
          </p:cNvPr>
          <p:cNvCxnSpPr>
            <a:cxnSpLocks/>
          </p:cNvCxnSpPr>
          <p:nvPr/>
        </p:nvCxnSpPr>
        <p:spPr>
          <a:xfrm>
            <a:off x="1974007" y="1865855"/>
            <a:ext cx="0" cy="17741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5C1F709D-3512-061A-9323-60F3C837384A}"/>
              </a:ext>
              <a:ext uri="{C183D7F6-B498-43B3-948B-1728B52AA6E4}">
                <adec:decorative xmlns:adec="http://schemas.microsoft.com/office/drawing/2017/decorative" val="1"/>
              </a:ext>
            </a:extLst>
          </p:cNvPr>
          <p:cNvCxnSpPr/>
          <p:nvPr/>
        </p:nvCxnSpPr>
        <p:spPr>
          <a:xfrm>
            <a:off x="8450965" y="1668026"/>
            <a:ext cx="669226" cy="1197622"/>
          </a:xfrm>
          <a:prstGeom prst="straightConnector1">
            <a:avLst/>
          </a:prstGeom>
          <a:ln>
            <a:solidFill>
              <a:srgbClr val="E34DB8"/>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E22D6102-B3B5-E61A-0A25-3E56253214C0}"/>
              </a:ext>
              <a:ext uri="{C183D7F6-B498-43B3-948B-1728B52AA6E4}">
                <adec:decorative xmlns:adec="http://schemas.microsoft.com/office/drawing/2017/decorative" val="1"/>
              </a:ext>
            </a:extLst>
          </p:cNvPr>
          <p:cNvCxnSpPr>
            <a:cxnSpLocks/>
          </p:cNvCxnSpPr>
          <p:nvPr/>
        </p:nvCxnSpPr>
        <p:spPr>
          <a:xfrm>
            <a:off x="6362857" y="1644806"/>
            <a:ext cx="487923" cy="1784195"/>
          </a:xfrm>
          <a:prstGeom prst="straightConnector1">
            <a:avLst/>
          </a:prstGeom>
          <a:ln>
            <a:solidFill>
              <a:srgbClr val="53C3DD"/>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721B9342-8B30-C900-ECA2-4F18C8CFA152}"/>
              </a:ext>
              <a:ext uri="{C183D7F6-B498-43B3-948B-1728B52AA6E4}">
                <adec:decorative xmlns:adec="http://schemas.microsoft.com/office/drawing/2017/decorative" val="1"/>
              </a:ext>
            </a:extLst>
          </p:cNvPr>
          <p:cNvCxnSpPr>
            <a:cxnSpLocks/>
            <a:stCxn id="10" idx="3"/>
          </p:cNvCxnSpPr>
          <p:nvPr/>
        </p:nvCxnSpPr>
        <p:spPr>
          <a:xfrm>
            <a:off x="5139279" y="2152638"/>
            <a:ext cx="488370" cy="428003"/>
          </a:xfrm>
          <a:prstGeom prst="straightConnector1">
            <a:avLst/>
          </a:prstGeom>
          <a:ln>
            <a:solidFill>
              <a:srgbClr val="FFFF00"/>
            </a:solidFill>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D9EF6324-364F-DDBF-43DF-C9578D2CA8D9}"/>
              </a:ext>
              <a:ext uri="{C183D7F6-B498-43B3-948B-1728B52AA6E4}">
                <adec:decorative xmlns:adec="http://schemas.microsoft.com/office/drawing/2017/decorative" val="1"/>
              </a:ext>
            </a:extLst>
          </p:cNvPr>
          <p:cNvCxnSpPr/>
          <p:nvPr/>
        </p:nvCxnSpPr>
        <p:spPr>
          <a:xfrm flipH="1">
            <a:off x="2837059" y="1865855"/>
            <a:ext cx="768880" cy="1452913"/>
          </a:xfrm>
          <a:prstGeom prst="straightConnector1">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7302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4172" y="248156"/>
            <a:ext cx="7502400" cy="718497"/>
          </a:xfrm>
        </p:spPr>
        <p:txBody>
          <a:bodyPr/>
          <a:lstStyle/>
          <a:p>
            <a:r>
              <a:rPr lang="en-US" dirty="0"/>
              <a:t>Growth Mindset</a:t>
            </a:r>
          </a:p>
        </p:txBody>
      </p:sp>
      <p:cxnSp>
        <p:nvCxnSpPr>
          <p:cNvPr id="7" name="Straight Arrow Connector 6">
            <a:extLst>
              <a:ext uri="{C183D7F6-B498-43B3-948B-1728B52AA6E4}">
                <adec:decorative xmlns:adec="http://schemas.microsoft.com/office/drawing/2017/decorative" val="1"/>
              </a:ext>
            </a:extLst>
          </p:cNvPr>
          <p:cNvCxnSpPr/>
          <p:nvPr/>
        </p:nvCxnSpPr>
        <p:spPr>
          <a:xfrm>
            <a:off x="5377544" y="2181497"/>
            <a:ext cx="2181497"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aphicFrame>
        <p:nvGraphicFramePr>
          <p:cNvPr id="5" name="Table 4"/>
          <p:cNvGraphicFramePr>
            <a:graphicFrameLocks noGrp="1"/>
          </p:cNvGraphicFramePr>
          <p:nvPr>
            <p:extLst>
              <p:ext uri="{D42A27DB-BD31-4B8C-83A1-F6EECF244321}">
                <p14:modId xmlns:p14="http://schemas.microsoft.com/office/powerpoint/2010/main" val="2516939976"/>
              </p:ext>
            </p:extLst>
          </p:nvPr>
        </p:nvGraphicFramePr>
        <p:xfrm>
          <a:off x="2103493" y="966653"/>
          <a:ext cx="7889966" cy="868407"/>
        </p:xfrm>
        <a:graphic>
          <a:graphicData uri="http://schemas.openxmlformats.org/drawingml/2006/table">
            <a:tbl>
              <a:tblPr firstRow="1" firstCol="1" lastRow="1" lastCol="1" bandRow="1" bandCol="1">
                <a:tableStyleId>{5C22544A-7EE6-4342-B048-85BDC9FD1C3A}</a:tableStyleId>
              </a:tblPr>
              <a:tblGrid>
                <a:gridCol w="7889966">
                  <a:extLst>
                    <a:ext uri="{9D8B030D-6E8A-4147-A177-3AD203B41FA5}">
                      <a16:colId xmlns:a16="http://schemas.microsoft.com/office/drawing/2014/main" val="20000"/>
                    </a:ext>
                  </a:extLst>
                </a:gridCol>
              </a:tblGrid>
              <a:tr h="382949">
                <a:tc>
                  <a:txBody>
                    <a:bodyPr/>
                    <a:lstStyle/>
                    <a:p>
                      <a:pPr marL="65405" marR="0" algn="ctr">
                        <a:lnSpc>
                          <a:spcPts val="1095"/>
                        </a:lnSpc>
                        <a:spcBef>
                          <a:spcPts val="0"/>
                        </a:spcBef>
                        <a:spcAft>
                          <a:spcPts val="0"/>
                        </a:spcAft>
                      </a:pPr>
                      <a:endParaRPr lang="en-US" sz="2100" b="1" dirty="0">
                        <a:solidFill>
                          <a:srgbClr val="002060"/>
                        </a:solidFill>
                        <a:effectLst/>
                        <a:latin typeface="Calibri"/>
                        <a:ea typeface="Calibri"/>
                        <a:cs typeface="Times New Roman"/>
                      </a:endParaRPr>
                    </a:p>
                    <a:p>
                      <a:pPr marL="65405" marR="0" algn="ctr">
                        <a:lnSpc>
                          <a:spcPts val="1095"/>
                        </a:lnSpc>
                        <a:spcBef>
                          <a:spcPts val="0"/>
                        </a:spcBef>
                        <a:spcAft>
                          <a:spcPts val="0"/>
                        </a:spcAft>
                      </a:pPr>
                      <a:r>
                        <a:rPr lang="en-US" sz="1600" b="1" dirty="0">
                          <a:solidFill>
                            <a:srgbClr val="002060"/>
                          </a:solidFill>
                          <a:effectLst/>
                          <a:latin typeface="Calibri"/>
                          <a:ea typeface="Calibri"/>
                          <a:cs typeface="Times New Roman"/>
                        </a:rPr>
                        <a:t>Planning</a:t>
                      </a:r>
                    </a:p>
                  </a:txBody>
                  <a:tcPr marL="0" marR="0" marT="0" marB="0"/>
                </a:tc>
                <a:extLst>
                  <a:ext uri="{0D108BD9-81ED-4DB2-BD59-A6C34878D82A}">
                    <a16:rowId xmlns:a16="http://schemas.microsoft.com/office/drawing/2014/main" val="10000"/>
                  </a:ext>
                </a:extLst>
              </a:tr>
              <a:tr h="335548">
                <a:tc>
                  <a:txBody>
                    <a:bodyPr/>
                    <a:lstStyle/>
                    <a:p>
                      <a:pPr marL="0" marR="0" lvl="0" indent="0" algn="ctr" defTabSz="914400" rtl="0" eaLnBrk="1" fontAlgn="auto" latinLnBrk="0" hangingPunct="1">
                        <a:lnSpc>
                          <a:spcPct val="115000"/>
                        </a:lnSpc>
                        <a:spcBef>
                          <a:spcPts val="0"/>
                        </a:spcBef>
                        <a:spcAft>
                          <a:spcPts val="0"/>
                        </a:spcAft>
                        <a:buClrTx/>
                        <a:buSzTx/>
                        <a:buFontTx/>
                        <a:buNone/>
                        <a:tabLst>
                          <a:tab pos="5349240" algn="l"/>
                        </a:tabLst>
                        <a:defRPr/>
                      </a:pPr>
                      <a:endParaRPr kumimoji="0" lang="en-US" sz="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ctr" defTabSz="914400" rtl="0" eaLnBrk="1" fontAlgn="auto" latinLnBrk="0" hangingPunct="1">
                        <a:lnSpc>
                          <a:spcPct val="115000"/>
                        </a:lnSpc>
                        <a:spcBef>
                          <a:spcPts val="0"/>
                        </a:spcBef>
                        <a:spcAft>
                          <a:spcPts val="0"/>
                        </a:spcAft>
                        <a:buClrTx/>
                        <a:buSzTx/>
                        <a:buFontTx/>
                        <a:buNone/>
                        <a:tabLst>
                          <a:tab pos="5349240" algn="l"/>
                        </a:tabLst>
                        <a:defRPr/>
                      </a:pPr>
                      <a:r>
                        <a:rPr kumimoji="0" lang="en-US" sz="800" b="1" i="0" u="none" strike="noStrike" kern="1200" cap="none" spc="0" normalizeH="0" baseline="0" noProof="0" dirty="0">
                          <a:ln>
                            <a:noFill/>
                          </a:ln>
                          <a:solidFill>
                            <a:schemeClr val="tx1"/>
                          </a:solidFill>
                          <a:effectLst/>
                          <a:uLnTx/>
                          <a:uFillTx/>
                          <a:latin typeface="+mn-lt"/>
                          <a:ea typeface="+mn-ea"/>
                          <a:cs typeface="+mn-cs"/>
                        </a:rPr>
                        <a:t>                                   </a:t>
                      </a:r>
                      <a:r>
                        <a:rPr kumimoji="0" lang="en-US" sz="1200" b="1" i="0" u="none" strike="noStrike" kern="1200" cap="none" spc="0" normalizeH="0" baseline="0" noProof="0" dirty="0">
                          <a:ln>
                            <a:noFill/>
                          </a:ln>
                          <a:solidFill>
                            <a:schemeClr val="tx1"/>
                          </a:solidFill>
                          <a:effectLst/>
                          <a:uLnTx/>
                          <a:uFillTx/>
                          <a:latin typeface="+mn-lt"/>
                          <a:ea typeface="+mn-ea"/>
                          <a:cs typeface="+mn-cs"/>
                        </a:rPr>
                        <a:t>Student Centered</a:t>
                      </a:r>
                      <a:r>
                        <a:rPr kumimoji="0" lang="en-US" sz="900" b="1" i="0" u="none" strike="noStrike" kern="1200" cap="none" spc="0" normalizeH="0" baseline="0" noProof="0" dirty="0">
                          <a:ln>
                            <a:noFill/>
                          </a:ln>
                          <a:solidFill>
                            <a:schemeClr val="tx1"/>
                          </a:solidFill>
                          <a:effectLst/>
                          <a:uLnTx/>
                          <a:uFillTx/>
                          <a:latin typeface="+mn-lt"/>
                          <a:ea typeface="+mn-ea"/>
                          <a:cs typeface="+mn-cs"/>
                        </a:rPr>
                        <a:t>                                                                                                                                               </a:t>
                      </a:r>
                      <a:r>
                        <a:rPr kumimoji="0" lang="en-US" sz="1200" b="1" i="0" u="none" strike="noStrike" kern="1200" cap="none" spc="0" normalizeH="0" baseline="0" noProof="0" dirty="0">
                          <a:ln>
                            <a:noFill/>
                          </a:ln>
                          <a:solidFill>
                            <a:schemeClr val="tx1"/>
                          </a:solidFill>
                          <a:effectLst/>
                          <a:uLnTx/>
                          <a:uFillTx/>
                          <a:latin typeface="+mn-lt"/>
                          <a:ea typeface="+mn-ea"/>
                          <a:cs typeface="+mn-cs"/>
                        </a:rPr>
                        <a:t>Teacher Centered</a:t>
                      </a:r>
                      <a:endParaRPr kumimoji="0" lang="en-US" sz="1200" b="1" i="0" u="none" strike="noStrike" kern="1200" cap="none" spc="0" normalizeH="0" baseline="0" noProof="0" dirty="0">
                        <a:ln>
                          <a:noFill/>
                        </a:ln>
                        <a:solidFill>
                          <a:schemeClr val="tx1"/>
                        </a:solidFill>
                        <a:effectLst/>
                        <a:uLnTx/>
                        <a:uFillTx/>
                        <a:latin typeface="+mn-lt"/>
                        <a:ea typeface="Calibri"/>
                        <a:cs typeface="Times New Roman"/>
                      </a:endParaRPr>
                    </a:p>
                    <a:p>
                      <a:pPr marL="65405" marR="0" algn="ctr">
                        <a:lnSpc>
                          <a:spcPts val="1095"/>
                        </a:lnSpc>
                        <a:spcBef>
                          <a:spcPts val="0"/>
                        </a:spcBef>
                        <a:spcAft>
                          <a:spcPts val="0"/>
                        </a:spcAft>
                      </a:pPr>
                      <a:endParaRPr lang="en-US" sz="900" b="0" dirty="0">
                        <a:effectLst/>
                        <a:latin typeface="Calibri"/>
                        <a:ea typeface="Calibri"/>
                        <a:cs typeface="Times New Roman"/>
                      </a:endParaRPr>
                    </a:p>
                  </a:txBody>
                  <a:tcPr marL="0" marR="0" marT="0" marB="0">
                    <a:solidFill>
                      <a:schemeClr val="accent3">
                        <a:lumMod val="40000"/>
                        <a:lumOff val="60000"/>
                      </a:schemeClr>
                    </a:solidFill>
                  </a:tcPr>
                </a:tc>
                <a:extLst>
                  <a:ext uri="{0D108BD9-81ED-4DB2-BD59-A6C34878D82A}">
                    <a16:rowId xmlns:a16="http://schemas.microsoft.com/office/drawing/2014/main" val="10001"/>
                  </a:ext>
                </a:extLst>
              </a:tr>
            </a:tbl>
          </a:graphicData>
        </a:graphic>
      </p:graphicFrame>
      <p:sp>
        <p:nvSpPr>
          <p:cNvPr id="10" name="Arrow: Left 9" descr="arrow from teacher centered to student centered">
            <a:extLst>
              <a:ext uri="{FF2B5EF4-FFF2-40B4-BE49-F238E27FC236}">
                <a16:creationId xmlns:a16="http://schemas.microsoft.com/office/drawing/2014/main" id="{3829930F-B828-F2E9-4EC9-E8BA6F0020DC}"/>
              </a:ext>
            </a:extLst>
          </p:cNvPr>
          <p:cNvSpPr/>
          <p:nvPr/>
        </p:nvSpPr>
        <p:spPr>
          <a:xfrm>
            <a:off x="5377544" y="1400855"/>
            <a:ext cx="2009374" cy="284294"/>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7" descr="screenshot of the rubric">
            <a:extLst>
              <a:ext uri="{FF2B5EF4-FFF2-40B4-BE49-F238E27FC236}">
                <a16:creationId xmlns:a16="http://schemas.microsoft.com/office/drawing/2014/main" id="{16EAAA0E-EB20-D7E6-9EF1-3103D638A721}"/>
              </a:ext>
            </a:extLst>
          </p:cNvPr>
          <p:cNvPicPr>
            <a:picLocks noGrp="1" noChangeAspect="1"/>
          </p:cNvPicPr>
          <p:nvPr>
            <p:ph idx="1"/>
          </p:nvPr>
        </p:nvPicPr>
        <p:blipFill>
          <a:blip r:embed="rId3"/>
          <a:stretch>
            <a:fillRect/>
          </a:stretch>
        </p:blipFill>
        <p:spPr>
          <a:xfrm>
            <a:off x="2103493" y="2110367"/>
            <a:ext cx="7889966" cy="3086531"/>
          </a:xfrm>
        </p:spPr>
      </p:pic>
    </p:spTree>
    <p:extLst>
      <p:ext uri="{BB962C8B-B14F-4D97-AF65-F5344CB8AC3E}">
        <p14:creationId xmlns:p14="http://schemas.microsoft.com/office/powerpoint/2010/main" val="22360712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1884287" y="457200"/>
            <a:ext cx="3086100" cy="1138518"/>
          </a:xfrm>
        </p:spPr>
        <p:txBody>
          <a:bodyPr anchor="b">
            <a:normAutofit/>
          </a:bodyPr>
          <a:lstStyle/>
          <a:p>
            <a:r>
              <a:rPr lang="en-US" dirty="0"/>
              <a:t>Administrative Support</a:t>
            </a:r>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type="body" sz="half" idx="2"/>
          </p:nvPr>
        </p:nvSpPr>
        <p:spPr>
          <a:xfrm>
            <a:off x="1884287" y="2057400"/>
            <a:ext cx="3086100" cy="3549770"/>
          </a:xfrm>
        </p:spPr>
        <p:txBody>
          <a:bodyPr vert="horz" lIns="0" tIns="0" rIns="0" bIns="0" rtlCol="0">
            <a:normAutofit/>
          </a:bodyPr>
          <a:lstStyle/>
          <a:p>
            <a:pPr>
              <a:buFont typeface="Arial"/>
              <a:buChar char="•"/>
            </a:pPr>
            <a:r>
              <a:rPr lang="en-US"/>
              <a:t>Administrative Support section for each Domain within the guidelines</a:t>
            </a:r>
          </a:p>
          <a:p>
            <a:pPr>
              <a:buFont typeface="Arial"/>
              <a:buChar char="•"/>
            </a:pPr>
            <a:r>
              <a:rPr lang="en-US"/>
              <a:t>Sources of Evidence for each Domain</a:t>
            </a:r>
          </a:p>
          <a:p>
            <a:pPr>
              <a:buFont typeface="Arial"/>
              <a:buChar char="•"/>
            </a:pPr>
            <a:r>
              <a:rPr lang="en-US"/>
              <a:t>Questions for Pre- and Post-Conferences Cross-Referenced for each Indicator</a:t>
            </a:r>
          </a:p>
          <a:p>
            <a:pPr>
              <a:buFont typeface="Arial"/>
              <a:buChar char="•"/>
            </a:pPr>
            <a:r>
              <a:rPr lang="en-US"/>
              <a:t>Training will include Roles and Responsibilities via video clips of SC practitioners</a:t>
            </a:r>
          </a:p>
        </p:txBody>
      </p:sp>
      <p:pic>
        <p:nvPicPr>
          <p:cNvPr id="4" name="Picture 5">
            <a:extLst>
              <a:ext uri="{FF2B5EF4-FFF2-40B4-BE49-F238E27FC236}">
                <a16:creationId xmlns:a16="http://schemas.microsoft.com/office/drawing/2014/main" id="{6A7AF89E-B936-4CD5-84BB-ECFB228B5B6C}"/>
              </a:ext>
              <a:ext uri="{C183D7F6-B498-43B3-948B-1728B52AA6E4}">
                <adec:decorative xmlns:adec="http://schemas.microsoft.com/office/drawing/2017/decorative" val="1"/>
              </a:ext>
            </a:extLst>
          </p:cNvPr>
          <p:cNvPicPr>
            <a:picLocks noChangeAspect="1"/>
          </p:cNvPicPr>
          <p:nvPr/>
        </p:nvPicPr>
        <p:blipFill rotWithShape="1">
          <a:blip r:embed="rId3"/>
          <a:srcRect l="31117" r="9671" b="-1"/>
          <a:stretch/>
        </p:blipFill>
        <p:spPr>
          <a:xfrm>
            <a:off x="5372572" y="457200"/>
            <a:ext cx="4904970" cy="5149970"/>
          </a:xfrm>
          <a:prstGeom prst="rect">
            <a:avLst/>
          </a:prstGeom>
          <a:noFill/>
        </p:spPr>
      </p:pic>
    </p:spTree>
    <p:extLst>
      <p:ext uri="{BB962C8B-B14F-4D97-AF65-F5344CB8AC3E}">
        <p14:creationId xmlns:p14="http://schemas.microsoft.com/office/powerpoint/2010/main" val="283837771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SCD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CDE" id="{9F14E81E-F01F-4A7F-9075-39DCC0C9EC5D}" vid="{690AEF95-C99F-4912-B107-6FA548126A5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CDE PPT template" id="{E896C720-5796-42B1-9AF8-CDB6756974B6}" vid="{D8D80207-EDAD-40AD-97C0-5AF5C69E7A1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1de956bf-66c4-4394-8640-06e01b7f5da1">
      <UserInfo>
        <DisplayName>Flythe, Beverly</DisplayName>
        <AccountId>12</AccountId>
        <AccountType/>
      </UserInfo>
      <UserInfo>
        <DisplayName>Howard, Kimberly</DisplayName>
        <AccountId>13</AccountId>
        <AccountType/>
      </UserInfo>
      <UserInfo>
        <DisplayName>Toal-Mandsager, Lilla</DisplayName>
        <AccountId>6</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581F9948380B64EBD107735BA2D065C" ma:contentTypeVersion="8" ma:contentTypeDescription="Create a new document." ma:contentTypeScope="" ma:versionID="b3958488038b86542a27998a4c3584e4">
  <xsd:schema xmlns:xsd="http://www.w3.org/2001/XMLSchema" xmlns:xs="http://www.w3.org/2001/XMLSchema" xmlns:p="http://schemas.microsoft.com/office/2006/metadata/properties" xmlns:ns3="47aff290-cc39-4e21-94ef-27685c740739" xmlns:ns4="1de956bf-66c4-4394-8640-06e01b7f5da1" targetNamespace="http://schemas.microsoft.com/office/2006/metadata/properties" ma:root="true" ma:fieldsID="2a722eb5356fa2e3f140445b19758740" ns3:_="" ns4:_="">
    <xsd:import namespace="47aff290-cc39-4e21-94ef-27685c740739"/>
    <xsd:import namespace="1de956bf-66c4-4394-8640-06e01b7f5da1"/>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LengthInSeconds" minOccurs="0"/>
                <xsd:element ref="ns3: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7aff290-cc39-4e21-94ef-27685c74073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AutoTags" ma:index="15" nillable="true" ma:displayName="Tags" ma:internalName="MediaServiceAutoTag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de956bf-66c4-4394-8640-06e01b7f5da1"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2254A5D-81D6-4817-B201-CBBD8EB5F264}">
  <ds:schemaRefs>
    <ds:schemaRef ds:uri="http://purl.org/dc/elements/1.1/"/>
    <ds:schemaRef ds:uri="47aff290-cc39-4e21-94ef-27685c740739"/>
    <ds:schemaRef ds:uri="1de956bf-66c4-4394-8640-06e01b7f5da1"/>
    <ds:schemaRef ds:uri="http://schemas.microsoft.com/office/2006/documentManagement/types"/>
    <ds:schemaRef ds:uri="http://purl.org/dc/terms/"/>
    <ds:schemaRef ds:uri="http://purl.org/dc/dcmitype/"/>
    <ds:schemaRef ds:uri="http://schemas.openxmlformats.org/package/2006/metadata/core-propertie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1519ED5E-1BE4-4C7B-9D27-13DC6BC5606B}">
  <ds:schemaRefs>
    <ds:schemaRef ds:uri="http://schemas.microsoft.com/sharepoint/v3/contenttype/forms"/>
  </ds:schemaRefs>
</ds:datastoreItem>
</file>

<file path=customXml/itemProps3.xml><?xml version="1.0" encoding="utf-8"?>
<ds:datastoreItem xmlns:ds="http://schemas.openxmlformats.org/officeDocument/2006/customXml" ds:itemID="{BD655D79-AF1F-428D-89EC-FFEC1FA53D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7aff290-cc39-4e21-94ef-27685c740739"/>
    <ds:schemaRef ds:uri="1de956bf-66c4-4394-8640-06e01b7f5d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SCDE</Template>
  <TotalTime>9015</TotalTime>
  <Words>1684</Words>
  <Application>Microsoft Office PowerPoint</Application>
  <PresentationFormat>Widescreen</PresentationFormat>
  <Paragraphs>163</Paragraphs>
  <Slides>16</Slides>
  <Notes>16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16</vt:i4>
      </vt:variant>
    </vt:vector>
  </HeadingPairs>
  <TitlesOfParts>
    <vt:vector size="22" baseType="lpstr">
      <vt:lpstr>Arial</vt:lpstr>
      <vt:lpstr>Calibri</vt:lpstr>
      <vt:lpstr>Rockwell</vt:lpstr>
      <vt:lpstr>Trebuchet MS</vt:lpstr>
      <vt:lpstr>SCDE</vt:lpstr>
      <vt:lpstr>Custom Design</vt:lpstr>
      <vt:lpstr>Welcome!</vt:lpstr>
      <vt:lpstr>Objectives</vt:lpstr>
      <vt:lpstr>Agenda</vt:lpstr>
      <vt:lpstr>Speech-Language Professional FAQ ​</vt:lpstr>
      <vt:lpstr>Understanding the Rubric</vt:lpstr>
      <vt:lpstr>South Carolina Speech-Language Rubric</vt:lpstr>
      <vt:lpstr>Parts of the Rubric</vt:lpstr>
      <vt:lpstr>Growth Mindset</vt:lpstr>
      <vt:lpstr>Administrative Support</vt:lpstr>
      <vt:lpstr>Domain Weightings for SLPs</vt:lpstr>
      <vt:lpstr>Evaluation Process and Evidence Collection</vt:lpstr>
      <vt:lpstr>At a glance</vt:lpstr>
      <vt:lpstr>Reminders for Evaluation Set-up</vt:lpstr>
      <vt:lpstr>Speech-Language Professional</vt:lpstr>
      <vt:lpstr>Speech Language Professionals</vt:lpstr>
      <vt:lpstr>Stay Connected </vt:lpstr>
    </vt:vector>
  </TitlesOfParts>
  <Company>SCDE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Speech Language Professional Evaluation Office Hours Slides PowerPoint Presentation</dc:title>
  <dc:creator>South Carolina Department of Education</dc:creator>
  <cp:lastModifiedBy>Brown, Tammy J</cp:lastModifiedBy>
  <cp:revision>66</cp:revision>
  <cp:lastPrinted>2021-07-06T17:56:08Z</cp:lastPrinted>
  <dcterms:created xsi:type="dcterms:W3CDTF">2017-08-14T13:57:44Z</dcterms:created>
  <dcterms:modified xsi:type="dcterms:W3CDTF">2023-10-13T12:41:37Z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0x010100D581F9948380B64EBD107735BA2D065C</vt:lpwstr>
  </property>
</Properties>
</file>