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1" r:id="rId4"/>
    <p:sldMasterId id="2147483933" r:id="rId5"/>
  </p:sldMasterIdLst>
  <p:notesMasterIdLst>
    <p:notesMasterId r:id="rId99"/>
  </p:notesMasterIdLst>
  <p:handoutMasterIdLst>
    <p:handoutMasterId r:id="rId100"/>
  </p:handoutMasterIdLst>
  <p:sldIdLst>
    <p:sldId id="385" r:id="rId6"/>
    <p:sldId id="470" r:id="rId7"/>
    <p:sldId id="506" r:id="rId8"/>
    <p:sldId id="451" r:id="rId9"/>
    <p:sldId id="507" r:id="rId10"/>
    <p:sldId id="562" r:id="rId11"/>
    <p:sldId id="509" r:id="rId12"/>
    <p:sldId id="354" r:id="rId13"/>
    <p:sldId id="437" r:id="rId14"/>
    <p:sldId id="454" r:id="rId15"/>
    <p:sldId id="412" r:id="rId16"/>
    <p:sldId id="517" r:id="rId17"/>
    <p:sldId id="439" r:id="rId18"/>
    <p:sldId id="381" r:id="rId19"/>
    <p:sldId id="546" r:id="rId20"/>
    <p:sldId id="544" r:id="rId21"/>
    <p:sldId id="395" r:id="rId22"/>
    <p:sldId id="372" r:id="rId23"/>
    <p:sldId id="524" r:id="rId24"/>
    <p:sldId id="528" r:id="rId25"/>
    <p:sldId id="531" r:id="rId26"/>
    <p:sldId id="541" r:id="rId27"/>
    <p:sldId id="458" r:id="rId28"/>
    <p:sldId id="433" r:id="rId29"/>
    <p:sldId id="526" r:id="rId30"/>
    <p:sldId id="530" r:id="rId31"/>
    <p:sldId id="473" r:id="rId32"/>
    <p:sldId id="504" r:id="rId33"/>
    <p:sldId id="448" r:id="rId34"/>
    <p:sldId id="387" r:id="rId35"/>
    <p:sldId id="538" r:id="rId36"/>
    <p:sldId id="584" r:id="rId37"/>
    <p:sldId id="513" r:id="rId38"/>
    <p:sldId id="583" r:id="rId39"/>
    <p:sldId id="581" r:id="rId40"/>
    <p:sldId id="572" r:id="rId41"/>
    <p:sldId id="589" r:id="rId42"/>
    <p:sldId id="472" r:id="rId43"/>
    <p:sldId id="592" r:id="rId44"/>
    <p:sldId id="593" r:id="rId45"/>
    <p:sldId id="594" r:id="rId46"/>
    <p:sldId id="590" r:id="rId47"/>
    <p:sldId id="540" r:id="rId48"/>
    <p:sldId id="595" r:id="rId49"/>
    <p:sldId id="596" r:id="rId50"/>
    <p:sldId id="558" r:id="rId51"/>
    <p:sldId id="597" r:id="rId52"/>
    <p:sldId id="465" r:id="rId53"/>
    <p:sldId id="469" r:id="rId54"/>
    <p:sldId id="585" r:id="rId55"/>
    <p:sldId id="514" r:id="rId56"/>
    <p:sldId id="515" r:id="rId57"/>
    <p:sldId id="518" r:id="rId58"/>
    <p:sldId id="564" r:id="rId59"/>
    <p:sldId id="566" r:id="rId60"/>
    <p:sldId id="587" r:id="rId61"/>
    <p:sldId id="570" r:id="rId62"/>
    <p:sldId id="588" r:id="rId63"/>
    <p:sldId id="586" r:id="rId64"/>
    <p:sldId id="516" r:id="rId65"/>
    <p:sldId id="505" r:id="rId66"/>
    <p:sldId id="582" r:id="rId67"/>
    <p:sldId id="568" r:id="rId68"/>
    <p:sldId id="388" r:id="rId69"/>
    <p:sldId id="547" r:id="rId70"/>
    <p:sldId id="542" r:id="rId71"/>
    <p:sldId id="487" r:id="rId72"/>
    <p:sldId id="403" r:id="rId73"/>
    <p:sldId id="548" r:id="rId74"/>
    <p:sldId id="574" r:id="rId75"/>
    <p:sldId id="576" r:id="rId76"/>
    <p:sldId id="598" r:id="rId77"/>
    <p:sldId id="539" r:id="rId78"/>
    <p:sldId id="447" r:id="rId79"/>
    <p:sldId id="554" r:id="rId80"/>
    <p:sldId id="550" r:id="rId81"/>
    <p:sldId id="549" r:id="rId82"/>
    <p:sldId id="555" r:id="rId83"/>
    <p:sldId id="532" r:id="rId84"/>
    <p:sldId id="551" r:id="rId85"/>
    <p:sldId id="553" r:id="rId86"/>
    <p:sldId id="580" r:id="rId87"/>
    <p:sldId id="552" r:id="rId88"/>
    <p:sldId id="556" r:id="rId89"/>
    <p:sldId id="561" r:id="rId90"/>
    <p:sldId id="599" r:id="rId91"/>
    <p:sldId id="533" r:id="rId92"/>
    <p:sldId id="600" r:id="rId93"/>
    <p:sldId id="560" r:id="rId94"/>
    <p:sldId id="557" r:id="rId95"/>
    <p:sldId id="559" r:id="rId96"/>
    <p:sldId id="438" r:id="rId97"/>
    <p:sldId id="361" r:id="rId98"/>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E3F7"/>
    <a:srgbClr val="E34DB8"/>
    <a:srgbClr val="53C3DD"/>
    <a:srgbClr val="0066CC"/>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259E14-5F7B-2A7A-CC23-BD8E8C042A45}" v="7" dt="2024-08-09T13:03:14.3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626" autoAdjust="0"/>
  </p:normalViewPr>
  <p:slideViewPr>
    <p:cSldViewPr snapToGrid="0">
      <p:cViewPr varScale="1">
        <p:scale>
          <a:sx n="75" d="100"/>
          <a:sy n="75" d="100"/>
        </p:scale>
        <p:origin x="1104" y="72"/>
      </p:cViewPr>
      <p:guideLst>
        <p:guide orient="horz" pos="2160"/>
        <p:guide pos="3840"/>
      </p:guideLst>
    </p:cSldViewPr>
  </p:slideViewPr>
  <p:notesTextViewPr>
    <p:cViewPr>
      <p:scale>
        <a:sx n="3" d="2"/>
        <a:sy n="3" d="2"/>
      </p:scale>
      <p:origin x="0" y="0"/>
    </p:cViewPr>
  </p:notesTextViewPr>
  <p:notesViewPr>
    <p:cSldViewPr snapToGrid="0">
      <p:cViewPr varScale="1">
        <p:scale>
          <a:sx n="181" d="100"/>
          <a:sy n="181" d="100"/>
        </p:scale>
        <p:origin x="132" y="-1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102"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slide" Target="slides/slide90.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handoutMaster" Target="handoutMasters/handoutMaster1.xml"/><Relationship Id="rId105"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A3E81D-A5CC-47E9-B85F-36B5C02AC5D6}" type="doc">
      <dgm:prSet loTypeId="urn:microsoft.com/office/officeart/2005/8/layout/vList5" loCatId="list" qsTypeId="urn:microsoft.com/office/officeart/2005/8/quickstyle/simple1" qsCatId="simple" csTypeId="urn:microsoft.com/office/officeart/2005/8/colors/accent0_3" csCatId="mainScheme"/>
      <dgm:spPr/>
      <dgm:t>
        <a:bodyPr/>
        <a:lstStyle/>
        <a:p>
          <a:endParaRPr lang="en-US"/>
        </a:p>
      </dgm:t>
    </dgm:pt>
    <dgm:pt modelId="{66F09361-BB26-4071-BC8E-00B2F3F0180F}">
      <dgm:prSet/>
      <dgm:spPr/>
      <dgm:t>
        <a:bodyPr/>
        <a:lstStyle/>
        <a:p>
          <a:r>
            <a:rPr lang="en-US"/>
            <a:t>To serve as a Special Areas Manager</a:t>
          </a:r>
        </a:p>
      </dgm:t>
    </dgm:pt>
    <dgm:pt modelId="{5617780E-F97E-4AAA-AB44-20F16EC1C895}" type="parTrans" cxnId="{97E58B12-A3B8-45C3-93C3-2CF46BBA7F67}">
      <dgm:prSet/>
      <dgm:spPr/>
      <dgm:t>
        <a:bodyPr/>
        <a:lstStyle/>
        <a:p>
          <a:endParaRPr lang="en-US"/>
        </a:p>
      </dgm:t>
    </dgm:pt>
    <dgm:pt modelId="{6F94E020-32E3-4561-BCDC-516BC3EB973A}" type="sibTrans" cxnId="{97E58B12-A3B8-45C3-93C3-2CF46BBA7F67}">
      <dgm:prSet/>
      <dgm:spPr/>
      <dgm:t>
        <a:bodyPr/>
        <a:lstStyle/>
        <a:p>
          <a:endParaRPr lang="en-US"/>
        </a:p>
      </dgm:t>
    </dgm:pt>
    <dgm:pt modelId="{7528C15C-6CDE-47BD-9C93-86992A747D72}">
      <dgm:prSet/>
      <dgm:spPr/>
      <dgm:t>
        <a:bodyPr/>
        <a:lstStyle/>
        <a:p>
          <a:r>
            <a:rPr lang="en-US"/>
            <a:t>Must be recommended by a school district administrator or faculty member in an Educator Preparation Program</a:t>
          </a:r>
        </a:p>
      </dgm:t>
    </dgm:pt>
    <dgm:pt modelId="{26DA9267-8C32-4AF0-8279-78C2C715D7B9}" type="parTrans" cxnId="{AFD1E111-5638-4DDC-9742-E897753EABD4}">
      <dgm:prSet/>
      <dgm:spPr/>
      <dgm:t>
        <a:bodyPr/>
        <a:lstStyle/>
        <a:p>
          <a:endParaRPr lang="en-US"/>
        </a:p>
      </dgm:t>
    </dgm:pt>
    <dgm:pt modelId="{79A09C1E-21D9-42EC-9FB5-D57CC8DBB804}" type="sibTrans" cxnId="{AFD1E111-5638-4DDC-9742-E897753EABD4}">
      <dgm:prSet/>
      <dgm:spPr/>
      <dgm:t>
        <a:bodyPr/>
        <a:lstStyle/>
        <a:p>
          <a:endParaRPr lang="en-US"/>
        </a:p>
      </dgm:t>
    </dgm:pt>
    <dgm:pt modelId="{9BB449B2-1610-41BF-9153-A0329FE99A8A}">
      <dgm:prSet/>
      <dgm:spPr/>
      <dgm:t>
        <a:bodyPr/>
        <a:lstStyle/>
        <a:p>
          <a:r>
            <a:rPr lang="en-US"/>
            <a:t>Complete this training</a:t>
          </a:r>
        </a:p>
      </dgm:t>
    </dgm:pt>
    <dgm:pt modelId="{2B9D3AB9-2A08-49D5-9D18-9497F3B7BD1F}" type="parTrans" cxnId="{0804C028-5721-484E-9BD0-1E506151E519}">
      <dgm:prSet/>
      <dgm:spPr/>
      <dgm:t>
        <a:bodyPr/>
        <a:lstStyle/>
        <a:p>
          <a:endParaRPr lang="en-US"/>
        </a:p>
      </dgm:t>
    </dgm:pt>
    <dgm:pt modelId="{F083A3E2-997B-4F99-962C-67BAD3EF1A67}" type="sibTrans" cxnId="{0804C028-5721-484E-9BD0-1E506151E519}">
      <dgm:prSet/>
      <dgm:spPr/>
      <dgm:t>
        <a:bodyPr/>
        <a:lstStyle/>
        <a:p>
          <a:endParaRPr lang="en-US"/>
        </a:p>
      </dgm:t>
    </dgm:pt>
    <dgm:pt modelId="{549A22E9-1895-4A8A-9DED-52CF0CB71640}">
      <dgm:prSet/>
      <dgm:spPr/>
      <dgm:t>
        <a:bodyPr/>
        <a:lstStyle/>
        <a:p>
          <a:r>
            <a:rPr lang="en-US"/>
            <a:t>To serve as a Special Areas Evaluator:</a:t>
          </a:r>
        </a:p>
      </dgm:t>
    </dgm:pt>
    <dgm:pt modelId="{E989BDC0-70D3-45A8-8797-A24D7CED4099}" type="parTrans" cxnId="{22A0787B-2631-40F0-8856-8879797C88BE}">
      <dgm:prSet/>
      <dgm:spPr/>
      <dgm:t>
        <a:bodyPr/>
        <a:lstStyle/>
        <a:p>
          <a:endParaRPr lang="en-US"/>
        </a:p>
      </dgm:t>
    </dgm:pt>
    <dgm:pt modelId="{726C590D-7A58-42E6-94C1-CCF69A192AC4}" type="sibTrans" cxnId="{22A0787B-2631-40F0-8856-8879797C88BE}">
      <dgm:prSet/>
      <dgm:spPr/>
      <dgm:t>
        <a:bodyPr/>
        <a:lstStyle/>
        <a:p>
          <a:endParaRPr lang="en-US"/>
        </a:p>
      </dgm:t>
    </dgm:pt>
    <dgm:pt modelId="{C218FD1D-51DF-4978-943F-2039083AF835}">
      <dgm:prSet/>
      <dgm:spPr/>
      <dgm:t>
        <a:bodyPr/>
        <a:lstStyle/>
        <a:p>
          <a:r>
            <a:rPr lang="en-US"/>
            <a:t>Must be recommended by a school district administrator or faculty member in an Educator Preparation Program.</a:t>
          </a:r>
        </a:p>
      </dgm:t>
    </dgm:pt>
    <dgm:pt modelId="{2186DEC8-38B6-454C-9BFD-141DF463DEBE}" type="parTrans" cxnId="{B6CE5ABD-8FD7-4C8D-A5A3-3BC7F1799549}">
      <dgm:prSet/>
      <dgm:spPr/>
      <dgm:t>
        <a:bodyPr/>
        <a:lstStyle/>
        <a:p>
          <a:endParaRPr lang="en-US"/>
        </a:p>
      </dgm:t>
    </dgm:pt>
    <dgm:pt modelId="{9A2E8526-0F53-4B31-9C6D-FB797F861FB8}" type="sibTrans" cxnId="{B6CE5ABD-8FD7-4C8D-A5A3-3BC7F1799549}">
      <dgm:prSet/>
      <dgm:spPr/>
      <dgm:t>
        <a:bodyPr/>
        <a:lstStyle/>
        <a:p>
          <a:endParaRPr lang="en-US"/>
        </a:p>
      </dgm:t>
    </dgm:pt>
    <dgm:pt modelId="{F68CBBA4-AB99-462A-9A60-E005259EDCC3}">
      <dgm:prSet/>
      <dgm:spPr/>
      <dgm:t>
        <a:bodyPr/>
        <a:lstStyle/>
        <a:p>
          <a:r>
            <a:rPr lang="en-US"/>
            <a:t>Complete the online Evaluator Training</a:t>
          </a:r>
        </a:p>
      </dgm:t>
    </dgm:pt>
    <dgm:pt modelId="{E39BD501-8B83-4311-B01C-6A5D6865DFD0}" type="parTrans" cxnId="{B79D1D35-D627-4A36-9C7F-B828D671652B}">
      <dgm:prSet/>
      <dgm:spPr/>
      <dgm:t>
        <a:bodyPr/>
        <a:lstStyle/>
        <a:p>
          <a:endParaRPr lang="en-US"/>
        </a:p>
      </dgm:t>
    </dgm:pt>
    <dgm:pt modelId="{7F42567A-85F7-470F-B19B-2519C03B9B23}" type="sibTrans" cxnId="{B79D1D35-D627-4A36-9C7F-B828D671652B}">
      <dgm:prSet/>
      <dgm:spPr/>
      <dgm:t>
        <a:bodyPr/>
        <a:lstStyle/>
        <a:p>
          <a:endParaRPr lang="en-US"/>
        </a:p>
      </dgm:t>
    </dgm:pt>
    <dgm:pt modelId="{A4E2FF14-C280-47EC-9986-8CC146A17C7D}">
      <dgm:prSet/>
      <dgm:spPr/>
      <dgm:t>
        <a:bodyPr/>
        <a:lstStyle/>
        <a:p>
          <a:r>
            <a:rPr lang="en-US"/>
            <a:t>To serve as a Special Areas Mentor</a:t>
          </a:r>
        </a:p>
      </dgm:t>
    </dgm:pt>
    <dgm:pt modelId="{753C0ED2-4434-4530-A2C3-54656C79F508}" type="parTrans" cxnId="{2F2C657C-B7D9-4573-B3A5-98E5A25C6F22}">
      <dgm:prSet/>
      <dgm:spPr/>
      <dgm:t>
        <a:bodyPr/>
        <a:lstStyle/>
        <a:p>
          <a:endParaRPr lang="en-US"/>
        </a:p>
      </dgm:t>
    </dgm:pt>
    <dgm:pt modelId="{15659C66-0A6E-41C5-82F5-0D20ED82891E}" type="sibTrans" cxnId="{2F2C657C-B7D9-4573-B3A5-98E5A25C6F22}">
      <dgm:prSet/>
      <dgm:spPr/>
      <dgm:t>
        <a:bodyPr/>
        <a:lstStyle/>
        <a:p>
          <a:endParaRPr lang="en-US"/>
        </a:p>
      </dgm:t>
    </dgm:pt>
    <dgm:pt modelId="{FD1FD315-3856-4AF9-BFD0-0721333E66D1}">
      <dgm:prSet/>
      <dgm:spPr/>
      <dgm:t>
        <a:bodyPr/>
        <a:lstStyle/>
        <a:p>
          <a:r>
            <a:rPr lang="en-US"/>
            <a:t>Participate in the 2-day South Carolina mentor training</a:t>
          </a:r>
        </a:p>
      </dgm:t>
    </dgm:pt>
    <dgm:pt modelId="{A52AD7E2-A7DB-4767-8B0B-7A1DECE2A09C}" type="parTrans" cxnId="{DD310A18-F728-4F2E-88A2-F01C0D64E91F}">
      <dgm:prSet/>
      <dgm:spPr/>
      <dgm:t>
        <a:bodyPr/>
        <a:lstStyle/>
        <a:p>
          <a:endParaRPr lang="en-US"/>
        </a:p>
      </dgm:t>
    </dgm:pt>
    <dgm:pt modelId="{327A56CC-FB04-4CBD-B2AC-957DE504DB30}" type="sibTrans" cxnId="{DD310A18-F728-4F2E-88A2-F01C0D64E91F}">
      <dgm:prSet/>
      <dgm:spPr/>
      <dgm:t>
        <a:bodyPr/>
        <a:lstStyle/>
        <a:p>
          <a:endParaRPr lang="en-US"/>
        </a:p>
      </dgm:t>
    </dgm:pt>
    <dgm:pt modelId="{A0E3ADE3-3023-471A-8F02-2A5511912A1A}">
      <dgm:prSet/>
      <dgm:spPr/>
      <dgm:t>
        <a:bodyPr/>
        <a:lstStyle/>
        <a:p>
          <a:r>
            <a:rPr lang="en-US"/>
            <a:t>Within the first five years of becoming a mentor, complete the appropriate content-specific special area training</a:t>
          </a:r>
        </a:p>
      </dgm:t>
    </dgm:pt>
    <dgm:pt modelId="{D7D80F6F-D156-480C-8EF1-49A82BF8DDFD}" type="parTrans" cxnId="{9520E06F-AE67-4D2A-9E64-C6E281452D4C}">
      <dgm:prSet/>
      <dgm:spPr/>
      <dgm:t>
        <a:bodyPr/>
        <a:lstStyle/>
        <a:p>
          <a:endParaRPr lang="en-US"/>
        </a:p>
      </dgm:t>
    </dgm:pt>
    <dgm:pt modelId="{43C7233C-4242-44DB-B6E3-EC954624E4A2}" type="sibTrans" cxnId="{9520E06F-AE67-4D2A-9E64-C6E281452D4C}">
      <dgm:prSet/>
      <dgm:spPr/>
      <dgm:t>
        <a:bodyPr/>
        <a:lstStyle/>
        <a:p>
          <a:endParaRPr lang="en-US"/>
        </a:p>
      </dgm:t>
    </dgm:pt>
    <dgm:pt modelId="{13EA5AB0-ECFA-475A-B55B-C8B6529693A3}" type="pres">
      <dgm:prSet presAssocID="{53A3E81D-A5CC-47E9-B85F-36B5C02AC5D6}" presName="Name0" presStyleCnt="0">
        <dgm:presLayoutVars>
          <dgm:dir/>
          <dgm:animLvl val="lvl"/>
          <dgm:resizeHandles val="exact"/>
        </dgm:presLayoutVars>
      </dgm:prSet>
      <dgm:spPr/>
    </dgm:pt>
    <dgm:pt modelId="{CBDCCEB1-96CC-4D1D-9E7E-8C6443865F63}" type="pres">
      <dgm:prSet presAssocID="{66F09361-BB26-4071-BC8E-00B2F3F0180F}" presName="linNode" presStyleCnt="0"/>
      <dgm:spPr/>
    </dgm:pt>
    <dgm:pt modelId="{2897B7D8-B62F-4137-893E-FA41A753FD76}" type="pres">
      <dgm:prSet presAssocID="{66F09361-BB26-4071-BC8E-00B2F3F0180F}" presName="parentText" presStyleLbl="node1" presStyleIdx="0" presStyleCnt="3">
        <dgm:presLayoutVars>
          <dgm:chMax val="1"/>
          <dgm:bulletEnabled val="1"/>
        </dgm:presLayoutVars>
      </dgm:prSet>
      <dgm:spPr/>
    </dgm:pt>
    <dgm:pt modelId="{4B6C248C-CAFD-41A0-84C2-9E9024AB3325}" type="pres">
      <dgm:prSet presAssocID="{66F09361-BB26-4071-BC8E-00B2F3F0180F}" presName="descendantText" presStyleLbl="alignAccFollowNode1" presStyleIdx="0" presStyleCnt="3">
        <dgm:presLayoutVars>
          <dgm:bulletEnabled val="1"/>
        </dgm:presLayoutVars>
      </dgm:prSet>
      <dgm:spPr/>
    </dgm:pt>
    <dgm:pt modelId="{70DB41C7-DFD8-4213-9615-2312129D881C}" type="pres">
      <dgm:prSet presAssocID="{6F94E020-32E3-4561-BCDC-516BC3EB973A}" presName="sp" presStyleCnt="0"/>
      <dgm:spPr/>
    </dgm:pt>
    <dgm:pt modelId="{B210626A-E40D-4E26-9011-6BCAECEDB839}" type="pres">
      <dgm:prSet presAssocID="{549A22E9-1895-4A8A-9DED-52CF0CB71640}" presName="linNode" presStyleCnt="0"/>
      <dgm:spPr/>
    </dgm:pt>
    <dgm:pt modelId="{62180E29-1331-4828-9038-476C527604D1}" type="pres">
      <dgm:prSet presAssocID="{549A22E9-1895-4A8A-9DED-52CF0CB71640}" presName="parentText" presStyleLbl="node1" presStyleIdx="1" presStyleCnt="3">
        <dgm:presLayoutVars>
          <dgm:chMax val="1"/>
          <dgm:bulletEnabled val="1"/>
        </dgm:presLayoutVars>
      </dgm:prSet>
      <dgm:spPr/>
    </dgm:pt>
    <dgm:pt modelId="{D4127DD5-AE62-4576-BC31-18824932CD9B}" type="pres">
      <dgm:prSet presAssocID="{549A22E9-1895-4A8A-9DED-52CF0CB71640}" presName="descendantText" presStyleLbl="alignAccFollowNode1" presStyleIdx="1" presStyleCnt="3">
        <dgm:presLayoutVars>
          <dgm:bulletEnabled val="1"/>
        </dgm:presLayoutVars>
      </dgm:prSet>
      <dgm:spPr/>
    </dgm:pt>
    <dgm:pt modelId="{B6EF66E7-1CB7-4A55-AAAD-B2590EDA8B49}" type="pres">
      <dgm:prSet presAssocID="{726C590D-7A58-42E6-94C1-CCF69A192AC4}" presName="sp" presStyleCnt="0"/>
      <dgm:spPr/>
    </dgm:pt>
    <dgm:pt modelId="{53553002-AA93-4B25-A081-73B40300E0CA}" type="pres">
      <dgm:prSet presAssocID="{A4E2FF14-C280-47EC-9986-8CC146A17C7D}" presName="linNode" presStyleCnt="0"/>
      <dgm:spPr/>
    </dgm:pt>
    <dgm:pt modelId="{FC8A6848-19ED-4EEE-97AE-94D57DE4CBAC}" type="pres">
      <dgm:prSet presAssocID="{A4E2FF14-C280-47EC-9986-8CC146A17C7D}" presName="parentText" presStyleLbl="node1" presStyleIdx="2" presStyleCnt="3">
        <dgm:presLayoutVars>
          <dgm:chMax val="1"/>
          <dgm:bulletEnabled val="1"/>
        </dgm:presLayoutVars>
      </dgm:prSet>
      <dgm:spPr/>
    </dgm:pt>
    <dgm:pt modelId="{3C8904ED-5B43-452B-B6B4-97BFF454CEF0}" type="pres">
      <dgm:prSet presAssocID="{A4E2FF14-C280-47EC-9986-8CC146A17C7D}" presName="descendantText" presStyleLbl="alignAccFollowNode1" presStyleIdx="2" presStyleCnt="3">
        <dgm:presLayoutVars>
          <dgm:bulletEnabled val="1"/>
        </dgm:presLayoutVars>
      </dgm:prSet>
      <dgm:spPr/>
    </dgm:pt>
  </dgm:ptLst>
  <dgm:cxnLst>
    <dgm:cxn modelId="{64CDFA04-C585-4490-8CBC-9BBA932D7787}" type="presOf" srcId="{A0E3ADE3-3023-471A-8F02-2A5511912A1A}" destId="{3C8904ED-5B43-452B-B6B4-97BFF454CEF0}" srcOrd="0" destOrd="1" presId="urn:microsoft.com/office/officeart/2005/8/layout/vList5"/>
    <dgm:cxn modelId="{AFD1E111-5638-4DDC-9742-E897753EABD4}" srcId="{66F09361-BB26-4071-BC8E-00B2F3F0180F}" destId="{7528C15C-6CDE-47BD-9C93-86992A747D72}" srcOrd="0" destOrd="0" parTransId="{26DA9267-8C32-4AF0-8279-78C2C715D7B9}" sibTransId="{79A09C1E-21D9-42EC-9FB5-D57CC8DBB804}"/>
    <dgm:cxn modelId="{97E58B12-A3B8-45C3-93C3-2CF46BBA7F67}" srcId="{53A3E81D-A5CC-47E9-B85F-36B5C02AC5D6}" destId="{66F09361-BB26-4071-BC8E-00B2F3F0180F}" srcOrd="0" destOrd="0" parTransId="{5617780E-F97E-4AAA-AB44-20F16EC1C895}" sibTransId="{6F94E020-32E3-4561-BCDC-516BC3EB973A}"/>
    <dgm:cxn modelId="{DD310A18-F728-4F2E-88A2-F01C0D64E91F}" srcId="{A4E2FF14-C280-47EC-9986-8CC146A17C7D}" destId="{FD1FD315-3856-4AF9-BFD0-0721333E66D1}" srcOrd="0" destOrd="0" parTransId="{A52AD7E2-A7DB-4767-8B0B-7A1DECE2A09C}" sibTransId="{327A56CC-FB04-4CBD-B2AC-957DE504DB30}"/>
    <dgm:cxn modelId="{0804C028-5721-484E-9BD0-1E506151E519}" srcId="{66F09361-BB26-4071-BC8E-00B2F3F0180F}" destId="{9BB449B2-1610-41BF-9153-A0329FE99A8A}" srcOrd="1" destOrd="0" parTransId="{2B9D3AB9-2A08-49D5-9D18-9497F3B7BD1F}" sibTransId="{F083A3E2-997B-4F99-962C-67BAD3EF1A67}"/>
    <dgm:cxn modelId="{6704BF2A-9E83-48F4-91A5-920CCBB6EFF9}" type="presOf" srcId="{F68CBBA4-AB99-462A-9A60-E005259EDCC3}" destId="{D4127DD5-AE62-4576-BC31-18824932CD9B}" srcOrd="0" destOrd="1" presId="urn:microsoft.com/office/officeart/2005/8/layout/vList5"/>
    <dgm:cxn modelId="{9D22282D-AFAD-4993-819E-84F6ED51E2AD}" type="presOf" srcId="{C218FD1D-51DF-4978-943F-2039083AF835}" destId="{D4127DD5-AE62-4576-BC31-18824932CD9B}" srcOrd="0" destOrd="0" presId="urn:microsoft.com/office/officeart/2005/8/layout/vList5"/>
    <dgm:cxn modelId="{B79D1D35-D627-4A36-9C7F-B828D671652B}" srcId="{549A22E9-1895-4A8A-9DED-52CF0CB71640}" destId="{F68CBBA4-AB99-462A-9A60-E005259EDCC3}" srcOrd="1" destOrd="0" parTransId="{E39BD501-8B83-4311-B01C-6A5D6865DFD0}" sibTransId="{7F42567A-85F7-470F-B19B-2519C03B9B23}"/>
    <dgm:cxn modelId="{D50D4539-E3E1-457E-925B-B94348B4E788}" type="presOf" srcId="{9BB449B2-1610-41BF-9153-A0329FE99A8A}" destId="{4B6C248C-CAFD-41A0-84C2-9E9024AB3325}" srcOrd="0" destOrd="1" presId="urn:microsoft.com/office/officeart/2005/8/layout/vList5"/>
    <dgm:cxn modelId="{9520E06F-AE67-4D2A-9E64-C6E281452D4C}" srcId="{A4E2FF14-C280-47EC-9986-8CC146A17C7D}" destId="{A0E3ADE3-3023-471A-8F02-2A5511912A1A}" srcOrd="1" destOrd="0" parTransId="{D7D80F6F-D156-480C-8EF1-49A82BF8DDFD}" sibTransId="{43C7233C-4242-44DB-B6E3-EC954624E4A2}"/>
    <dgm:cxn modelId="{22A0787B-2631-40F0-8856-8879797C88BE}" srcId="{53A3E81D-A5CC-47E9-B85F-36B5C02AC5D6}" destId="{549A22E9-1895-4A8A-9DED-52CF0CB71640}" srcOrd="1" destOrd="0" parTransId="{E989BDC0-70D3-45A8-8797-A24D7CED4099}" sibTransId="{726C590D-7A58-42E6-94C1-CCF69A192AC4}"/>
    <dgm:cxn modelId="{2F2C657C-B7D9-4573-B3A5-98E5A25C6F22}" srcId="{53A3E81D-A5CC-47E9-B85F-36B5C02AC5D6}" destId="{A4E2FF14-C280-47EC-9986-8CC146A17C7D}" srcOrd="2" destOrd="0" parTransId="{753C0ED2-4434-4530-A2C3-54656C79F508}" sibTransId="{15659C66-0A6E-41C5-82F5-0D20ED82891E}"/>
    <dgm:cxn modelId="{A304787E-DD7E-4ACF-8004-AF7C7ED4E7F9}" type="presOf" srcId="{7528C15C-6CDE-47BD-9C93-86992A747D72}" destId="{4B6C248C-CAFD-41A0-84C2-9E9024AB3325}" srcOrd="0" destOrd="0" presId="urn:microsoft.com/office/officeart/2005/8/layout/vList5"/>
    <dgm:cxn modelId="{0C9C3C86-9289-4DD8-BCFC-960C934241C9}" type="presOf" srcId="{A4E2FF14-C280-47EC-9986-8CC146A17C7D}" destId="{FC8A6848-19ED-4EEE-97AE-94D57DE4CBAC}" srcOrd="0" destOrd="0" presId="urn:microsoft.com/office/officeart/2005/8/layout/vList5"/>
    <dgm:cxn modelId="{10727A86-40ED-4FCE-BF18-8C0479BF974C}" type="presOf" srcId="{FD1FD315-3856-4AF9-BFD0-0721333E66D1}" destId="{3C8904ED-5B43-452B-B6B4-97BFF454CEF0}" srcOrd="0" destOrd="0" presId="urn:microsoft.com/office/officeart/2005/8/layout/vList5"/>
    <dgm:cxn modelId="{06BB44AD-E93C-4420-A12C-42B0649D27A2}" type="presOf" srcId="{66F09361-BB26-4071-BC8E-00B2F3F0180F}" destId="{2897B7D8-B62F-4137-893E-FA41A753FD76}" srcOrd="0" destOrd="0" presId="urn:microsoft.com/office/officeart/2005/8/layout/vList5"/>
    <dgm:cxn modelId="{AABEDBB2-739E-46C3-A0E7-2AD9EC97881F}" type="presOf" srcId="{549A22E9-1895-4A8A-9DED-52CF0CB71640}" destId="{62180E29-1331-4828-9038-476C527604D1}" srcOrd="0" destOrd="0" presId="urn:microsoft.com/office/officeart/2005/8/layout/vList5"/>
    <dgm:cxn modelId="{B6CE5ABD-8FD7-4C8D-A5A3-3BC7F1799549}" srcId="{549A22E9-1895-4A8A-9DED-52CF0CB71640}" destId="{C218FD1D-51DF-4978-943F-2039083AF835}" srcOrd="0" destOrd="0" parTransId="{2186DEC8-38B6-454C-9BFD-141DF463DEBE}" sibTransId="{9A2E8526-0F53-4B31-9C6D-FB797F861FB8}"/>
    <dgm:cxn modelId="{8FAA0EF6-BEB1-47F3-BE49-E566103FCB2F}" type="presOf" srcId="{53A3E81D-A5CC-47E9-B85F-36B5C02AC5D6}" destId="{13EA5AB0-ECFA-475A-B55B-C8B6529693A3}" srcOrd="0" destOrd="0" presId="urn:microsoft.com/office/officeart/2005/8/layout/vList5"/>
    <dgm:cxn modelId="{B22B6FC6-3ECB-4F12-BC24-04FA2DD510E6}" type="presParOf" srcId="{13EA5AB0-ECFA-475A-B55B-C8B6529693A3}" destId="{CBDCCEB1-96CC-4D1D-9E7E-8C6443865F63}" srcOrd="0" destOrd="0" presId="urn:microsoft.com/office/officeart/2005/8/layout/vList5"/>
    <dgm:cxn modelId="{BAE39BFE-6041-4016-B6A9-813EF9E3D917}" type="presParOf" srcId="{CBDCCEB1-96CC-4D1D-9E7E-8C6443865F63}" destId="{2897B7D8-B62F-4137-893E-FA41A753FD76}" srcOrd="0" destOrd="0" presId="urn:microsoft.com/office/officeart/2005/8/layout/vList5"/>
    <dgm:cxn modelId="{FAF0EE92-FE11-4FE7-95A2-45814E2540F5}" type="presParOf" srcId="{CBDCCEB1-96CC-4D1D-9E7E-8C6443865F63}" destId="{4B6C248C-CAFD-41A0-84C2-9E9024AB3325}" srcOrd="1" destOrd="0" presId="urn:microsoft.com/office/officeart/2005/8/layout/vList5"/>
    <dgm:cxn modelId="{714B3E47-74F4-4055-9028-F49EF2B02428}" type="presParOf" srcId="{13EA5AB0-ECFA-475A-B55B-C8B6529693A3}" destId="{70DB41C7-DFD8-4213-9615-2312129D881C}" srcOrd="1" destOrd="0" presId="urn:microsoft.com/office/officeart/2005/8/layout/vList5"/>
    <dgm:cxn modelId="{205C11E1-C3C7-4CB6-8611-F0036D759150}" type="presParOf" srcId="{13EA5AB0-ECFA-475A-B55B-C8B6529693A3}" destId="{B210626A-E40D-4E26-9011-6BCAECEDB839}" srcOrd="2" destOrd="0" presId="urn:microsoft.com/office/officeart/2005/8/layout/vList5"/>
    <dgm:cxn modelId="{DD2F50F9-6DBB-4610-904F-FD048C1B1283}" type="presParOf" srcId="{B210626A-E40D-4E26-9011-6BCAECEDB839}" destId="{62180E29-1331-4828-9038-476C527604D1}" srcOrd="0" destOrd="0" presId="urn:microsoft.com/office/officeart/2005/8/layout/vList5"/>
    <dgm:cxn modelId="{66417271-6A46-4C65-A854-2463F2D8C1A8}" type="presParOf" srcId="{B210626A-E40D-4E26-9011-6BCAECEDB839}" destId="{D4127DD5-AE62-4576-BC31-18824932CD9B}" srcOrd="1" destOrd="0" presId="urn:microsoft.com/office/officeart/2005/8/layout/vList5"/>
    <dgm:cxn modelId="{E8DCC4C0-0FDB-4500-B76A-7491963963EB}" type="presParOf" srcId="{13EA5AB0-ECFA-475A-B55B-C8B6529693A3}" destId="{B6EF66E7-1CB7-4A55-AAAD-B2590EDA8B49}" srcOrd="3" destOrd="0" presId="urn:microsoft.com/office/officeart/2005/8/layout/vList5"/>
    <dgm:cxn modelId="{5CA3EEF1-805B-497E-8F7A-FE3926B02DB2}" type="presParOf" srcId="{13EA5AB0-ECFA-475A-B55B-C8B6529693A3}" destId="{53553002-AA93-4B25-A081-73B40300E0CA}" srcOrd="4" destOrd="0" presId="urn:microsoft.com/office/officeart/2005/8/layout/vList5"/>
    <dgm:cxn modelId="{80909686-86DE-4BAF-98D1-A7A8D10BFD84}" type="presParOf" srcId="{53553002-AA93-4B25-A081-73B40300E0CA}" destId="{FC8A6848-19ED-4EEE-97AE-94D57DE4CBAC}" srcOrd="0" destOrd="0" presId="urn:microsoft.com/office/officeart/2005/8/layout/vList5"/>
    <dgm:cxn modelId="{DAEE3FDE-167D-4A51-830E-90DAF3BCDD48}" type="presParOf" srcId="{53553002-AA93-4B25-A081-73B40300E0CA}" destId="{3C8904ED-5B43-452B-B6B4-97BFF454CEF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D55163D-719A-4B0E-8D95-F727F53D797A}" type="doc">
      <dgm:prSet loTypeId="urn:microsoft.com/office/officeart/2016/7/layout/ChevronBlockProcess" loCatId="process" qsTypeId="urn:microsoft.com/office/officeart/2005/8/quickstyle/simple2" qsCatId="simple" csTypeId="urn:microsoft.com/office/officeart/2005/8/colors/accent0_3" csCatId="mainScheme" phldr="1"/>
      <dgm:spPr/>
      <dgm:t>
        <a:bodyPr/>
        <a:lstStyle/>
        <a:p>
          <a:endParaRPr lang="en-US"/>
        </a:p>
      </dgm:t>
    </dgm:pt>
    <dgm:pt modelId="{A5FCED4D-016B-4F24-B887-C4DBB346669A}">
      <dgm:prSet/>
      <dgm:spPr/>
      <dgm:t>
        <a:bodyPr/>
        <a:lstStyle/>
        <a:p>
          <a:r>
            <a:rPr lang="en-US" b="1" u="sng" dirty="0"/>
            <a:t>Induction Formative</a:t>
          </a:r>
        </a:p>
      </dgm:t>
    </dgm:pt>
    <dgm:pt modelId="{6ED9BFEF-D014-4C16-B04E-48B24D1689C1}" type="parTrans" cxnId="{E433E733-A01C-4A95-B99C-8CECCC29054B}">
      <dgm:prSet/>
      <dgm:spPr/>
      <dgm:t>
        <a:bodyPr/>
        <a:lstStyle/>
        <a:p>
          <a:endParaRPr lang="en-US"/>
        </a:p>
      </dgm:t>
    </dgm:pt>
    <dgm:pt modelId="{F5DA1D10-B5F4-4537-BF79-71F0BCFB8E7E}" type="sibTrans" cxnId="{E433E733-A01C-4A95-B99C-8CECCC29054B}">
      <dgm:prSet/>
      <dgm:spPr/>
      <dgm:t>
        <a:bodyPr/>
        <a:lstStyle/>
        <a:p>
          <a:endParaRPr lang="en-US"/>
        </a:p>
      </dgm:t>
    </dgm:pt>
    <dgm:pt modelId="{362BDE05-FEEE-4840-BE73-7C895B41C4AC}">
      <dgm:prSet/>
      <dgm:spPr/>
      <dgm:t>
        <a:bodyPr/>
        <a:lstStyle/>
        <a:p>
          <a:r>
            <a:rPr lang="en-US" dirty="0"/>
            <a:t>1 or more Fall Observations</a:t>
          </a:r>
        </a:p>
      </dgm:t>
    </dgm:pt>
    <dgm:pt modelId="{E0CA24EE-D01B-4C8C-9A98-F39DAEA6227F}" type="parTrans" cxnId="{E0E92298-1701-47A4-8839-7F82673F96D8}">
      <dgm:prSet/>
      <dgm:spPr/>
      <dgm:t>
        <a:bodyPr/>
        <a:lstStyle/>
        <a:p>
          <a:endParaRPr lang="en-US"/>
        </a:p>
      </dgm:t>
    </dgm:pt>
    <dgm:pt modelId="{D6235F94-9457-42AA-8A33-644980AB6239}" type="sibTrans" cxnId="{E0E92298-1701-47A4-8839-7F82673F96D8}">
      <dgm:prSet/>
      <dgm:spPr/>
      <dgm:t>
        <a:bodyPr/>
        <a:lstStyle/>
        <a:p>
          <a:endParaRPr lang="en-US"/>
        </a:p>
      </dgm:t>
    </dgm:pt>
    <dgm:pt modelId="{E21387E3-BD8B-410D-A7F2-DCE853442B9D}">
      <dgm:prSet/>
      <dgm:spPr/>
      <dgm:t>
        <a:bodyPr/>
        <a:lstStyle/>
        <a:p>
          <a:r>
            <a:rPr lang="en-US" dirty="0"/>
            <a:t>1 or more Spring Observations</a:t>
          </a:r>
        </a:p>
      </dgm:t>
    </dgm:pt>
    <dgm:pt modelId="{67E719BE-4204-417A-8CF5-C2AFE0DA0DBA}" type="parTrans" cxnId="{CFDCE8B4-810E-46C9-8944-4445C6ECFC1E}">
      <dgm:prSet/>
      <dgm:spPr/>
      <dgm:t>
        <a:bodyPr/>
        <a:lstStyle/>
        <a:p>
          <a:endParaRPr lang="en-US"/>
        </a:p>
      </dgm:t>
    </dgm:pt>
    <dgm:pt modelId="{831443A0-D974-4410-976E-5DAE2028D219}" type="sibTrans" cxnId="{CFDCE8B4-810E-46C9-8944-4445C6ECFC1E}">
      <dgm:prSet/>
      <dgm:spPr/>
      <dgm:t>
        <a:bodyPr/>
        <a:lstStyle/>
        <a:p>
          <a:endParaRPr lang="en-US"/>
        </a:p>
      </dgm:t>
    </dgm:pt>
    <dgm:pt modelId="{3C9F569B-8C10-4DE4-BF11-FCCFEC11A6BA}">
      <dgm:prSet/>
      <dgm:spPr/>
      <dgm:t>
        <a:bodyPr/>
        <a:lstStyle/>
        <a:p>
          <a:r>
            <a:rPr lang="en-US" b="1" u="sng" dirty="0"/>
            <a:t>Annual and Continuing Summative</a:t>
          </a:r>
        </a:p>
      </dgm:t>
    </dgm:pt>
    <dgm:pt modelId="{27D8A016-6559-49AE-A37C-5E513D9F0856}" type="parTrans" cxnId="{7D218BF8-E1E3-4090-AF1B-06B2DD21A29F}">
      <dgm:prSet/>
      <dgm:spPr/>
      <dgm:t>
        <a:bodyPr/>
        <a:lstStyle/>
        <a:p>
          <a:endParaRPr lang="en-US"/>
        </a:p>
      </dgm:t>
    </dgm:pt>
    <dgm:pt modelId="{6196D2F0-E9A2-4A25-A9B8-35D903065AD7}" type="sibTrans" cxnId="{7D218BF8-E1E3-4090-AF1B-06B2DD21A29F}">
      <dgm:prSet/>
      <dgm:spPr/>
      <dgm:t>
        <a:bodyPr/>
        <a:lstStyle/>
        <a:p>
          <a:endParaRPr lang="en-US"/>
        </a:p>
      </dgm:t>
    </dgm:pt>
    <dgm:pt modelId="{29B37736-DDE3-4A31-A5AA-9EA9B29CBBC8}">
      <dgm:prSet/>
      <dgm:spPr/>
      <dgm:t>
        <a:bodyPr/>
        <a:lstStyle/>
        <a:p>
          <a:r>
            <a:rPr lang="en-US" dirty="0"/>
            <a:t>Fall</a:t>
          </a:r>
        </a:p>
      </dgm:t>
    </dgm:pt>
    <dgm:pt modelId="{19C14320-22D8-41C3-A129-C442A7D57380}" type="parTrans" cxnId="{592B90E3-8424-40B1-855F-94DEBCE54AE4}">
      <dgm:prSet/>
      <dgm:spPr/>
      <dgm:t>
        <a:bodyPr/>
        <a:lstStyle/>
        <a:p>
          <a:endParaRPr lang="en-US"/>
        </a:p>
      </dgm:t>
    </dgm:pt>
    <dgm:pt modelId="{8936F67C-925F-45F3-83E7-DAF44604B539}" type="sibTrans" cxnId="{592B90E3-8424-40B1-855F-94DEBCE54AE4}">
      <dgm:prSet/>
      <dgm:spPr/>
      <dgm:t>
        <a:bodyPr/>
        <a:lstStyle/>
        <a:p>
          <a:endParaRPr lang="en-US"/>
        </a:p>
      </dgm:t>
    </dgm:pt>
    <dgm:pt modelId="{3AFEB0F7-856C-4124-9D2C-5D2C77677EE2}">
      <dgm:prSet/>
      <dgm:spPr/>
      <dgm:t>
        <a:bodyPr/>
        <a:lstStyle/>
        <a:p>
          <a:r>
            <a:rPr lang="en-US" dirty="0"/>
            <a:t>Observation by Administrator</a:t>
          </a:r>
        </a:p>
      </dgm:t>
    </dgm:pt>
    <dgm:pt modelId="{4B2B8E18-F55C-4FB1-AD3A-DDD24B48BB66}" type="parTrans" cxnId="{7EFD65FB-0FFE-4A96-855D-A1A66D1A6254}">
      <dgm:prSet/>
      <dgm:spPr/>
      <dgm:t>
        <a:bodyPr/>
        <a:lstStyle/>
        <a:p>
          <a:endParaRPr lang="en-US"/>
        </a:p>
      </dgm:t>
    </dgm:pt>
    <dgm:pt modelId="{9D34BCE1-6C77-41AC-BE88-4E1980336853}" type="sibTrans" cxnId="{7EFD65FB-0FFE-4A96-855D-A1A66D1A6254}">
      <dgm:prSet/>
      <dgm:spPr/>
      <dgm:t>
        <a:bodyPr/>
        <a:lstStyle/>
        <a:p>
          <a:endParaRPr lang="en-US"/>
        </a:p>
      </dgm:t>
    </dgm:pt>
    <dgm:pt modelId="{7774EA89-C847-4874-B832-4A8931F0AD99}">
      <dgm:prSet/>
      <dgm:spPr/>
      <dgm:t>
        <a:bodyPr/>
        <a:lstStyle/>
        <a:p>
          <a:r>
            <a:rPr lang="en-US" dirty="0"/>
            <a:t>Spring</a:t>
          </a:r>
        </a:p>
      </dgm:t>
    </dgm:pt>
    <dgm:pt modelId="{4B2FFB5F-8AAC-4B8B-AA4E-FE0816C41481}" type="parTrans" cxnId="{41B8F3C6-95A7-40A4-8764-3D0B057B55E6}">
      <dgm:prSet/>
      <dgm:spPr/>
      <dgm:t>
        <a:bodyPr/>
        <a:lstStyle/>
        <a:p>
          <a:endParaRPr lang="en-US"/>
        </a:p>
      </dgm:t>
    </dgm:pt>
    <dgm:pt modelId="{103E7321-4F74-4E7B-AA36-7772A1F76867}" type="sibTrans" cxnId="{41B8F3C6-95A7-40A4-8764-3D0B057B55E6}">
      <dgm:prSet/>
      <dgm:spPr/>
      <dgm:t>
        <a:bodyPr/>
        <a:lstStyle/>
        <a:p>
          <a:endParaRPr lang="en-US"/>
        </a:p>
      </dgm:t>
    </dgm:pt>
    <dgm:pt modelId="{C1D89C40-BE96-429C-980A-C1444BBFD900}">
      <dgm:prSet/>
      <dgm:spPr/>
      <dgm:t>
        <a:bodyPr/>
        <a:lstStyle/>
        <a:p>
          <a:r>
            <a:rPr lang="en-US" dirty="0"/>
            <a:t>Observation by Administrator</a:t>
          </a:r>
        </a:p>
      </dgm:t>
    </dgm:pt>
    <dgm:pt modelId="{83E7EB1B-3534-4BD8-BD97-0C2FA25A9B15}" type="parTrans" cxnId="{F4D9F0D9-9AF1-414E-BDCD-1AB2A5EE2168}">
      <dgm:prSet/>
      <dgm:spPr/>
      <dgm:t>
        <a:bodyPr/>
        <a:lstStyle/>
        <a:p>
          <a:endParaRPr lang="en-US"/>
        </a:p>
      </dgm:t>
    </dgm:pt>
    <dgm:pt modelId="{3A81D8AE-374C-4F90-84FD-6DE71F16BD55}" type="sibTrans" cxnId="{F4D9F0D9-9AF1-414E-BDCD-1AB2A5EE2168}">
      <dgm:prSet/>
      <dgm:spPr/>
      <dgm:t>
        <a:bodyPr/>
        <a:lstStyle/>
        <a:p>
          <a:endParaRPr lang="en-US"/>
        </a:p>
      </dgm:t>
    </dgm:pt>
    <dgm:pt modelId="{981EDB5F-4127-47AF-AF96-E3E94CCE2F91}">
      <dgm:prSet/>
      <dgm:spPr/>
      <dgm:t>
        <a:bodyPr/>
        <a:lstStyle/>
        <a:p>
          <a:r>
            <a:rPr lang="en-US" dirty="0"/>
            <a:t>Observation by Certified Counselor</a:t>
          </a:r>
        </a:p>
      </dgm:t>
    </dgm:pt>
    <dgm:pt modelId="{2698714F-EF16-41BE-A6E7-99C9985F94CA}" type="parTrans" cxnId="{3E209634-D4CD-4565-828B-EFD0BC849521}">
      <dgm:prSet/>
      <dgm:spPr/>
      <dgm:t>
        <a:bodyPr/>
        <a:lstStyle/>
        <a:p>
          <a:endParaRPr lang="en-US"/>
        </a:p>
      </dgm:t>
    </dgm:pt>
    <dgm:pt modelId="{527F6036-E67F-4B35-8E22-7D41D0C83C2A}" type="sibTrans" cxnId="{3E209634-D4CD-4565-828B-EFD0BC849521}">
      <dgm:prSet/>
      <dgm:spPr/>
      <dgm:t>
        <a:bodyPr/>
        <a:lstStyle/>
        <a:p>
          <a:endParaRPr lang="en-US"/>
        </a:p>
      </dgm:t>
    </dgm:pt>
    <dgm:pt modelId="{CBB30960-E0F8-497A-8EBA-5F6984F47AF5}">
      <dgm:prSet/>
      <dgm:spPr/>
      <dgm:t>
        <a:bodyPr/>
        <a:lstStyle/>
        <a:p>
          <a:r>
            <a:rPr lang="en-US" dirty="0"/>
            <a:t>Consensus form completed by Evaluation Chair</a:t>
          </a:r>
        </a:p>
      </dgm:t>
    </dgm:pt>
    <dgm:pt modelId="{A9350F97-B053-4859-8EF8-9C8E6C6FF263}" type="parTrans" cxnId="{4D94BB1B-705E-4C94-85F3-C03D27CBCD3E}">
      <dgm:prSet/>
      <dgm:spPr/>
      <dgm:t>
        <a:bodyPr/>
        <a:lstStyle/>
        <a:p>
          <a:endParaRPr lang="en-US"/>
        </a:p>
      </dgm:t>
    </dgm:pt>
    <dgm:pt modelId="{9C940042-C84E-4D3E-BC0D-232161E0FC62}" type="sibTrans" cxnId="{4D94BB1B-705E-4C94-85F3-C03D27CBCD3E}">
      <dgm:prSet/>
      <dgm:spPr/>
      <dgm:t>
        <a:bodyPr/>
        <a:lstStyle/>
        <a:p>
          <a:endParaRPr lang="en-US"/>
        </a:p>
      </dgm:t>
    </dgm:pt>
    <dgm:pt modelId="{4E98F11B-A621-4A99-958D-596887DF4711}">
      <dgm:prSet/>
      <dgm:spPr/>
      <dgm:t>
        <a:bodyPr/>
        <a:lstStyle/>
        <a:p>
          <a:r>
            <a:rPr lang="en-US" b="1" u="sng" dirty="0"/>
            <a:t>Annual Formative</a:t>
          </a:r>
        </a:p>
      </dgm:t>
    </dgm:pt>
    <dgm:pt modelId="{AD70BDE2-E67B-4DFE-A1AD-353178D07D8E}" type="parTrans" cxnId="{C8CF6CB0-5D3C-4E95-A36D-24DC27B4D74B}">
      <dgm:prSet/>
      <dgm:spPr/>
      <dgm:t>
        <a:bodyPr/>
        <a:lstStyle/>
        <a:p>
          <a:endParaRPr lang="en-US"/>
        </a:p>
      </dgm:t>
    </dgm:pt>
    <dgm:pt modelId="{3B04665D-7A96-4EF9-B011-94C4112F079D}" type="sibTrans" cxnId="{C8CF6CB0-5D3C-4E95-A36D-24DC27B4D74B}">
      <dgm:prSet/>
      <dgm:spPr/>
      <dgm:t>
        <a:bodyPr/>
        <a:lstStyle/>
        <a:p>
          <a:endParaRPr lang="en-US"/>
        </a:p>
      </dgm:t>
    </dgm:pt>
    <dgm:pt modelId="{25088E7B-5A4B-486D-A114-06F8578F56E3}">
      <dgm:prSet/>
      <dgm:spPr/>
      <dgm:t>
        <a:bodyPr/>
        <a:lstStyle/>
        <a:p>
          <a:r>
            <a:rPr lang="en-US" dirty="0"/>
            <a:t>Fall</a:t>
          </a:r>
        </a:p>
      </dgm:t>
    </dgm:pt>
    <dgm:pt modelId="{3F34F0DB-43F7-4D5F-9844-61C45FB878DA}" type="parTrans" cxnId="{21E09BEF-2905-4BDB-8448-E885137BC95A}">
      <dgm:prSet/>
      <dgm:spPr/>
      <dgm:t>
        <a:bodyPr/>
        <a:lstStyle/>
        <a:p>
          <a:endParaRPr lang="en-US"/>
        </a:p>
      </dgm:t>
    </dgm:pt>
    <dgm:pt modelId="{27ABAFCC-0D1B-4F2E-9394-9309FB64F3DE}" type="sibTrans" cxnId="{21E09BEF-2905-4BDB-8448-E885137BC95A}">
      <dgm:prSet/>
      <dgm:spPr/>
      <dgm:t>
        <a:bodyPr/>
        <a:lstStyle/>
        <a:p>
          <a:endParaRPr lang="en-US"/>
        </a:p>
      </dgm:t>
    </dgm:pt>
    <dgm:pt modelId="{10D5AE16-18EF-45C3-A6A6-5448627AC42E}">
      <dgm:prSet/>
      <dgm:spPr/>
      <dgm:t>
        <a:bodyPr/>
        <a:lstStyle/>
        <a:p>
          <a:r>
            <a:rPr lang="en-US" dirty="0"/>
            <a:t>Observation by Certified Counselor</a:t>
          </a:r>
        </a:p>
      </dgm:t>
    </dgm:pt>
    <dgm:pt modelId="{B70BE56C-C147-4C07-8A24-BE414BEBFF3E}" type="sibTrans" cxnId="{14A4FC3B-301D-4DAE-BC14-316701F4A0A6}">
      <dgm:prSet/>
      <dgm:spPr/>
      <dgm:t>
        <a:bodyPr/>
        <a:lstStyle/>
        <a:p>
          <a:endParaRPr lang="en-US"/>
        </a:p>
      </dgm:t>
    </dgm:pt>
    <dgm:pt modelId="{2F175411-22BB-4790-8050-5816E2EB7BE9}" type="parTrans" cxnId="{14A4FC3B-301D-4DAE-BC14-316701F4A0A6}">
      <dgm:prSet/>
      <dgm:spPr/>
      <dgm:t>
        <a:bodyPr/>
        <a:lstStyle/>
        <a:p>
          <a:endParaRPr lang="en-US"/>
        </a:p>
      </dgm:t>
    </dgm:pt>
    <dgm:pt modelId="{647E542B-FDDC-4C1C-9F09-08D1BDA6E001}">
      <dgm:prSet/>
      <dgm:spPr/>
      <dgm:t>
        <a:bodyPr/>
        <a:lstStyle/>
        <a:p>
          <a:r>
            <a:rPr lang="en-US" dirty="0"/>
            <a:t>Consensus form completed by Evaluation Chair</a:t>
          </a:r>
        </a:p>
      </dgm:t>
    </dgm:pt>
    <dgm:pt modelId="{858E178B-9C54-45B1-A4B0-E10AB651E7D8}" type="sibTrans" cxnId="{ACE4ABBB-C1FE-4183-848E-1C988F5852BA}">
      <dgm:prSet/>
      <dgm:spPr/>
      <dgm:t>
        <a:bodyPr/>
        <a:lstStyle/>
        <a:p>
          <a:endParaRPr lang="en-US"/>
        </a:p>
      </dgm:t>
    </dgm:pt>
    <dgm:pt modelId="{C446FB5A-77B8-4B0A-818D-FA5D594879C2}" type="parTrans" cxnId="{ACE4ABBB-C1FE-4183-848E-1C988F5852BA}">
      <dgm:prSet/>
      <dgm:spPr/>
      <dgm:t>
        <a:bodyPr/>
        <a:lstStyle/>
        <a:p>
          <a:endParaRPr lang="en-US"/>
        </a:p>
      </dgm:t>
    </dgm:pt>
    <dgm:pt modelId="{405958E7-6838-4BC4-A848-CB01139D67AA}">
      <dgm:prSet/>
      <dgm:spPr/>
      <dgm:t>
        <a:bodyPr/>
        <a:lstStyle/>
        <a:p>
          <a:r>
            <a:rPr lang="en-US" dirty="0"/>
            <a:t>Observation by Administrator</a:t>
          </a:r>
        </a:p>
      </dgm:t>
    </dgm:pt>
    <dgm:pt modelId="{77B1AD09-5D9B-4DBA-BA01-624027C105A6}" type="parTrans" cxnId="{40DED912-C0FA-466E-B526-4E047A20BCF3}">
      <dgm:prSet/>
      <dgm:spPr/>
      <dgm:t>
        <a:bodyPr/>
        <a:lstStyle/>
        <a:p>
          <a:endParaRPr lang="en-US"/>
        </a:p>
      </dgm:t>
    </dgm:pt>
    <dgm:pt modelId="{E806DFDD-D091-430B-8E91-547E02C0F3AA}" type="sibTrans" cxnId="{40DED912-C0FA-466E-B526-4E047A20BCF3}">
      <dgm:prSet/>
      <dgm:spPr/>
      <dgm:t>
        <a:bodyPr/>
        <a:lstStyle/>
        <a:p>
          <a:endParaRPr lang="en-US"/>
        </a:p>
      </dgm:t>
    </dgm:pt>
    <dgm:pt modelId="{B4270DEC-84C8-453A-9E0E-C4B70A9AC41B}">
      <dgm:prSet/>
      <dgm:spPr/>
      <dgm:t>
        <a:bodyPr/>
        <a:lstStyle/>
        <a:p>
          <a:r>
            <a:rPr lang="en-US" dirty="0"/>
            <a:t>Observation by Certified Counselor</a:t>
          </a:r>
        </a:p>
      </dgm:t>
    </dgm:pt>
    <dgm:pt modelId="{135D0293-AC31-4C86-B73D-01F9142FD6D6}" type="parTrans" cxnId="{28645F76-864A-4C5E-97AC-945260474354}">
      <dgm:prSet/>
      <dgm:spPr/>
      <dgm:t>
        <a:bodyPr/>
        <a:lstStyle/>
        <a:p>
          <a:endParaRPr lang="en-US"/>
        </a:p>
      </dgm:t>
    </dgm:pt>
    <dgm:pt modelId="{5C5F1C6A-67F9-4FD5-8537-7E50E8A784AA}" type="sibTrans" cxnId="{28645F76-864A-4C5E-97AC-945260474354}">
      <dgm:prSet/>
      <dgm:spPr/>
      <dgm:t>
        <a:bodyPr/>
        <a:lstStyle/>
        <a:p>
          <a:endParaRPr lang="en-US"/>
        </a:p>
      </dgm:t>
    </dgm:pt>
    <dgm:pt modelId="{FAB72982-F623-4741-879D-0005E0A2926D}">
      <dgm:prSet/>
      <dgm:spPr/>
      <dgm:t>
        <a:bodyPr/>
        <a:lstStyle/>
        <a:p>
          <a:r>
            <a:rPr lang="en-US" dirty="0"/>
            <a:t>Consensus form completed by Evaluation Chair</a:t>
          </a:r>
        </a:p>
      </dgm:t>
    </dgm:pt>
    <dgm:pt modelId="{F1215ACD-FBFD-492B-BB7A-F7B10529C974}" type="parTrans" cxnId="{B4ADCEE0-C7E5-4AC2-AA45-AF778307F2EA}">
      <dgm:prSet/>
      <dgm:spPr/>
      <dgm:t>
        <a:bodyPr/>
        <a:lstStyle/>
        <a:p>
          <a:endParaRPr lang="en-US"/>
        </a:p>
      </dgm:t>
    </dgm:pt>
    <dgm:pt modelId="{243DA7B4-C514-427D-8F2E-72B2B8508345}" type="sibTrans" cxnId="{B4ADCEE0-C7E5-4AC2-AA45-AF778307F2EA}">
      <dgm:prSet/>
      <dgm:spPr/>
      <dgm:t>
        <a:bodyPr/>
        <a:lstStyle/>
        <a:p>
          <a:endParaRPr lang="en-US"/>
        </a:p>
      </dgm:t>
    </dgm:pt>
    <dgm:pt modelId="{2C966BD8-CDA0-4E48-B45A-7F5A56B1554F}">
      <dgm:prSet/>
      <dgm:spPr/>
      <dgm:t>
        <a:bodyPr/>
        <a:lstStyle/>
        <a:p>
          <a:r>
            <a:rPr lang="en-US" dirty="0"/>
            <a:t>Spring</a:t>
          </a:r>
        </a:p>
      </dgm:t>
    </dgm:pt>
    <dgm:pt modelId="{EF46C4A6-519A-4B4A-A53F-A3E9463B1FC5}" type="parTrans" cxnId="{089CC85F-47AA-480F-8A0E-DBC692BA91B4}">
      <dgm:prSet/>
      <dgm:spPr/>
      <dgm:t>
        <a:bodyPr/>
        <a:lstStyle/>
        <a:p>
          <a:endParaRPr lang="en-US"/>
        </a:p>
      </dgm:t>
    </dgm:pt>
    <dgm:pt modelId="{A084C3AC-ECBC-4159-A511-E2F395CE4D5E}" type="sibTrans" cxnId="{089CC85F-47AA-480F-8A0E-DBC692BA91B4}">
      <dgm:prSet/>
      <dgm:spPr/>
      <dgm:t>
        <a:bodyPr/>
        <a:lstStyle/>
        <a:p>
          <a:endParaRPr lang="en-US"/>
        </a:p>
      </dgm:t>
    </dgm:pt>
    <dgm:pt modelId="{FAAAFDC5-D804-4685-AFF1-FE2965979CF7}">
      <dgm:prSet/>
      <dgm:spPr/>
      <dgm:t>
        <a:bodyPr/>
        <a:lstStyle/>
        <a:p>
          <a:r>
            <a:rPr lang="en-US" dirty="0"/>
            <a:t>Observation by Administrator</a:t>
          </a:r>
        </a:p>
      </dgm:t>
    </dgm:pt>
    <dgm:pt modelId="{87E4A1FD-B0AF-4676-99DD-EB2CD3D2C7D2}" type="parTrans" cxnId="{E292C730-E49B-4F77-9BAF-A894CCADEA22}">
      <dgm:prSet/>
      <dgm:spPr/>
      <dgm:t>
        <a:bodyPr/>
        <a:lstStyle/>
        <a:p>
          <a:endParaRPr lang="en-US"/>
        </a:p>
      </dgm:t>
    </dgm:pt>
    <dgm:pt modelId="{CC8B4C75-EB8B-4B1B-8C3C-1EC1B8076B4D}" type="sibTrans" cxnId="{E292C730-E49B-4F77-9BAF-A894CCADEA22}">
      <dgm:prSet/>
      <dgm:spPr/>
      <dgm:t>
        <a:bodyPr/>
        <a:lstStyle/>
        <a:p>
          <a:endParaRPr lang="en-US"/>
        </a:p>
      </dgm:t>
    </dgm:pt>
    <dgm:pt modelId="{F146C8EB-B029-4043-B026-BEF3914AD234}">
      <dgm:prSet/>
      <dgm:spPr/>
      <dgm:t>
        <a:bodyPr/>
        <a:lstStyle/>
        <a:p>
          <a:r>
            <a:rPr lang="en-US" dirty="0"/>
            <a:t>Observation by Certified Counselor</a:t>
          </a:r>
        </a:p>
      </dgm:t>
    </dgm:pt>
    <dgm:pt modelId="{86D5DF0A-32A4-41A7-B077-B8C9E67A8C1F}" type="parTrans" cxnId="{6546CDA3-B6D1-47DE-9C8C-7AEE9B4DA819}">
      <dgm:prSet/>
      <dgm:spPr/>
      <dgm:t>
        <a:bodyPr/>
        <a:lstStyle/>
        <a:p>
          <a:endParaRPr lang="en-US"/>
        </a:p>
      </dgm:t>
    </dgm:pt>
    <dgm:pt modelId="{6A29D6C4-7819-4CBC-9DCF-BFCB0F8CE355}" type="sibTrans" cxnId="{6546CDA3-B6D1-47DE-9C8C-7AEE9B4DA819}">
      <dgm:prSet/>
      <dgm:spPr/>
      <dgm:t>
        <a:bodyPr/>
        <a:lstStyle/>
        <a:p>
          <a:endParaRPr lang="en-US"/>
        </a:p>
      </dgm:t>
    </dgm:pt>
    <dgm:pt modelId="{7230B9BE-582A-4AE7-BE48-C59FE29F52F2}">
      <dgm:prSet/>
      <dgm:spPr/>
      <dgm:t>
        <a:bodyPr/>
        <a:lstStyle/>
        <a:p>
          <a:r>
            <a:rPr lang="en-US" dirty="0"/>
            <a:t>Consensus form completed by Evaluation Chair</a:t>
          </a:r>
        </a:p>
      </dgm:t>
    </dgm:pt>
    <dgm:pt modelId="{55C6B75B-9974-4947-A4E1-AA596C811FE8}" type="parTrans" cxnId="{12955CCC-1424-44E1-B235-9315D8B061AF}">
      <dgm:prSet/>
      <dgm:spPr/>
      <dgm:t>
        <a:bodyPr/>
        <a:lstStyle/>
        <a:p>
          <a:endParaRPr lang="en-US"/>
        </a:p>
      </dgm:t>
    </dgm:pt>
    <dgm:pt modelId="{343D510B-6769-470A-95B6-08A08EA145FF}" type="sibTrans" cxnId="{12955CCC-1424-44E1-B235-9315D8B061AF}">
      <dgm:prSet/>
      <dgm:spPr/>
      <dgm:t>
        <a:bodyPr/>
        <a:lstStyle/>
        <a:p>
          <a:endParaRPr lang="en-US"/>
        </a:p>
      </dgm:t>
    </dgm:pt>
    <dgm:pt modelId="{57B724BB-7943-40FE-8B9B-B2CC157B68A2}">
      <dgm:prSet/>
      <dgm:spPr/>
      <dgm:t>
        <a:bodyPr/>
        <a:lstStyle/>
        <a:p>
          <a:r>
            <a:rPr lang="en-US" dirty="0"/>
            <a:t>Mentor Required</a:t>
          </a:r>
        </a:p>
      </dgm:t>
    </dgm:pt>
    <dgm:pt modelId="{1EC64AC6-611F-4E53-86ED-F9DBAD056751}" type="parTrans" cxnId="{45E1001D-6489-4093-9924-3CBE69D972AE}">
      <dgm:prSet/>
      <dgm:spPr/>
      <dgm:t>
        <a:bodyPr/>
        <a:lstStyle/>
        <a:p>
          <a:endParaRPr lang="en-US"/>
        </a:p>
      </dgm:t>
    </dgm:pt>
    <dgm:pt modelId="{A4AD461B-1681-4A03-B207-EAF7D7142A56}" type="sibTrans" cxnId="{45E1001D-6489-4093-9924-3CBE69D972AE}">
      <dgm:prSet/>
      <dgm:spPr/>
      <dgm:t>
        <a:bodyPr/>
        <a:lstStyle/>
        <a:p>
          <a:endParaRPr lang="en-US"/>
        </a:p>
      </dgm:t>
    </dgm:pt>
    <dgm:pt modelId="{0AC44F49-F87E-4EA1-8205-742C021BA925}">
      <dgm:prSet/>
      <dgm:spPr/>
      <dgm:t>
        <a:bodyPr/>
        <a:lstStyle/>
        <a:p>
          <a:r>
            <a:rPr lang="en-US" dirty="0"/>
            <a:t>Mentor is Required</a:t>
          </a:r>
        </a:p>
      </dgm:t>
    </dgm:pt>
    <dgm:pt modelId="{D711EB37-EFB7-4084-99D8-4841EDD4DEF1}" type="parTrans" cxnId="{B9338829-62F7-42D3-87CD-1535E77A46C9}">
      <dgm:prSet/>
      <dgm:spPr/>
      <dgm:t>
        <a:bodyPr/>
        <a:lstStyle/>
        <a:p>
          <a:endParaRPr lang="en-US"/>
        </a:p>
      </dgm:t>
    </dgm:pt>
    <dgm:pt modelId="{E17BB04F-D5E7-4BA9-B66B-E2ED99D41B79}" type="sibTrans" cxnId="{B9338829-62F7-42D3-87CD-1535E77A46C9}">
      <dgm:prSet/>
      <dgm:spPr/>
      <dgm:t>
        <a:bodyPr/>
        <a:lstStyle/>
        <a:p>
          <a:endParaRPr lang="en-US"/>
        </a:p>
      </dgm:t>
    </dgm:pt>
    <dgm:pt modelId="{523478FB-7734-427A-A66B-5A62BFA63AD9}">
      <dgm:prSet/>
      <dgm:spPr/>
      <dgm:t>
        <a:bodyPr/>
        <a:lstStyle/>
        <a:p>
          <a:r>
            <a:rPr lang="en-US" b="1" u="sng" dirty="0"/>
            <a:t>Continuing Formative</a:t>
          </a:r>
        </a:p>
      </dgm:t>
    </dgm:pt>
    <dgm:pt modelId="{2BF3B1CE-F858-494E-A306-5CA01EDD7D45}" type="parTrans" cxnId="{A7979E6E-BCA0-417F-A576-0BCE76DC3889}">
      <dgm:prSet/>
      <dgm:spPr/>
      <dgm:t>
        <a:bodyPr/>
        <a:lstStyle/>
        <a:p>
          <a:endParaRPr lang="en-US"/>
        </a:p>
      </dgm:t>
    </dgm:pt>
    <dgm:pt modelId="{1C43398C-6C4C-4537-A579-DBFCF92024DB}" type="sibTrans" cxnId="{A7979E6E-BCA0-417F-A576-0BCE76DC3889}">
      <dgm:prSet/>
      <dgm:spPr/>
      <dgm:t>
        <a:bodyPr/>
        <a:lstStyle/>
        <a:p>
          <a:endParaRPr lang="en-US"/>
        </a:p>
      </dgm:t>
    </dgm:pt>
    <dgm:pt modelId="{0A6176C9-DF52-45BB-BF93-123D6B29326F}">
      <dgm:prSet/>
      <dgm:spPr/>
      <dgm:t>
        <a:bodyPr/>
        <a:lstStyle/>
        <a:p>
          <a:r>
            <a:rPr lang="en-US" dirty="0"/>
            <a:t>1 or more Fall Observations</a:t>
          </a:r>
        </a:p>
      </dgm:t>
    </dgm:pt>
    <dgm:pt modelId="{56CAAA48-009E-4917-B06A-0E129A774332}" type="parTrans" cxnId="{D5B61D59-4980-4FD6-8FEA-6E97D624360B}">
      <dgm:prSet/>
      <dgm:spPr/>
      <dgm:t>
        <a:bodyPr/>
        <a:lstStyle/>
        <a:p>
          <a:endParaRPr lang="en-US"/>
        </a:p>
      </dgm:t>
    </dgm:pt>
    <dgm:pt modelId="{84FE10D2-1619-4EC7-A2AA-A685277BB289}" type="sibTrans" cxnId="{D5B61D59-4980-4FD6-8FEA-6E97D624360B}">
      <dgm:prSet/>
      <dgm:spPr/>
      <dgm:t>
        <a:bodyPr/>
        <a:lstStyle/>
        <a:p>
          <a:endParaRPr lang="en-US"/>
        </a:p>
      </dgm:t>
    </dgm:pt>
    <dgm:pt modelId="{BB7A7A06-DFE9-4AC5-91DE-AF5D02E24FF7}">
      <dgm:prSet/>
      <dgm:spPr/>
      <dgm:t>
        <a:bodyPr/>
        <a:lstStyle/>
        <a:p>
          <a:r>
            <a:rPr lang="en-US" dirty="0"/>
            <a:t>1 or more Spring Observations</a:t>
          </a:r>
        </a:p>
      </dgm:t>
    </dgm:pt>
    <dgm:pt modelId="{1807B3AD-442A-43F8-832E-F8639C711B91}" type="parTrans" cxnId="{10C5F7A3-830E-4FAC-8EED-DA582D808375}">
      <dgm:prSet/>
      <dgm:spPr/>
      <dgm:t>
        <a:bodyPr/>
        <a:lstStyle/>
        <a:p>
          <a:endParaRPr lang="en-US"/>
        </a:p>
      </dgm:t>
    </dgm:pt>
    <dgm:pt modelId="{62501DED-B3D6-46DD-82E5-CBF320B646B8}" type="sibTrans" cxnId="{10C5F7A3-830E-4FAC-8EED-DA582D808375}">
      <dgm:prSet/>
      <dgm:spPr/>
      <dgm:t>
        <a:bodyPr/>
        <a:lstStyle/>
        <a:p>
          <a:endParaRPr lang="en-US"/>
        </a:p>
      </dgm:t>
    </dgm:pt>
    <dgm:pt modelId="{D299A584-52AC-4FF9-9A2C-BBEE16BED0AA}">
      <dgm:prSet/>
      <dgm:spPr/>
      <dgm:t>
        <a:bodyPr/>
        <a:lstStyle/>
        <a:p>
          <a:r>
            <a:rPr lang="en-US" dirty="0"/>
            <a:t>Spring cycle can be skipped if all indicators are rated 3 or 4</a:t>
          </a:r>
        </a:p>
      </dgm:t>
    </dgm:pt>
    <dgm:pt modelId="{A1F1562B-066E-406F-85CE-C24365BDCCBE}" type="parTrans" cxnId="{37BF3DF0-E733-4262-9069-685D47A0573A}">
      <dgm:prSet/>
      <dgm:spPr/>
      <dgm:t>
        <a:bodyPr/>
        <a:lstStyle/>
        <a:p>
          <a:endParaRPr lang="en-US"/>
        </a:p>
      </dgm:t>
    </dgm:pt>
    <dgm:pt modelId="{48D50818-38AB-4A6A-A332-B9BD52631C83}" type="sibTrans" cxnId="{37BF3DF0-E733-4262-9069-685D47A0573A}">
      <dgm:prSet/>
      <dgm:spPr/>
      <dgm:t>
        <a:bodyPr/>
        <a:lstStyle/>
        <a:p>
          <a:endParaRPr lang="en-US"/>
        </a:p>
      </dgm:t>
    </dgm:pt>
    <dgm:pt modelId="{BB3F16B7-D683-49A9-9D61-25FF475EFB50}" type="pres">
      <dgm:prSet presAssocID="{4D55163D-719A-4B0E-8D95-F727F53D797A}" presName="Name0" presStyleCnt="0">
        <dgm:presLayoutVars>
          <dgm:dir/>
          <dgm:animLvl val="lvl"/>
          <dgm:resizeHandles val="exact"/>
        </dgm:presLayoutVars>
      </dgm:prSet>
      <dgm:spPr/>
    </dgm:pt>
    <dgm:pt modelId="{2526356C-AAF3-49C9-B94E-F8592BB14045}" type="pres">
      <dgm:prSet presAssocID="{A5FCED4D-016B-4F24-B887-C4DBB346669A}" presName="composite" presStyleCnt="0"/>
      <dgm:spPr/>
    </dgm:pt>
    <dgm:pt modelId="{50898DE2-168F-440A-AE6C-1B7013402AE1}" type="pres">
      <dgm:prSet presAssocID="{A5FCED4D-016B-4F24-B887-C4DBB346669A}" presName="parTx" presStyleLbl="alignNode1" presStyleIdx="0" presStyleCnt="4">
        <dgm:presLayoutVars>
          <dgm:chMax val="0"/>
          <dgm:chPref val="0"/>
        </dgm:presLayoutVars>
      </dgm:prSet>
      <dgm:spPr/>
    </dgm:pt>
    <dgm:pt modelId="{F4B7F475-41B8-4A2F-A8CC-6A7AE3387C20}" type="pres">
      <dgm:prSet presAssocID="{A5FCED4D-016B-4F24-B887-C4DBB346669A}" presName="desTx" presStyleLbl="alignAccFollowNode1" presStyleIdx="0" presStyleCnt="4" custLinFactNeighborX="-288">
        <dgm:presLayoutVars/>
      </dgm:prSet>
      <dgm:spPr/>
    </dgm:pt>
    <dgm:pt modelId="{77F8D0F4-863A-461C-A293-5CA9E5677BA1}" type="pres">
      <dgm:prSet presAssocID="{F5DA1D10-B5F4-4537-BF79-71F0BCFB8E7E}" presName="space" presStyleCnt="0"/>
      <dgm:spPr/>
    </dgm:pt>
    <dgm:pt modelId="{E0159323-068C-4C2F-B0AE-33055D6FD8F6}" type="pres">
      <dgm:prSet presAssocID="{3C9F569B-8C10-4DE4-BF11-FCCFEC11A6BA}" presName="composite" presStyleCnt="0"/>
      <dgm:spPr/>
    </dgm:pt>
    <dgm:pt modelId="{5F7CE382-760B-4522-9C2E-891693AF6A0A}" type="pres">
      <dgm:prSet presAssocID="{3C9F569B-8C10-4DE4-BF11-FCCFEC11A6BA}" presName="parTx" presStyleLbl="alignNode1" presStyleIdx="1" presStyleCnt="4">
        <dgm:presLayoutVars>
          <dgm:chMax val="0"/>
          <dgm:chPref val="0"/>
        </dgm:presLayoutVars>
      </dgm:prSet>
      <dgm:spPr/>
    </dgm:pt>
    <dgm:pt modelId="{49B90B64-F0D4-4588-AA33-A4F45D8D7F75}" type="pres">
      <dgm:prSet presAssocID="{3C9F569B-8C10-4DE4-BF11-FCCFEC11A6BA}" presName="desTx" presStyleLbl="alignAccFollowNode1" presStyleIdx="1" presStyleCnt="4">
        <dgm:presLayoutVars/>
      </dgm:prSet>
      <dgm:spPr/>
    </dgm:pt>
    <dgm:pt modelId="{85722622-E24C-4EB0-9FCE-AD975E77DD02}" type="pres">
      <dgm:prSet presAssocID="{6196D2F0-E9A2-4A25-A9B8-35D903065AD7}" presName="space" presStyleCnt="0"/>
      <dgm:spPr/>
    </dgm:pt>
    <dgm:pt modelId="{606098BA-A340-4E43-B2A1-47F3209EC278}" type="pres">
      <dgm:prSet presAssocID="{4E98F11B-A621-4A99-958D-596887DF4711}" presName="composite" presStyleCnt="0"/>
      <dgm:spPr/>
    </dgm:pt>
    <dgm:pt modelId="{A6EBA436-DB05-4322-AA8A-2F7010E693C9}" type="pres">
      <dgm:prSet presAssocID="{4E98F11B-A621-4A99-958D-596887DF4711}" presName="parTx" presStyleLbl="alignNode1" presStyleIdx="2" presStyleCnt="4">
        <dgm:presLayoutVars>
          <dgm:chMax val="0"/>
          <dgm:chPref val="0"/>
        </dgm:presLayoutVars>
      </dgm:prSet>
      <dgm:spPr/>
    </dgm:pt>
    <dgm:pt modelId="{5E77C19D-BE79-4A3F-85E6-6BFF158E36E0}" type="pres">
      <dgm:prSet presAssocID="{4E98F11B-A621-4A99-958D-596887DF4711}" presName="desTx" presStyleLbl="alignAccFollowNode1" presStyleIdx="2" presStyleCnt="4">
        <dgm:presLayoutVars/>
      </dgm:prSet>
      <dgm:spPr/>
    </dgm:pt>
    <dgm:pt modelId="{0B0F4596-09A3-4087-A491-BB3A0160BF40}" type="pres">
      <dgm:prSet presAssocID="{3B04665D-7A96-4EF9-B011-94C4112F079D}" presName="space" presStyleCnt="0"/>
      <dgm:spPr/>
    </dgm:pt>
    <dgm:pt modelId="{26A90B8F-ED62-40D3-A18B-9F4AE7CA6AAF}" type="pres">
      <dgm:prSet presAssocID="{523478FB-7734-427A-A66B-5A62BFA63AD9}" presName="composite" presStyleCnt="0"/>
      <dgm:spPr/>
    </dgm:pt>
    <dgm:pt modelId="{BF63C040-4DDD-48DB-9E9B-36B97D262DAA}" type="pres">
      <dgm:prSet presAssocID="{523478FB-7734-427A-A66B-5A62BFA63AD9}" presName="parTx" presStyleLbl="alignNode1" presStyleIdx="3" presStyleCnt="4">
        <dgm:presLayoutVars>
          <dgm:chMax val="0"/>
          <dgm:chPref val="0"/>
        </dgm:presLayoutVars>
      </dgm:prSet>
      <dgm:spPr/>
    </dgm:pt>
    <dgm:pt modelId="{681940BF-D702-43DC-A3E3-7BB810EA2218}" type="pres">
      <dgm:prSet presAssocID="{523478FB-7734-427A-A66B-5A62BFA63AD9}" presName="desTx" presStyleLbl="alignAccFollowNode1" presStyleIdx="3" presStyleCnt="4">
        <dgm:presLayoutVars/>
      </dgm:prSet>
      <dgm:spPr/>
    </dgm:pt>
  </dgm:ptLst>
  <dgm:cxnLst>
    <dgm:cxn modelId="{6E8C8801-B0CF-4020-A57E-6A37CF297B9E}" type="presOf" srcId="{FAAAFDC5-D804-4685-AFF1-FE2965979CF7}" destId="{5E77C19D-BE79-4A3F-85E6-6BFF158E36E0}" srcOrd="0" destOrd="6" presId="urn:microsoft.com/office/officeart/2016/7/layout/ChevronBlockProcess"/>
    <dgm:cxn modelId="{C4152003-0F95-4466-8738-92446F9515A8}" type="presOf" srcId="{647E542B-FDDC-4C1C-9F09-08D1BDA6E001}" destId="{49B90B64-F0D4-4588-AA33-A4F45D8D7F75}" srcOrd="0" destOrd="3" presId="urn:microsoft.com/office/officeart/2016/7/layout/ChevronBlockProcess"/>
    <dgm:cxn modelId="{40DED912-C0FA-466E-B526-4E047A20BCF3}" srcId="{25088E7B-5A4B-486D-A114-06F8578F56E3}" destId="{405958E7-6838-4BC4-A848-CB01139D67AA}" srcOrd="0" destOrd="0" parTransId="{77B1AD09-5D9B-4DBA-BA01-624027C105A6}" sibTransId="{E806DFDD-D091-430B-8E91-547E02C0F3AA}"/>
    <dgm:cxn modelId="{4D94BB1B-705E-4C94-85F3-C03D27CBCD3E}" srcId="{7774EA89-C847-4874-B832-4A8931F0AD99}" destId="{CBB30960-E0F8-497A-8EBA-5F6984F47AF5}" srcOrd="2" destOrd="0" parTransId="{A9350F97-B053-4859-8EF8-9C8E6C6FF263}" sibTransId="{9C940042-C84E-4D3E-BC0D-232161E0FC62}"/>
    <dgm:cxn modelId="{45E1001D-6489-4093-9924-3CBE69D972AE}" srcId="{4E98F11B-A621-4A99-958D-596887DF4711}" destId="{57B724BB-7943-40FE-8B9B-B2CC157B68A2}" srcOrd="0" destOrd="0" parTransId="{1EC64AC6-611F-4E53-86ED-F9DBAD056751}" sibTransId="{A4AD461B-1681-4A03-B207-EAF7D7142A56}"/>
    <dgm:cxn modelId="{BDE94224-CCD7-48F2-9D38-1BF03D118907}" type="presOf" srcId="{29B37736-DDE3-4A31-A5AA-9EA9B29CBBC8}" destId="{49B90B64-F0D4-4588-AA33-A4F45D8D7F75}" srcOrd="0" destOrd="0" presId="urn:microsoft.com/office/officeart/2016/7/layout/ChevronBlockProcess"/>
    <dgm:cxn modelId="{B9338829-62F7-42D3-87CD-1535E77A46C9}" srcId="{A5FCED4D-016B-4F24-B887-C4DBB346669A}" destId="{0AC44F49-F87E-4EA1-8205-742C021BA925}" srcOrd="0" destOrd="0" parTransId="{D711EB37-EFB7-4084-99D8-4841EDD4DEF1}" sibTransId="{E17BB04F-D5E7-4BA9-B66B-E2ED99D41B79}"/>
    <dgm:cxn modelId="{E292C730-E49B-4F77-9BAF-A894CCADEA22}" srcId="{2C966BD8-CDA0-4E48-B45A-7F5A56B1554F}" destId="{FAAAFDC5-D804-4685-AFF1-FE2965979CF7}" srcOrd="0" destOrd="0" parTransId="{87E4A1FD-B0AF-4676-99DD-EB2CD3D2C7D2}" sibTransId="{CC8B4C75-EB8B-4B1B-8C3C-1EC1B8076B4D}"/>
    <dgm:cxn modelId="{E433E733-A01C-4A95-B99C-8CECCC29054B}" srcId="{4D55163D-719A-4B0E-8D95-F727F53D797A}" destId="{A5FCED4D-016B-4F24-B887-C4DBB346669A}" srcOrd="0" destOrd="0" parTransId="{6ED9BFEF-D014-4C16-B04E-48B24D1689C1}" sibTransId="{F5DA1D10-B5F4-4537-BF79-71F0BCFB8E7E}"/>
    <dgm:cxn modelId="{3E209634-D4CD-4565-828B-EFD0BC849521}" srcId="{7774EA89-C847-4874-B832-4A8931F0AD99}" destId="{981EDB5F-4127-47AF-AF96-E3E94CCE2F91}" srcOrd="1" destOrd="0" parTransId="{2698714F-EF16-41BE-A6E7-99C9985F94CA}" sibTransId="{527F6036-E67F-4B35-8E22-7D41D0C83C2A}"/>
    <dgm:cxn modelId="{14A4FC3B-301D-4DAE-BC14-316701F4A0A6}" srcId="{29B37736-DDE3-4A31-A5AA-9EA9B29CBBC8}" destId="{10D5AE16-18EF-45C3-A6A6-5448627AC42E}" srcOrd="1" destOrd="0" parTransId="{2F175411-22BB-4790-8050-5816E2EB7BE9}" sibTransId="{B70BE56C-C147-4C07-8A24-BE414BEBFF3E}"/>
    <dgm:cxn modelId="{86C7593E-B759-4AC4-A4D8-CD18A827C137}" type="presOf" srcId="{523478FB-7734-427A-A66B-5A62BFA63AD9}" destId="{BF63C040-4DDD-48DB-9E9B-36B97D262DAA}" srcOrd="0" destOrd="0" presId="urn:microsoft.com/office/officeart/2016/7/layout/ChevronBlockProcess"/>
    <dgm:cxn modelId="{5245FE40-C28B-4B1E-801A-97FEE4418984}" type="presOf" srcId="{2C966BD8-CDA0-4E48-B45A-7F5A56B1554F}" destId="{5E77C19D-BE79-4A3F-85E6-6BFF158E36E0}" srcOrd="0" destOrd="5" presId="urn:microsoft.com/office/officeart/2016/7/layout/ChevronBlockProcess"/>
    <dgm:cxn modelId="{E8D71D5D-8FC0-4B93-A172-5C911EAD0525}" type="presOf" srcId="{CBB30960-E0F8-497A-8EBA-5F6984F47AF5}" destId="{49B90B64-F0D4-4588-AA33-A4F45D8D7F75}" srcOrd="0" destOrd="7" presId="urn:microsoft.com/office/officeart/2016/7/layout/ChevronBlockProcess"/>
    <dgm:cxn modelId="{E56B355D-146E-4100-ABA0-29027C11AF9C}" type="presOf" srcId="{B4270DEC-84C8-453A-9E0E-C4B70A9AC41B}" destId="{5E77C19D-BE79-4A3F-85E6-6BFF158E36E0}" srcOrd="0" destOrd="3" presId="urn:microsoft.com/office/officeart/2016/7/layout/ChevronBlockProcess"/>
    <dgm:cxn modelId="{089CC85F-47AA-480F-8A0E-DBC692BA91B4}" srcId="{4E98F11B-A621-4A99-958D-596887DF4711}" destId="{2C966BD8-CDA0-4E48-B45A-7F5A56B1554F}" srcOrd="2" destOrd="0" parTransId="{EF46C4A6-519A-4B4A-A53F-A3E9463B1FC5}" sibTransId="{A084C3AC-ECBC-4159-A511-E2F395CE4D5E}"/>
    <dgm:cxn modelId="{22C63442-A868-4C8E-8AE7-3B2B8AC1B239}" type="presOf" srcId="{25088E7B-5A4B-486D-A114-06F8578F56E3}" destId="{5E77C19D-BE79-4A3F-85E6-6BFF158E36E0}" srcOrd="0" destOrd="1" presId="urn:microsoft.com/office/officeart/2016/7/layout/ChevronBlockProcess"/>
    <dgm:cxn modelId="{030B5C6A-EF35-4F9F-AA47-CDD6260FD5F2}" type="presOf" srcId="{10D5AE16-18EF-45C3-A6A6-5448627AC42E}" destId="{49B90B64-F0D4-4588-AA33-A4F45D8D7F75}" srcOrd="0" destOrd="2" presId="urn:microsoft.com/office/officeart/2016/7/layout/ChevronBlockProcess"/>
    <dgm:cxn modelId="{A7979E6E-BCA0-417F-A576-0BCE76DC3889}" srcId="{4D55163D-719A-4B0E-8D95-F727F53D797A}" destId="{523478FB-7734-427A-A66B-5A62BFA63AD9}" srcOrd="3" destOrd="0" parTransId="{2BF3B1CE-F858-494E-A306-5CA01EDD7D45}" sibTransId="{1C43398C-6C4C-4537-A579-DBFCF92024DB}"/>
    <dgm:cxn modelId="{3366F44E-B292-455E-8003-6A353699553E}" type="presOf" srcId="{4E98F11B-A621-4A99-958D-596887DF4711}" destId="{A6EBA436-DB05-4322-AA8A-2F7010E693C9}" srcOrd="0" destOrd="0" presId="urn:microsoft.com/office/officeart/2016/7/layout/ChevronBlockProcess"/>
    <dgm:cxn modelId="{C83E6A72-EB71-4BE7-8DA8-2053A49F19AF}" type="presOf" srcId="{7774EA89-C847-4874-B832-4A8931F0AD99}" destId="{49B90B64-F0D4-4588-AA33-A4F45D8D7F75}" srcOrd="0" destOrd="4" presId="urn:microsoft.com/office/officeart/2016/7/layout/ChevronBlockProcess"/>
    <dgm:cxn modelId="{7E2A0654-3F54-40DC-A010-8F7658E1B8A5}" type="presOf" srcId="{A5FCED4D-016B-4F24-B887-C4DBB346669A}" destId="{50898DE2-168F-440A-AE6C-1B7013402AE1}" srcOrd="0" destOrd="0" presId="urn:microsoft.com/office/officeart/2016/7/layout/ChevronBlockProcess"/>
    <dgm:cxn modelId="{28645F76-864A-4C5E-97AC-945260474354}" srcId="{25088E7B-5A4B-486D-A114-06F8578F56E3}" destId="{B4270DEC-84C8-453A-9E0E-C4B70A9AC41B}" srcOrd="1" destOrd="0" parTransId="{135D0293-AC31-4C86-B73D-01F9142FD6D6}" sibTransId="{5C5F1C6A-67F9-4FD5-8537-7E50E8A784AA}"/>
    <dgm:cxn modelId="{D5B61D59-4980-4FD6-8FEA-6E97D624360B}" srcId="{523478FB-7734-427A-A66B-5A62BFA63AD9}" destId="{0A6176C9-DF52-45BB-BF93-123D6B29326F}" srcOrd="0" destOrd="0" parTransId="{56CAAA48-009E-4917-B06A-0E129A774332}" sibTransId="{84FE10D2-1619-4EC7-A2AA-A685277BB289}"/>
    <dgm:cxn modelId="{6AED9E89-654A-43FD-920D-5CB96F5CD6DE}" type="presOf" srcId="{4D55163D-719A-4B0E-8D95-F727F53D797A}" destId="{BB3F16B7-D683-49A9-9D61-25FF475EFB50}" srcOrd="0" destOrd="0" presId="urn:microsoft.com/office/officeart/2016/7/layout/ChevronBlockProcess"/>
    <dgm:cxn modelId="{E67F0B8E-E1F8-4399-9EBA-AE92A836C0B0}" type="presOf" srcId="{F146C8EB-B029-4043-B026-BEF3914AD234}" destId="{5E77C19D-BE79-4A3F-85E6-6BFF158E36E0}" srcOrd="0" destOrd="7" presId="urn:microsoft.com/office/officeart/2016/7/layout/ChevronBlockProcess"/>
    <dgm:cxn modelId="{0DEF4E8E-13D1-43BC-A4BB-FBD69C11B5B9}" type="presOf" srcId="{E21387E3-BD8B-410D-A7F2-DCE853442B9D}" destId="{F4B7F475-41B8-4A2F-A8CC-6A7AE3387C20}" srcOrd="0" destOrd="2" presId="urn:microsoft.com/office/officeart/2016/7/layout/ChevronBlockProcess"/>
    <dgm:cxn modelId="{E0E92298-1701-47A4-8839-7F82673F96D8}" srcId="{A5FCED4D-016B-4F24-B887-C4DBB346669A}" destId="{362BDE05-FEEE-4840-BE73-7C895B41C4AC}" srcOrd="1" destOrd="0" parTransId="{E0CA24EE-D01B-4C8C-9A98-F39DAEA6227F}" sibTransId="{D6235F94-9457-42AA-8A33-644980AB6239}"/>
    <dgm:cxn modelId="{E06A2C9F-0460-4A8A-811D-64F7AFE12C08}" type="presOf" srcId="{981EDB5F-4127-47AF-AF96-E3E94CCE2F91}" destId="{49B90B64-F0D4-4588-AA33-A4F45D8D7F75}" srcOrd="0" destOrd="6" presId="urn:microsoft.com/office/officeart/2016/7/layout/ChevronBlockProcess"/>
    <dgm:cxn modelId="{6546CDA3-B6D1-47DE-9C8C-7AEE9B4DA819}" srcId="{2C966BD8-CDA0-4E48-B45A-7F5A56B1554F}" destId="{F146C8EB-B029-4043-B026-BEF3914AD234}" srcOrd="1" destOrd="0" parTransId="{86D5DF0A-32A4-41A7-B077-B8C9E67A8C1F}" sibTransId="{6A29D6C4-7819-4CBC-9DCF-BFCB0F8CE355}"/>
    <dgm:cxn modelId="{10C5F7A3-830E-4FAC-8EED-DA582D808375}" srcId="{523478FB-7734-427A-A66B-5A62BFA63AD9}" destId="{BB7A7A06-DFE9-4AC5-91DE-AF5D02E24FF7}" srcOrd="1" destOrd="0" parTransId="{1807B3AD-442A-43F8-832E-F8639C711B91}" sibTransId="{62501DED-B3D6-46DD-82E5-CBF320B646B8}"/>
    <dgm:cxn modelId="{A3D4C2A4-A903-4F35-B5EB-3B45637533A5}" type="presOf" srcId="{FAB72982-F623-4741-879D-0005E0A2926D}" destId="{5E77C19D-BE79-4A3F-85E6-6BFF158E36E0}" srcOrd="0" destOrd="4" presId="urn:microsoft.com/office/officeart/2016/7/layout/ChevronBlockProcess"/>
    <dgm:cxn modelId="{86D546A8-DCC2-49DF-841C-B6A801EE8AA9}" type="presOf" srcId="{405958E7-6838-4BC4-A848-CB01139D67AA}" destId="{5E77C19D-BE79-4A3F-85E6-6BFF158E36E0}" srcOrd="0" destOrd="2" presId="urn:microsoft.com/office/officeart/2016/7/layout/ChevronBlockProcess"/>
    <dgm:cxn modelId="{AFBAEDA8-110F-430B-849F-A223D62BDD87}" type="presOf" srcId="{0A6176C9-DF52-45BB-BF93-123D6B29326F}" destId="{681940BF-D702-43DC-A3E3-7BB810EA2218}" srcOrd="0" destOrd="0" presId="urn:microsoft.com/office/officeart/2016/7/layout/ChevronBlockProcess"/>
    <dgm:cxn modelId="{C8CF6CB0-5D3C-4E95-A36D-24DC27B4D74B}" srcId="{4D55163D-719A-4B0E-8D95-F727F53D797A}" destId="{4E98F11B-A621-4A99-958D-596887DF4711}" srcOrd="2" destOrd="0" parTransId="{AD70BDE2-E67B-4DFE-A1AD-353178D07D8E}" sibTransId="{3B04665D-7A96-4EF9-B011-94C4112F079D}"/>
    <dgm:cxn modelId="{CFDCE8B4-810E-46C9-8944-4445C6ECFC1E}" srcId="{A5FCED4D-016B-4F24-B887-C4DBB346669A}" destId="{E21387E3-BD8B-410D-A7F2-DCE853442B9D}" srcOrd="2" destOrd="0" parTransId="{67E719BE-4204-417A-8CF5-C2AFE0DA0DBA}" sibTransId="{831443A0-D974-4410-976E-5DAE2028D219}"/>
    <dgm:cxn modelId="{ACE4ABBB-C1FE-4183-848E-1C988F5852BA}" srcId="{29B37736-DDE3-4A31-A5AA-9EA9B29CBBC8}" destId="{647E542B-FDDC-4C1C-9F09-08D1BDA6E001}" srcOrd="2" destOrd="0" parTransId="{C446FB5A-77B8-4B0A-818D-FA5D594879C2}" sibTransId="{858E178B-9C54-45B1-A4B0-E10AB651E7D8}"/>
    <dgm:cxn modelId="{FF54E8C4-47A8-47D3-8CE6-1173421BC98C}" type="presOf" srcId="{362BDE05-FEEE-4840-BE73-7C895B41C4AC}" destId="{F4B7F475-41B8-4A2F-A8CC-6A7AE3387C20}" srcOrd="0" destOrd="1" presId="urn:microsoft.com/office/officeart/2016/7/layout/ChevronBlockProcess"/>
    <dgm:cxn modelId="{41B8F3C6-95A7-40A4-8764-3D0B057B55E6}" srcId="{3C9F569B-8C10-4DE4-BF11-FCCFEC11A6BA}" destId="{7774EA89-C847-4874-B832-4A8931F0AD99}" srcOrd="1" destOrd="0" parTransId="{4B2FFB5F-8AAC-4B8B-AA4E-FE0816C41481}" sibTransId="{103E7321-4F74-4E7B-AA36-7772A1F76867}"/>
    <dgm:cxn modelId="{12955CCC-1424-44E1-B235-9315D8B061AF}" srcId="{2C966BD8-CDA0-4E48-B45A-7F5A56B1554F}" destId="{7230B9BE-582A-4AE7-BE48-C59FE29F52F2}" srcOrd="2" destOrd="0" parTransId="{55C6B75B-9974-4947-A4E1-AA596C811FE8}" sibTransId="{343D510B-6769-470A-95B6-08A08EA145FF}"/>
    <dgm:cxn modelId="{43478FCF-6D6E-4169-BC49-3C5BA458B835}" type="presOf" srcId="{0AC44F49-F87E-4EA1-8205-742C021BA925}" destId="{F4B7F475-41B8-4A2F-A8CC-6A7AE3387C20}" srcOrd="0" destOrd="0" presId="urn:microsoft.com/office/officeart/2016/7/layout/ChevronBlockProcess"/>
    <dgm:cxn modelId="{F4D9F0D9-9AF1-414E-BDCD-1AB2A5EE2168}" srcId="{7774EA89-C847-4874-B832-4A8931F0AD99}" destId="{C1D89C40-BE96-429C-980A-C1444BBFD900}" srcOrd="0" destOrd="0" parTransId="{83E7EB1B-3534-4BD8-BD97-0C2FA25A9B15}" sibTransId="{3A81D8AE-374C-4F90-84FD-6DE71F16BD55}"/>
    <dgm:cxn modelId="{B4ADCEE0-C7E5-4AC2-AA45-AF778307F2EA}" srcId="{25088E7B-5A4B-486D-A114-06F8578F56E3}" destId="{FAB72982-F623-4741-879D-0005E0A2926D}" srcOrd="2" destOrd="0" parTransId="{F1215ACD-FBFD-492B-BB7A-F7B10529C974}" sibTransId="{243DA7B4-C514-427D-8F2E-72B2B8508345}"/>
    <dgm:cxn modelId="{94139EE2-124D-440A-9A69-493C978B53ED}" type="presOf" srcId="{D299A584-52AC-4FF9-9A2C-BBEE16BED0AA}" destId="{681940BF-D702-43DC-A3E3-7BB810EA2218}" srcOrd="0" destOrd="2" presId="urn:microsoft.com/office/officeart/2016/7/layout/ChevronBlockProcess"/>
    <dgm:cxn modelId="{592B90E3-8424-40B1-855F-94DEBCE54AE4}" srcId="{3C9F569B-8C10-4DE4-BF11-FCCFEC11A6BA}" destId="{29B37736-DDE3-4A31-A5AA-9EA9B29CBBC8}" srcOrd="0" destOrd="0" parTransId="{19C14320-22D8-41C3-A129-C442A7D57380}" sibTransId="{8936F67C-925F-45F3-83E7-DAF44604B539}"/>
    <dgm:cxn modelId="{114A9CEC-EB8B-435B-8B81-6551157D1519}" type="presOf" srcId="{57B724BB-7943-40FE-8B9B-B2CC157B68A2}" destId="{5E77C19D-BE79-4A3F-85E6-6BFF158E36E0}" srcOrd="0" destOrd="0" presId="urn:microsoft.com/office/officeart/2016/7/layout/ChevronBlockProcess"/>
    <dgm:cxn modelId="{6C2657EE-DB30-4874-A810-C209168B66AF}" type="presOf" srcId="{3AFEB0F7-856C-4124-9D2C-5D2C77677EE2}" destId="{49B90B64-F0D4-4588-AA33-A4F45D8D7F75}" srcOrd="0" destOrd="1" presId="urn:microsoft.com/office/officeart/2016/7/layout/ChevronBlockProcess"/>
    <dgm:cxn modelId="{21E09BEF-2905-4BDB-8448-E885137BC95A}" srcId="{4E98F11B-A621-4A99-958D-596887DF4711}" destId="{25088E7B-5A4B-486D-A114-06F8578F56E3}" srcOrd="1" destOrd="0" parTransId="{3F34F0DB-43F7-4D5F-9844-61C45FB878DA}" sibTransId="{27ABAFCC-0D1B-4F2E-9394-9309FB64F3DE}"/>
    <dgm:cxn modelId="{37BF3DF0-E733-4262-9069-685D47A0573A}" srcId="{523478FB-7734-427A-A66B-5A62BFA63AD9}" destId="{D299A584-52AC-4FF9-9A2C-BBEE16BED0AA}" srcOrd="2" destOrd="0" parTransId="{A1F1562B-066E-406F-85CE-C24365BDCCBE}" sibTransId="{48D50818-38AB-4A6A-A332-B9BD52631C83}"/>
    <dgm:cxn modelId="{CBF265F5-B174-4B0E-8606-391CC0BB7391}" type="presOf" srcId="{C1D89C40-BE96-429C-980A-C1444BBFD900}" destId="{49B90B64-F0D4-4588-AA33-A4F45D8D7F75}" srcOrd="0" destOrd="5" presId="urn:microsoft.com/office/officeart/2016/7/layout/ChevronBlockProcess"/>
    <dgm:cxn modelId="{120B5AF6-7836-4B99-9CBA-AF6331D78E49}" type="presOf" srcId="{BB7A7A06-DFE9-4AC5-91DE-AF5D02E24FF7}" destId="{681940BF-D702-43DC-A3E3-7BB810EA2218}" srcOrd="0" destOrd="1" presId="urn:microsoft.com/office/officeart/2016/7/layout/ChevronBlockProcess"/>
    <dgm:cxn modelId="{7D218BF8-E1E3-4090-AF1B-06B2DD21A29F}" srcId="{4D55163D-719A-4B0E-8D95-F727F53D797A}" destId="{3C9F569B-8C10-4DE4-BF11-FCCFEC11A6BA}" srcOrd="1" destOrd="0" parTransId="{27D8A016-6559-49AE-A37C-5E513D9F0856}" sibTransId="{6196D2F0-E9A2-4A25-A9B8-35D903065AD7}"/>
    <dgm:cxn modelId="{10AAE5F9-0611-4FE6-87A7-E184E083DFFF}" type="presOf" srcId="{3C9F569B-8C10-4DE4-BF11-FCCFEC11A6BA}" destId="{5F7CE382-760B-4522-9C2E-891693AF6A0A}" srcOrd="0" destOrd="0" presId="urn:microsoft.com/office/officeart/2016/7/layout/ChevronBlockProcess"/>
    <dgm:cxn modelId="{7EFD65FB-0FFE-4A96-855D-A1A66D1A6254}" srcId="{29B37736-DDE3-4A31-A5AA-9EA9B29CBBC8}" destId="{3AFEB0F7-856C-4124-9D2C-5D2C77677EE2}" srcOrd="0" destOrd="0" parTransId="{4B2B8E18-F55C-4FB1-AD3A-DDD24B48BB66}" sibTransId="{9D34BCE1-6C77-41AC-BE88-4E1980336853}"/>
    <dgm:cxn modelId="{208D0AFD-E82E-4FDF-8F38-7D3DBF0515BC}" type="presOf" srcId="{7230B9BE-582A-4AE7-BE48-C59FE29F52F2}" destId="{5E77C19D-BE79-4A3F-85E6-6BFF158E36E0}" srcOrd="0" destOrd="8" presId="urn:microsoft.com/office/officeart/2016/7/layout/ChevronBlockProcess"/>
    <dgm:cxn modelId="{B6E89664-F007-4234-B73E-2CEF76842A65}" type="presParOf" srcId="{BB3F16B7-D683-49A9-9D61-25FF475EFB50}" destId="{2526356C-AAF3-49C9-B94E-F8592BB14045}" srcOrd="0" destOrd="0" presId="urn:microsoft.com/office/officeart/2016/7/layout/ChevronBlockProcess"/>
    <dgm:cxn modelId="{1EB9F5C8-7D4B-4CD7-BA41-A7442AF5573F}" type="presParOf" srcId="{2526356C-AAF3-49C9-B94E-F8592BB14045}" destId="{50898DE2-168F-440A-AE6C-1B7013402AE1}" srcOrd="0" destOrd="0" presId="urn:microsoft.com/office/officeart/2016/7/layout/ChevronBlockProcess"/>
    <dgm:cxn modelId="{6BFC6F22-D13F-48A7-9E49-A560F9670ABF}" type="presParOf" srcId="{2526356C-AAF3-49C9-B94E-F8592BB14045}" destId="{F4B7F475-41B8-4A2F-A8CC-6A7AE3387C20}" srcOrd="1" destOrd="0" presId="urn:microsoft.com/office/officeart/2016/7/layout/ChevronBlockProcess"/>
    <dgm:cxn modelId="{7E4889C8-8706-4993-9AEF-7EBCED5BE6CD}" type="presParOf" srcId="{BB3F16B7-D683-49A9-9D61-25FF475EFB50}" destId="{77F8D0F4-863A-461C-A293-5CA9E5677BA1}" srcOrd="1" destOrd="0" presId="urn:microsoft.com/office/officeart/2016/7/layout/ChevronBlockProcess"/>
    <dgm:cxn modelId="{43958513-B6A8-4EE6-95E4-B0DAC2F06BEF}" type="presParOf" srcId="{BB3F16B7-D683-49A9-9D61-25FF475EFB50}" destId="{E0159323-068C-4C2F-B0AE-33055D6FD8F6}" srcOrd="2" destOrd="0" presId="urn:microsoft.com/office/officeart/2016/7/layout/ChevronBlockProcess"/>
    <dgm:cxn modelId="{7FD4DD3D-39C1-4481-9A32-B692E667F995}" type="presParOf" srcId="{E0159323-068C-4C2F-B0AE-33055D6FD8F6}" destId="{5F7CE382-760B-4522-9C2E-891693AF6A0A}" srcOrd="0" destOrd="0" presId="urn:microsoft.com/office/officeart/2016/7/layout/ChevronBlockProcess"/>
    <dgm:cxn modelId="{0D373364-3136-4E9C-9850-A06EF1ABA55C}" type="presParOf" srcId="{E0159323-068C-4C2F-B0AE-33055D6FD8F6}" destId="{49B90B64-F0D4-4588-AA33-A4F45D8D7F75}" srcOrd="1" destOrd="0" presId="urn:microsoft.com/office/officeart/2016/7/layout/ChevronBlockProcess"/>
    <dgm:cxn modelId="{567BF6BF-727E-467F-A603-A218F87EFF59}" type="presParOf" srcId="{BB3F16B7-D683-49A9-9D61-25FF475EFB50}" destId="{85722622-E24C-4EB0-9FCE-AD975E77DD02}" srcOrd="3" destOrd="0" presId="urn:microsoft.com/office/officeart/2016/7/layout/ChevronBlockProcess"/>
    <dgm:cxn modelId="{B0EB8021-80D5-4C09-AAEA-ACE4C6BC3514}" type="presParOf" srcId="{BB3F16B7-D683-49A9-9D61-25FF475EFB50}" destId="{606098BA-A340-4E43-B2A1-47F3209EC278}" srcOrd="4" destOrd="0" presId="urn:microsoft.com/office/officeart/2016/7/layout/ChevronBlockProcess"/>
    <dgm:cxn modelId="{278FC7A0-32B3-4023-B6B1-AE6CC07FB0B4}" type="presParOf" srcId="{606098BA-A340-4E43-B2A1-47F3209EC278}" destId="{A6EBA436-DB05-4322-AA8A-2F7010E693C9}" srcOrd="0" destOrd="0" presId="urn:microsoft.com/office/officeart/2016/7/layout/ChevronBlockProcess"/>
    <dgm:cxn modelId="{182B91CB-971F-4C57-8DFE-A40525146661}" type="presParOf" srcId="{606098BA-A340-4E43-B2A1-47F3209EC278}" destId="{5E77C19D-BE79-4A3F-85E6-6BFF158E36E0}" srcOrd="1" destOrd="0" presId="urn:microsoft.com/office/officeart/2016/7/layout/ChevronBlockProcess"/>
    <dgm:cxn modelId="{38B47992-AB99-4831-9F8F-FD666DB8054E}" type="presParOf" srcId="{BB3F16B7-D683-49A9-9D61-25FF475EFB50}" destId="{0B0F4596-09A3-4087-A491-BB3A0160BF40}" srcOrd="5" destOrd="0" presId="urn:microsoft.com/office/officeart/2016/7/layout/ChevronBlockProcess"/>
    <dgm:cxn modelId="{5E33107F-5997-41B6-863A-49F73E2BB889}" type="presParOf" srcId="{BB3F16B7-D683-49A9-9D61-25FF475EFB50}" destId="{26A90B8F-ED62-40D3-A18B-9F4AE7CA6AAF}" srcOrd="6" destOrd="0" presId="urn:microsoft.com/office/officeart/2016/7/layout/ChevronBlockProcess"/>
    <dgm:cxn modelId="{D33BAC9B-A2F8-46B4-AAB5-AE5F222970B4}" type="presParOf" srcId="{26A90B8F-ED62-40D3-A18B-9F4AE7CA6AAF}" destId="{BF63C040-4DDD-48DB-9E9B-36B97D262DAA}" srcOrd="0" destOrd="0" presId="urn:microsoft.com/office/officeart/2016/7/layout/ChevronBlockProcess"/>
    <dgm:cxn modelId="{14FBBF2C-0DD3-4D5E-84E2-054DC1710FFF}" type="presParOf" srcId="{26A90B8F-ED62-40D3-A18B-9F4AE7CA6AAF}" destId="{681940BF-D702-43DC-A3E3-7BB810EA2218}" srcOrd="1" destOrd="0" presId="urn:microsoft.com/office/officeart/2016/7/layout/ChevronBlock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D55163D-719A-4B0E-8D95-F727F53D797A}" type="doc">
      <dgm:prSet loTypeId="urn:microsoft.com/office/officeart/2016/7/layout/ChevronBlockProcess" loCatId="process" qsTypeId="urn:microsoft.com/office/officeart/2005/8/quickstyle/simple1" qsCatId="simple" csTypeId="urn:microsoft.com/office/officeart/2005/8/colors/accent0_3" csCatId="mainScheme" phldr="1"/>
      <dgm:spPr/>
      <dgm:t>
        <a:bodyPr/>
        <a:lstStyle/>
        <a:p>
          <a:endParaRPr lang="en-US"/>
        </a:p>
      </dgm:t>
    </dgm:pt>
    <dgm:pt modelId="{A5FCED4D-016B-4F24-B887-C4DBB346669A}">
      <dgm:prSet/>
      <dgm:spPr/>
      <dgm:t>
        <a:bodyPr/>
        <a:lstStyle/>
        <a:p>
          <a:r>
            <a:rPr lang="en-US" b="1" u="sng"/>
            <a:t>Induction Formative</a:t>
          </a:r>
        </a:p>
      </dgm:t>
    </dgm:pt>
    <dgm:pt modelId="{6ED9BFEF-D014-4C16-B04E-48B24D1689C1}" type="parTrans" cxnId="{E433E733-A01C-4A95-B99C-8CECCC29054B}">
      <dgm:prSet/>
      <dgm:spPr/>
      <dgm:t>
        <a:bodyPr/>
        <a:lstStyle/>
        <a:p>
          <a:endParaRPr lang="en-US"/>
        </a:p>
      </dgm:t>
    </dgm:pt>
    <dgm:pt modelId="{F5DA1D10-B5F4-4537-BF79-71F0BCFB8E7E}" type="sibTrans" cxnId="{E433E733-A01C-4A95-B99C-8CECCC29054B}">
      <dgm:prSet/>
      <dgm:spPr/>
      <dgm:t>
        <a:bodyPr/>
        <a:lstStyle/>
        <a:p>
          <a:endParaRPr lang="en-US"/>
        </a:p>
      </dgm:t>
    </dgm:pt>
    <dgm:pt modelId="{362BDE05-FEEE-4840-BE73-7C895B41C4AC}">
      <dgm:prSet/>
      <dgm:spPr/>
      <dgm:t>
        <a:bodyPr/>
        <a:lstStyle/>
        <a:p>
          <a:r>
            <a:rPr lang="en-US"/>
            <a:t>1 or more Fall Observations</a:t>
          </a:r>
        </a:p>
      </dgm:t>
    </dgm:pt>
    <dgm:pt modelId="{E0CA24EE-D01B-4C8C-9A98-F39DAEA6227F}" type="parTrans" cxnId="{E0E92298-1701-47A4-8839-7F82673F96D8}">
      <dgm:prSet/>
      <dgm:spPr/>
      <dgm:t>
        <a:bodyPr/>
        <a:lstStyle/>
        <a:p>
          <a:endParaRPr lang="en-US"/>
        </a:p>
      </dgm:t>
    </dgm:pt>
    <dgm:pt modelId="{D6235F94-9457-42AA-8A33-644980AB6239}" type="sibTrans" cxnId="{E0E92298-1701-47A4-8839-7F82673F96D8}">
      <dgm:prSet/>
      <dgm:spPr/>
      <dgm:t>
        <a:bodyPr/>
        <a:lstStyle/>
        <a:p>
          <a:endParaRPr lang="en-US"/>
        </a:p>
      </dgm:t>
    </dgm:pt>
    <dgm:pt modelId="{E21387E3-BD8B-410D-A7F2-DCE853442B9D}">
      <dgm:prSet/>
      <dgm:spPr/>
      <dgm:t>
        <a:bodyPr/>
        <a:lstStyle/>
        <a:p>
          <a:r>
            <a:rPr lang="en-US"/>
            <a:t>1 or more Spring Observations</a:t>
          </a:r>
        </a:p>
      </dgm:t>
    </dgm:pt>
    <dgm:pt modelId="{67E719BE-4204-417A-8CF5-C2AFE0DA0DBA}" type="parTrans" cxnId="{CFDCE8B4-810E-46C9-8944-4445C6ECFC1E}">
      <dgm:prSet/>
      <dgm:spPr/>
      <dgm:t>
        <a:bodyPr/>
        <a:lstStyle/>
        <a:p>
          <a:endParaRPr lang="en-US"/>
        </a:p>
      </dgm:t>
    </dgm:pt>
    <dgm:pt modelId="{831443A0-D974-4410-976E-5DAE2028D219}" type="sibTrans" cxnId="{CFDCE8B4-810E-46C9-8944-4445C6ECFC1E}">
      <dgm:prSet/>
      <dgm:spPr/>
      <dgm:t>
        <a:bodyPr/>
        <a:lstStyle/>
        <a:p>
          <a:endParaRPr lang="en-US"/>
        </a:p>
      </dgm:t>
    </dgm:pt>
    <dgm:pt modelId="{3C9F569B-8C10-4DE4-BF11-FCCFEC11A6BA}">
      <dgm:prSet/>
      <dgm:spPr/>
      <dgm:t>
        <a:bodyPr/>
        <a:lstStyle/>
        <a:p>
          <a:r>
            <a:rPr lang="en-US" b="1" u="sng"/>
            <a:t>Annual and Continuing Summative</a:t>
          </a:r>
        </a:p>
      </dgm:t>
    </dgm:pt>
    <dgm:pt modelId="{27D8A016-6559-49AE-A37C-5E513D9F0856}" type="parTrans" cxnId="{7D218BF8-E1E3-4090-AF1B-06B2DD21A29F}">
      <dgm:prSet/>
      <dgm:spPr/>
      <dgm:t>
        <a:bodyPr/>
        <a:lstStyle/>
        <a:p>
          <a:endParaRPr lang="en-US"/>
        </a:p>
      </dgm:t>
    </dgm:pt>
    <dgm:pt modelId="{6196D2F0-E9A2-4A25-A9B8-35D903065AD7}" type="sibTrans" cxnId="{7D218BF8-E1E3-4090-AF1B-06B2DD21A29F}">
      <dgm:prSet/>
      <dgm:spPr/>
      <dgm:t>
        <a:bodyPr/>
        <a:lstStyle/>
        <a:p>
          <a:endParaRPr lang="en-US"/>
        </a:p>
      </dgm:t>
    </dgm:pt>
    <dgm:pt modelId="{29B37736-DDE3-4A31-A5AA-9EA9B29CBBC8}">
      <dgm:prSet/>
      <dgm:spPr/>
      <dgm:t>
        <a:bodyPr/>
        <a:lstStyle/>
        <a:p>
          <a:r>
            <a:rPr lang="en-US"/>
            <a:t>Fall</a:t>
          </a:r>
        </a:p>
      </dgm:t>
    </dgm:pt>
    <dgm:pt modelId="{19C14320-22D8-41C3-A129-C442A7D57380}" type="parTrans" cxnId="{592B90E3-8424-40B1-855F-94DEBCE54AE4}">
      <dgm:prSet/>
      <dgm:spPr/>
      <dgm:t>
        <a:bodyPr/>
        <a:lstStyle/>
        <a:p>
          <a:endParaRPr lang="en-US"/>
        </a:p>
      </dgm:t>
    </dgm:pt>
    <dgm:pt modelId="{8936F67C-925F-45F3-83E7-DAF44604B539}" type="sibTrans" cxnId="{592B90E3-8424-40B1-855F-94DEBCE54AE4}">
      <dgm:prSet/>
      <dgm:spPr/>
      <dgm:t>
        <a:bodyPr/>
        <a:lstStyle/>
        <a:p>
          <a:endParaRPr lang="en-US"/>
        </a:p>
      </dgm:t>
    </dgm:pt>
    <dgm:pt modelId="{3AFEB0F7-856C-4124-9D2C-5D2C77677EE2}">
      <dgm:prSet/>
      <dgm:spPr/>
      <dgm:t>
        <a:bodyPr/>
        <a:lstStyle/>
        <a:p>
          <a:r>
            <a:rPr lang="en-US" dirty="0"/>
            <a:t>Observation by Administrator</a:t>
          </a:r>
        </a:p>
      </dgm:t>
    </dgm:pt>
    <dgm:pt modelId="{4B2B8E18-F55C-4FB1-AD3A-DDD24B48BB66}" type="parTrans" cxnId="{7EFD65FB-0FFE-4A96-855D-A1A66D1A6254}">
      <dgm:prSet/>
      <dgm:spPr/>
      <dgm:t>
        <a:bodyPr/>
        <a:lstStyle/>
        <a:p>
          <a:endParaRPr lang="en-US"/>
        </a:p>
      </dgm:t>
    </dgm:pt>
    <dgm:pt modelId="{9D34BCE1-6C77-41AC-BE88-4E1980336853}" type="sibTrans" cxnId="{7EFD65FB-0FFE-4A96-855D-A1A66D1A6254}">
      <dgm:prSet/>
      <dgm:spPr/>
      <dgm:t>
        <a:bodyPr/>
        <a:lstStyle/>
        <a:p>
          <a:endParaRPr lang="en-US"/>
        </a:p>
      </dgm:t>
    </dgm:pt>
    <dgm:pt modelId="{7774EA89-C847-4874-B832-4A8931F0AD99}">
      <dgm:prSet/>
      <dgm:spPr/>
      <dgm:t>
        <a:bodyPr/>
        <a:lstStyle/>
        <a:p>
          <a:r>
            <a:rPr lang="en-US"/>
            <a:t>Spring</a:t>
          </a:r>
        </a:p>
      </dgm:t>
    </dgm:pt>
    <dgm:pt modelId="{4B2FFB5F-8AAC-4B8B-AA4E-FE0816C41481}" type="parTrans" cxnId="{41B8F3C6-95A7-40A4-8764-3D0B057B55E6}">
      <dgm:prSet/>
      <dgm:spPr/>
      <dgm:t>
        <a:bodyPr/>
        <a:lstStyle/>
        <a:p>
          <a:endParaRPr lang="en-US"/>
        </a:p>
      </dgm:t>
    </dgm:pt>
    <dgm:pt modelId="{103E7321-4F74-4E7B-AA36-7772A1F76867}" type="sibTrans" cxnId="{41B8F3C6-95A7-40A4-8764-3D0B057B55E6}">
      <dgm:prSet/>
      <dgm:spPr/>
      <dgm:t>
        <a:bodyPr/>
        <a:lstStyle/>
        <a:p>
          <a:endParaRPr lang="en-US"/>
        </a:p>
      </dgm:t>
    </dgm:pt>
    <dgm:pt modelId="{C1D89C40-BE96-429C-980A-C1444BBFD900}">
      <dgm:prSet/>
      <dgm:spPr/>
      <dgm:t>
        <a:bodyPr/>
        <a:lstStyle/>
        <a:p>
          <a:r>
            <a:rPr lang="en-US" dirty="0"/>
            <a:t>Observation by Administrator</a:t>
          </a:r>
        </a:p>
      </dgm:t>
    </dgm:pt>
    <dgm:pt modelId="{83E7EB1B-3534-4BD8-BD97-0C2FA25A9B15}" type="parTrans" cxnId="{F4D9F0D9-9AF1-414E-BDCD-1AB2A5EE2168}">
      <dgm:prSet/>
      <dgm:spPr/>
      <dgm:t>
        <a:bodyPr/>
        <a:lstStyle/>
        <a:p>
          <a:endParaRPr lang="en-US"/>
        </a:p>
      </dgm:t>
    </dgm:pt>
    <dgm:pt modelId="{3A81D8AE-374C-4F90-84FD-6DE71F16BD55}" type="sibTrans" cxnId="{F4D9F0D9-9AF1-414E-BDCD-1AB2A5EE2168}">
      <dgm:prSet/>
      <dgm:spPr/>
      <dgm:t>
        <a:bodyPr/>
        <a:lstStyle/>
        <a:p>
          <a:endParaRPr lang="en-US"/>
        </a:p>
      </dgm:t>
    </dgm:pt>
    <dgm:pt modelId="{981EDB5F-4127-47AF-AF96-E3E94CCE2F91}">
      <dgm:prSet/>
      <dgm:spPr/>
      <dgm:t>
        <a:bodyPr/>
        <a:lstStyle/>
        <a:p>
          <a:r>
            <a:rPr lang="en-US" dirty="0"/>
            <a:t>Observation by Certified Librarian</a:t>
          </a:r>
        </a:p>
      </dgm:t>
    </dgm:pt>
    <dgm:pt modelId="{2698714F-EF16-41BE-A6E7-99C9985F94CA}" type="parTrans" cxnId="{3E209634-D4CD-4565-828B-EFD0BC849521}">
      <dgm:prSet/>
      <dgm:spPr/>
      <dgm:t>
        <a:bodyPr/>
        <a:lstStyle/>
        <a:p>
          <a:endParaRPr lang="en-US"/>
        </a:p>
      </dgm:t>
    </dgm:pt>
    <dgm:pt modelId="{527F6036-E67F-4B35-8E22-7D41D0C83C2A}" type="sibTrans" cxnId="{3E209634-D4CD-4565-828B-EFD0BC849521}">
      <dgm:prSet/>
      <dgm:spPr/>
      <dgm:t>
        <a:bodyPr/>
        <a:lstStyle/>
        <a:p>
          <a:endParaRPr lang="en-US"/>
        </a:p>
      </dgm:t>
    </dgm:pt>
    <dgm:pt modelId="{CBB30960-E0F8-497A-8EBA-5F6984F47AF5}">
      <dgm:prSet/>
      <dgm:spPr/>
      <dgm:t>
        <a:bodyPr/>
        <a:lstStyle/>
        <a:p>
          <a:r>
            <a:rPr lang="en-US" dirty="0"/>
            <a:t>Consensus form completed by Evaluation Chair</a:t>
          </a:r>
        </a:p>
      </dgm:t>
    </dgm:pt>
    <dgm:pt modelId="{A9350F97-B053-4859-8EF8-9C8E6C6FF263}" type="parTrans" cxnId="{4D94BB1B-705E-4C94-85F3-C03D27CBCD3E}">
      <dgm:prSet/>
      <dgm:spPr/>
      <dgm:t>
        <a:bodyPr/>
        <a:lstStyle/>
        <a:p>
          <a:endParaRPr lang="en-US"/>
        </a:p>
      </dgm:t>
    </dgm:pt>
    <dgm:pt modelId="{9C940042-C84E-4D3E-BC0D-232161E0FC62}" type="sibTrans" cxnId="{4D94BB1B-705E-4C94-85F3-C03D27CBCD3E}">
      <dgm:prSet/>
      <dgm:spPr/>
      <dgm:t>
        <a:bodyPr/>
        <a:lstStyle/>
        <a:p>
          <a:endParaRPr lang="en-US"/>
        </a:p>
      </dgm:t>
    </dgm:pt>
    <dgm:pt modelId="{4E98F11B-A621-4A99-958D-596887DF4711}">
      <dgm:prSet/>
      <dgm:spPr/>
      <dgm:t>
        <a:bodyPr/>
        <a:lstStyle/>
        <a:p>
          <a:r>
            <a:rPr lang="en-US" b="1" u="sng"/>
            <a:t>Annual Formative</a:t>
          </a:r>
        </a:p>
      </dgm:t>
    </dgm:pt>
    <dgm:pt modelId="{AD70BDE2-E67B-4DFE-A1AD-353178D07D8E}" type="parTrans" cxnId="{C8CF6CB0-5D3C-4E95-A36D-24DC27B4D74B}">
      <dgm:prSet/>
      <dgm:spPr/>
      <dgm:t>
        <a:bodyPr/>
        <a:lstStyle/>
        <a:p>
          <a:endParaRPr lang="en-US"/>
        </a:p>
      </dgm:t>
    </dgm:pt>
    <dgm:pt modelId="{3B04665D-7A96-4EF9-B011-94C4112F079D}" type="sibTrans" cxnId="{C8CF6CB0-5D3C-4E95-A36D-24DC27B4D74B}">
      <dgm:prSet/>
      <dgm:spPr/>
      <dgm:t>
        <a:bodyPr/>
        <a:lstStyle/>
        <a:p>
          <a:endParaRPr lang="en-US"/>
        </a:p>
      </dgm:t>
    </dgm:pt>
    <dgm:pt modelId="{25088E7B-5A4B-486D-A114-06F8578F56E3}">
      <dgm:prSet/>
      <dgm:spPr/>
      <dgm:t>
        <a:bodyPr/>
        <a:lstStyle/>
        <a:p>
          <a:r>
            <a:rPr lang="en-US"/>
            <a:t>Fall</a:t>
          </a:r>
        </a:p>
      </dgm:t>
    </dgm:pt>
    <dgm:pt modelId="{3F34F0DB-43F7-4D5F-9844-61C45FB878DA}" type="parTrans" cxnId="{21E09BEF-2905-4BDB-8448-E885137BC95A}">
      <dgm:prSet/>
      <dgm:spPr/>
      <dgm:t>
        <a:bodyPr/>
        <a:lstStyle/>
        <a:p>
          <a:endParaRPr lang="en-US"/>
        </a:p>
      </dgm:t>
    </dgm:pt>
    <dgm:pt modelId="{27ABAFCC-0D1B-4F2E-9394-9309FB64F3DE}" type="sibTrans" cxnId="{21E09BEF-2905-4BDB-8448-E885137BC95A}">
      <dgm:prSet/>
      <dgm:spPr/>
      <dgm:t>
        <a:bodyPr/>
        <a:lstStyle/>
        <a:p>
          <a:endParaRPr lang="en-US"/>
        </a:p>
      </dgm:t>
    </dgm:pt>
    <dgm:pt modelId="{10D5AE16-18EF-45C3-A6A6-5448627AC42E}">
      <dgm:prSet/>
      <dgm:spPr/>
      <dgm:t>
        <a:bodyPr/>
        <a:lstStyle/>
        <a:p>
          <a:r>
            <a:rPr lang="en-US" dirty="0"/>
            <a:t>Observation by Certified Librarian</a:t>
          </a:r>
        </a:p>
      </dgm:t>
    </dgm:pt>
    <dgm:pt modelId="{B70BE56C-C147-4C07-8A24-BE414BEBFF3E}" type="sibTrans" cxnId="{14A4FC3B-301D-4DAE-BC14-316701F4A0A6}">
      <dgm:prSet/>
      <dgm:spPr/>
      <dgm:t>
        <a:bodyPr/>
        <a:lstStyle/>
        <a:p>
          <a:endParaRPr lang="en-US"/>
        </a:p>
      </dgm:t>
    </dgm:pt>
    <dgm:pt modelId="{2F175411-22BB-4790-8050-5816E2EB7BE9}" type="parTrans" cxnId="{14A4FC3B-301D-4DAE-BC14-316701F4A0A6}">
      <dgm:prSet/>
      <dgm:spPr/>
      <dgm:t>
        <a:bodyPr/>
        <a:lstStyle/>
        <a:p>
          <a:endParaRPr lang="en-US"/>
        </a:p>
      </dgm:t>
    </dgm:pt>
    <dgm:pt modelId="{647E542B-FDDC-4C1C-9F09-08D1BDA6E001}">
      <dgm:prSet/>
      <dgm:spPr/>
      <dgm:t>
        <a:bodyPr/>
        <a:lstStyle/>
        <a:p>
          <a:r>
            <a:rPr lang="en-US" dirty="0"/>
            <a:t>Consensus form completed by Evaluation Chair</a:t>
          </a:r>
        </a:p>
      </dgm:t>
    </dgm:pt>
    <dgm:pt modelId="{858E178B-9C54-45B1-A4B0-E10AB651E7D8}" type="sibTrans" cxnId="{ACE4ABBB-C1FE-4183-848E-1C988F5852BA}">
      <dgm:prSet/>
      <dgm:spPr/>
      <dgm:t>
        <a:bodyPr/>
        <a:lstStyle/>
        <a:p>
          <a:endParaRPr lang="en-US"/>
        </a:p>
      </dgm:t>
    </dgm:pt>
    <dgm:pt modelId="{C446FB5A-77B8-4B0A-818D-FA5D594879C2}" type="parTrans" cxnId="{ACE4ABBB-C1FE-4183-848E-1C988F5852BA}">
      <dgm:prSet/>
      <dgm:spPr/>
      <dgm:t>
        <a:bodyPr/>
        <a:lstStyle/>
        <a:p>
          <a:endParaRPr lang="en-US"/>
        </a:p>
      </dgm:t>
    </dgm:pt>
    <dgm:pt modelId="{405958E7-6838-4BC4-A848-CB01139D67AA}">
      <dgm:prSet/>
      <dgm:spPr/>
      <dgm:t>
        <a:bodyPr/>
        <a:lstStyle/>
        <a:p>
          <a:r>
            <a:rPr lang="en-US" dirty="0"/>
            <a:t>Observation by Administrator</a:t>
          </a:r>
        </a:p>
      </dgm:t>
    </dgm:pt>
    <dgm:pt modelId="{77B1AD09-5D9B-4DBA-BA01-624027C105A6}" type="parTrans" cxnId="{40DED912-C0FA-466E-B526-4E047A20BCF3}">
      <dgm:prSet/>
      <dgm:spPr/>
      <dgm:t>
        <a:bodyPr/>
        <a:lstStyle/>
        <a:p>
          <a:endParaRPr lang="en-US"/>
        </a:p>
      </dgm:t>
    </dgm:pt>
    <dgm:pt modelId="{E806DFDD-D091-430B-8E91-547E02C0F3AA}" type="sibTrans" cxnId="{40DED912-C0FA-466E-B526-4E047A20BCF3}">
      <dgm:prSet/>
      <dgm:spPr/>
      <dgm:t>
        <a:bodyPr/>
        <a:lstStyle/>
        <a:p>
          <a:endParaRPr lang="en-US"/>
        </a:p>
      </dgm:t>
    </dgm:pt>
    <dgm:pt modelId="{B4270DEC-84C8-453A-9E0E-C4B70A9AC41B}">
      <dgm:prSet/>
      <dgm:spPr/>
      <dgm:t>
        <a:bodyPr/>
        <a:lstStyle/>
        <a:p>
          <a:r>
            <a:rPr lang="en-US" dirty="0"/>
            <a:t>Observation by Certified Librarian</a:t>
          </a:r>
        </a:p>
      </dgm:t>
    </dgm:pt>
    <dgm:pt modelId="{135D0293-AC31-4C86-B73D-01F9142FD6D6}" type="parTrans" cxnId="{28645F76-864A-4C5E-97AC-945260474354}">
      <dgm:prSet/>
      <dgm:spPr/>
      <dgm:t>
        <a:bodyPr/>
        <a:lstStyle/>
        <a:p>
          <a:endParaRPr lang="en-US"/>
        </a:p>
      </dgm:t>
    </dgm:pt>
    <dgm:pt modelId="{5C5F1C6A-67F9-4FD5-8537-7E50E8A784AA}" type="sibTrans" cxnId="{28645F76-864A-4C5E-97AC-945260474354}">
      <dgm:prSet/>
      <dgm:spPr/>
      <dgm:t>
        <a:bodyPr/>
        <a:lstStyle/>
        <a:p>
          <a:endParaRPr lang="en-US"/>
        </a:p>
      </dgm:t>
    </dgm:pt>
    <dgm:pt modelId="{FAB72982-F623-4741-879D-0005E0A2926D}">
      <dgm:prSet/>
      <dgm:spPr/>
      <dgm:t>
        <a:bodyPr/>
        <a:lstStyle/>
        <a:p>
          <a:r>
            <a:rPr lang="en-US" dirty="0"/>
            <a:t>Consensus form completed by Evaluation Chair</a:t>
          </a:r>
        </a:p>
      </dgm:t>
    </dgm:pt>
    <dgm:pt modelId="{F1215ACD-FBFD-492B-BB7A-F7B10529C974}" type="parTrans" cxnId="{B4ADCEE0-C7E5-4AC2-AA45-AF778307F2EA}">
      <dgm:prSet/>
      <dgm:spPr/>
      <dgm:t>
        <a:bodyPr/>
        <a:lstStyle/>
        <a:p>
          <a:endParaRPr lang="en-US"/>
        </a:p>
      </dgm:t>
    </dgm:pt>
    <dgm:pt modelId="{243DA7B4-C514-427D-8F2E-72B2B8508345}" type="sibTrans" cxnId="{B4ADCEE0-C7E5-4AC2-AA45-AF778307F2EA}">
      <dgm:prSet/>
      <dgm:spPr/>
      <dgm:t>
        <a:bodyPr/>
        <a:lstStyle/>
        <a:p>
          <a:endParaRPr lang="en-US"/>
        </a:p>
      </dgm:t>
    </dgm:pt>
    <dgm:pt modelId="{2C966BD8-CDA0-4E48-B45A-7F5A56B1554F}">
      <dgm:prSet/>
      <dgm:spPr/>
      <dgm:t>
        <a:bodyPr/>
        <a:lstStyle/>
        <a:p>
          <a:r>
            <a:rPr lang="en-US"/>
            <a:t>Spring</a:t>
          </a:r>
        </a:p>
      </dgm:t>
    </dgm:pt>
    <dgm:pt modelId="{EF46C4A6-519A-4B4A-A53F-A3E9463B1FC5}" type="parTrans" cxnId="{089CC85F-47AA-480F-8A0E-DBC692BA91B4}">
      <dgm:prSet/>
      <dgm:spPr/>
      <dgm:t>
        <a:bodyPr/>
        <a:lstStyle/>
        <a:p>
          <a:endParaRPr lang="en-US"/>
        </a:p>
      </dgm:t>
    </dgm:pt>
    <dgm:pt modelId="{A084C3AC-ECBC-4159-A511-E2F395CE4D5E}" type="sibTrans" cxnId="{089CC85F-47AA-480F-8A0E-DBC692BA91B4}">
      <dgm:prSet/>
      <dgm:spPr/>
      <dgm:t>
        <a:bodyPr/>
        <a:lstStyle/>
        <a:p>
          <a:endParaRPr lang="en-US"/>
        </a:p>
      </dgm:t>
    </dgm:pt>
    <dgm:pt modelId="{FAAAFDC5-D804-4685-AFF1-FE2965979CF7}">
      <dgm:prSet/>
      <dgm:spPr/>
      <dgm:t>
        <a:bodyPr/>
        <a:lstStyle/>
        <a:p>
          <a:r>
            <a:rPr lang="en-US" dirty="0"/>
            <a:t>Observation by Administrator</a:t>
          </a:r>
        </a:p>
      </dgm:t>
    </dgm:pt>
    <dgm:pt modelId="{87E4A1FD-B0AF-4676-99DD-EB2CD3D2C7D2}" type="parTrans" cxnId="{E292C730-E49B-4F77-9BAF-A894CCADEA22}">
      <dgm:prSet/>
      <dgm:spPr/>
      <dgm:t>
        <a:bodyPr/>
        <a:lstStyle/>
        <a:p>
          <a:endParaRPr lang="en-US"/>
        </a:p>
      </dgm:t>
    </dgm:pt>
    <dgm:pt modelId="{CC8B4C75-EB8B-4B1B-8C3C-1EC1B8076B4D}" type="sibTrans" cxnId="{E292C730-E49B-4F77-9BAF-A894CCADEA22}">
      <dgm:prSet/>
      <dgm:spPr/>
      <dgm:t>
        <a:bodyPr/>
        <a:lstStyle/>
        <a:p>
          <a:endParaRPr lang="en-US"/>
        </a:p>
      </dgm:t>
    </dgm:pt>
    <dgm:pt modelId="{F146C8EB-B029-4043-B026-BEF3914AD234}">
      <dgm:prSet/>
      <dgm:spPr/>
      <dgm:t>
        <a:bodyPr/>
        <a:lstStyle/>
        <a:p>
          <a:r>
            <a:rPr lang="en-US" dirty="0"/>
            <a:t>Observation by Certified Librarian</a:t>
          </a:r>
        </a:p>
      </dgm:t>
    </dgm:pt>
    <dgm:pt modelId="{86D5DF0A-32A4-41A7-B077-B8C9E67A8C1F}" type="parTrans" cxnId="{6546CDA3-B6D1-47DE-9C8C-7AEE9B4DA819}">
      <dgm:prSet/>
      <dgm:spPr/>
      <dgm:t>
        <a:bodyPr/>
        <a:lstStyle/>
        <a:p>
          <a:endParaRPr lang="en-US"/>
        </a:p>
      </dgm:t>
    </dgm:pt>
    <dgm:pt modelId="{6A29D6C4-7819-4CBC-9DCF-BFCB0F8CE355}" type="sibTrans" cxnId="{6546CDA3-B6D1-47DE-9C8C-7AEE9B4DA819}">
      <dgm:prSet/>
      <dgm:spPr/>
      <dgm:t>
        <a:bodyPr/>
        <a:lstStyle/>
        <a:p>
          <a:endParaRPr lang="en-US"/>
        </a:p>
      </dgm:t>
    </dgm:pt>
    <dgm:pt modelId="{7230B9BE-582A-4AE7-BE48-C59FE29F52F2}">
      <dgm:prSet/>
      <dgm:spPr/>
      <dgm:t>
        <a:bodyPr/>
        <a:lstStyle/>
        <a:p>
          <a:r>
            <a:rPr lang="en-US" dirty="0"/>
            <a:t>Consensus form completed by Evaluation Chair</a:t>
          </a:r>
        </a:p>
      </dgm:t>
    </dgm:pt>
    <dgm:pt modelId="{55C6B75B-9974-4947-A4E1-AA596C811FE8}" type="parTrans" cxnId="{12955CCC-1424-44E1-B235-9315D8B061AF}">
      <dgm:prSet/>
      <dgm:spPr/>
      <dgm:t>
        <a:bodyPr/>
        <a:lstStyle/>
        <a:p>
          <a:endParaRPr lang="en-US"/>
        </a:p>
      </dgm:t>
    </dgm:pt>
    <dgm:pt modelId="{343D510B-6769-470A-95B6-08A08EA145FF}" type="sibTrans" cxnId="{12955CCC-1424-44E1-B235-9315D8B061AF}">
      <dgm:prSet/>
      <dgm:spPr/>
      <dgm:t>
        <a:bodyPr/>
        <a:lstStyle/>
        <a:p>
          <a:endParaRPr lang="en-US"/>
        </a:p>
      </dgm:t>
    </dgm:pt>
    <dgm:pt modelId="{57B724BB-7943-40FE-8B9B-B2CC157B68A2}">
      <dgm:prSet/>
      <dgm:spPr/>
      <dgm:t>
        <a:bodyPr/>
        <a:lstStyle/>
        <a:p>
          <a:r>
            <a:rPr lang="en-US"/>
            <a:t>Mentor Required</a:t>
          </a:r>
        </a:p>
      </dgm:t>
    </dgm:pt>
    <dgm:pt modelId="{1EC64AC6-611F-4E53-86ED-F9DBAD056751}" type="parTrans" cxnId="{45E1001D-6489-4093-9924-3CBE69D972AE}">
      <dgm:prSet/>
      <dgm:spPr/>
      <dgm:t>
        <a:bodyPr/>
        <a:lstStyle/>
        <a:p>
          <a:endParaRPr lang="en-US"/>
        </a:p>
      </dgm:t>
    </dgm:pt>
    <dgm:pt modelId="{A4AD461B-1681-4A03-B207-EAF7D7142A56}" type="sibTrans" cxnId="{45E1001D-6489-4093-9924-3CBE69D972AE}">
      <dgm:prSet/>
      <dgm:spPr/>
      <dgm:t>
        <a:bodyPr/>
        <a:lstStyle/>
        <a:p>
          <a:endParaRPr lang="en-US"/>
        </a:p>
      </dgm:t>
    </dgm:pt>
    <dgm:pt modelId="{0AC44F49-F87E-4EA1-8205-742C021BA925}">
      <dgm:prSet/>
      <dgm:spPr/>
      <dgm:t>
        <a:bodyPr/>
        <a:lstStyle/>
        <a:p>
          <a:r>
            <a:rPr lang="en-US"/>
            <a:t>Mentor is Required</a:t>
          </a:r>
        </a:p>
      </dgm:t>
    </dgm:pt>
    <dgm:pt modelId="{D711EB37-EFB7-4084-99D8-4841EDD4DEF1}" type="parTrans" cxnId="{B9338829-62F7-42D3-87CD-1535E77A46C9}">
      <dgm:prSet/>
      <dgm:spPr/>
      <dgm:t>
        <a:bodyPr/>
        <a:lstStyle/>
        <a:p>
          <a:endParaRPr lang="en-US"/>
        </a:p>
      </dgm:t>
    </dgm:pt>
    <dgm:pt modelId="{E17BB04F-D5E7-4BA9-B66B-E2ED99D41B79}" type="sibTrans" cxnId="{B9338829-62F7-42D3-87CD-1535E77A46C9}">
      <dgm:prSet/>
      <dgm:spPr/>
      <dgm:t>
        <a:bodyPr/>
        <a:lstStyle/>
        <a:p>
          <a:endParaRPr lang="en-US"/>
        </a:p>
      </dgm:t>
    </dgm:pt>
    <dgm:pt modelId="{523478FB-7734-427A-A66B-5A62BFA63AD9}">
      <dgm:prSet/>
      <dgm:spPr/>
      <dgm:t>
        <a:bodyPr/>
        <a:lstStyle/>
        <a:p>
          <a:r>
            <a:rPr lang="en-US" b="1" u="sng"/>
            <a:t>Continuing Formative</a:t>
          </a:r>
        </a:p>
      </dgm:t>
    </dgm:pt>
    <dgm:pt modelId="{2BF3B1CE-F858-494E-A306-5CA01EDD7D45}" type="parTrans" cxnId="{A7979E6E-BCA0-417F-A576-0BCE76DC3889}">
      <dgm:prSet/>
      <dgm:spPr/>
      <dgm:t>
        <a:bodyPr/>
        <a:lstStyle/>
        <a:p>
          <a:endParaRPr lang="en-US"/>
        </a:p>
      </dgm:t>
    </dgm:pt>
    <dgm:pt modelId="{1C43398C-6C4C-4537-A579-DBFCF92024DB}" type="sibTrans" cxnId="{A7979E6E-BCA0-417F-A576-0BCE76DC3889}">
      <dgm:prSet/>
      <dgm:spPr/>
      <dgm:t>
        <a:bodyPr/>
        <a:lstStyle/>
        <a:p>
          <a:endParaRPr lang="en-US"/>
        </a:p>
      </dgm:t>
    </dgm:pt>
    <dgm:pt modelId="{0A6176C9-DF52-45BB-BF93-123D6B29326F}">
      <dgm:prSet/>
      <dgm:spPr/>
      <dgm:t>
        <a:bodyPr/>
        <a:lstStyle/>
        <a:p>
          <a:r>
            <a:rPr lang="en-US"/>
            <a:t>1 or more Fall Observations</a:t>
          </a:r>
        </a:p>
      </dgm:t>
    </dgm:pt>
    <dgm:pt modelId="{56CAAA48-009E-4917-B06A-0E129A774332}" type="parTrans" cxnId="{D5B61D59-4980-4FD6-8FEA-6E97D624360B}">
      <dgm:prSet/>
      <dgm:spPr/>
      <dgm:t>
        <a:bodyPr/>
        <a:lstStyle/>
        <a:p>
          <a:endParaRPr lang="en-US"/>
        </a:p>
      </dgm:t>
    </dgm:pt>
    <dgm:pt modelId="{84FE10D2-1619-4EC7-A2AA-A685277BB289}" type="sibTrans" cxnId="{D5B61D59-4980-4FD6-8FEA-6E97D624360B}">
      <dgm:prSet/>
      <dgm:spPr/>
      <dgm:t>
        <a:bodyPr/>
        <a:lstStyle/>
        <a:p>
          <a:endParaRPr lang="en-US"/>
        </a:p>
      </dgm:t>
    </dgm:pt>
    <dgm:pt modelId="{BB7A7A06-DFE9-4AC5-91DE-AF5D02E24FF7}">
      <dgm:prSet/>
      <dgm:spPr/>
      <dgm:t>
        <a:bodyPr/>
        <a:lstStyle/>
        <a:p>
          <a:r>
            <a:rPr lang="en-US"/>
            <a:t>1 or more Spring Observations</a:t>
          </a:r>
        </a:p>
      </dgm:t>
    </dgm:pt>
    <dgm:pt modelId="{1807B3AD-442A-43F8-832E-F8639C711B91}" type="parTrans" cxnId="{10C5F7A3-830E-4FAC-8EED-DA582D808375}">
      <dgm:prSet/>
      <dgm:spPr/>
      <dgm:t>
        <a:bodyPr/>
        <a:lstStyle/>
        <a:p>
          <a:endParaRPr lang="en-US"/>
        </a:p>
      </dgm:t>
    </dgm:pt>
    <dgm:pt modelId="{62501DED-B3D6-46DD-82E5-CBF320B646B8}" type="sibTrans" cxnId="{10C5F7A3-830E-4FAC-8EED-DA582D808375}">
      <dgm:prSet/>
      <dgm:spPr/>
      <dgm:t>
        <a:bodyPr/>
        <a:lstStyle/>
        <a:p>
          <a:endParaRPr lang="en-US"/>
        </a:p>
      </dgm:t>
    </dgm:pt>
    <dgm:pt modelId="{D299A584-52AC-4FF9-9A2C-BBEE16BED0AA}">
      <dgm:prSet/>
      <dgm:spPr/>
      <dgm:t>
        <a:bodyPr/>
        <a:lstStyle/>
        <a:p>
          <a:r>
            <a:rPr lang="en-US"/>
            <a:t>Spring cycle can be skipped if all indicators are rated 3 or 4</a:t>
          </a:r>
        </a:p>
      </dgm:t>
    </dgm:pt>
    <dgm:pt modelId="{A1F1562B-066E-406F-85CE-C24365BDCCBE}" type="parTrans" cxnId="{37BF3DF0-E733-4262-9069-685D47A0573A}">
      <dgm:prSet/>
      <dgm:spPr/>
      <dgm:t>
        <a:bodyPr/>
        <a:lstStyle/>
        <a:p>
          <a:endParaRPr lang="en-US"/>
        </a:p>
      </dgm:t>
    </dgm:pt>
    <dgm:pt modelId="{48D50818-38AB-4A6A-A332-B9BD52631C83}" type="sibTrans" cxnId="{37BF3DF0-E733-4262-9069-685D47A0573A}">
      <dgm:prSet/>
      <dgm:spPr/>
      <dgm:t>
        <a:bodyPr/>
        <a:lstStyle/>
        <a:p>
          <a:endParaRPr lang="en-US"/>
        </a:p>
      </dgm:t>
    </dgm:pt>
    <dgm:pt modelId="{4488B266-E3CA-452B-9341-C042BFD58E19}" type="pres">
      <dgm:prSet presAssocID="{4D55163D-719A-4B0E-8D95-F727F53D797A}" presName="Name0" presStyleCnt="0">
        <dgm:presLayoutVars>
          <dgm:dir/>
          <dgm:animLvl val="lvl"/>
          <dgm:resizeHandles val="exact"/>
        </dgm:presLayoutVars>
      </dgm:prSet>
      <dgm:spPr/>
    </dgm:pt>
    <dgm:pt modelId="{07F2F932-29C1-4EB7-AE6C-C3FB029EFFD8}" type="pres">
      <dgm:prSet presAssocID="{A5FCED4D-016B-4F24-B887-C4DBB346669A}" presName="composite" presStyleCnt="0"/>
      <dgm:spPr/>
    </dgm:pt>
    <dgm:pt modelId="{7F709708-28AB-44BD-97FF-86C1A6998AEC}" type="pres">
      <dgm:prSet presAssocID="{A5FCED4D-016B-4F24-B887-C4DBB346669A}" presName="parTx" presStyleLbl="alignNode1" presStyleIdx="0" presStyleCnt="4">
        <dgm:presLayoutVars>
          <dgm:chMax val="0"/>
          <dgm:chPref val="0"/>
        </dgm:presLayoutVars>
      </dgm:prSet>
      <dgm:spPr/>
    </dgm:pt>
    <dgm:pt modelId="{9C63A07D-C54A-4637-9D1E-C4BA32068BF9}" type="pres">
      <dgm:prSet presAssocID="{A5FCED4D-016B-4F24-B887-C4DBB346669A}" presName="desTx" presStyleLbl="alignAccFollowNode1" presStyleIdx="0" presStyleCnt="4">
        <dgm:presLayoutVars/>
      </dgm:prSet>
      <dgm:spPr/>
    </dgm:pt>
    <dgm:pt modelId="{4784FF04-AD9A-4F15-8849-A28CB2CB7F72}" type="pres">
      <dgm:prSet presAssocID="{F5DA1D10-B5F4-4537-BF79-71F0BCFB8E7E}" presName="space" presStyleCnt="0"/>
      <dgm:spPr/>
    </dgm:pt>
    <dgm:pt modelId="{F790F117-11E8-4053-AB83-07DE59D27E11}" type="pres">
      <dgm:prSet presAssocID="{3C9F569B-8C10-4DE4-BF11-FCCFEC11A6BA}" presName="composite" presStyleCnt="0"/>
      <dgm:spPr/>
    </dgm:pt>
    <dgm:pt modelId="{2F3CB19B-C7FD-4EA9-94CF-9F54F9454C99}" type="pres">
      <dgm:prSet presAssocID="{3C9F569B-8C10-4DE4-BF11-FCCFEC11A6BA}" presName="parTx" presStyleLbl="alignNode1" presStyleIdx="1" presStyleCnt="4">
        <dgm:presLayoutVars>
          <dgm:chMax val="0"/>
          <dgm:chPref val="0"/>
        </dgm:presLayoutVars>
      </dgm:prSet>
      <dgm:spPr/>
    </dgm:pt>
    <dgm:pt modelId="{5F340216-794A-47D4-B174-5B882E288852}" type="pres">
      <dgm:prSet presAssocID="{3C9F569B-8C10-4DE4-BF11-FCCFEC11A6BA}" presName="desTx" presStyleLbl="alignAccFollowNode1" presStyleIdx="1" presStyleCnt="4">
        <dgm:presLayoutVars/>
      </dgm:prSet>
      <dgm:spPr/>
    </dgm:pt>
    <dgm:pt modelId="{48206444-74A6-45F3-B92E-81D1EDB101F0}" type="pres">
      <dgm:prSet presAssocID="{6196D2F0-E9A2-4A25-A9B8-35D903065AD7}" presName="space" presStyleCnt="0"/>
      <dgm:spPr/>
    </dgm:pt>
    <dgm:pt modelId="{60EC5FAC-868E-493E-9F21-ED248B961E8C}" type="pres">
      <dgm:prSet presAssocID="{4E98F11B-A621-4A99-958D-596887DF4711}" presName="composite" presStyleCnt="0"/>
      <dgm:spPr/>
    </dgm:pt>
    <dgm:pt modelId="{9167A6B1-FDC9-4982-BCA8-D5F05EB53DF6}" type="pres">
      <dgm:prSet presAssocID="{4E98F11B-A621-4A99-958D-596887DF4711}" presName="parTx" presStyleLbl="alignNode1" presStyleIdx="2" presStyleCnt="4">
        <dgm:presLayoutVars>
          <dgm:chMax val="0"/>
          <dgm:chPref val="0"/>
        </dgm:presLayoutVars>
      </dgm:prSet>
      <dgm:spPr/>
    </dgm:pt>
    <dgm:pt modelId="{547CDF1B-A4E2-4EF4-ABB7-1E90900B17A5}" type="pres">
      <dgm:prSet presAssocID="{4E98F11B-A621-4A99-958D-596887DF4711}" presName="desTx" presStyleLbl="alignAccFollowNode1" presStyleIdx="2" presStyleCnt="4">
        <dgm:presLayoutVars/>
      </dgm:prSet>
      <dgm:spPr/>
    </dgm:pt>
    <dgm:pt modelId="{06A4AD63-6245-4068-B61F-F03934B7D74C}" type="pres">
      <dgm:prSet presAssocID="{3B04665D-7A96-4EF9-B011-94C4112F079D}" presName="space" presStyleCnt="0"/>
      <dgm:spPr/>
    </dgm:pt>
    <dgm:pt modelId="{BD854E6E-387C-42F8-8CBC-EDDCFF92AB41}" type="pres">
      <dgm:prSet presAssocID="{523478FB-7734-427A-A66B-5A62BFA63AD9}" presName="composite" presStyleCnt="0"/>
      <dgm:spPr/>
    </dgm:pt>
    <dgm:pt modelId="{9AECD3E1-2447-4DE8-84C5-485EF1DAC705}" type="pres">
      <dgm:prSet presAssocID="{523478FB-7734-427A-A66B-5A62BFA63AD9}" presName="parTx" presStyleLbl="alignNode1" presStyleIdx="3" presStyleCnt="4">
        <dgm:presLayoutVars>
          <dgm:chMax val="0"/>
          <dgm:chPref val="0"/>
        </dgm:presLayoutVars>
      </dgm:prSet>
      <dgm:spPr/>
    </dgm:pt>
    <dgm:pt modelId="{07DE059B-A78E-4036-A3F9-9BA61080CF20}" type="pres">
      <dgm:prSet presAssocID="{523478FB-7734-427A-A66B-5A62BFA63AD9}" presName="desTx" presStyleLbl="alignAccFollowNode1" presStyleIdx="3" presStyleCnt="4">
        <dgm:presLayoutVars/>
      </dgm:prSet>
      <dgm:spPr/>
    </dgm:pt>
  </dgm:ptLst>
  <dgm:cxnLst>
    <dgm:cxn modelId="{DA1F7F01-5D16-4688-A4FC-9E0F715B96B7}" type="presOf" srcId="{FAB72982-F623-4741-879D-0005E0A2926D}" destId="{547CDF1B-A4E2-4EF4-ABB7-1E90900B17A5}" srcOrd="0" destOrd="4" presId="urn:microsoft.com/office/officeart/2016/7/layout/ChevronBlockProcess"/>
    <dgm:cxn modelId="{44FE7A0F-6D63-435D-B31C-BF6A3FC52747}" type="presOf" srcId="{57B724BB-7943-40FE-8B9B-B2CC157B68A2}" destId="{547CDF1B-A4E2-4EF4-ABB7-1E90900B17A5}" srcOrd="0" destOrd="0" presId="urn:microsoft.com/office/officeart/2016/7/layout/ChevronBlockProcess"/>
    <dgm:cxn modelId="{40DED912-C0FA-466E-B526-4E047A20BCF3}" srcId="{25088E7B-5A4B-486D-A114-06F8578F56E3}" destId="{405958E7-6838-4BC4-A848-CB01139D67AA}" srcOrd="0" destOrd="0" parTransId="{77B1AD09-5D9B-4DBA-BA01-624027C105A6}" sibTransId="{E806DFDD-D091-430B-8E91-547E02C0F3AA}"/>
    <dgm:cxn modelId="{4D94BB1B-705E-4C94-85F3-C03D27CBCD3E}" srcId="{7774EA89-C847-4874-B832-4A8931F0AD99}" destId="{CBB30960-E0F8-497A-8EBA-5F6984F47AF5}" srcOrd="2" destOrd="0" parTransId="{A9350F97-B053-4859-8EF8-9C8E6C6FF263}" sibTransId="{9C940042-C84E-4D3E-BC0D-232161E0FC62}"/>
    <dgm:cxn modelId="{45E1001D-6489-4093-9924-3CBE69D972AE}" srcId="{4E98F11B-A621-4A99-958D-596887DF4711}" destId="{57B724BB-7943-40FE-8B9B-B2CC157B68A2}" srcOrd="0" destOrd="0" parTransId="{1EC64AC6-611F-4E53-86ED-F9DBAD056751}" sibTransId="{A4AD461B-1681-4A03-B207-EAF7D7142A56}"/>
    <dgm:cxn modelId="{C3D6AB20-5D62-41BA-ACBE-1ED7058ACA6E}" type="presOf" srcId="{BB7A7A06-DFE9-4AC5-91DE-AF5D02E24FF7}" destId="{07DE059B-A78E-4036-A3F9-9BA61080CF20}" srcOrd="0" destOrd="1" presId="urn:microsoft.com/office/officeart/2016/7/layout/ChevronBlockProcess"/>
    <dgm:cxn modelId="{FE38AB23-121B-4952-80A3-E2BA7E9EEE94}" type="presOf" srcId="{FAAAFDC5-D804-4685-AFF1-FE2965979CF7}" destId="{547CDF1B-A4E2-4EF4-ABB7-1E90900B17A5}" srcOrd="0" destOrd="6" presId="urn:microsoft.com/office/officeart/2016/7/layout/ChevronBlockProcess"/>
    <dgm:cxn modelId="{676E4727-1504-4C78-9A37-80F9871AEB0F}" type="presOf" srcId="{29B37736-DDE3-4A31-A5AA-9EA9B29CBBC8}" destId="{5F340216-794A-47D4-B174-5B882E288852}" srcOrd="0" destOrd="0" presId="urn:microsoft.com/office/officeart/2016/7/layout/ChevronBlockProcess"/>
    <dgm:cxn modelId="{B9338829-62F7-42D3-87CD-1535E77A46C9}" srcId="{A5FCED4D-016B-4F24-B887-C4DBB346669A}" destId="{0AC44F49-F87E-4EA1-8205-742C021BA925}" srcOrd="0" destOrd="0" parTransId="{D711EB37-EFB7-4084-99D8-4841EDD4DEF1}" sibTransId="{E17BB04F-D5E7-4BA9-B66B-E2ED99D41B79}"/>
    <dgm:cxn modelId="{56D0DF2E-B9A3-422E-9D59-B6F7EF62B91D}" type="presOf" srcId="{7774EA89-C847-4874-B832-4A8931F0AD99}" destId="{5F340216-794A-47D4-B174-5B882E288852}" srcOrd="0" destOrd="4" presId="urn:microsoft.com/office/officeart/2016/7/layout/ChevronBlockProcess"/>
    <dgm:cxn modelId="{E292C730-E49B-4F77-9BAF-A894CCADEA22}" srcId="{2C966BD8-CDA0-4E48-B45A-7F5A56B1554F}" destId="{FAAAFDC5-D804-4685-AFF1-FE2965979CF7}" srcOrd="0" destOrd="0" parTransId="{87E4A1FD-B0AF-4676-99DD-EB2CD3D2C7D2}" sibTransId="{CC8B4C75-EB8B-4B1B-8C3C-1EC1B8076B4D}"/>
    <dgm:cxn modelId="{E433E733-A01C-4A95-B99C-8CECCC29054B}" srcId="{4D55163D-719A-4B0E-8D95-F727F53D797A}" destId="{A5FCED4D-016B-4F24-B887-C4DBB346669A}" srcOrd="0" destOrd="0" parTransId="{6ED9BFEF-D014-4C16-B04E-48B24D1689C1}" sibTransId="{F5DA1D10-B5F4-4537-BF79-71F0BCFB8E7E}"/>
    <dgm:cxn modelId="{3E209634-D4CD-4565-828B-EFD0BC849521}" srcId="{7774EA89-C847-4874-B832-4A8931F0AD99}" destId="{981EDB5F-4127-47AF-AF96-E3E94CCE2F91}" srcOrd="1" destOrd="0" parTransId="{2698714F-EF16-41BE-A6E7-99C9985F94CA}" sibTransId="{527F6036-E67F-4B35-8E22-7D41D0C83C2A}"/>
    <dgm:cxn modelId="{14A4FC3B-301D-4DAE-BC14-316701F4A0A6}" srcId="{29B37736-DDE3-4A31-A5AA-9EA9B29CBBC8}" destId="{10D5AE16-18EF-45C3-A6A6-5448627AC42E}" srcOrd="1" destOrd="0" parTransId="{2F175411-22BB-4790-8050-5816E2EB7BE9}" sibTransId="{B70BE56C-C147-4C07-8A24-BE414BEBFF3E}"/>
    <dgm:cxn modelId="{FC21693E-30F9-4BF6-825E-4DA40948F7CE}" type="presOf" srcId="{A5FCED4D-016B-4F24-B887-C4DBB346669A}" destId="{7F709708-28AB-44BD-97FF-86C1A6998AEC}" srcOrd="0" destOrd="0" presId="urn:microsoft.com/office/officeart/2016/7/layout/ChevronBlockProcess"/>
    <dgm:cxn modelId="{089CC85F-47AA-480F-8A0E-DBC692BA91B4}" srcId="{4E98F11B-A621-4A99-958D-596887DF4711}" destId="{2C966BD8-CDA0-4E48-B45A-7F5A56B1554F}" srcOrd="2" destOrd="0" parTransId="{EF46C4A6-519A-4B4A-A53F-A3E9463B1FC5}" sibTransId="{A084C3AC-ECBC-4159-A511-E2F395CE4D5E}"/>
    <dgm:cxn modelId="{C6FA3D45-B5B8-478D-BBED-C95C86BC27B4}" type="presOf" srcId="{7230B9BE-582A-4AE7-BE48-C59FE29F52F2}" destId="{547CDF1B-A4E2-4EF4-ABB7-1E90900B17A5}" srcOrd="0" destOrd="8" presId="urn:microsoft.com/office/officeart/2016/7/layout/ChevronBlockProcess"/>
    <dgm:cxn modelId="{E1107247-0303-4D82-9574-7ADB41C4BC4D}" type="presOf" srcId="{4D55163D-719A-4B0E-8D95-F727F53D797A}" destId="{4488B266-E3CA-452B-9341-C042BFD58E19}" srcOrd="0" destOrd="0" presId="urn:microsoft.com/office/officeart/2016/7/layout/ChevronBlockProcess"/>
    <dgm:cxn modelId="{AE8A4868-4F20-4301-AD61-ADCF4F04D391}" type="presOf" srcId="{647E542B-FDDC-4C1C-9F09-08D1BDA6E001}" destId="{5F340216-794A-47D4-B174-5B882E288852}" srcOrd="0" destOrd="3" presId="urn:microsoft.com/office/officeart/2016/7/layout/ChevronBlockProcess"/>
    <dgm:cxn modelId="{34219B68-D397-4D6F-A42D-602731C603D1}" type="presOf" srcId="{523478FB-7734-427A-A66B-5A62BFA63AD9}" destId="{9AECD3E1-2447-4DE8-84C5-485EF1DAC705}" srcOrd="0" destOrd="0" presId="urn:microsoft.com/office/officeart/2016/7/layout/ChevronBlockProcess"/>
    <dgm:cxn modelId="{03335C49-25C8-4DF2-95C2-CF9F304C867E}" type="presOf" srcId="{B4270DEC-84C8-453A-9E0E-C4B70A9AC41B}" destId="{547CDF1B-A4E2-4EF4-ABB7-1E90900B17A5}" srcOrd="0" destOrd="3" presId="urn:microsoft.com/office/officeart/2016/7/layout/ChevronBlockProcess"/>
    <dgm:cxn modelId="{E0CBDF6C-1341-4AD2-AE72-A246636368FC}" type="presOf" srcId="{0A6176C9-DF52-45BB-BF93-123D6B29326F}" destId="{07DE059B-A78E-4036-A3F9-9BA61080CF20}" srcOrd="0" destOrd="0" presId="urn:microsoft.com/office/officeart/2016/7/layout/ChevronBlockProcess"/>
    <dgm:cxn modelId="{A7979E6E-BCA0-417F-A576-0BCE76DC3889}" srcId="{4D55163D-719A-4B0E-8D95-F727F53D797A}" destId="{523478FB-7734-427A-A66B-5A62BFA63AD9}" srcOrd="3" destOrd="0" parTransId="{2BF3B1CE-F858-494E-A306-5CA01EDD7D45}" sibTransId="{1C43398C-6C4C-4537-A579-DBFCF92024DB}"/>
    <dgm:cxn modelId="{F8A83953-860F-4EEF-9D1F-8FA214B58399}" type="presOf" srcId="{F146C8EB-B029-4043-B026-BEF3914AD234}" destId="{547CDF1B-A4E2-4EF4-ABB7-1E90900B17A5}" srcOrd="0" destOrd="7" presId="urn:microsoft.com/office/officeart/2016/7/layout/ChevronBlockProcess"/>
    <dgm:cxn modelId="{28645F76-864A-4C5E-97AC-945260474354}" srcId="{25088E7B-5A4B-486D-A114-06F8578F56E3}" destId="{B4270DEC-84C8-453A-9E0E-C4B70A9AC41B}" srcOrd="1" destOrd="0" parTransId="{135D0293-AC31-4C86-B73D-01F9142FD6D6}" sibTransId="{5C5F1C6A-67F9-4FD5-8537-7E50E8A784AA}"/>
    <dgm:cxn modelId="{9D486557-7984-40E5-BC46-8C80CB0B6C37}" type="presOf" srcId="{2C966BD8-CDA0-4E48-B45A-7F5A56B1554F}" destId="{547CDF1B-A4E2-4EF4-ABB7-1E90900B17A5}" srcOrd="0" destOrd="5" presId="urn:microsoft.com/office/officeart/2016/7/layout/ChevronBlockProcess"/>
    <dgm:cxn modelId="{D5B61D59-4980-4FD6-8FEA-6E97D624360B}" srcId="{523478FB-7734-427A-A66B-5A62BFA63AD9}" destId="{0A6176C9-DF52-45BB-BF93-123D6B29326F}" srcOrd="0" destOrd="0" parTransId="{56CAAA48-009E-4917-B06A-0E129A774332}" sibTransId="{84FE10D2-1619-4EC7-A2AA-A685277BB289}"/>
    <dgm:cxn modelId="{D0C11683-6851-4FE3-B8C2-BA15E68298EB}" type="presOf" srcId="{E21387E3-BD8B-410D-A7F2-DCE853442B9D}" destId="{9C63A07D-C54A-4637-9D1E-C4BA32068BF9}" srcOrd="0" destOrd="2" presId="urn:microsoft.com/office/officeart/2016/7/layout/ChevronBlockProcess"/>
    <dgm:cxn modelId="{436A978C-BF59-43FC-93BB-865A5FA99806}" type="presOf" srcId="{362BDE05-FEEE-4840-BE73-7C895B41C4AC}" destId="{9C63A07D-C54A-4637-9D1E-C4BA32068BF9}" srcOrd="0" destOrd="1" presId="urn:microsoft.com/office/officeart/2016/7/layout/ChevronBlockProcess"/>
    <dgm:cxn modelId="{D2D58D96-1D59-4259-80EA-D852F04DEFDE}" type="presOf" srcId="{3C9F569B-8C10-4DE4-BF11-FCCFEC11A6BA}" destId="{2F3CB19B-C7FD-4EA9-94CF-9F54F9454C99}" srcOrd="0" destOrd="0" presId="urn:microsoft.com/office/officeart/2016/7/layout/ChevronBlockProcess"/>
    <dgm:cxn modelId="{E0E92298-1701-47A4-8839-7F82673F96D8}" srcId="{A5FCED4D-016B-4F24-B887-C4DBB346669A}" destId="{362BDE05-FEEE-4840-BE73-7C895B41C4AC}" srcOrd="1" destOrd="0" parTransId="{E0CA24EE-D01B-4C8C-9A98-F39DAEA6227F}" sibTransId="{D6235F94-9457-42AA-8A33-644980AB6239}"/>
    <dgm:cxn modelId="{6546CDA3-B6D1-47DE-9C8C-7AEE9B4DA819}" srcId="{2C966BD8-CDA0-4E48-B45A-7F5A56B1554F}" destId="{F146C8EB-B029-4043-B026-BEF3914AD234}" srcOrd="1" destOrd="0" parTransId="{86D5DF0A-32A4-41A7-B077-B8C9E67A8C1F}" sibTransId="{6A29D6C4-7819-4CBC-9DCF-BFCB0F8CE355}"/>
    <dgm:cxn modelId="{10C5F7A3-830E-4FAC-8EED-DA582D808375}" srcId="{523478FB-7734-427A-A66B-5A62BFA63AD9}" destId="{BB7A7A06-DFE9-4AC5-91DE-AF5D02E24FF7}" srcOrd="1" destOrd="0" parTransId="{1807B3AD-442A-43F8-832E-F8639C711B91}" sibTransId="{62501DED-B3D6-46DD-82E5-CBF320B646B8}"/>
    <dgm:cxn modelId="{C8CF6CB0-5D3C-4E95-A36D-24DC27B4D74B}" srcId="{4D55163D-719A-4B0E-8D95-F727F53D797A}" destId="{4E98F11B-A621-4A99-958D-596887DF4711}" srcOrd="2" destOrd="0" parTransId="{AD70BDE2-E67B-4DFE-A1AD-353178D07D8E}" sibTransId="{3B04665D-7A96-4EF9-B011-94C4112F079D}"/>
    <dgm:cxn modelId="{CFDCE8B4-810E-46C9-8944-4445C6ECFC1E}" srcId="{A5FCED4D-016B-4F24-B887-C4DBB346669A}" destId="{E21387E3-BD8B-410D-A7F2-DCE853442B9D}" srcOrd="2" destOrd="0" parTransId="{67E719BE-4204-417A-8CF5-C2AFE0DA0DBA}" sibTransId="{831443A0-D974-4410-976E-5DAE2028D219}"/>
    <dgm:cxn modelId="{6E03B6B6-8A5C-4AE3-BEBD-39EB9565CEE7}" type="presOf" srcId="{4E98F11B-A621-4A99-958D-596887DF4711}" destId="{9167A6B1-FDC9-4982-BCA8-D5F05EB53DF6}" srcOrd="0" destOrd="0" presId="urn:microsoft.com/office/officeart/2016/7/layout/ChevronBlockProcess"/>
    <dgm:cxn modelId="{ACE4ABBB-C1FE-4183-848E-1C988F5852BA}" srcId="{29B37736-DDE3-4A31-A5AA-9EA9B29CBBC8}" destId="{647E542B-FDDC-4C1C-9F09-08D1BDA6E001}" srcOrd="2" destOrd="0" parTransId="{C446FB5A-77B8-4B0A-818D-FA5D594879C2}" sibTransId="{858E178B-9C54-45B1-A4B0-E10AB651E7D8}"/>
    <dgm:cxn modelId="{5643D7BC-0D2B-4789-BECB-32636C2DF797}" type="presOf" srcId="{C1D89C40-BE96-429C-980A-C1444BBFD900}" destId="{5F340216-794A-47D4-B174-5B882E288852}" srcOrd="0" destOrd="5" presId="urn:microsoft.com/office/officeart/2016/7/layout/ChevronBlockProcess"/>
    <dgm:cxn modelId="{4257AAC6-30B0-489E-B362-01D6AB8062A8}" type="presOf" srcId="{3AFEB0F7-856C-4124-9D2C-5D2C77677EE2}" destId="{5F340216-794A-47D4-B174-5B882E288852}" srcOrd="0" destOrd="1" presId="urn:microsoft.com/office/officeart/2016/7/layout/ChevronBlockProcess"/>
    <dgm:cxn modelId="{41B8F3C6-95A7-40A4-8764-3D0B057B55E6}" srcId="{3C9F569B-8C10-4DE4-BF11-FCCFEC11A6BA}" destId="{7774EA89-C847-4874-B832-4A8931F0AD99}" srcOrd="1" destOrd="0" parTransId="{4B2FFB5F-8AAC-4B8B-AA4E-FE0816C41481}" sibTransId="{103E7321-4F74-4E7B-AA36-7772A1F76867}"/>
    <dgm:cxn modelId="{0F20DDC7-26E8-4C20-B98B-FF43469F8650}" type="presOf" srcId="{405958E7-6838-4BC4-A848-CB01139D67AA}" destId="{547CDF1B-A4E2-4EF4-ABB7-1E90900B17A5}" srcOrd="0" destOrd="2" presId="urn:microsoft.com/office/officeart/2016/7/layout/ChevronBlockProcess"/>
    <dgm:cxn modelId="{12955CCC-1424-44E1-B235-9315D8B061AF}" srcId="{2C966BD8-CDA0-4E48-B45A-7F5A56B1554F}" destId="{7230B9BE-582A-4AE7-BE48-C59FE29F52F2}" srcOrd="2" destOrd="0" parTransId="{55C6B75B-9974-4947-A4E1-AA596C811FE8}" sibTransId="{343D510B-6769-470A-95B6-08A08EA145FF}"/>
    <dgm:cxn modelId="{F4D9F0D9-9AF1-414E-BDCD-1AB2A5EE2168}" srcId="{7774EA89-C847-4874-B832-4A8931F0AD99}" destId="{C1D89C40-BE96-429C-980A-C1444BBFD900}" srcOrd="0" destOrd="0" parTransId="{83E7EB1B-3534-4BD8-BD97-0C2FA25A9B15}" sibTransId="{3A81D8AE-374C-4F90-84FD-6DE71F16BD55}"/>
    <dgm:cxn modelId="{4D00AADA-4AC1-40AC-B788-2A80ABB9E075}" type="presOf" srcId="{CBB30960-E0F8-497A-8EBA-5F6984F47AF5}" destId="{5F340216-794A-47D4-B174-5B882E288852}" srcOrd="0" destOrd="7" presId="urn:microsoft.com/office/officeart/2016/7/layout/ChevronBlockProcess"/>
    <dgm:cxn modelId="{F2D52ADF-AE63-4C4C-80ED-D9C75F400BFF}" type="presOf" srcId="{10D5AE16-18EF-45C3-A6A6-5448627AC42E}" destId="{5F340216-794A-47D4-B174-5B882E288852}" srcOrd="0" destOrd="2" presId="urn:microsoft.com/office/officeart/2016/7/layout/ChevronBlockProcess"/>
    <dgm:cxn modelId="{B4ADCEE0-C7E5-4AC2-AA45-AF778307F2EA}" srcId="{25088E7B-5A4B-486D-A114-06F8578F56E3}" destId="{FAB72982-F623-4741-879D-0005E0A2926D}" srcOrd="2" destOrd="0" parTransId="{F1215ACD-FBFD-492B-BB7A-F7B10529C974}" sibTransId="{243DA7B4-C514-427D-8F2E-72B2B8508345}"/>
    <dgm:cxn modelId="{ECE4FDE1-CB61-4FC9-965F-3FA544C4987F}" type="presOf" srcId="{0AC44F49-F87E-4EA1-8205-742C021BA925}" destId="{9C63A07D-C54A-4637-9D1E-C4BA32068BF9}" srcOrd="0" destOrd="0" presId="urn:microsoft.com/office/officeart/2016/7/layout/ChevronBlockProcess"/>
    <dgm:cxn modelId="{592B90E3-8424-40B1-855F-94DEBCE54AE4}" srcId="{3C9F569B-8C10-4DE4-BF11-FCCFEC11A6BA}" destId="{29B37736-DDE3-4A31-A5AA-9EA9B29CBBC8}" srcOrd="0" destOrd="0" parTransId="{19C14320-22D8-41C3-A129-C442A7D57380}" sibTransId="{8936F67C-925F-45F3-83E7-DAF44604B539}"/>
    <dgm:cxn modelId="{F1BD84E7-C3B8-41B3-AE3A-482A7196BDF0}" type="presOf" srcId="{D299A584-52AC-4FF9-9A2C-BBEE16BED0AA}" destId="{07DE059B-A78E-4036-A3F9-9BA61080CF20}" srcOrd="0" destOrd="2" presId="urn:microsoft.com/office/officeart/2016/7/layout/ChevronBlockProcess"/>
    <dgm:cxn modelId="{183234EB-E98C-4E6F-8F49-F8C279374FB2}" type="presOf" srcId="{981EDB5F-4127-47AF-AF96-E3E94CCE2F91}" destId="{5F340216-794A-47D4-B174-5B882E288852}" srcOrd="0" destOrd="6" presId="urn:microsoft.com/office/officeart/2016/7/layout/ChevronBlockProcess"/>
    <dgm:cxn modelId="{CF48C6EC-742D-437D-94B4-8828CBF530B5}" type="presOf" srcId="{25088E7B-5A4B-486D-A114-06F8578F56E3}" destId="{547CDF1B-A4E2-4EF4-ABB7-1E90900B17A5}" srcOrd="0" destOrd="1" presId="urn:microsoft.com/office/officeart/2016/7/layout/ChevronBlockProcess"/>
    <dgm:cxn modelId="{21E09BEF-2905-4BDB-8448-E885137BC95A}" srcId="{4E98F11B-A621-4A99-958D-596887DF4711}" destId="{25088E7B-5A4B-486D-A114-06F8578F56E3}" srcOrd="1" destOrd="0" parTransId="{3F34F0DB-43F7-4D5F-9844-61C45FB878DA}" sibTransId="{27ABAFCC-0D1B-4F2E-9394-9309FB64F3DE}"/>
    <dgm:cxn modelId="{37BF3DF0-E733-4262-9069-685D47A0573A}" srcId="{523478FB-7734-427A-A66B-5A62BFA63AD9}" destId="{D299A584-52AC-4FF9-9A2C-BBEE16BED0AA}" srcOrd="2" destOrd="0" parTransId="{A1F1562B-066E-406F-85CE-C24365BDCCBE}" sibTransId="{48D50818-38AB-4A6A-A332-B9BD52631C83}"/>
    <dgm:cxn modelId="{7D218BF8-E1E3-4090-AF1B-06B2DD21A29F}" srcId="{4D55163D-719A-4B0E-8D95-F727F53D797A}" destId="{3C9F569B-8C10-4DE4-BF11-FCCFEC11A6BA}" srcOrd="1" destOrd="0" parTransId="{27D8A016-6559-49AE-A37C-5E513D9F0856}" sibTransId="{6196D2F0-E9A2-4A25-A9B8-35D903065AD7}"/>
    <dgm:cxn modelId="{7EFD65FB-0FFE-4A96-855D-A1A66D1A6254}" srcId="{29B37736-DDE3-4A31-A5AA-9EA9B29CBBC8}" destId="{3AFEB0F7-856C-4124-9D2C-5D2C77677EE2}" srcOrd="0" destOrd="0" parTransId="{4B2B8E18-F55C-4FB1-AD3A-DDD24B48BB66}" sibTransId="{9D34BCE1-6C77-41AC-BE88-4E1980336853}"/>
    <dgm:cxn modelId="{55CC6EBF-EAA5-4B33-AC5B-31E5AF1C7FFB}" type="presParOf" srcId="{4488B266-E3CA-452B-9341-C042BFD58E19}" destId="{07F2F932-29C1-4EB7-AE6C-C3FB029EFFD8}" srcOrd="0" destOrd="0" presId="urn:microsoft.com/office/officeart/2016/7/layout/ChevronBlockProcess"/>
    <dgm:cxn modelId="{71C5FB4E-3031-4851-AA1A-8D204FAB5986}" type="presParOf" srcId="{07F2F932-29C1-4EB7-AE6C-C3FB029EFFD8}" destId="{7F709708-28AB-44BD-97FF-86C1A6998AEC}" srcOrd="0" destOrd="0" presId="urn:microsoft.com/office/officeart/2016/7/layout/ChevronBlockProcess"/>
    <dgm:cxn modelId="{158B1D85-D7D7-4AF1-A6A5-1B49EE619ECA}" type="presParOf" srcId="{07F2F932-29C1-4EB7-AE6C-C3FB029EFFD8}" destId="{9C63A07D-C54A-4637-9D1E-C4BA32068BF9}" srcOrd="1" destOrd="0" presId="urn:microsoft.com/office/officeart/2016/7/layout/ChevronBlockProcess"/>
    <dgm:cxn modelId="{D609C880-CA26-44DE-B36A-0768AA6445A8}" type="presParOf" srcId="{4488B266-E3CA-452B-9341-C042BFD58E19}" destId="{4784FF04-AD9A-4F15-8849-A28CB2CB7F72}" srcOrd="1" destOrd="0" presId="urn:microsoft.com/office/officeart/2016/7/layout/ChevronBlockProcess"/>
    <dgm:cxn modelId="{A1F0EB56-0AAD-4836-A602-5418D955BD1D}" type="presParOf" srcId="{4488B266-E3CA-452B-9341-C042BFD58E19}" destId="{F790F117-11E8-4053-AB83-07DE59D27E11}" srcOrd="2" destOrd="0" presId="urn:microsoft.com/office/officeart/2016/7/layout/ChevronBlockProcess"/>
    <dgm:cxn modelId="{A987A0AD-D0C3-4509-A131-316CE68E6C95}" type="presParOf" srcId="{F790F117-11E8-4053-AB83-07DE59D27E11}" destId="{2F3CB19B-C7FD-4EA9-94CF-9F54F9454C99}" srcOrd="0" destOrd="0" presId="urn:microsoft.com/office/officeart/2016/7/layout/ChevronBlockProcess"/>
    <dgm:cxn modelId="{C2150C53-ED37-4036-917E-ACE3903006EC}" type="presParOf" srcId="{F790F117-11E8-4053-AB83-07DE59D27E11}" destId="{5F340216-794A-47D4-B174-5B882E288852}" srcOrd="1" destOrd="0" presId="urn:microsoft.com/office/officeart/2016/7/layout/ChevronBlockProcess"/>
    <dgm:cxn modelId="{B912022C-EB9D-489F-B5F6-81F609A0BDE4}" type="presParOf" srcId="{4488B266-E3CA-452B-9341-C042BFD58E19}" destId="{48206444-74A6-45F3-B92E-81D1EDB101F0}" srcOrd="3" destOrd="0" presId="urn:microsoft.com/office/officeart/2016/7/layout/ChevronBlockProcess"/>
    <dgm:cxn modelId="{4421413E-4AE6-4D9B-ABB5-38E382772963}" type="presParOf" srcId="{4488B266-E3CA-452B-9341-C042BFD58E19}" destId="{60EC5FAC-868E-493E-9F21-ED248B961E8C}" srcOrd="4" destOrd="0" presId="urn:microsoft.com/office/officeart/2016/7/layout/ChevronBlockProcess"/>
    <dgm:cxn modelId="{0994A1BC-95A1-4C85-9EF0-2E32DF4F8614}" type="presParOf" srcId="{60EC5FAC-868E-493E-9F21-ED248B961E8C}" destId="{9167A6B1-FDC9-4982-BCA8-D5F05EB53DF6}" srcOrd="0" destOrd="0" presId="urn:microsoft.com/office/officeart/2016/7/layout/ChevronBlockProcess"/>
    <dgm:cxn modelId="{B1ADEF83-2AEA-407F-B037-5369CA8061F5}" type="presParOf" srcId="{60EC5FAC-868E-493E-9F21-ED248B961E8C}" destId="{547CDF1B-A4E2-4EF4-ABB7-1E90900B17A5}" srcOrd="1" destOrd="0" presId="urn:microsoft.com/office/officeart/2016/7/layout/ChevronBlockProcess"/>
    <dgm:cxn modelId="{E2D846C7-DE31-4D7B-ABA9-542AB594FE97}" type="presParOf" srcId="{4488B266-E3CA-452B-9341-C042BFD58E19}" destId="{06A4AD63-6245-4068-B61F-F03934B7D74C}" srcOrd="5" destOrd="0" presId="urn:microsoft.com/office/officeart/2016/7/layout/ChevronBlockProcess"/>
    <dgm:cxn modelId="{CB21152E-AFFA-4544-84D9-3A1EB0E660DF}" type="presParOf" srcId="{4488B266-E3CA-452B-9341-C042BFD58E19}" destId="{BD854E6E-387C-42F8-8CBC-EDDCFF92AB41}" srcOrd="6" destOrd="0" presId="urn:microsoft.com/office/officeart/2016/7/layout/ChevronBlockProcess"/>
    <dgm:cxn modelId="{F62EAD52-9855-4EE2-B417-B1D1515968BE}" type="presParOf" srcId="{BD854E6E-387C-42F8-8CBC-EDDCFF92AB41}" destId="{9AECD3E1-2447-4DE8-84C5-485EF1DAC705}" srcOrd="0" destOrd="0" presId="urn:microsoft.com/office/officeart/2016/7/layout/ChevronBlockProcess"/>
    <dgm:cxn modelId="{6131A812-7DD9-424C-827F-46901CDBFE81}" type="presParOf" srcId="{BD854E6E-387C-42F8-8CBC-EDDCFF92AB41}" destId="{07DE059B-A78E-4036-A3F9-9BA61080CF20}" srcOrd="1" destOrd="0" presId="urn:microsoft.com/office/officeart/2016/7/layout/ChevronBlock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5F6CBC8-A2A2-4F95-87CA-B41CE2BB28C9}"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92377B31-1DED-4D2B-B4B6-BA8EFCC10641}">
      <dgm:prSet/>
      <dgm:spPr/>
      <dgm:t>
        <a:bodyPr/>
        <a:lstStyle/>
        <a:p>
          <a:r>
            <a:rPr lang="en-US"/>
            <a:t>Implemented before </a:t>
          </a:r>
          <a:r>
            <a:rPr lang="en-US" i="1"/>
            <a:t>announced</a:t>
          </a:r>
          <a:r>
            <a:rPr lang="en-US"/>
            <a:t> observations</a:t>
          </a:r>
        </a:p>
      </dgm:t>
    </dgm:pt>
    <dgm:pt modelId="{B6160D0C-38AC-473A-A2FF-36F4E9382B3B}" type="parTrans" cxnId="{1247FA60-DDA6-423D-85E1-72A0581E7A84}">
      <dgm:prSet/>
      <dgm:spPr/>
      <dgm:t>
        <a:bodyPr/>
        <a:lstStyle/>
        <a:p>
          <a:endParaRPr lang="en-US"/>
        </a:p>
      </dgm:t>
    </dgm:pt>
    <dgm:pt modelId="{1ACF2013-6B85-49A9-ABF2-F8F7E96441BF}" type="sibTrans" cxnId="{1247FA60-DDA6-423D-85E1-72A0581E7A84}">
      <dgm:prSet/>
      <dgm:spPr/>
      <dgm:t>
        <a:bodyPr/>
        <a:lstStyle/>
        <a:p>
          <a:endParaRPr lang="en-US"/>
        </a:p>
      </dgm:t>
    </dgm:pt>
    <dgm:pt modelId="{84E59C68-63D1-4D19-99B7-BD511301AD34}">
      <dgm:prSet/>
      <dgm:spPr/>
      <dgm:t>
        <a:bodyPr/>
        <a:lstStyle/>
        <a:p>
          <a:r>
            <a:rPr lang="en-US"/>
            <a:t>Librarian should be notified  of date and time of pre-conference at least 3 school days in advance</a:t>
          </a:r>
        </a:p>
      </dgm:t>
    </dgm:pt>
    <dgm:pt modelId="{D4D36F76-8792-42E6-BA9F-8644B581684F}" type="parTrans" cxnId="{C6D5C632-E819-4401-86F2-6C120BB64EC7}">
      <dgm:prSet/>
      <dgm:spPr/>
      <dgm:t>
        <a:bodyPr/>
        <a:lstStyle/>
        <a:p>
          <a:endParaRPr lang="en-US"/>
        </a:p>
      </dgm:t>
    </dgm:pt>
    <dgm:pt modelId="{9CC99595-48D8-4AE1-B284-32DFEE2BF965}" type="sibTrans" cxnId="{C6D5C632-E819-4401-86F2-6C120BB64EC7}">
      <dgm:prSet/>
      <dgm:spPr/>
      <dgm:t>
        <a:bodyPr/>
        <a:lstStyle/>
        <a:p>
          <a:endParaRPr lang="en-US"/>
        </a:p>
      </dgm:t>
    </dgm:pt>
    <dgm:pt modelId="{AD5E9B58-77DA-49F0-AD98-213B1F431F02}" type="pres">
      <dgm:prSet presAssocID="{E5F6CBC8-A2A2-4F95-87CA-B41CE2BB28C9}" presName="linear" presStyleCnt="0">
        <dgm:presLayoutVars>
          <dgm:animLvl val="lvl"/>
          <dgm:resizeHandles val="exact"/>
        </dgm:presLayoutVars>
      </dgm:prSet>
      <dgm:spPr/>
    </dgm:pt>
    <dgm:pt modelId="{B113FB9D-DD0D-4B8B-8674-9EBD42381295}" type="pres">
      <dgm:prSet presAssocID="{92377B31-1DED-4D2B-B4B6-BA8EFCC10641}" presName="parentText" presStyleLbl="node1" presStyleIdx="0" presStyleCnt="2">
        <dgm:presLayoutVars>
          <dgm:chMax val="0"/>
          <dgm:bulletEnabled val="1"/>
        </dgm:presLayoutVars>
      </dgm:prSet>
      <dgm:spPr/>
    </dgm:pt>
    <dgm:pt modelId="{0674AD9B-D775-49DD-BBB1-15AB466BB842}" type="pres">
      <dgm:prSet presAssocID="{1ACF2013-6B85-49A9-ABF2-F8F7E96441BF}" presName="spacer" presStyleCnt="0"/>
      <dgm:spPr/>
    </dgm:pt>
    <dgm:pt modelId="{E1C54E3D-A59D-4F81-B56E-368E2044544E}" type="pres">
      <dgm:prSet presAssocID="{84E59C68-63D1-4D19-99B7-BD511301AD34}" presName="parentText" presStyleLbl="node1" presStyleIdx="1" presStyleCnt="2">
        <dgm:presLayoutVars>
          <dgm:chMax val="0"/>
          <dgm:bulletEnabled val="1"/>
        </dgm:presLayoutVars>
      </dgm:prSet>
      <dgm:spPr/>
    </dgm:pt>
  </dgm:ptLst>
  <dgm:cxnLst>
    <dgm:cxn modelId="{D4D31E16-144A-4981-B47C-6E4414DAF545}" type="presOf" srcId="{84E59C68-63D1-4D19-99B7-BD511301AD34}" destId="{E1C54E3D-A59D-4F81-B56E-368E2044544E}" srcOrd="0" destOrd="0" presId="urn:microsoft.com/office/officeart/2005/8/layout/vList2"/>
    <dgm:cxn modelId="{C6D5C632-E819-4401-86F2-6C120BB64EC7}" srcId="{E5F6CBC8-A2A2-4F95-87CA-B41CE2BB28C9}" destId="{84E59C68-63D1-4D19-99B7-BD511301AD34}" srcOrd="1" destOrd="0" parTransId="{D4D36F76-8792-42E6-BA9F-8644B581684F}" sibTransId="{9CC99595-48D8-4AE1-B284-32DFEE2BF965}"/>
    <dgm:cxn modelId="{1247FA60-DDA6-423D-85E1-72A0581E7A84}" srcId="{E5F6CBC8-A2A2-4F95-87CA-B41CE2BB28C9}" destId="{92377B31-1DED-4D2B-B4B6-BA8EFCC10641}" srcOrd="0" destOrd="0" parTransId="{B6160D0C-38AC-473A-A2FF-36F4E9382B3B}" sibTransId="{1ACF2013-6B85-49A9-ABF2-F8F7E96441BF}"/>
    <dgm:cxn modelId="{E6C3964B-888B-4FA4-84A7-0656683A2242}" type="presOf" srcId="{92377B31-1DED-4D2B-B4B6-BA8EFCC10641}" destId="{B113FB9D-DD0D-4B8B-8674-9EBD42381295}" srcOrd="0" destOrd="0" presId="urn:microsoft.com/office/officeart/2005/8/layout/vList2"/>
    <dgm:cxn modelId="{F081C787-78C2-452A-A285-CCDE0088F488}" type="presOf" srcId="{E5F6CBC8-A2A2-4F95-87CA-B41CE2BB28C9}" destId="{AD5E9B58-77DA-49F0-AD98-213B1F431F02}" srcOrd="0" destOrd="0" presId="urn:microsoft.com/office/officeart/2005/8/layout/vList2"/>
    <dgm:cxn modelId="{D827F065-D9CA-4314-BD20-9416EAA72BFC}" type="presParOf" srcId="{AD5E9B58-77DA-49F0-AD98-213B1F431F02}" destId="{B113FB9D-DD0D-4B8B-8674-9EBD42381295}" srcOrd="0" destOrd="0" presId="urn:microsoft.com/office/officeart/2005/8/layout/vList2"/>
    <dgm:cxn modelId="{BE235B8F-77F7-459A-BC31-D80C167D8A09}" type="presParOf" srcId="{AD5E9B58-77DA-49F0-AD98-213B1F431F02}" destId="{0674AD9B-D775-49DD-BBB1-15AB466BB842}" srcOrd="1" destOrd="0" presId="urn:microsoft.com/office/officeart/2005/8/layout/vList2"/>
    <dgm:cxn modelId="{A36B51A6-CF77-4F8D-AE05-72BFC4D4EDCA}" type="presParOf" srcId="{AD5E9B58-77DA-49F0-AD98-213B1F431F02}" destId="{E1C54E3D-A59D-4F81-B56E-368E2044544E}"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BFE1D50-BBBC-477A-8CEF-50F1B53AA01E}" type="doc">
      <dgm:prSet loTypeId="urn:microsoft.com/office/officeart/2005/8/layout/default" loCatId="list" qsTypeId="urn:microsoft.com/office/officeart/2005/8/quickstyle/simple2" qsCatId="simple" csTypeId="urn:microsoft.com/office/officeart/2005/8/colors/accent0_3" csCatId="mainScheme"/>
      <dgm:spPr/>
      <dgm:t>
        <a:bodyPr/>
        <a:lstStyle/>
        <a:p>
          <a:endParaRPr lang="en-US"/>
        </a:p>
      </dgm:t>
    </dgm:pt>
    <dgm:pt modelId="{6489D67A-0679-46A9-B8CB-58F5F48C76EB}">
      <dgm:prSet/>
      <dgm:spPr/>
      <dgm:t>
        <a:bodyPr/>
        <a:lstStyle/>
        <a:p>
          <a:r>
            <a:rPr lang="en-US"/>
            <a:t>Those who are being evaluated must be provided a written and oral explanation of the:</a:t>
          </a:r>
        </a:p>
      </dgm:t>
    </dgm:pt>
    <dgm:pt modelId="{5FEBA2FF-C374-40AB-BAC3-5A6CE3454A57}" type="parTrans" cxnId="{F557D968-6692-4127-8F51-30BB6F340E6C}">
      <dgm:prSet/>
      <dgm:spPr/>
      <dgm:t>
        <a:bodyPr/>
        <a:lstStyle/>
        <a:p>
          <a:endParaRPr lang="en-US"/>
        </a:p>
      </dgm:t>
    </dgm:pt>
    <dgm:pt modelId="{1344A92B-F57F-47B7-BD08-867190938DFD}" type="sibTrans" cxnId="{F557D968-6692-4127-8F51-30BB6F340E6C}">
      <dgm:prSet/>
      <dgm:spPr/>
      <dgm:t>
        <a:bodyPr/>
        <a:lstStyle/>
        <a:p>
          <a:endParaRPr lang="en-US"/>
        </a:p>
      </dgm:t>
    </dgm:pt>
    <dgm:pt modelId="{3EB9FF03-5F68-4651-94E3-0CDBA3BBE175}">
      <dgm:prSet/>
      <dgm:spPr/>
      <dgm:t>
        <a:bodyPr/>
        <a:lstStyle/>
        <a:p>
          <a:r>
            <a:rPr lang="en-US"/>
            <a:t>Evaluation process</a:t>
          </a:r>
        </a:p>
      </dgm:t>
    </dgm:pt>
    <dgm:pt modelId="{8D6D2BE0-A85B-42E8-95A2-3AF7C278A4CE}" type="parTrans" cxnId="{CCA27463-BBD4-4777-A5E2-7429C0F99D30}">
      <dgm:prSet/>
      <dgm:spPr/>
      <dgm:t>
        <a:bodyPr/>
        <a:lstStyle/>
        <a:p>
          <a:endParaRPr lang="en-US"/>
        </a:p>
      </dgm:t>
    </dgm:pt>
    <dgm:pt modelId="{F795EB20-826D-4D0E-8116-3CB6FE23EA4A}" type="sibTrans" cxnId="{CCA27463-BBD4-4777-A5E2-7429C0F99D30}">
      <dgm:prSet/>
      <dgm:spPr/>
      <dgm:t>
        <a:bodyPr/>
        <a:lstStyle/>
        <a:p>
          <a:endParaRPr lang="en-US"/>
        </a:p>
      </dgm:t>
    </dgm:pt>
    <dgm:pt modelId="{92B28DBE-D9B4-4454-9C7A-FA2C1345616F}">
      <dgm:prSet/>
      <dgm:spPr/>
      <dgm:t>
        <a:bodyPr/>
        <a:lstStyle/>
        <a:p>
          <a:r>
            <a:rPr lang="en-US"/>
            <a:t>Evaluation rubric</a:t>
          </a:r>
        </a:p>
      </dgm:t>
    </dgm:pt>
    <dgm:pt modelId="{A33DF261-F2C9-4AF4-B9D7-1C082962401D}" type="parTrans" cxnId="{C9596AAE-F0AC-424A-90D1-DB81BD70B34C}">
      <dgm:prSet/>
      <dgm:spPr/>
      <dgm:t>
        <a:bodyPr/>
        <a:lstStyle/>
        <a:p>
          <a:endParaRPr lang="en-US"/>
        </a:p>
      </dgm:t>
    </dgm:pt>
    <dgm:pt modelId="{0E634791-9283-44A7-B0EF-56D547C17DE7}" type="sibTrans" cxnId="{C9596AAE-F0AC-424A-90D1-DB81BD70B34C}">
      <dgm:prSet/>
      <dgm:spPr/>
      <dgm:t>
        <a:bodyPr/>
        <a:lstStyle/>
        <a:p>
          <a:endParaRPr lang="en-US"/>
        </a:p>
      </dgm:t>
    </dgm:pt>
    <dgm:pt modelId="{EF5B44B5-DDFE-4912-91AC-7357A6563EC3}">
      <dgm:prSet/>
      <dgm:spPr/>
      <dgm:t>
        <a:bodyPr/>
        <a:lstStyle/>
        <a:p>
          <a:r>
            <a:rPr lang="en-US"/>
            <a:t>Evaluation timeline</a:t>
          </a:r>
        </a:p>
      </dgm:t>
    </dgm:pt>
    <dgm:pt modelId="{EB02283D-195A-4967-A092-21C327DDFEF8}" type="parTrans" cxnId="{30B9073F-B323-44B7-9673-9DEE1EBAB5BE}">
      <dgm:prSet/>
      <dgm:spPr/>
      <dgm:t>
        <a:bodyPr/>
        <a:lstStyle/>
        <a:p>
          <a:endParaRPr lang="en-US"/>
        </a:p>
      </dgm:t>
    </dgm:pt>
    <dgm:pt modelId="{B8426BB9-5487-4078-8B42-8EA3A09A695C}" type="sibTrans" cxnId="{30B9073F-B323-44B7-9673-9DEE1EBAB5BE}">
      <dgm:prSet/>
      <dgm:spPr/>
      <dgm:t>
        <a:bodyPr/>
        <a:lstStyle/>
        <a:p>
          <a:endParaRPr lang="en-US"/>
        </a:p>
      </dgm:t>
    </dgm:pt>
    <dgm:pt modelId="{28A37178-61AC-4B0E-A357-66E63E816B73}">
      <dgm:prSet/>
      <dgm:spPr/>
      <dgm:t>
        <a:bodyPr/>
        <a:lstStyle/>
        <a:p>
          <a:r>
            <a:rPr lang="en-US"/>
            <a:t>Criteria for successfully completing the evaluation</a:t>
          </a:r>
        </a:p>
      </dgm:t>
    </dgm:pt>
    <dgm:pt modelId="{ED563B89-AAE4-492D-8555-9D248A57E618}" type="parTrans" cxnId="{04907190-0054-458D-8678-A59D9214136A}">
      <dgm:prSet/>
      <dgm:spPr/>
      <dgm:t>
        <a:bodyPr/>
        <a:lstStyle/>
        <a:p>
          <a:endParaRPr lang="en-US"/>
        </a:p>
      </dgm:t>
    </dgm:pt>
    <dgm:pt modelId="{D9970E1F-0ACD-4EE8-B785-26B518683F19}" type="sibTrans" cxnId="{04907190-0054-458D-8678-A59D9214136A}">
      <dgm:prSet/>
      <dgm:spPr/>
      <dgm:t>
        <a:bodyPr/>
        <a:lstStyle/>
        <a:p>
          <a:endParaRPr lang="en-US"/>
        </a:p>
      </dgm:t>
    </dgm:pt>
    <dgm:pt modelId="{42AEDC35-8114-470F-BA63-D05F25180AE5}">
      <dgm:prSet/>
      <dgm:spPr/>
      <dgm:t>
        <a:bodyPr/>
        <a:lstStyle/>
        <a:p>
          <a:r>
            <a:rPr lang="en-US"/>
            <a:t>Intended use of the evaluation results</a:t>
          </a:r>
        </a:p>
      </dgm:t>
    </dgm:pt>
    <dgm:pt modelId="{C2DDA2D3-853E-493B-A793-C2A582B46920}" type="parTrans" cxnId="{35CD8513-9593-494B-8142-62269F9E0B32}">
      <dgm:prSet/>
      <dgm:spPr/>
      <dgm:t>
        <a:bodyPr/>
        <a:lstStyle/>
        <a:p>
          <a:endParaRPr lang="en-US"/>
        </a:p>
      </dgm:t>
    </dgm:pt>
    <dgm:pt modelId="{DA35B73B-60AD-433B-ABE7-0F3F78F81413}" type="sibTrans" cxnId="{35CD8513-9593-494B-8142-62269F9E0B32}">
      <dgm:prSet/>
      <dgm:spPr/>
      <dgm:t>
        <a:bodyPr/>
        <a:lstStyle/>
        <a:p>
          <a:endParaRPr lang="en-US"/>
        </a:p>
      </dgm:t>
    </dgm:pt>
    <dgm:pt modelId="{8D35746A-9709-438D-918E-BB646F37FDEB}">
      <dgm:prSet/>
      <dgm:spPr/>
      <dgm:t>
        <a:bodyPr/>
        <a:lstStyle/>
        <a:p>
          <a:r>
            <a:rPr lang="en-US"/>
            <a:t>Name(s) of the evaluator(s)</a:t>
          </a:r>
        </a:p>
      </dgm:t>
    </dgm:pt>
    <dgm:pt modelId="{29EA9EDA-89FE-4D4B-ADF2-515FD08CA42B}" type="parTrans" cxnId="{DB58C602-AE26-4579-8EE0-31EEF3AD9916}">
      <dgm:prSet/>
      <dgm:spPr/>
      <dgm:t>
        <a:bodyPr/>
        <a:lstStyle/>
        <a:p>
          <a:endParaRPr lang="en-US"/>
        </a:p>
      </dgm:t>
    </dgm:pt>
    <dgm:pt modelId="{BE309CBF-3AC6-4006-97B9-FEDB47289902}" type="sibTrans" cxnId="{DB58C602-AE26-4579-8EE0-31EEF3AD9916}">
      <dgm:prSet/>
      <dgm:spPr/>
      <dgm:t>
        <a:bodyPr/>
        <a:lstStyle/>
        <a:p>
          <a:endParaRPr lang="en-US"/>
        </a:p>
      </dgm:t>
    </dgm:pt>
    <dgm:pt modelId="{190E590C-6396-46B5-B9C2-F358AD47A434}" type="pres">
      <dgm:prSet presAssocID="{CBFE1D50-BBBC-477A-8CEF-50F1B53AA01E}" presName="diagram" presStyleCnt="0">
        <dgm:presLayoutVars>
          <dgm:dir/>
          <dgm:resizeHandles val="exact"/>
        </dgm:presLayoutVars>
      </dgm:prSet>
      <dgm:spPr/>
    </dgm:pt>
    <dgm:pt modelId="{84D1ABB7-CD24-414B-A1EC-8741CFE50546}" type="pres">
      <dgm:prSet presAssocID="{6489D67A-0679-46A9-B8CB-58F5F48C76EB}" presName="node" presStyleLbl="node1" presStyleIdx="0" presStyleCnt="7">
        <dgm:presLayoutVars>
          <dgm:bulletEnabled val="1"/>
        </dgm:presLayoutVars>
      </dgm:prSet>
      <dgm:spPr/>
    </dgm:pt>
    <dgm:pt modelId="{2513ACAE-021F-4A68-AD9F-D02316A47AEA}" type="pres">
      <dgm:prSet presAssocID="{1344A92B-F57F-47B7-BD08-867190938DFD}" presName="sibTrans" presStyleCnt="0"/>
      <dgm:spPr/>
    </dgm:pt>
    <dgm:pt modelId="{88F7AF87-569A-41A4-9F70-C159F0C4C25D}" type="pres">
      <dgm:prSet presAssocID="{3EB9FF03-5F68-4651-94E3-0CDBA3BBE175}" presName="node" presStyleLbl="node1" presStyleIdx="1" presStyleCnt="7">
        <dgm:presLayoutVars>
          <dgm:bulletEnabled val="1"/>
        </dgm:presLayoutVars>
      </dgm:prSet>
      <dgm:spPr/>
    </dgm:pt>
    <dgm:pt modelId="{8D13DABC-3F91-4E13-8F7A-9EA6115E93BF}" type="pres">
      <dgm:prSet presAssocID="{F795EB20-826D-4D0E-8116-3CB6FE23EA4A}" presName="sibTrans" presStyleCnt="0"/>
      <dgm:spPr/>
    </dgm:pt>
    <dgm:pt modelId="{59B0993C-8CF1-4BAE-8A52-09289D20D787}" type="pres">
      <dgm:prSet presAssocID="{92B28DBE-D9B4-4454-9C7A-FA2C1345616F}" presName="node" presStyleLbl="node1" presStyleIdx="2" presStyleCnt="7">
        <dgm:presLayoutVars>
          <dgm:bulletEnabled val="1"/>
        </dgm:presLayoutVars>
      </dgm:prSet>
      <dgm:spPr/>
    </dgm:pt>
    <dgm:pt modelId="{87F98FD9-A069-4379-B63E-E7ACB89EA7CC}" type="pres">
      <dgm:prSet presAssocID="{0E634791-9283-44A7-B0EF-56D547C17DE7}" presName="sibTrans" presStyleCnt="0"/>
      <dgm:spPr/>
    </dgm:pt>
    <dgm:pt modelId="{B7A66FA5-3300-4BF7-A08B-56B5E40EC9AA}" type="pres">
      <dgm:prSet presAssocID="{EF5B44B5-DDFE-4912-91AC-7357A6563EC3}" presName="node" presStyleLbl="node1" presStyleIdx="3" presStyleCnt="7">
        <dgm:presLayoutVars>
          <dgm:bulletEnabled val="1"/>
        </dgm:presLayoutVars>
      </dgm:prSet>
      <dgm:spPr/>
    </dgm:pt>
    <dgm:pt modelId="{9711CEE2-137C-4317-96B1-50BA2780C4CF}" type="pres">
      <dgm:prSet presAssocID="{B8426BB9-5487-4078-8B42-8EA3A09A695C}" presName="sibTrans" presStyleCnt="0"/>
      <dgm:spPr/>
    </dgm:pt>
    <dgm:pt modelId="{4DD67ABE-2B7B-4FBF-A6AD-23838DA147A5}" type="pres">
      <dgm:prSet presAssocID="{28A37178-61AC-4B0E-A357-66E63E816B73}" presName="node" presStyleLbl="node1" presStyleIdx="4" presStyleCnt="7">
        <dgm:presLayoutVars>
          <dgm:bulletEnabled val="1"/>
        </dgm:presLayoutVars>
      </dgm:prSet>
      <dgm:spPr/>
    </dgm:pt>
    <dgm:pt modelId="{C1E23B3D-4A19-40E0-B0A8-F542273A3EC6}" type="pres">
      <dgm:prSet presAssocID="{D9970E1F-0ACD-4EE8-B785-26B518683F19}" presName="sibTrans" presStyleCnt="0"/>
      <dgm:spPr/>
    </dgm:pt>
    <dgm:pt modelId="{D616AA60-629E-49C1-88BB-3D3D76D64487}" type="pres">
      <dgm:prSet presAssocID="{42AEDC35-8114-470F-BA63-D05F25180AE5}" presName="node" presStyleLbl="node1" presStyleIdx="5" presStyleCnt="7">
        <dgm:presLayoutVars>
          <dgm:bulletEnabled val="1"/>
        </dgm:presLayoutVars>
      </dgm:prSet>
      <dgm:spPr/>
    </dgm:pt>
    <dgm:pt modelId="{71EDE9A9-1B0E-4B4A-9295-C9375D756DA5}" type="pres">
      <dgm:prSet presAssocID="{DA35B73B-60AD-433B-ABE7-0F3F78F81413}" presName="sibTrans" presStyleCnt="0"/>
      <dgm:spPr/>
    </dgm:pt>
    <dgm:pt modelId="{A175A8E2-1337-4717-A736-FFE00718E8C2}" type="pres">
      <dgm:prSet presAssocID="{8D35746A-9709-438D-918E-BB646F37FDEB}" presName="node" presStyleLbl="node1" presStyleIdx="6" presStyleCnt="7">
        <dgm:presLayoutVars>
          <dgm:bulletEnabled val="1"/>
        </dgm:presLayoutVars>
      </dgm:prSet>
      <dgm:spPr/>
    </dgm:pt>
  </dgm:ptLst>
  <dgm:cxnLst>
    <dgm:cxn modelId="{DB58C602-AE26-4579-8EE0-31EEF3AD9916}" srcId="{CBFE1D50-BBBC-477A-8CEF-50F1B53AA01E}" destId="{8D35746A-9709-438D-918E-BB646F37FDEB}" srcOrd="6" destOrd="0" parTransId="{29EA9EDA-89FE-4D4B-ADF2-515FD08CA42B}" sibTransId="{BE309CBF-3AC6-4006-97B9-FEDB47289902}"/>
    <dgm:cxn modelId="{6A8ED907-E4D8-41A0-BE45-D583CF742AEA}" type="presOf" srcId="{6489D67A-0679-46A9-B8CB-58F5F48C76EB}" destId="{84D1ABB7-CD24-414B-A1EC-8741CFE50546}" srcOrd="0" destOrd="0" presId="urn:microsoft.com/office/officeart/2005/8/layout/default"/>
    <dgm:cxn modelId="{35CD8513-9593-494B-8142-62269F9E0B32}" srcId="{CBFE1D50-BBBC-477A-8CEF-50F1B53AA01E}" destId="{42AEDC35-8114-470F-BA63-D05F25180AE5}" srcOrd="5" destOrd="0" parTransId="{C2DDA2D3-853E-493B-A793-C2A582B46920}" sibTransId="{DA35B73B-60AD-433B-ABE7-0F3F78F81413}"/>
    <dgm:cxn modelId="{30B9073F-B323-44B7-9673-9DEE1EBAB5BE}" srcId="{CBFE1D50-BBBC-477A-8CEF-50F1B53AA01E}" destId="{EF5B44B5-DDFE-4912-91AC-7357A6563EC3}" srcOrd="3" destOrd="0" parTransId="{EB02283D-195A-4967-A092-21C327DDFEF8}" sibTransId="{B8426BB9-5487-4078-8B42-8EA3A09A695C}"/>
    <dgm:cxn modelId="{CCA27463-BBD4-4777-A5E2-7429C0F99D30}" srcId="{CBFE1D50-BBBC-477A-8CEF-50F1B53AA01E}" destId="{3EB9FF03-5F68-4651-94E3-0CDBA3BBE175}" srcOrd="1" destOrd="0" parTransId="{8D6D2BE0-A85B-42E8-95A2-3AF7C278A4CE}" sibTransId="{F795EB20-826D-4D0E-8116-3CB6FE23EA4A}"/>
    <dgm:cxn modelId="{0E3D9A64-F151-496F-8A74-2035DABF4F04}" type="presOf" srcId="{8D35746A-9709-438D-918E-BB646F37FDEB}" destId="{A175A8E2-1337-4717-A736-FFE00718E8C2}" srcOrd="0" destOrd="0" presId="urn:microsoft.com/office/officeart/2005/8/layout/default"/>
    <dgm:cxn modelId="{F557D968-6692-4127-8F51-30BB6F340E6C}" srcId="{CBFE1D50-BBBC-477A-8CEF-50F1B53AA01E}" destId="{6489D67A-0679-46A9-B8CB-58F5F48C76EB}" srcOrd="0" destOrd="0" parTransId="{5FEBA2FF-C374-40AB-BAC3-5A6CE3454A57}" sibTransId="{1344A92B-F57F-47B7-BD08-867190938DFD}"/>
    <dgm:cxn modelId="{A3775190-2001-4668-BDEE-E9D089694C03}" type="presOf" srcId="{EF5B44B5-DDFE-4912-91AC-7357A6563EC3}" destId="{B7A66FA5-3300-4BF7-A08B-56B5E40EC9AA}" srcOrd="0" destOrd="0" presId="urn:microsoft.com/office/officeart/2005/8/layout/default"/>
    <dgm:cxn modelId="{04907190-0054-458D-8678-A59D9214136A}" srcId="{CBFE1D50-BBBC-477A-8CEF-50F1B53AA01E}" destId="{28A37178-61AC-4B0E-A357-66E63E816B73}" srcOrd="4" destOrd="0" parTransId="{ED563B89-AAE4-492D-8555-9D248A57E618}" sibTransId="{D9970E1F-0ACD-4EE8-B785-26B518683F19}"/>
    <dgm:cxn modelId="{A68BB493-BB6F-4761-9B66-3D8AE1610481}" type="presOf" srcId="{28A37178-61AC-4B0E-A357-66E63E816B73}" destId="{4DD67ABE-2B7B-4FBF-A6AD-23838DA147A5}" srcOrd="0" destOrd="0" presId="urn:microsoft.com/office/officeart/2005/8/layout/default"/>
    <dgm:cxn modelId="{C9596AAE-F0AC-424A-90D1-DB81BD70B34C}" srcId="{CBFE1D50-BBBC-477A-8CEF-50F1B53AA01E}" destId="{92B28DBE-D9B4-4454-9C7A-FA2C1345616F}" srcOrd="2" destOrd="0" parTransId="{A33DF261-F2C9-4AF4-B9D7-1C082962401D}" sibTransId="{0E634791-9283-44A7-B0EF-56D547C17DE7}"/>
    <dgm:cxn modelId="{03F80FB9-88A7-4A1F-870B-A096A38C20F3}" type="presOf" srcId="{42AEDC35-8114-470F-BA63-D05F25180AE5}" destId="{D616AA60-629E-49C1-88BB-3D3D76D64487}" srcOrd="0" destOrd="0" presId="urn:microsoft.com/office/officeart/2005/8/layout/default"/>
    <dgm:cxn modelId="{75C2D0D8-9FEE-4566-BE83-91946CC93F7E}" type="presOf" srcId="{3EB9FF03-5F68-4651-94E3-0CDBA3BBE175}" destId="{88F7AF87-569A-41A4-9F70-C159F0C4C25D}" srcOrd="0" destOrd="0" presId="urn:microsoft.com/office/officeart/2005/8/layout/default"/>
    <dgm:cxn modelId="{312945E2-3E51-481C-A4A1-2CECF7460964}" type="presOf" srcId="{CBFE1D50-BBBC-477A-8CEF-50F1B53AA01E}" destId="{190E590C-6396-46B5-B9C2-F358AD47A434}" srcOrd="0" destOrd="0" presId="urn:microsoft.com/office/officeart/2005/8/layout/default"/>
    <dgm:cxn modelId="{B9B6BCEE-83B3-40F5-8D19-0E4978CEAFBA}" type="presOf" srcId="{92B28DBE-D9B4-4454-9C7A-FA2C1345616F}" destId="{59B0993C-8CF1-4BAE-8A52-09289D20D787}" srcOrd="0" destOrd="0" presId="urn:microsoft.com/office/officeart/2005/8/layout/default"/>
    <dgm:cxn modelId="{185E3652-4B08-4E24-B5BB-0EAC7652CF20}" type="presParOf" srcId="{190E590C-6396-46B5-B9C2-F358AD47A434}" destId="{84D1ABB7-CD24-414B-A1EC-8741CFE50546}" srcOrd="0" destOrd="0" presId="urn:microsoft.com/office/officeart/2005/8/layout/default"/>
    <dgm:cxn modelId="{A5059AE8-BF69-489C-AD6F-12E4EC0FD7F8}" type="presParOf" srcId="{190E590C-6396-46B5-B9C2-F358AD47A434}" destId="{2513ACAE-021F-4A68-AD9F-D02316A47AEA}" srcOrd="1" destOrd="0" presId="urn:microsoft.com/office/officeart/2005/8/layout/default"/>
    <dgm:cxn modelId="{616D40C1-C067-4D36-83D6-90F2E6752A9D}" type="presParOf" srcId="{190E590C-6396-46B5-B9C2-F358AD47A434}" destId="{88F7AF87-569A-41A4-9F70-C159F0C4C25D}" srcOrd="2" destOrd="0" presId="urn:microsoft.com/office/officeart/2005/8/layout/default"/>
    <dgm:cxn modelId="{2F879D81-9151-41F7-A9CE-4CC20C7A8B89}" type="presParOf" srcId="{190E590C-6396-46B5-B9C2-F358AD47A434}" destId="{8D13DABC-3F91-4E13-8F7A-9EA6115E93BF}" srcOrd="3" destOrd="0" presId="urn:microsoft.com/office/officeart/2005/8/layout/default"/>
    <dgm:cxn modelId="{00DADA07-FE83-432D-8990-884ED2429937}" type="presParOf" srcId="{190E590C-6396-46B5-B9C2-F358AD47A434}" destId="{59B0993C-8CF1-4BAE-8A52-09289D20D787}" srcOrd="4" destOrd="0" presId="urn:microsoft.com/office/officeart/2005/8/layout/default"/>
    <dgm:cxn modelId="{02A5E2B5-3D0E-44D1-9505-2A86874F36D2}" type="presParOf" srcId="{190E590C-6396-46B5-B9C2-F358AD47A434}" destId="{87F98FD9-A069-4379-B63E-E7ACB89EA7CC}" srcOrd="5" destOrd="0" presId="urn:microsoft.com/office/officeart/2005/8/layout/default"/>
    <dgm:cxn modelId="{550DE0A7-DEE2-440C-8491-CBB66CB5B120}" type="presParOf" srcId="{190E590C-6396-46B5-B9C2-F358AD47A434}" destId="{B7A66FA5-3300-4BF7-A08B-56B5E40EC9AA}" srcOrd="6" destOrd="0" presId="urn:microsoft.com/office/officeart/2005/8/layout/default"/>
    <dgm:cxn modelId="{30550973-174E-45A2-88EE-6724853D9332}" type="presParOf" srcId="{190E590C-6396-46B5-B9C2-F358AD47A434}" destId="{9711CEE2-137C-4317-96B1-50BA2780C4CF}" srcOrd="7" destOrd="0" presId="urn:microsoft.com/office/officeart/2005/8/layout/default"/>
    <dgm:cxn modelId="{95B4F406-C798-4BF6-BBBB-289209417D90}" type="presParOf" srcId="{190E590C-6396-46B5-B9C2-F358AD47A434}" destId="{4DD67ABE-2B7B-4FBF-A6AD-23838DA147A5}" srcOrd="8" destOrd="0" presId="urn:microsoft.com/office/officeart/2005/8/layout/default"/>
    <dgm:cxn modelId="{86AEB043-1943-45CA-992E-88BC6893073C}" type="presParOf" srcId="{190E590C-6396-46B5-B9C2-F358AD47A434}" destId="{C1E23B3D-4A19-40E0-B0A8-F542273A3EC6}" srcOrd="9" destOrd="0" presId="urn:microsoft.com/office/officeart/2005/8/layout/default"/>
    <dgm:cxn modelId="{157C67CB-6C9E-4755-9F95-860B0ED3215F}" type="presParOf" srcId="{190E590C-6396-46B5-B9C2-F358AD47A434}" destId="{D616AA60-629E-49C1-88BB-3D3D76D64487}" srcOrd="10" destOrd="0" presId="urn:microsoft.com/office/officeart/2005/8/layout/default"/>
    <dgm:cxn modelId="{33DCEA7D-1C20-433C-9367-A00702C11616}" type="presParOf" srcId="{190E590C-6396-46B5-B9C2-F358AD47A434}" destId="{71EDE9A9-1B0E-4B4A-9295-C9375D756DA5}" srcOrd="11" destOrd="0" presId="urn:microsoft.com/office/officeart/2005/8/layout/default"/>
    <dgm:cxn modelId="{B32CA77A-1752-4A7E-B9E7-CBF914C88487}" type="presParOf" srcId="{190E590C-6396-46B5-B9C2-F358AD47A434}" destId="{A175A8E2-1337-4717-A736-FFE00718E8C2}"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FBFA92-6964-4077-A872-DE045AAE9BD7}"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5072819A-8B78-48A6-89D4-0A2EB869FCED}">
      <dgm:prSet/>
      <dgm:spPr/>
      <dgm:t>
        <a:bodyPr/>
        <a:lstStyle/>
        <a:p>
          <a:r>
            <a:rPr lang="en-US"/>
            <a:t>Practitioners, professors, HR leads, district leads, principals, evaluators &amp; mentors</a:t>
          </a:r>
        </a:p>
      </dgm:t>
    </dgm:pt>
    <dgm:pt modelId="{F58DC9C8-584B-42E3-BDF8-B6329C9426E5}" type="parTrans" cxnId="{DE5F73FA-79E6-4DCE-BE75-A9E13C0C7CFF}">
      <dgm:prSet/>
      <dgm:spPr/>
      <dgm:t>
        <a:bodyPr/>
        <a:lstStyle/>
        <a:p>
          <a:endParaRPr lang="en-US"/>
        </a:p>
      </dgm:t>
    </dgm:pt>
    <dgm:pt modelId="{27942995-039B-485B-9B16-393E895CF380}" type="sibTrans" cxnId="{DE5F73FA-79E6-4DCE-BE75-A9E13C0C7CFF}">
      <dgm:prSet/>
      <dgm:spPr/>
      <dgm:t>
        <a:bodyPr/>
        <a:lstStyle/>
        <a:p>
          <a:endParaRPr lang="en-US"/>
        </a:p>
      </dgm:t>
    </dgm:pt>
    <dgm:pt modelId="{4F35FBBA-E587-4A0A-BDB7-E157F6D57D3D}">
      <dgm:prSet/>
      <dgm:spPr/>
      <dgm:t>
        <a:bodyPr/>
        <a:lstStyle/>
        <a:p>
          <a:r>
            <a:rPr lang="en-US"/>
            <a:t>Diverse in geography, size, grade level, &amp; schedule</a:t>
          </a:r>
        </a:p>
      </dgm:t>
    </dgm:pt>
    <dgm:pt modelId="{5C896B77-F0D8-4804-BB80-3E016C4053DC}" type="parTrans" cxnId="{04149C77-2A5B-49B0-BE67-D1F03E4E8653}">
      <dgm:prSet/>
      <dgm:spPr/>
      <dgm:t>
        <a:bodyPr/>
        <a:lstStyle/>
        <a:p>
          <a:endParaRPr lang="en-US"/>
        </a:p>
      </dgm:t>
    </dgm:pt>
    <dgm:pt modelId="{C1EE780A-A571-4E8F-9013-CC998F308739}" type="sibTrans" cxnId="{04149C77-2A5B-49B0-BE67-D1F03E4E8653}">
      <dgm:prSet/>
      <dgm:spPr/>
      <dgm:t>
        <a:bodyPr/>
        <a:lstStyle/>
        <a:p>
          <a:endParaRPr lang="en-US"/>
        </a:p>
      </dgm:t>
    </dgm:pt>
    <dgm:pt modelId="{F41DB556-4723-4564-AC02-2C685DDF9A9A}">
      <dgm:prSet/>
      <dgm:spPr/>
      <dgm:t>
        <a:bodyPr/>
        <a:lstStyle/>
        <a:p>
          <a:r>
            <a:rPr lang="en-US"/>
            <a:t>Analyzed surveys, other state and national models, SCTS 4.0 and ADEPT 2006</a:t>
          </a:r>
        </a:p>
      </dgm:t>
    </dgm:pt>
    <dgm:pt modelId="{56620E22-A32C-45DC-AF09-0545386B1634}" type="parTrans" cxnId="{57D01E5B-ACE8-4822-B5CC-8902CF8EB95E}">
      <dgm:prSet/>
      <dgm:spPr/>
      <dgm:t>
        <a:bodyPr/>
        <a:lstStyle/>
        <a:p>
          <a:endParaRPr lang="en-US"/>
        </a:p>
      </dgm:t>
    </dgm:pt>
    <dgm:pt modelId="{F3AD1417-4732-45D3-852E-C3403BC25A85}" type="sibTrans" cxnId="{57D01E5B-ACE8-4822-B5CC-8902CF8EB95E}">
      <dgm:prSet/>
      <dgm:spPr/>
      <dgm:t>
        <a:bodyPr/>
        <a:lstStyle/>
        <a:p>
          <a:endParaRPr lang="en-US"/>
        </a:p>
      </dgm:t>
    </dgm:pt>
    <dgm:pt modelId="{FBF65780-1D22-4CEA-82AD-F7EB256166C0}" type="pres">
      <dgm:prSet presAssocID="{A9FBFA92-6964-4077-A872-DE045AAE9BD7}" presName="linear" presStyleCnt="0">
        <dgm:presLayoutVars>
          <dgm:animLvl val="lvl"/>
          <dgm:resizeHandles val="exact"/>
        </dgm:presLayoutVars>
      </dgm:prSet>
      <dgm:spPr/>
    </dgm:pt>
    <dgm:pt modelId="{B1D7DF11-2B08-4053-9066-29D64B0D7790}" type="pres">
      <dgm:prSet presAssocID="{5072819A-8B78-48A6-89D4-0A2EB869FCED}" presName="parentText" presStyleLbl="node1" presStyleIdx="0" presStyleCnt="3">
        <dgm:presLayoutVars>
          <dgm:chMax val="0"/>
          <dgm:bulletEnabled val="1"/>
        </dgm:presLayoutVars>
      </dgm:prSet>
      <dgm:spPr/>
    </dgm:pt>
    <dgm:pt modelId="{7D617ECB-15E8-4A92-85BA-DC0B980BFD78}" type="pres">
      <dgm:prSet presAssocID="{27942995-039B-485B-9B16-393E895CF380}" presName="spacer" presStyleCnt="0"/>
      <dgm:spPr/>
    </dgm:pt>
    <dgm:pt modelId="{E0BA2CD1-B156-4BC1-9E82-257F32D502C7}" type="pres">
      <dgm:prSet presAssocID="{4F35FBBA-E587-4A0A-BDB7-E157F6D57D3D}" presName="parentText" presStyleLbl="node1" presStyleIdx="1" presStyleCnt="3">
        <dgm:presLayoutVars>
          <dgm:chMax val="0"/>
          <dgm:bulletEnabled val="1"/>
        </dgm:presLayoutVars>
      </dgm:prSet>
      <dgm:spPr/>
    </dgm:pt>
    <dgm:pt modelId="{DBB2E590-40E3-49C3-BB8A-1E61BEE3012B}" type="pres">
      <dgm:prSet presAssocID="{C1EE780A-A571-4E8F-9013-CC998F308739}" presName="spacer" presStyleCnt="0"/>
      <dgm:spPr/>
    </dgm:pt>
    <dgm:pt modelId="{929BC760-0858-48AF-9F85-DECA458CDE46}" type="pres">
      <dgm:prSet presAssocID="{F41DB556-4723-4564-AC02-2C685DDF9A9A}" presName="parentText" presStyleLbl="node1" presStyleIdx="2" presStyleCnt="3">
        <dgm:presLayoutVars>
          <dgm:chMax val="0"/>
          <dgm:bulletEnabled val="1"/>
        </dgm:presLayoutVars>
      </dgm:prSet>
      <dgm:spPr/>
    </dgm:pt>
  </dgm:ptLst>
  <dgm:cxnLst>
    <dgm:cxn modelId="{5C111018-0A4A-45FA-80F8-463059E43728}" type="presOf" srcId="{5072819A-8B78-48A6-89D4-0A2EB869FCED}" destId="{B1D7DF11-2B08-4053-9066-29D64B0D7790}" srcOrd="0" destOrd="0" presId="urn:microsoft.com/office/officeart/2005/8/layout/vList2"/>
    <dgm:cxn modelId="{57D01E5B-ACE8-4822-B5CC-8902CF8EB95E}" srcId="{A9FBFA92-6964-4077-A872-DE045AAE9BD7}" destId="{F41DB556-4723-4564-AC02-2C685DDF9A9A}" srcOrd="2" destOrd="0" parTransId="{56620E22-A32C-45DC-AF09-0545386B1634}" sibTransId="{F3AD1417-4732-45D3-852E-C3403BC25A85}"/>
    <dgm:cxn modelId="{04149C77-2A5B-49B0-BE67-D1F03E4E8653}" srcId="{A9FBFA92-6964-4077-A872-DE045AAE9BD7}" destId="{4F35FBBA-E587-4A0A-BDB7-E157F6D57D3D}" srcOrd="1" destOrd="0" parTransId="{5C896B77-F0D8-4804-BB80-3E016C4053DC}" sibTransId="{C1EE780A-A571-4E8F-9013-CC998F308739}"/>
    <dgm:cxn modelId="{B428D195-87B1-4C8E-8B18-C0FD44159B86}" type="presOf" srcId="{4F35FBBA-E587-4A0A-BDB7-E157F6D57D3D}" destId="{E0BA2CD1-B156-4BC1-9E82-257F32D502C7}" srcOrd="0" destOrd="0" presId="urn:microsoft.com/office/officeart/2005/8/layout/vList2"/>
    <dgm:cxn modelId="{046A3DBC-5C9D-423A-9E79-9C58620DC571}" type="presOf" srcId="{A9FBFA92-6964-4077-A872-DE045AAE9BD7}" destId="{FBF65780-1D22-4CEA-82AD-F7EB256166C0}" srcOrd="0" destOrd="0" presId="urn:microsoft.com/office/officeart/2005/8/layout/vList2"/>
    <dgm:cxn modelId="{118E43F4-7D1A-41B5-8E8D-D663201D8CA8}" type="presOf" srcId="{F41DB556-4723-4564-AC02-2C685DDF9A9A}" destId="{929BC760-0858-48AF-9F85-DECA458CDE46}" srcOrd="0" destOrd="0" presId="urn:microsoft.com/office/officeart/2005/8/layout/vList2"/>
    <dgm:cxn modelId="{DE5F73FA-79E6-4DCE-BE75-A9E13C0C7CFF}" srcId="{A9FBFA92-6964-4077-A872-DE045AAE9BD7}" destId="{5072819A-8B78-48A6-89D4-0A2EB869FCED}" srcOrd="0" destOrd="0" parTransId="{F58DC9C8-584B-42E3-BDF8-B6329C9426E5}" sibTransId="{27942995-039B-485B-9B16-393E895CF380}"/>
    <dgm:cxn modelId="{54F2D3FD-2FCE-4B1A-A7F5-41520B3A06E2}" type="presParOf" srcId="{FBF65780-1D22-4CEA-82AD-F7EB256166C0}" destId="{B1D7DF11-2B08-4053-9066-29D64B0D7790}" srcOrd="0" destOrd="0" presId="urn:microsoft.com/office/officeart/2005/8/layout/vList2"/>
    <dgm:cxn modelId="{1548AEA0-39E6-4746-8B48-355E1A0FF5D7}" type="presParOf" srcId="{FBF65780-1D22-4CEA-82AD-F7EB256166C0}" destId="{7D617ECB-15E8-4A92-85BA-DC0B980BFD78}" srcOrd="1" destOrd="0" presId="urn:microsoft.com/office/officeart/2005/8/layout/vList2"/>
    <dgm:cxn modelId="{BC663A15-8DAC-4AEC-B216-A2D4CA6C8825}" type="presParOf" srcId="{FBF65780-1D22-4CEA-82AD-F7EB256166C0}" destId="{E0BA2CD1-B156-4BC1-9E82-257F32D502C7}" srcOrd="2" destOrd="0" presId="urn:microsoft.com/office/officeart/2005/8/layout/vList2"/>
    <dgm:cxn modelId="{2D2B1932-B2DC-4E78-9C62-9C7FFB4EE5DD}" type="presParOf" srcId="{FBF65780-1D22-4CEA-82AD-F7EB256166C0}" destId="{DBB2E590-40E3-49C3-BB8A-1E61BEE3012B}" srcOrd="3" destOrd="0" presId="urn:microsoft.com/office/officeart/2005/8/layout/vList2"/>
    <dgm:cxn modelId="{A51B8407-7BBC-40DF-A11D-1F23C7125A8B}" type="presParOf" srcId="{FBF65780-1D22-4CEA-82AD-F7EB256166C0}" destId="{929BC760-0858-48AF-9F85-DECA458CDE4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0_3" csCatId="mainScheme"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E67E1B32-3194-4DDC-A251-65D9B62C4EC2}" type="presOf" srcId="{82991BB6-852B-41DD-AB2F-207FC13FC926}" destId="{B77EADB5-813F-47B1-BF67-83038FC1CCA4}" srcOrd="0" destOrd="0" presId="urn:microsoft.com/office/officeart/2005/8/layout/cycle3"/>
    <dgm:cxn modelId="{C1E9D233-C60F-4DAD-AD49-E8759DDCD6D7}" type="presOf" srcId="{21E41F13-D455-44F4-9738-7A3AF2E8CD6D}" destId="{E91486F7-A43E-49FA-B31F-DB6BDFDF7234}" srcOrd="0" destOrd="0" presId="urn:microsoft.com/office/officeart/2005/8/layout/cycle3"/>
    <dgm:cxn modelId="{0B74B263-F73C-48CA-BDEC-1967565AE29A}" type="presOf" srcId="{A6D26718-FE02-442F-AFF6-FBBCC759A9A4}" destId="{2A4E80CB-64FF-4584-8E81-452F5F19E13C}"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286838B1-E64E-413C-B0EE-E2014C9E5A51}" type="presOf" srcId="{CC8B792A-B2C9-44F3-8505-0502B815DAE3}" destId="{1E148AC1-1EE4-4BB4-BC14-9E8D16B041D2}" srcOrd="0" destOrd="0" presId="urn:microsoft.com/office/officeart/2005/8/layout/cycle3"/>
    <dgm:cxn modelId="{6DFFAAC3-3A15-4646-B344-E453627A788B}" type="presOf" srcId="{A5C4965D-2A1E-4643-95B2-225894B30A05}" destId="{2E749323-2007-4201-99F1-4619B881DA1E}" srcOrd="0" destOrd="0" presId="urn:microsoft.com/office/officeart/2005/8/layout/cycle3"/>
    <dgm:cxn modelId="{FE855FD8-5C66-49F0-9BAD-EAA66056E5D0}" type="presOf" srcId="{12A2F3FD-6D05-4EA9-9E59-0975156FBC86}" destId="{C3F528E0-0169-42E3-91B5-755CD7B3BDFB}" srcOrd="0" destOrd="0" presId="urn:microsoft.com/office/officeart/2005/8/layout/cycle3"/>
    <dgm:cxn modelId="{987BCCAD-14FD-4BCC-9DE0-EA0E8FBB43CF}" type="presParOf" srcId="{1E148AC1-1EE4-4BB4-BC14-9E8D16B041D2}" destId="{79F6EB07-66A6-4DD6-B563-586D22A6B658}" srcOrd="0" destOrd="0" presId="urn:microsoft.com/office/officeart/2005/8/layout/cycle3"/>
    <dgm:cxn modelId="{D85330B8-E4AB-40CD-8FFB-E77013710228}" type="presParOf" srcId="{79F6EB07-66A6-4DD6-B563-586D22A6B658}" destId="{B77EADB5-813F-47B1-BF67-83038FC1CCA4}" srcOrd="0" destOrd="0" presId="urn:microsoft.com/office/officeart/2005/8/layout/cycle3"/>
    <dgm:cxn modelId="{86EA5528-062F-47ED-8C9C-7ADF56EE9F6C}" type="presParOf" srcId="{79F6EB07-66A6-4DD6-B563-586D22A6B658}" destId="{2E749323-2007-4201-99F1-4619B881DA1E}" srcOrd="1" destOrd="0" presId="urn:microsoft.com/office/officeart/2005/8/layout/cycle3"/>
    <dgm:cxn modelId="{E5BD04C4-44B7-4C6D-9146-305DB3D75D23}" type="presParOf" srcId="{79F6EB07-66A6-4DD6-B563-586D22A6B658}" destId="{C3F528E0-0169-42E3-91B5-755CD7B3BDFB}" srcOrd="2" destOrd="0" presId="urn:microsoft.com/office/officeart/2005/8/layout/cycle3"/>
    <dgm:cxn modelId="{5D165FDB-CF65-49C3-941F-1A39E08D21A1}" type="presParOf" srcId="{79F6EB07-66A6-4DD6-B563-586D22A6B658}" destId="{E91486F7-A43E-49FA-B31F-DB6BDFDF7234}" srcOrd="3" destOrd="0" presId="urn:microsoft.com/office/officeart/2005/8/layout/cycle3"/>
    <dgm:cxn modelId="{01BDCFB9-4C21-4E57-8464-8E2BB7DB5CC0}"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321A9D-4C55-4DC9-9996-FAEC5A42366F}" type="doc">
      <dgm:prSet loTypeId="urn:microsoft.com/office/officeart/2008/layout/LinedList" loCatId="list" qsTypeId="urn:microsoft.com/office/officeart/2005/8/quickstyle/simple2" qsCatId="simple" csTypeId="urn:microsoft.com/office/officeart/2005/8/colors/accent1_2" csCatId="accent1"/>
      <dgm:spPr/>
      <dgm:t>
        <a:bodyPr/>
        <a:lstStyle/>
        <a:p>
          <a:endParaRPr lang="en-US"/>
        </a:p>
      </dgm:t>
    </dgm:pt>
    <dgm:pt modelId="{79F786D1-3B61-4B7D-929D-739323A360EB}">
      <dgm:prSet/>
      <dgm:spPr/>
      <dgm:t>
        <a:bodyPr/>
        <a:lstStyle/>
        <a:p>
          <a:r>
            <a:rPr lang="en-US"/>
            <a:t>Domain: Instruction</a:t>
          </a:r>
        </a:p>
      </dgm:t>
    </dgm:pt>
    <dgm:pt modelId="{3FF45DD5-9867-477D-B455-97DD8877F058}" type="parTrans" cxnId="{F05C7333-E337-4994-A4D3-5F7878E44EFA}">
      <dgm:prSet/>
      <dgm:spPr/>
      <dgm:t>
        <a:bodyPr/>
        <a:lstStyle/>
        <a:p>
          <a:endParaRPr lang="en-US"/>
        </a:p>
      </dgm:t>
    </dgm:pt>
    <dgm:pt modelId="{909648F7-1900-4BD8-94A0-C63D538D1EE4}" type="sibTrans" cxnId="{F05C7333-E337-4994-A4D3-5F7878E44EFA}">
      <dgm:prSet/>
      <dgm:spPr/>
      <dgm:t>
        <a:bodyPr/>
        <a:lstStyle/>
        <a:p>
          <a:endParaRPr lang="en-US"/>
        </a:p>
      </dgm:t>
    </dgm:pt>
    <dgm:pt modelId="{B6FD7DD7-B4C0-4243-9F47-F52C96D2B87A}">
      <dgm:prSet/>
      <dgm:spPr/>
      <dgm:t>
        <a:bodyPr/>
        <a:lstStyle/>
        <a:p>
          <a:r>
            <a:rPr lang="en-US"/>
            <a:t>Indicator: Creating a Positive Learning Environment</a:t>
          </a:r>
        </a:p>
      </dgm:t>
    </dgm:pt>
    <dgm:pt modelId="{CB5BD329-FBAA-40AB-AB0B-44879F80A1CB}" type="parTrans" cxnId="{10102EEB-E0A0-4497-818A-DABC12341C9A}">
      <dgm:prSet/>
      <dgm:spPr/>
      <dgm:t>
        <a:bodyPr/>
        <a:lstStyle/>
        <a:p>
          <a:endParaRPr lang="en-US"/>
        </a:p>
      </dgm:t>
    </dgm:pt>
    <dgm:pt modelId="{E37E7EEB-633B-4D40-A0EF-38C535B26C5A}" type="sibTrans" cxnId="{10102EEB-E0A0-4497-818A-DABC12341C9A}">
      <dgm:prSet/>
      <dgm:spPr/>
      <dgm:t>
        <a:bodyPr/>
        <a:lstStyle/>
        <a:p>
          <a:endParaRPr lang="en-US"/>
        </a:p>
      </dgm:t>
    </dgm:pt>
    <dgm:pt modelId="{BC1DE6E1-018F-45BE-9426-95CCA669439B}">
      <dgm:prSet/>
      <dgm:spPr/>
      <dgm:t>
        <a:bodyPr/>
        <a:lstStyle/>
        <a:p>
          <a:r>
            <a:rPr lang="en-US"/>
            <a:t>Descriptor: The SLP uses effective strategies to motivate and engage students in the learning process.</a:t>
          </a:r>
        </a:p>
      </dgm:t>
    </dgm:pt>
    <dgm:pt modelId="{940A1B81-2A4D-4471-82C7-4BD2D5AA7DC7}" type="parTrans" cxnId="{0DA6E837-D655-4A79-93A4-E55BEC67B60F}">
      <dgm:prSet/>
      <dgm:spPr/>
      <dgm:t>
        <a:bodyPr/>
        <a:lstStyle/>
        <a:p>
          <a:endParaRPr lang="en-US"/>
        </a:p>
      </dgm:t>
    </dgm:pt>
    <dgm:pt modelId="{C92AB365-E256-41AB-8BE7-4D5A8150E0AC}" type="sibTrans" cxnId="{0DA6E837-D655-4A79-93A4-E55BEC67B60F}">
      <dgm:prSet/>
      <dgm:spPr/>
      <dgm:t>
        <a:bodyPr/>
        <a:lstStyle/>
        <a:p>
          <a:endParaRPr lang="en-US"/>
        </a:p>
      </dgm:t>
    </dgm:pt>
    <dgm:pt modelId="{B3D49618-1CE8-4E75-954A-5EFC9E3F3C80}">
      <dgm:prSet/>
      <dgm:spPr/>
      <dgm:t>
        <a:bodyPr/>
        <a:lstStyle/>
        <a:p>
          <a:r>
            <a:rPr lang="en-US"/>
            <a:t>What types of activities/strategies would the evaluator possibly see being used in a therapy session as evidence? </a:t>
          </a:r>
        </a:p>
      </dgm:t>
    </dgm:pt>
    <dgm:pt modelId="{93C9B4A1-B380-45AF-AD36-54392F12C165}" type="parTrans" cxnId="{3C10115F-2C5B-461E-8043-30425E738731}">
      <dgm:prSet/>
      <dgm:spPr/>
      <dgm:t>
        <a:bodyPr/>
        <a:lstStyle/>
        <a:p>
          <a:endParaRPr lang="en-US"/>
        </a:p>
      </dgm:t>
    </dgm:pt>
    <dgm:pt modelId="{B2EE7D6E-4131-42AD-8D99-CDB0E0EEC9A0}" type="sibTrans" cxnId="{3C10115F-2C5B-461E-8043-30425E738731}">
      <dgm:prSet/>
      <dgm:spPr/>
      <dgm:t>
        <a:bodyPr/>
        <a:lstStyle/>
        <a:p>
          <a:endParaRPr lang="en-US"/>
        </a:p>
      </dgm:t>
    </dgm:pt>
    <dgm:pt modelId="{35EF9759-76A3-4D1F-A4A1-D2A64E88A9C2}">
      <dgm:prSet/>
      <dgm:spPr/>
      <dgm:t>
        <a:bodyPr/>
        <a:lstStyle/>
        <a:p>
          <a:r>
            <a:rPr lang="en-US"/>
            <a:t>Jot down your ideas.</a:t>
          </a:r>
        </a:p>
      </dgm:t>
    </dgm:pt>
    <dgm:pt modelId="{604B9D2A-BFBC-45F0-B80C-397E6198B5EC}" type="parTrans" cxnId="{5FFE5875-9711-46F4-97B0-2D887E19D03F}">
      <dgm:prSet/>
      <dgm:spPr/>
      <dgm:t>
        <a:bodyPr/>
        <a:lstStyle/>
        <a:p>
          <a:endParaRPr lang="en-US"/>
        </a:p>
      </dgm:t>
    </dgm:pt>
    <dgm:pt modelId="{5D37678C-0CD8-4407-BBCC-235E2765490D}" type="sibTrans" cxnId="{5FFE5875-9711-46F4-97B0-2D887E19D03F}">
      <dgm:prSet/>
      <dgm:spPr/>
      <dgm:t>
        <a:bodyPr/>
        <a:lstStyle/>
        <a:p>
          <a:endParaRPr lang="en-US"/>
        </a:p>
      </dgm:t>
    </dgm:pt>
    <dgm:pt modelId="{7B25A6DB-DD7E-4F38-80A0-3500C34805CC}" type="pres">
      <dgm:prSet presAssocID="{F2321A9D-4C55-4DC9-9996-FAEC5A42366F}" presName="vert0" presStyleCnt="0">
        <dgm:presLayoutVars>
          <dgm:dir/>
          <dgm:animOne val="branch"/>
          <dgm:animLvl val="lvl"/>
        </dgm:presLayoutVars>
      </dgm:prSet>
      <dgm:spPr/>
    </dgm:pt>
    <dgm:pt modelId="{C2929DE1-3276-42C4-A815-3056063A254C}" type="pres">
      <dgm:prSet presAssocID="{79F786D1-3B61-4B7D-929D-739323A360EB}" presName="thickLine" presStyleLbl="alignNode1" presStyleIdx="0" presStyleCnt="5"/>
      <dgm:spPr/>
    </dgm:pt>
    <dgm:pt modelId="{BF444786-82C4-44E1-ADDD-97A1A86A9325}" type="pres">
      <dgm:prSet presAssocID="{79F786D1-3B61-4B7D-929D-739323A360EB}" presName="horz1" presStyleCnt="0"/>
      <dgm:spPr/>
    </dgm:pt>
    <dgm:pt modelId="{CA6B9C82-5B70-4DC5-8D3C-9F9C3F8905CD}" type="pres">
      <dgm:prSet presAssocID="{79F786D1-3B61-4B7D-929D-739323A360EB}" presName="tx1" presStyleLbl="revTx" presStyleIdx="0" presStyleCnt="5"/>
      <dgm:spPr/>
    </dgm:pt>
    <dgm:pt modelId="{03EEC85C-D124-4C41-A1D3-52073885910A}" type="pres">
      <dgm:prSet presAssocID="{79F786D1-3B61-4B7D-929D-739323A360EB}" presName="vert1" presStyleCnt="0"/>
      <dgm:spPr/>
    </dgm:pt>
    <dgm:pt modelId="{68AF94AD-F069-4724-A2F8-B1340D9980D3}" type="pres">
      <dgm:prSet presAssocID="{B6FD7DD7-B4C0-4243-9F47-F52C96D2B87A}" presName="thickLine" presStyleLbl="alignNode1" presStyleIdx="1" presStyleCnt="5"/>
      <dgm:spPr/>
    </dgm:pt>
    <dgm:pt modelId="{214292A8-57C9-48A0-8412-23DE51B8DF2C}" type="pres">
      <dgm:prSet presAssocID="{B6FD7DD7-B4C0-4243-9F47-F52C96D2B87A}" presName="horz1" presStyleCnt="0"/>
      <dgm:spPr/>
    </dgm:pt>
    <dgm:pt modelId="{F28D076B-8C0C-425B-B1E5-1B474159ED8E}" type="pres">
      <dgm:prSet presAssocID="{B6FD7DD7-B4C0-4243-9F47-F52C96D2B87A}" presName="tx1" presStyleLbl="revTx" presStyleIdx="1" presStyleCnt="5"/>
      <dgm:spPr/>
    </dgm:pt>
    <dgm:pt modelId="{1D5D4341-83E1-4336-A748-A46100130767}" type="pres">
      <dgm:prSet presAssocID="{B6FD7DD7-B4C0-4243-9F47-F52C96D2B87A}" presName="vert1" presStyleCnt="0"/>
      <dgm:spPr/>
    </dgm:pt>
    <dgm:pt modelId="{6E600F37-6510-4AD9-82E3-8E99ADD37323}" type="pres">
      <dgm:prSet presAssocID="{BC1DE6E1-018F-45BE-9426-95CCA669439B}" presName="thickLine" presStyleLbl="alignNode1" presStyleIdx="2" presStyleCnt="5"/>
      <dgm:spPr/>
    </dgm:pt>
    <dgm:pt modelId="{99DC54E9-7425-4A48-AFD6-6A7F1D929978}" type="pres">
      <dgm:prSet presAssocID="{BC1DE6E1-018F-45BE-9426-95CCA669439B}" presName="horz1" presStyleCnt="0"/>
      <dgm:spPr/>
    </dgm:pt>
    <dgm:pt modelId="{1B6DFF3E-3D21-45FA-9A80-CCC7842036E5}" type="pres">
      <dgm:prSet presAssocID="{BC1DE6E1-018F-45BE-9426-95CCA669439B}" presName="tx1" presStyleLbl="revTx" presStyleIdx="2" presStyleCnt="5"/>
      <dgm:spPr/>
    </dgm:pt>
    <dgm:pt modelId="{DDCB5F26-24FB-4E59-AF44-16C1842FC0DC}" type="pres">
      <dgm:prSet presAssocID="{BC1DE6E1-018F-45BE-9426-95CCA669439B}" presName="vert1" presStyleCnt="0"/>
      <dgm:spPr/>
    </dgm:pt>
    <dgm:pt modelId="{1AD80AC5-1B0A-407B-BD0E-D7E00A4C3E6E}" type="pres">
      <dgm:prSet presAssocID="{B3D49618-1CE8-4E75-954A-5EFC9E3F3C80}" presName="thickLine" presStyleLbl="alignNode1" presStyleIdx="3" presStyleCnt="5"/>
      <dgm:spPr/>
    </dgm:pt>
    <dgm:pt modelId="{1FC57736-D4E8-4E98-8A2A-9F213736D192}" type="pres">
      <dgm:prSet presAssocID="{B3D49618-1CE8-4E75-954A-5EFC9E3F3C80}" presName="horz1" presStyleCnt="0"/>
      <dgm:spPr/>
    </dgm:pt>
    <dgm:pt modelId="{E20463B2-CE52-4D25-BCBE-CBFD1B525870}" type="pres">
      <dgm:prSet presAssocID="{B3D49618-1CE8-4E75-954A-5EFC9E3F3C80}" presName="tx1" presStyleLbl="revTx" presStyleIdx="3" presStyleCnt="5"/>
      <dgm:spPr/>
    </dgm:pt>
    <dgm:pt modelId="{03440B89-1438-483A-9BAF-63EB49ECD2EC}" type="pres">
      <dgm:prSet presAssocID="{B3D49618-1CE8-4E75-954A-5EFC9E3F3C80}" presName="vert1" presStyleCnt="0"/>
      <dgm:spPr/>
    </dgm:pt>
    <dgm:pt modelId="{E5A4BACE-AB42-491A-895B-E42A84D0050D}" type="pres">
      <dgm:prSet presAssocID="{35EF9759-76A3-4D1F-A4A1-D2A64E88A9C2}" presName="thickLine" presStyleLbl="alignNode1" presStyleIdx="4" presStyleCnt="5"/>
      <dgm:spPr/>
    </dgm:pt>
    <dgm:pt modelId="{9767B37E-8217-4878-95EC-235EC9812FAB}" type="pres">
      <dgm:prSet presAssocID="{35EF9759-76A3-4D1F-A4A1-D2A64E88A9C2}" presName="horz1" presStyleCnt="0"/>
      <dgm:spPr/>
    </dgm:pt>
    <dgm:pt modelId="{BDBD3B76-C82B-4198-BB6E-8FDDA08AB913}" type="pres">
      <dgm:prSet presAssocID="{35EF9759-76A3-4D1F-A4A1-D2A64E88A9C2}" presName="tx1" presStyleLbl="revTx" presStyleIdx="4" presStyleCnt="5"/>
      <dgm:spPr/>
    </dgm:pt>
    <dgm:pt modelId="{EBF6EBC8-F3A6-4BD0-A848-1577E4CE99E5}" type="pres">
      <dgm:prSet presAssocID="{35EF9759-76A3-4D1F-A4A1-D2A64E88A9C2}" presName="vert1" presStyleCnt="0"/>
      <dgm:spPr/>
    </dgm:pt>
  </dgm:ptLst>
  <dgm:cxnLst>
    <dgm:cxn modelId="{28D36425-E859-4898-A609-DF082CEF0C49}" type="presOf" srcId="{79F786D1-3B61-4B7D-929D-739323A360EB}" destId="{CA6B9C82-5B70-4DC5-8D3C-9F9C3F8905CD}" srcOrd="0" destOrd="0" presId="urn:microsoft.com/office/officeart/2008/layout/LinedList"/>
    <dgm:cxn modelId="{F05C7333-E337-4994-A4D3-5F7878E44EFA}" srcId="{F2321A9D-4C55-4DC9-9996-FAEC5A42366F}" destId="{79F786D1-3B61-4B7D-929D-739323A360EB}" srcOrd="0" destOrd="0" parTransId="{3FF45DD5-9867-477D-B455-97DD8877F058}" sibTransId="{909648F7-1900-4BD8-94A0-C63D538D1EE4}"/>
    <dgm:cxn modelId="{9C1D0B34-4A82-40D1-910C-30A0C0E0A701}" type="presOf" srcId="{B3D49618-1CE8-4E75-954A-5EFC9E3F3C80}" destId="{E20463B2-CE52-4D25-BCBE-CBFD1B525870}" srcOrd="0" destOrd="0" presId="urn:microsoft.com/office/officeart/2008/layout/LinedList"/>
    <dgm:cxn modelId="{0DA6E837-D655-4A79-93A4-E55BEC67B60F}" srcId="{F2321A9D-4C55-4DC9-9996-FAEC5A42366F}" destId="{BC1DE6E1-018F-45BE-9426-95CCA669439B}" srcOrd="2" destOrd="0" parTransId="{940A1B81-2A4D-4471-82C7-4BD2D5AA7DC7}" sibTransId="{C92AB365-E256-41AB-8BE7-4D5A8150E0AC}"/>
    <dgm:cxn modelId="{3C10115F-2C5B-461E-8043-30425E738731}" srcId="{F2321A9D-4C55-4DC9-9996-FAEC5A42366F}" destId="{B3D49618-1CE8-4E75-954A-5EFC9E3F3C80}" srcOrd="3" destOrd="0" parTransId="{93C9B4A1-B380-45AF-AD36-54392F12C165}" sibTransId="{B2EE7D6E-4131-42AD-8D99-CDB0E0EEC9A0}"/>
    <dgm:cxn modelId="{54FB5E68-89E9-40D9-A9BC-7A9C570BA823}" type="presOf" srcId="{BC1DE6E1-018F-45BE-9426-95CCA669439B}" destId="{1B6DFF3E-3D21-45FA-9A80-CCC7842036E5}" srcOrd="0" destOrd="0" presId="urn:microsoft.com/office/officeart/2008/layout/LinedList"/>
    <dgm:cxn modelId="{5FFE5875-9711-46F4-97B0-2D887E19D03F}" srcId="{F2321A9D-4C55-4DC9-9996-FAEC5A42366F}" destId="{35EF9759-76A3-4D1F-A4A1-D2A64E88A9C2}" srcOrd="4" destOrd="0" parTransId="{604B9D2A-BFBC-45F0-B80C-397E6198B5EC}" sibTransId="{5D37678C-0CD8-4407-BBCC-235E2765490D}"/>
    <dgm:cxn modelId="{4269EAC1-C8A7-4A96-95EE-6A2C285348BE}" type="presOf" srcId="{F2321A9D-4C55-4DC9-9996-FAEC5A42366F}" destId="{7B25A6DB-DD7E-4F38-80A0-3500C34805CC}" srcOrd="0" destOrd="0" presId="urn:microsoft.com/office/officeart/2008/layout/LinedList"/>
    <dgm:cxn modelId="{7F961CCE-9FCF-4364-AE9B-A7EA7B7B42FC}" type="presOf" srcId="{35EF9759-76A3-4D1F-A4A1-D2A64E88A9C2}" destId="{BDBD3B76-C82B-4198-BB6E-8FDDA08AB913}" srcOrd="0" destOrd="0" presId="urn:microsoft.com/office/officeart/2008/layout/LinedList"/>
    <dgm:cxn modelId="{10102EEB-E0A0-4497-818A-DABC12341C9A}" srcId="{F2321A9D-4C55-4DC9-9996-FAEC5A42366F}" destId="{B6FD7DD7-B4C0-4243-9F47-F52C96D2B87A}" srcOrd="1" destOrd="0" parTransId="{CB5BD329-FBAA-40AB-AB0B-44879F80A1CB}" sibTransId="{E37E7EEB-633B-4D40-A0EF-38C535B26C5A}"/>
    <dgm:cxn modelId="{A1604BF0-F495-4A15-AF06-82BD27282491}" type="presOf" srcId="{B6FD7DD7-B4C0-4243-9F47-F52C96D2B87A}" destId="{F28D076B-8C0C-425B-B1E5-1B474159ED8E}" srcOrd="0" destOrd="0" presId="urn:microsoft.com/office/officeart/2008/layout/LinedList"/>
    <dgm:cxn modelId="{BCD166DE-D719-4D38-BCB4-FAB2DC580A2C}" type="presParOf" srcId="{7B25A6DB-DD7E-4F38-80A0-3500C34805CC}" destId="{C2929DE1-3276-42C4-A815-3056063A254C}" srcOrd="0" destOrd="0" presId="urn:microsoft.com/office/officeart/2008/layout/LinedList"/>
    <dgm:cxn modelId="{BEFD0057-EA71-49FC-ACB5-D4010A505A56}" type="presParOf" srcId="{7B25A6DB-DD7E-4F38-80A0-3500C34805CC}" destId="{BF444786-82C4-44E1-ADDD-97A1A86A9325}" srcOrd="1" destOrd="0" presId="urn:microsoft.com/office/officeart/2008/layout/LinedList"/>
    <dgm:cxn modelId="{8AC8A969-CCCF-44BC-85A8-6329706E6776}" type="presParOf" srcId="{BF444786-82C4-44E1-ADDD-97A1A86A9325}" destId="{CA6B9C82-5B70-4DC5-8D3C-9F9C3F8905CD}" srcOrd="0" destOrd="0" presId="urn:microsoft.com/office/officeart/2008/layout/LinedList"/>
    <dgm:cxn modelId="{2F17A8E8-B696-4229-B0FA-8E0D6A17DED8}" type="presParOf" srcId="{BF444786-82C4-44E1-ADDD-97A1A86A9325}" destId="{03EEC85C-D124-4C41-A1D3-52073885910A}" srcOrd="1" destOrd="0" presId="urn:microsoft.com/office/officeart/2008/layout/LinedList"/>
    <dgm:cxn modelId="{6EDC671C-3A54-4769-8E06-EAF356579B10}" type="presParOf" srcId="{7B25A6DB-DD7E-4F38-80A0-3500C34805CC}" destId="{68AF94AD-F069-4724-A2F8-B1340D9980D3}" srcOrd="2" destOrd="0" presId="urn:microsoft.com/office/officeart/2008/layout/LinedList"/>
    <dgm:cxn modelId="{401DD653-7115-4FF1-A86C-D372CE9BD2B4}" type="presParOf" srcId="{7B25A6DB-DD7E-4F38-80A0-3500C34805CC}" destId="{214292A8-57C9-48A0-8412-23DE51B8DF2C}" srcOrd="3" destOrd="0" presId="urn:microsoft.com/office/officeart/2008/layout/LinedList"/>
    <dgm:cxn modelId="{C0230F55-2A76-44DE-ABAC-9C86DE672FF6}" type="presParOf" srcId="{214292A8-57C9-48A0-8412-23DE51B8DF2C}" destId="{F28D076B-8C0C-425B-B1E5-1B474159ED8E}" srcOrd="0" destOrd="0" presId="urn:microsoft.com/office/officeart/2008/layout/LinedList"/>
    <dgm:cxn modelId="{4FD8F37B-117F-46AC-B86E-B5AF2A93C356}" type="presParOf" srcId="{214292A8-57C9-48A0-8412-23DE51B8DF2C}" destId="{1D5D4341-83E1-4336-A748-A46100130767}" srcOrd="1" destOrd="0" presId="urn:microsoft.com/office/officeart/2008/layout/LinedList"/>
    <dgm:cxn modelId="{06C59CDD-EDBB-495B-8D4F-7AFA72FF8B29}" type="presParOf" srcId="{7B25A6DB-DD7E-4F38-80A0-3500C34805CC}" destId="{6E600F37-6510-4AD9-82E3-8E99ADD37323}" srcOrd="4" destOrd="0" presId="urn:microsoft.com/office/officeart/2008/layout/LinedList"/>
    <dgm:cxn modelId="{24109BD2-40D9-4330-BB1D-1D5746CED5E9}" type="presParOf" srcId="{7B25A6DB-DD7E-4F38-80A0-3500C34805CC}" destId="{99DC54E9-7425-4A48-AFD6-6A7F1D929978}" srcOrd="5" destOrd="0" presId="urn:microsoft.com/office/officeart/2008/layout/LinedList"/>
    <dgm:cxn modelId="{80A72279-C6C9-4864-856E-419A622240C5}" type="presParOf" srcId="{99DC54E9-7425-4A48-AFD6-6A7F1D929978}" destId="{1B6DFF3E-3D21-45FA-9A80-CCC7842036E5}" srcOrd="0" destOrd="0" presId="urn:microsoft.com/office/officeart/2008/layout/LinedList"/>
    <dgm:cxn modelId="{BF10E8BA-84C4-4057-82C8-068488A9DA8C}" type="presParOf" srcId="{99DC54E9-7425-4A48-AFD6-6A7F1D929978}" destId="{DDCB5F26-24FB-4E59-AF44-16C1842FC0DC}" srcOrd="1" destOrd="0" presId="urn:microsoft.com/office/officeart/2008/layout/LinedList"/>
    <dgm:cxn modelId="{BF5CE7DE-C959-4400-B360-5DD4C82DB341}" type="presParOf" srcId="{7B25A6DB-DD7E-4F38-80A0-3500C34805CC}" destId="{1AD80AC5-1B0A-407B-BD0E-D7E00A4C3E6E}" srcOrd="6" destOrd="0" presId="urn:microsoft.com/office/officeart/2008/layout/LinedList"/>
    <dgm:cxn modelId="{5044C847-E00D-4ACD-97BD-D5554C7B8F26}" type="presParOf" srcId="{7B25A6DB-DD7E-4F38-80A0-3500C34805CC}" destId="{1FC57736-D4E8-4E98-8A2A-9F213736D192}" srcOrd="7" destOrd="0" presId="urn:microsoft.com/office/officeart/2008/layout/LinedList"/>
    <dgm:cxn modelId="{B2429E12-A21D-49FA-9AA1-7AECF80775C8}" type="presParOf" srcId="{1FC57736-D4E8-4E98-8A2A-9F213736D192}" destId="{E20463B2-CE52-4D25-BCBE-CBFD1B525870}" srcOrd="0" destOrd="0" presId="urn:microsoft.com/office/officeart/2008/layout/LinedList"/>
    <dgm:cxn modelId="{061FE90E-D1B7-4CF0-B5C0-8E1B6158D047}" type="presParOf" srcId="{1FC57736-D4E8-4E98-8A2A-9F213736D192}" destId="{03440B89-1438-483A-9BAF-63EB49ECD2EC}" srcOrd="1" destOrd="0" presId="urn:microsoft.com/office/officeart/2008/layout/LinedList"/>
    <dgm:cxn modelId="{A15B32B2-338E-41BE-B590-D396494E41C2}" type="presParOf" srcId="{7B25A6DB-DD7E-4F38-80A0-3500C34805CC}" destId="{E5A4BACE-AB42-491A-895B-E42A84D0050D}" srcOrd="8" destOrd="0" presId="urn:microsoft.com/office/officeart/2008/layout/LinedList"/>
    <dgm:cxn modelId="{15FB7AB6-AE1F-4430-ADDE-4E152D740F09}" type="presParOf" srcId="{7B25A6DB-DD7E-4F38-80A0-3500C34805CC}" destId="{9767B37E-8217-4878-95EC-235EC9812FAB}" srcOrd="9" destOrd="0" presId="urn:microsoft.com/office/officeart/2008/layout/LinedList"/>
    <dgm:cxn modelId="{86902964-550C-4BBF-A25A-BA85381824EF}" type="presParOf" srcId="{9767B37E-8217-4878-95EC-235EC9812FAB}" destId="{BDBD3B76-C82B-4198-BB6E-8FDDA08AB913}" srcOrd="0" destOrd="0" presId="urn:microsoft.com/office/officeart/2008/layout/LinedList"/>
    <dgm:cxn modelId="{57FD9BCD-676D-45DA-9F35-B71AA3AF4F91}" type="presParOf" srcId="{9767B37E-8217-4878-95EC-235EC9812FAB}" destId="{EBF6EBC8-F3A6-4BD0-A848-1577E4CE99E5}"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64FCF3D-6C67-40A4-B121-3745E68E57A2}" type="doc">
      <dgm:prSet loTypeId="urn:microsoft.com/office/officeart/2005/8/layout/process4" loCatId="process" qsTypeId="urn:microsoft.com/office/officeart/2005/8/quickstyle/simple4" qsCatId="simple" csTypeId="urn:microsoft.com/office/officeart/2005/8/colors/accent1_2" csCatId="accent1"/>
      <dgm:spPr/>
      <dgm:t>
        <a:bodyPr/>
        <a:lstStyle/>
        <a:p>
          <a:endParaRPr lang="en-US"/>
        </a:p>
      </dgm:t>
    </dgm:pt>
    <dgm:pt modelId="{B5730B7A-F8AC-4695-96A8-C592003ABEC7}">
      <dgm:prSet/>
      <dgm:spPr/>
      <dgm:t>
        <a:bodyPr/>
        <a:lstStyle/>
        <a:p>
          <a:r>
            <a:rPr lang="en-US"/>
            <a:t>Every evaluation needs an evaluation chair. This is also required for Special Areas. </a:t>
          </a:r>
        </a:p>
      </dgm:t>
    </dgm:pt>
    <dgm:pt modelId="{2E4E1A8B-DADF-477B-9E4A-0B93B18A6B67}" type="parTrans" cxnId="{F647EAF6-75C9-4053-9A25-309AB239DE27}">
      <dgm:prSet/>
      <dgm:spPr/>
      <dgm:t>
        <a:bodyPr/>
        <a:lstStyle/>
        <a:p>
          <a:endParaRPr lang="en-US"/>
        </a:p>
      </dgm:t>
    </dgm:pt>
    <dgm:pt modelId="{B71D7651-9671-44EE-99AF-175E106B4710}" type="sibTrans" cxnId="{F647EAF6-75C9-4053-9A25-309AB239DE27}">
      <dgm:prSet/>
      <dgm:spPr/>
      <dgm:t>
        <a:bodyPr/>
        <a:lstStyle/>
        <a:p>
          <a:endParaRPr lang="en-US"/>
        </a:p>
      </dgm:t>
    </dgm:pt>
    <dgm:pt modelId="{9F4A830A-DDFD-4364-9533-13B286F665B1}">
      <dgm:prSet/>
      <dgm:spPr/>
      <dgm:t>
        <a:bodyPr/>
        <a:lstStyle/>
        <a:p>
          <a:r>
            <a:rPr lang="en-US"/>
            <a:t>When adding team members, the evaluator needs to be given permissions to the evaluation. </a:t>
          </a:r>
        </a:p>
      </dgm:t>
    </dgm:pt>
    <dgm:pt modelId="{00109931-D321-4006-98E0-02CDF2014036}" type="parTrans" cxnId="{41172656-6829-4EDF-8D33-E4CDFDBCF24B}">
      <dgm:prSet/>
      <dgm:spPr/>
      <dgm:t>
        <a:bodyPr/>
        <a:lstStyle/>
        <a:p>
          <a:endParaRPr lang="en-US"/>
        </a:p>
      </dgm:t>
    </dgm:pt>
    <dgm:pt modelId="{B4FDCE75-FD06-4642-BF54-232599383973}" type="sibTrans" cxnId="{41172656-6829-4EDF-8D33-E4CDFDBCF24B}">
      <dgm:prSet/>
      <dgm:spPr/>
      <dgm:t>
        <a:bodyPr/>
        <a:lstStyle/>
        <a:p>
          <a:endParaRPr lang="en-US"/>
        </a:p>
      </dgm:t>
    </dgm:pt>
    <dgm:pt modelId="{7D75C5DB-A2F8-4130-9121-60744E22CB2F}">
      <dgm:prSet/>
      <dgm:spPr/>
      <dgm:t>
        <a:bodyPr/>
        <a:lstStyle/>
        <a:p>
          <a:r>
            <a:rPr lang="en-US"/>
            <a:t>If evaluation teams are created at the district level, the schools cannot change the teams. If the teams are created by the school, changes can be made by the district or the school. </a:t>
          </a:r>
        </a:p>
      </dgm:t>
    </dgm:pt>
    <dgm:pt modelId="{7DBBA31A-978F-4511-912E-B9A0148E22BB}" type="parTrans" cxnId="{79B6A6F9-378F-48E0-8293-E525C0D582BF}">
      <dgm:prSet/>
      <dgm:spPr/>
      <dgm:t>
        <a:bodyPr/>
        <a:lstStyle/>
        <a:p>
          <a:endParaRPr lang="en-US"/>
        </a:p>
      </dgm:t>
    </dgm:pt>
    <dgm:pt modelId="{36905771-D881-4242-837D-B898E063FC07}" type="sibTrans" cxnId="{79B6A6F9-378F-48E0-8293-E525C0D582BF}">
      <dgm:prSet/>
      <dgm:spPr/>
      <dgm:t>
        <a:bodyPr/>
        <a:lstStyle/>
        <a:p>
          <a:endParaRPr lang="en-US"/>
        </a:p>
      </dgm:t>
    </dgm:pt>
    <dgm:pt modelId="{703F00C0-AB70-48EF-BD7A-4EC64E49CAD4}">
      <dgm:prSet/>
      <dgm:spPr/>
      <dgm:t>
        <a:bodyPr/>
        <a:lstStyle/>
        <a:p>
          <a:r>
            <a:rPr lang="en-US"/>
            <a:t>The Orientation date must be entered by an ADEPT administrator or an evaluator </a:t>
          </a:r>
          <a:r>
            <a:rPr lang="en-US" b="1" i="1"/>
            <a:t>before</a:t>
          </a:r>
          <a:r>
            <a:rPr lang="en-US"/>
            <a:t> the teacher can sign the orientation. </a:t>
          </a:r>
        </a:p>
      </dgm:t>
    </dgm:pt>
    <dgm:pt modelId="{C74AE213-12A5-4F95-961A-C508EECA1184}" type="parTrans" cxnId="{CCB72D87-AD11-4DE7-8FA0-2081919C4668}">
      <dgm:prSet/>
      <dgm:spPr/>
      <dgm:t>
        <a:bodyPr/>
        <a:lstStyle/>
        <a:p>
          <a:endParaRPr lang="en-US"/>
        </a:p>
      </dgm:t>
    </dgm:pt>
    <dgm:pt modelId="{2CF18B54-A3C9-46C7-AA19-E465159EAEF4}" type="sibTrans" cxnId="{CCB72D87-AD11-4DE7-8FA0-2081919C4668}">
      <dgm:prSet/>
      <dgm:spPr/>
      <dgm:t>
        <a:bodyPr/>
        <a:lstStyle/>
        <a:p>
          <a:endParaRPr lang="en-US"/>
        </a:p>
      </dgm:t>
    </dgm:pt>
    <dgm:pt modelId="{3B97450D-AA5F-4A66-A3C2-6CB234B445DD}" type="pres">
      <dgm:prSet presAssocID="{E64FCF3D-6C67-40A4-B121-3745E68E57A2}" presName="Name0" presStyleCnt="0">
        <dgm:presLayoutVars>
          <dgm:dir/>
          <dgm:animLvl val="lvl"/>
          <dgm:resizeHandles val="exact"/>
        </dgm:presLayoutVars>
      </dgm:prSet>
      <dgm:spPr/>
    </dgm:pt>
    <dgm:pt modelId="{D0198599-3E22-4557-88D7-0AAC1953CED2}" type="pres">
      <dgm:prSet presAssocID="{703F00C0-AB70-48EF-BD7A-4EC64E49CAD4}" presName="boxAndChildren" presStyleCnt="0"/>
      <dgm:spPr/>
    </dgm:pt>
    <dgm:pt modelId="{40CB67A2-F065-4477-890C-92172967ED62}" type="pres">
      <dgm:prSet presAssocID="{703F00C0-AB70-48EF-BD7A-4EC64E49CAD4}" presName="parentTextBox" presStyleLbl="node1" presStyleIdx="0" presStyleCnt="4"/>
      <dgm:spPr/>
    </dgm:pt>
    <dgm:pt modelId="{C68D7DBF-ED38-4C54-883F-D9D423F8CB10}" type="pres">
      <dgm:prSet presAssocID="{36905771-D881-4242-837D-B898E063FC07}" presName="sp" presStyleCnt="0"/>
      <dgm:spPr/>
    </dgm:pt>
    <dgm:pt modelId="{7D6CAC57-3646-48EE-AC8D-6CD7B8B76FE5}" type="pres">
      <dgm:prSet presAssocID="{7D75C5DB-A2F8-4130-9121-60744E22CB2F}" presName="arrowAndChildren" presStyleCnt="0"/>
      <dgm:spPr/>
    </dgm:pt>
    <dgm:pt modelId="{1211118C-A7A3-42A8-9F5A-42851FEC3D51}" type="pres">
      <dgm:prSet presAssocID="{7D75C5DB-A2F8-4130-9121-60744E22CB2F}" presName="parentTextArrow" presStyleLbl="node1" presStyleIdx="1" presStyleCnt="4"/>
      <dgm:spPr/>
    </dgm:pt>
    <dgm:pt modelId="{BF5A477E-1A4A-45DB-B62D-457C5138B8C5}" type="pres">
      <dgm:prSet presAssocID="{B4FDCE75-FD06-4642-BF54-232599383973}" presName="sp" presStyleCnt="0"/>
      <dgm:spPr/>
    </dgm:pt>
    <dgm:pt modelId="{DD0A7600-C5C2-4902-981E-4C0584D044D2}" type="pres">
      <dgm:prSet presAssocID="{9F4A830A-DDFD-4364-9533-13B286F665B1}" presName="arrowAndChildren" presStyleCnt="0"/>
      <dgm:spPr/>
    </dgm:pt>
    <dgm:pt modelId="{A30C73A4-EF18-4D20-9F8D-90C248D2E3FD}" type="pres">
      <dgm:prSet presAssocID="{9F4A830A-DDFD-4364-9533-13B286F665B1}" presName="parentTextArrow" presStyleLbl="node1" presStyleIdx="2" presStyleCnt="4"/>
      <dgm:spPr/>
    </dgm:pt>
    <dgm:pt modelId="{564D0D2B-3AEA-4758-BB50-9B54A408A64F}" type="pres">
      <dgm:prSet presAssocID="{B71D7651-9671-44EE-99AF-175E106B4710}" presName="sp" presStyleCnt="0"/>
      <dgm:spPr/>
    </dgm:pt>
    <dgm:pt modelId="{878E95BE-6EDE-462B-9E28-B11C44C39BBF}" type="pres">
      <dgm:prSet presAssocID="{B5730B7A-F8AC-4695-96A8-C592003ABEC7}" presName="arrowAndChildren" presStyleCnt="0"/>
      <dgm:spPr/>
    </dgm:pt>
    <dgm:pt modelId="{6038E2A1-B196-4AA6-A672-E140111D5DD7}" type="pres">
      <dgm:prSet presAssocID="{B5730B7A-F8AC-4695-96A8-C592003ABEC7}" presName="parentTextArrow" presStyleLbl="node1" presStyleIdx="3" presStyleCnt="4"/>
      <dgm:spPr/>
    </dgm:pt>
  </dgm:ptLst>
  <dgm:cxnLst>
    <dgm:cxn modelId="{7BC1A42A-B3A0-48EC-B8EC-75B4AA4FCDAE}" type="presOf" srcId="{7D75C5DB-A2F8-4130-9121-60744E22CB2F}" destId="{1211118C-A7A3-42A8-9F5A-42851FEC3D51}" srcOrd="0" destOrd="0" presId="urn:microsoft.com/office/officeart/2005/8/layout/process4"/>
    <dgm:cxn modelId="{41172656-6829-4EDF-8D33-E4CDFDBCF24B}" srcId="{E64FCF3D-6C67-40A4-B121-3745E68E57A2}" destId="{9F4A830A-DDFD-4364-9533-13B286F665B1}" srcOrd="1" destOrd="0" parTransId="{00109931-D321-4006-98E0-02CDF2014036}" sibTransId="{B4FDCE75-FD06-4642-BF54-232599383973}"/>
    <dgm:cxn modelId="{854F2F59-0964-40B0-B15D-1AD9636EF102}" type="presOf" srcId="{E64FCF3D-6C67-40A4-B121-3745E68E57A2}" destId="{3B97450D-AA5F-4A66-A3C2-6CB234B445DD}" srcOrd="0" destOrd="0" presId="urn:microsoft.com/office/officeart/2005/8/layout/process4"/>
    <dgm:cxn modelId="{CCB72D87-AD11-4DE7-8FA0-2081919C4668}" srcId="{E64FCF3D-6C67-40A4-B121-3745E68E57A2}" destId="{703F00C0-AB70-48EF-BD7A-4EC64E49CAD4}" srcOrd="3" destOrd="0" parTransId="{C74AE213-12A5-4F95-961A-C508EECA1184}" sibTransId="{2CF18B54-A3C9-46C7-AA19-E465159EAEF4}"/>
    <dgm:cxn modelId="{A5EE6AAA-8804-418F-8D3E-434F8569A57F}" type="presOf" srcId="{B5730B7A-F8AC-4695-96A8-C592003ABEC7}" destId="{6038E2A1-B196-4AA6-A672-E140111D5DD7}" srcOrd="0" destOrd="0" presId="urn:microsoft.com/office/officeart/2005/8/layout/process4"/>
    <dgm:cxn modelId="{56160BAE-F496-4B52-A383-F16E3F0241F8}" type="presOf" srcId="{703F00C0-AB70-48EF-BD7A-4EC64E49CAD4}" destId="{40CB67A2-F065-4477-890C-92172967ED62}" srcOrd="0" destOrd="0" presId="urn:microsoft.com/office/officeart/2005/8/layout/process4"/>
    <dgm:cxn modelId="{786E18E3-CC31-4093-BDC9-6D802B7311B1}" type="presOf" srcId="{9F4A830A-DDFD-4364-9533-13B286F665B1}" destId="{A30C73A4-EF18-4D20-9F8D-90C248D2E3FD}" srcOrd="0" destOrd="0" presId="urn:microsoft.com/office/officeart/2005/8/layout/process4"/>
    <dgm:cxn modelId="{F647EAF6-75C9-4053-9A25-309AB239DE27}" srcId="{E64FCF3D-6C67-40A4-B121-3745E68E57A2}" destId="{B5730B7A-F8AC-4695-96A8-C592003ABEC7}" srcOrd="0" destOrd="0" parTransId="{2E4E1A8B-DADF-477B-9E4A-0B93B18A6B67}" sibTransId="{B71D7651-9671-44EE-99AF-175E106B4710}"/>
    <dgm:cxn modelId="{79B6A6F9-378F-48E0-8293-E525C0D582BF}" srcId="{E64FCF3D-6C67-40A4-B121-3745E68E57A2}" destId="{7D75C5DB-A2F8-4130-9121-60744E22CB2F}" srcOrd="2" destOrd="0" parTransId="{7DBBA31A-978F-4511-912E-B9A0148E22BB}" sibTransId="{36905771-D881-4242-837D-B898E063FC07}"/>
    <dgm:cxn modelId="{151A4CE2-1BAE-4C7A-9E67-91E87649311A}" type="presParOf" srcId="{3B97450D-AA5F-4A66-A3C2-6CB234B445DD}" destId="{D0198599-3E22-4557-88D7-0AAC1953CED2}" srcOrd="0" destOrd="0" presId="urn:microsoft.com/office/officeart/2005/8/layout/process4"/>
    <dgm:cxn modelId="{21CE786D-6576-4A6A-8E3B-51EF88ACA869}" type="presParOf" srcId="{D0198599-3E22-4557-88D7-0AAC1953CED2}" destId="{40CB67A2-F065-4477-890C-92172967ED62}" srcOrd="0" destOrd="0" presId="urn:microsoft.com/office/officeart/2005/8/layout/process4"/>
    <dgm:cxn modelId="{82334005-03C9-4E02-8CEB-2551CF078768}" type="presParOf" srcId="{3B97450D-AA5F-4A66-A3C2-6CB234B445DD}" destId="{C68D7DBF-ED38-4C54-883F-D9D423F8CB10}" srcOrd="1" destOrd="0" presId="urn:microsoft.com/office/officeart/2005/8/layout/process4"/>
    <dgm:cxn modelId="{FF631E52-6126-4349-A26D-C27AC7F0EC9D}" type="presParOf" srcId="{3B97450D-AA5F-4A66-A3C2-6CB234B445DD}" destId="{7D6CAC57-3646-48EE-AC8D-6CD7B8B76FE5}" srcOrd="2" destOrd="0" presId="urn:microsoft.com/office/officeart/2005/8/layout/process4"/>
    <dgm:cxn modelId="{B3829089-D47F-4A78-9ECA-9AA1A99606B1}" type="presParOf" srcId="{7D6CAC57-3646-48EE-AC8D-6CD7B8B76FE5}" destId="{1211118C-A7A3-42A8-9F5A-42851FEC3D51}" srcOrd="0" destOrd="0" presId="urn:microsoft.com/office/officeart/2005/8/layout/process4"/>
    <dgm:cxn modelId="{DE1C081B-B7CF-4991-A8B6-27ED0568CB8B}" type="presParOf" srcId="{3B97450D-AA5F-4A66-A3C2-6CB234B445DD}" destId="{BF5A477E-1A4A-45DB-B62D-457C5138B8C5}" srcOrd="3" destOrd="0" presId="urn:microsoft.com/office/officeart/2005/8/layout/process4"/>
    <dgm:cxn modelId="{299E2B44-B3F6-4317-8193-CEA9EE029319}" type="presParOf" srcId="{3B97450D-AA5F-4A66-A3C2-6CB234B445DD}" destId="{DD0A7600-C5C2-4902-981E-4C0584D044D2}" srcOrd="4" destOrd="0" presId="urn:microsoft.com/office/officeart/2005/8/layout/process4"/>
    <dgm:cxn modelId="{03561CFC-3936-4D4B-8528-2C77A5BD4F93}" type="presParOf" srcId="{DD0A7600-C5C2-4902-981E-4C0584D044D2}" destId="{A30C73A4-EF18-4D20-9F8D-90C248D2E3FD}" srcOrd="0" destOrd="0" presId="urn:microsoft.com/office/officeart/2005/8/layout/process4"/>
    <dgm:cxn modelId="{30B46F15-3846-4793-94F7-623CCF6AA5FF}" type="presParOf" srcId="{3B97450D-AA5F-4A66-A3C2-6CB234B445DD}" destId="{564D0D2B-3AEA-4758-BB50-9B54A408A64F}" srcOrd="5" destOrd="0" presId="urn:microsoft.com/office/officeart/2005/8/layout/process4"/>
    <dgm:cxn modelId="{CF915868-009C-4224-8D9D-BD189F654595}" type="presParOf" srcId="{3B97450D-AA5F-4A66-A3C2-6CB234B445DD}" destId="{878E95BE-6EDE-462B-9E28-B11C44C39BBF}" srcOrd="6" destOrd="0" presId="urn:microsoft.com/office/officeart/2005/8/layout/process4"/>
    <dgm:cxn modelId="{7A40EBDC-979D-406B-AD09-321B3942896B}" type="presParOf" srcId="{878E95BE-6EDE-462B-9E28-B11C44C39BBF}" destId="{6038E2A1-B196-4AA6-A672-E140111D5DD7}"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3C74CE1-CDA5-4E4D-B334-752E8BA69764}"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CA5A3973-9AA9-4E46-9C7C-7A269236DB43}">
      <dgm:prSet/>
      <dgm:spPr/>
      <dgm:t>
        <a:bodyPr/>
        <a:lstStyle/>
        <a:p>
          <a:r>
            <a:rPr lang="en-US"/>
            <a:t>Orientation</a:t>
          </a:r>
        </a:p>
      </dgm:t>
    </dgm:pt>
    <dgm:pt modelId="{609BC86D-0D82-4F02-8599-01077CD8D6D1}" type="parTrans" cxnId="{746D6AED-2576-4DAA-9ABD-4EC8ED716641}">
      <dgm:prSet/>
      <dgm:spPr/>
      <dgm:t>
        <a:bodyPr/>
        <a:lstStyle/>
        <a:p>
          <a:endParaRPr lang="en-US"/>
        </a:p>
      </dgm:t>
    </dgm:pt>
    <dgm:pt modelId="{217F11C7-2B64-4A87-A257-E4C6F11D52D8}" type="sibTrans" cxnId="{746D6AED-2576-4DAA-9ABD-4EC8ED716641}">
      <dgm:prSet/>
      <dgm:spPr/>
      <dgm:t>
        <a:bodyPr/>
        <a:lstStyle/>
        <a:p>
          <a:endParaRPr lang="en-US"/>
        </a:p>
      </dgm:t>
    </dgm:pt>
    <dgm:pt modelId="{85F38EC7-0E39-46C1-8DAC-1ACA9A64F6DE}">
      <dgm:prSet/>
      <dgm:spPr/>
      <dgm:t>
        <a:bodyPr/>
        <a:lstStyle/>
        <a:p>
          <a:r>
            <a:rPr lang="en-US" dirty="0"/>
            <a:t>Goals </a:t>
          </a:r>
        </a:p>
      </dgm:t>
    </dgm:pt>
    <dgm:pt modelId="{ECF594DD-C672-42EA-9A25-CEFAA969C72D}" type="parTrans" cxnId="{74EE4A26-018F-4B3B-B667-EB2FE1B33D2F}">
      <dgm:prSet/>
      <dgm:spPr/>
      <dgm:t>
        <a:bodyPr/>
        <a:lstStyle/>
        <a:p>
          <a:endParaRPr lang="en-US"/>
        </a:p>
      </dgm:t>
    </dgm:pt>
    <dgm:pt modelId="{8FB32377-7CE3-4293-B64F-597E8A382A75}" type="sibTrans" cxnId="{74EE4A26-018F-4B3B-B667-EB2FE1B33D2F}">
      <dgm:prSet/>
      <dgm:spPr/>
      <dgm:t>
        <a:bodyPr/>
        <a:lstStyle/>
        <a:p>
          <a:endParaRPr lang="en-US"/>
        </a:p>
      </dgm:t>
    </dgm:pt>
    <dgm:pt modelId="{457F3AC0-7E1E-4372-94B5-D174C39D16C0}">
      <dgm:prSet/>
      <dgm:spPr/>
      <dgm:t>
        <a:bodyPr/>
        <a:lstStyle/>
        <a:p>
          <a:r>
            <a:rPr lang="en-US"/>
            <a:t>Observations</a:t>
          </a:r>
        </a:p>
      </dgm:t>
    </dgm:pt>
    <dgm:pt modelId="{DB3AB1B8-C45D-43A2-896E-7426B09B088E}" type="parTrans" cxnId="{7625707F-502B-48E0-B146-5087C109CBD9}">
      <dgm:prSet/>
      <dgm:spPr/>
      <dgm:t>
        <a:bodyPr/>
        <a:lstStyle/>
        <a:p>
          <a:endParaRPr lang="en-US"/>
        </a:p>
      </dgm:t>
    </dgm:pt>
    <dgm:pt modelId="{A9AE0A16-82E3-4F2A-BE58-53DF74430149}" type="sibTrans" cxnId="{7625707F-502B-48E0-B146-5087C109CBD9}">
      <dgm:prSet/>
      <dgm:spPr/>
      <dgm:t>
        <a:bodyPr/>
        <a:lstStyle/>
        <a:p>
          <a:endParaRPr lang="en-US"/>
        </a:p>
      </dgm:t>
    </dgm:pt>
    <dgm:pt modelId="{CCDFCF05-BD57-40AB-9AAB-80FFE293B6B8}">
      <dgm:prSet/>
      <dgm:spPr/>
      <dgm:t>
        <a:bodyPr/>
        <a:lstStyle/>
        <a:p>
          <a:r>
            <a:rPr lang="en-US"/>
            <a:t>Evaluation Conferences</a:t>
          </a:r>
        </a:p>
      </dgm:t>
    </dgm:pt>
    <dgm:pt modelId="{1463C20A-0819-42D1-AB1C-0BC55642C3A0}" type="parTrans" cxnId="{1FAABD43-EF32-40CB-A24C-E8E3729B003E}">
      <dgm:prSet/>
      <dgm:spPr/>
      <dgm:t>
        <a:bodyPr/>
        <a:lstStyle/>
        <a:p>
          <a:endParaRPr lang="en-US"/>
        </a:p>
      </dgm:t>
    </dgm:pt>
    <dgm:pt modelId="{1BD1C007-2BD9-4A98-946C-763A03D1AAA5}" type="sibTrans" cxnId="{1FAABD43-EF32-40CB-A24C-E8E3729B003E}">
      <dgm:prSet/>
      <dgm:spPr/>
      <dgm:t>
        <a:bodyPr/>
        <a:lstStyle/>
        <a:p>
          <a:endParaRPr lang="en-US"/>
        </a:p>
      </dgm:t>
    </dgm:pt>
    <dgm:pt modelId="{2FD48069-2BED-44A8-94A2-FA871F3C24CF}">
      <dgm:prSet/>
      <dgm:spPr/>
      <dgm:t>
        <a:bodyPr/>
        <a:lstStyle/>
        <a:p>
          <a:r>
            <a:rPr lang="en-US"/>
            <a:t>Worksheets</a:t>
          </a:r>
        </a:p>
      </dgm:t>
    </dgm:pt>
    <dgm:pt modelId="{95882B98-D662-4CFC-957C-E7BFF7EED0EA}" type="parTrans" cxnId="{A5A96E42-B3C7-4E4F-AD8E-A6675A245ED7}">
      <dgm:prSet/>
      <dgm:spPr/>
      <dgm:t>
        <a:bodyPr/>
        <a:lstStyle/>
        <a:p>
          <a:endParaRPr lang="en-US"/>
        </a:p>
      </dgm:t>
    </dgm:pt>
    <dgm:pt modelId="{2DFF0F8E-2977-47D5-A2CF-9AD0DF761294}" type="sibTrans" cxnId="{A5A96E42-B3C7-4E4F-AD8E-A6675A245ED7}">
      <dgm:prSet/>
      <dgm:spPr/>
      <dgm:t>
        <a:bodyPr/>
        <a:lstStyle/>
        <a:p>
          <a:endParaRPr lang="en-US"/>
        </a:p>
      </dgm:t>
    </dgm:pt>
    <dgm:pt modelId="{BFE9DFEA-B817-4851-B063-F81394329A6B}">
      <dgm:prSet/>
      <dgm:spPr/>
      <dgm:t>
        <a:bodyPr/>
        <a:lstStyle/>
        <a:p>
          <a:r>
            <a:rPr lang="en-US"/>
            <a:t>Evaluation Conference Scoring</a:t>
          </a:r>
        </a:p>
      </dgm:t>
    </dgm:pt>
    <dgm:pt modelId="{1734D518-6D21-4E6F-966F-B0B9BD3F73C3}" type="parTrans" cxnId="{DA1BF8D4-BFB6-4C08-9C89-2C29F9253345}">
      <dgm:prSet/>
      <dgm:spPr/>
      <dgm:t>
        <a:bodyPr/>
        <a:lstStyle/>
        <a:p>
          <a:endParaRPr lang="en-US"/>
        </a:p>
      </dgm:t>
    </dgm:pt>
    <dgm:pt modelId="{43A30D17-D862-48F6-A326-7ADC4512C9A4}" type="sibTrans" cxnId="{DA1BF8D4-BFB6-4C08-9C89-2C29F9253345}">
      <dgm:prSet/>
      <dgm:spPr/>
      <dgm:t>
        <a:bodyPr/>
        <a:lstStyle/>
        <a:p>
          <a:endParaRPr lang="en-US"/>
        </a:p>
      </dgm:t>
    </dgm:pt>
    <dgm:pt modelId="{665289A0-BA21-4B80-B89D-683C1D861336}">
      <dgm:prSet/>
      <dgm:spPr/>
      <dgm:t>
        <a:bodyPr/>
        <a:lstStyle/>
        <a:p>
          <a:r>
            <a:rPr lang="en-US"/>
            <a:t>Professionalism</a:t>
          </a:r>
        </a:p>
      </dgm:t>
    </dgm:pt>
    <dgm:pt modelId="{C08FC9D2-47F2-49AD-AF4F-725B9E8452DA}" type="parTrans" cxnId="{B49029A4-CD76-4FC7-AA86-33A66FD548BB}">
      <dgm:prSet/>
      <dgm:spPr/>
      <dgm:t>
        <a:bodyPr/>
        <a:lstStyle/>
        <a:p>
          <a:endParaRPr lang="en-US"/>
        </a:p>
      </dgm:t>
    </dgm:pt>
    <dgm:pt modelId="{F84774C9-C1D8-430E-B2CD-B1303236C977}" type="sibTrans" cxnId="{B49029A4-CD76-4FC7-AA86-33A66FD548BB}">
      <dgm:prSet/>
      <dgm:spPr/>
      <dgm:t>
        <a:bodyPr/>
        <a:lstStyle/>
        <a:p>
          <a:endParaRPr lang="en-US"/>
        </a:p>
      </dgm:t>
    </dgm:pt>
    <dgm:pt modelId="{6C952E51-6816-4FBC-A0D7-D5350B52A0CE}">
      <dgm:prSet/>
      <dgm:spPr/>
      <dgm:t>
        <a:bodyPr/>
        <a:lstStyle/>
        <a:p>
          <a:r>
            <a:rPr lang="en-US" dirty="0"/>
            <a:t>Attachments</a:t>
          </a:r>
        </a:p>
      </dgm:t>
    </dgm:pt>
    <dgm:pt modelId="{DA3A4042-5CFB-4B52-A6E6-4903176AD413}" type="parTrans" cxnId="{0DC2CF78-3042-4FE4-88FA-E9E979E31A8C}">
      <dgm:prSet/>
      <dgm:spPr/>
      <dgm:t>
        <a:bodyPr/>
        <a:lstStyle/>
        <a:p>
          <a:endParaRPr lang="en-US"/>
        </a:p>
      </dgm:t>
    </dgm:pt>
    <dgm:pt modelId="{C8F8E319-C36F-442D-B537-B43B4661B29D}" type="sibTrans" cxnId="{0DC2CF78-3042-4FE4-88FA-E9E979E31A8C}">
      <dgm:prSet/>
      <dgm:spPr/>
      <dgm:t>
        <a:bodyPr/>
        <a:lstStyle/>
        <a:p>
          <a:endParaRPr lang="en-US"/>
        </a:p>
      </dgm:t>
    </dgm:pt>
    <dgm:pt modelId="{4871722B-983E-40D4-A676-55E87AD3577A}">
      <dgm:prSet/>
      <dgm:spPr/>
      <dgm:t>
        <a:bodyPr/>
        <a:lstStyle/>
        <a:p>
          <a:r>
            <a:rPr lang="en-US"/>
            <a:t>Results</a:t>
          </a:r>
        </a:p>
      </dgm:t>
    </dgm:pt>
    <dgm:pt modelId="{E6155C23-9BDD-4BB9-B1F6-25BC1FC2C31B}" type="parTrans" cxnId="{B6B35441-3A25-4BF7-8B52-1BDE28459752}">
      <dgm:prSet/>
      <dgm:spPr/>
      <dgm:t>
        <a:bodyPr/>
        <a:lstStyle/>
        <a:p>
          <a:endParaRPr lang="en-US"/>
        </a:p>
      </dgm:t>
    </dgm:pt>
    <dgm:pt modelId="{55C21DE7-19B0-40EE-87A1-609D1029B8B2}" type="sibTrans" cxnId="{B6B35441-3A25-4BF7-8B52-1BDE28459752}">
      <dgm:prSet/>
      <dgm:spPr/>
      <dgm:t>
        <a:bodyPr/>
        <a:lstStyle/>
        <a:p>
          <a:endParaRPr lang="en-US"/>
        </a:p>
      </dgm:t>
    </dgm:pt>
    <dgm:pt modelId="{F7B480A4-E980-441A-931F-4C2F4D1EFD40}" type="pres">
      <dgm:prSet presAssocID="{63C74CE1-CDA5-4E4D-B334-752E8BA69764}" presName="linear" presStyleCnt="0">
        <dgm:presLayoutVars>
          <dgm:dir/>
          <dgm:animLvl val="lvl"/>
          <dgm:resizeHandles val="exact"/>
        </dgm:presLayoutVars>
      </dgm:prSet>
      <dgm:spPr/>
    </dgm:pt>
    <dgm:pt modelId="{7C9D1D8A-D3C9-4201-A3E3-9E02E09629FC}" type="pres">
      <dgm:prSet presAssocID="{CA5A3973-9AA9-4E46-9C7C-7A269236DB43}" presName="parentLin" presStyleCnt="0"/>
      <dgm:spPr/>
    </dgm:pt>
    <dgm:pt modelId="{C4D980F4-9A48-4856-8BCF-08E91806C3F5}" type="pres">
      <dgm:prSet presAssocID="{CA5A3973-9AA9-4E46-9C7C-7A269236DB43}" presName="parentLeftMargin" presStyleLbl="node1" presStyleIdx="0" presStyleCnt="7"/>
      <dgm:spPr/>
    </dgm:pt>
    <dgm:pt modelId="{06257C08-F913-4AD3-B9CC-12C4D23A3695}" type="pres">
      <dgm:prSet presAssocID="{CA5A3973-9AA9-4E46-9C7C-7A269236DB43}" presName="parentText" presStyleLbl="node1" presStyleIdx="0" presStyleCnt="7">
        <dgm:presLayoutVars>
          <dgm:chMax val="0"/>
          <dgm:bulletEnabled val="1"/>
        </dgm:presLayoutVars>
      </dgm:prSet>
      <dgm:spPr/>
    </dgm:pt>
    <dgm:pt modelId="{B4B3EB8B-1970-4259-8B00-31246335EDAC}" type="pres">
      <dgm:prSet presAssocID="{CA5A3973-9AA9-4E46-9C7C-7A269236DB43}" presName="negativeSpace" presStyleCnt="0"/>
      <dgm:spPr/>
    </dgm:pt>
    <dgm:pt modelId="{0AABD50A-B56D-4A57-9663-CD0C3CE15F64}" type="pres">
      <dgm:prSet presAssocID="{CA5A3973-9AA9-4E46-9C7C-7A269236DB43}" presName="childText" presStyleLbl="conFgAcc1" presStyleIdx="0" presStyleCnt="7">
        <dgm:presLayoutVars>
          <dgm:bulletEnabled val="1"/>
        </dgm:presLayoutVars>
      </dgm:prSet>
      <dgm:spPr/>
    </dgm:pt>
    <dgm:pt modelId="{EA5F270C-0F0A-4144-B1BF-3891687F4C7D}" type="pres">
      <dgm:prSet presAssocID="{217F11C7-2B64-4A87-A257-E4C6F11D52D8}" presName="spaceBetweenRectangles" presStyleCnt="0"/>
      <dgm:spPr/>
    </dgm:pt>
    <dgm:pt modelId="{28012278-222A-4BAC-BCC0-CB5F2FE37F4F}" type="pres">
      <dgm:prSet presAssocID="{85F38EC7-0E39-46C1-8DAC-1ACA9A64F6DE}" presName="parentLin" presStyleCnt="0"/>
      <dgm:spPr/>
    </dgm:pt>
    <dgm:pt modelId="{B0753DBB-D73D-4557-BECC-B1F2F7AD8242}" type="pres">
      <dgm:prSet presAssocID="{85F38EC7-0E39-46C1-8DAC-1ACA9A64F6DE}" presName="parentLeftMargin" presStyleLbl="node1" presStyleIdx="0" presStyleCnt="7"/>
      <dgm:spPr/>
    </dgm:pt>
    <dgm:pt modelId="{1D732AC2-64B9-48B8-8E6E-3EF3BB44E7A4}" type="pres">
      <dgm:prSet presAssocID="{85F38EC7-0E39-46C1-8DAC-1ACA9A64F6DE}" presName="parentText" presStyleLbl="node1" presStyleIdx="1" presStyleCnt="7">
        <dgm:presLayoutVars>
          <dgm:chMax val="0"/>
          <dgm:bulletEnabled val="1"/>
        </dgm:presLayoutVars>
      </dgm:prSet>
      <dgm:spPr/>
    </dgm:pt>
    <dgm:pt modelId="{05E271E9-1580-4999-B089-EBB00F6DBC9A}" type="pres">
      <dgm:prSet presAssocID="{85F38EC7-0E39-46C1-8DAC-1ACA9A64F6DE}" presName="negativeSpace" presStyleCnt="0"/>
      <dgm:spPr/>
    </dgm:pt>
    <dgm:pt modelId="{072D9F89-A366-40D3-AB30-41D1A6F7DF80}" type="pres">
      <dgm:prSet presAssocID="{85F38EC7-0E39-46C1-8DAC-1ACA9A64F6DE}" presName="childText" presStyleLbl="conFgAcc1" presStyleIdx="1" presStyleCnt="7">
        <dgm:presLayoutVars>
          <dgm:bulletEnabled val="1"/>
        </dgm:presLayoutVars>
      </dgm:prSet>
      <dgm:spPr/>
    </dgm:pt>
    <dgm:pt modelId="{B89C5E28-9FC7-4BCA-9BC7-E35C238E47A8}" type="pres">
      <dgm:prSet presAssocID="{8FB32377-7CE3-4293-B64F-597E8A382A75}" presName="spaceBetweenRectangles" presStyleCnt="0"/>
      <dgm:spPr/>
    </dgm:pt>
    <dgm:pt modelId="{B6C22AA1-2DC6-4A9A-BF52-B61927D9A989}" type="pres">
      <dgm:prSet presAssocID="{457F3AC0-7E1E-4372-94B5-D174C39D16C0}" presName="parentLin" presStyleCnt="0"/>
      <dgm:spPr/>
    </dgm:pt>
    <dgm:pt modelId="{0991268E-0FE2-4194-82A5-A24BCB633D65}" type="pres">
      <dgm:prSet presAssocID="{457F3AC0-7E1E-4372-94B5-D174C39D16C0}" presName="parentLeftMargin" presStyleLbl="node1" presStyleIdx="1" presStyleCnt="7"/>
      <dgm:spPr/>
    </dgm:pt>
    <dgm:pt modelId="{1938D0BC-BDD8-45EC-B1F4-7C727CF5C0C3}" type="pres">
      <dgm:prSet presAssocID="{457F3AC0-7E1E-4372-94B5-D174C39D16C0}" presName="parentText" presStyleLbl="node1" presStyleIdx="2" presStyleCnt="7">
        <dgm:presLayoutVars>
          <dgm:chMax val="0"/>
          <dgm:bulletEnabled val="1"/>
        </dgm:presLayoutVars>
      </dgm:prSet>
      <dgm:spPr/>
    </dgm:pt>
    <dgm:pt modelId="{0F0E3986-0A94-49E1-BD88-B822309D5B01}" type="pres">
      <dgm:prSet presAssocID="{457F3AC0-7E1E-4372-94B5-D174C39D16C0}" presName="negativeSpace" presStyleCnt="0"/>
      <dgm:spPr/>
    </dgm:pt>
    <dgm:pt modelId="{E48DA92D-4344-4229-BD53-FD698D4D667C}" type="pres">
      <dgm:prSet presAssocID="{457F3AC0-7E1E-4372-94B5-D174C39D16C0}" presName="childText" presStyleLbl="conFgAcc1" presStyleIdx="2" presStyleCnt="7">
        <dgm:presLayoutVars>
          <dgm:bulletEnabled val="1"/>
        </dgm:presLayoutVars>
      </dgm:prSet>
      <dgm:spPr/>
    </dgm:pt>
    <dgm:pt modelId="{D1613784-266B-4B85-8D34-4B5361364569}" type="pres">
      <dgm:prSet presAssocID="{A9AE0A16-82E3-4F2A-BE58-53DF74430149}" presName="spaceBetweenRectangles" presStyleCnt="0"/>
      <dgm:spPr/>
    </dgm:pt>
    <dgm:pt modelId="{24685690-F528-4ADF-BADE-6B0A7F910F42}" type="pres">
      <dgm:prSet presAssocID="{CCDFCF05-BD57-40AB-9AAB-80FFE293B6B8}" presName="parentLin" presStyleCnt="0"/>
      <dgm:spPr/>
    </dgm:pt>
    <dgm:pt modelId="{875564CC-9D85-42BF-97C4-AB9E4D4FCEA9}" type="pres">
      <dgm:prSet presAssocID="{CCDFCF05-BD57-40AB-9AAB-80FFE293B6B8}" presName="parentLeftMargin" presStyleLbl="node1" presStyleIdx="2" presStyleCnt="7"/>
      <dgm:spPr/>
    </dgm:pt>
    <dgm:pt modelId="{3FAB3CA1-D407-4C30-A9F5-DC2096B670F9}" type="pres">
      <dgm:prSet presAssocID="{CCDFCF05-BD57-40AB-9AAB-80FFE293B6B8}" presName="parentText" presStyleLbl="node1" presStyleIdx="3" presStyleCnt="7">
        <dgm:presLayoutVars>
          <dgm:chMax val="0"/>
          <dgm:bulletEnabled val="1"/>
        </dgm:presLayoutVars>
      </dgm:prSet>
      <dgm:spPr/>
    </dgm:pt>
    <dgm:pt modelId="{15B00EA3-A4C0-4623-8BF9-839D00A8178E}" type="pres">
      <dgm:prSet presAssocID="{CCDFCF05-BD57-40AB-9AAB-80FFE293B6B8}" presName="negativeSpace" presStyleCnt="0"/>
      <dgm:spPr/>
    </dgm:pt>
    <dgm:pt modelId="{1DA6F4D4-EBF8-4248-BBF4-6DAB1DBE0982}" type="pres">
      <dgm:prSet presAssocID="{CCDFCF05-BD57-40AB-9AAB-80FFE293B6B8}" presName="childText" presStyleLbl="conFgAcc1" presStyleIdx="3" presStyleCnt="7">
        <dgm:presLayoutVars>
          <dgm:bulletEnabled val="1"/>
        </dgm:presLayoutVars>
      </dgm:prSet>
      <dgm:spPr/>
    </dgm:pt>
    <dgm:pt modelId="{A7707921-3CF4-4428-9231-962DC484BF32}" type="pres">
      <dgm:prSet presAssocID="{1BD1C007-2BD9-4A98-946C-763A03D1AAA5}" presName="spaceBetweenRectangles" presStyleCnt="0"/>
      <dgm:spPr/>
    </dgm:pt>
    <dgm:pt modelId="{97E52D4C-3252-4D29-891A-EBE771B1E851}" type="pres">
      <dgm:prSet presAssocID="{665289A0-BA21-4B80-B89D-683C1D861336}" presName="parentLin" presStyleCnt="0"/>
      <dgm:spPr/>
    </dgm:pt>
    <dgm:pt modelId="{FE956EFD-51A8-4302-8B64-4EFDD7393E32}" type="pres">
      <dgm:prSet presAssocID="{665289A0-BA21-4B80-B89D-683C1D861336}" presName="parentLeftMargin" presStyleLbl="node1" presStyleIdx="3" presStyleCnt="7"/>
      <dgm:spPr/>
    </dgm:pt>
    <dgm:pt modelId="{1145F2E0-3373-48E3-9913-90944EFD0104}" type="pres">
      <dgm:prSet presAssocID="{665289A0-BA21-4B80-B89D-683C1D861336}" presName="parentText" presStyleLbl="node1" presStyleIdx="4" presStyleCnt="7">
        <dgm:presLayoutVars>
          <dgm:chMax val="0"/>
          <dgm:bulletEnabled val="1"/>
        </dgm:presLayoutVars>
      </dgm:prSet>
      <dgm:spPr/>
    </dgm:pt>
    <dgm:pt modelId="{AA41DA64-284D-4C5F-B79B-8AEF4B798211}" type="pres">
      <dgm:prSet presAssocID="{665289A0-BA21-4B80-B89D-683C1D861336}" presName="negativeSpace" presStyleCnt="0"/>
      <dgm:spPr/>
    </dgm:pt>
    <dgm:pt modelId="{91C9F0F0-D92F-49EF-AA7E-9161FE62BF19}" type="pres">
      <dgm:prSet presAssocID="{665289A0-BA21-4B80-B89D-683C1D861336}" presName="childText" presStyleLbl="conFgAcc1" presStyleIdx="4" presStyleCnt="7">
        <dgm:presLayoutVars>
          <dgm:bulletEnabled val="1"/>
        </dgm:presLayoutVars>
      </dgm:prSet>
      <dgm:spPr/>
    </dgm:pt>
    <dgm:pt modelId="{8B768B1C-B756-4035-8E35-816261283307}" type="pres">
      <dgm:prSet presAssocID="{F84774C9-C1D8-430E-B2CD-B1303236C977}" presName="spaceBetweenRectangles" presStyleCnt="0"/>
      <dgm:spPr/>
    </dgm:pt>
    <dgm:pt modelId="{C0255246-31EF-4AB8-A88D-E22DAF1D9A19}" type="pres">
      <dgm:prSet presAssocID="{6C952E51-6816-4FBC-A0D7-D5350B52A0CE}" presName="parentLin" presStyleCnt="0"/>
      <dgm:spPr/>
    </dgm:pt>
    <dgm:pt modelId="{0E4B8BE8-3BE6-4875-82C9-DA177BABDC34}" type="pres">
      <dgm:prSet presAssocID="{6C952E51-6816-4FBC-A0D7-D5350B52A0CE}" presName="parentLeftMargin" presStyleLbl="node1" presStyleIdx="4" presStyleCnt="7"/>
      <dgm:spPr/>
    </dgm:pt>
    <dgm:pt modelId="{AE51027D-9B59-4AB5-8447-62430C618F06}" type="pres">
      <dgm:prSet presAssocID="{6C952E51-6816-4FBC-A0D7-D5350B52A0CE}" presName="parentText" presStyleLbl="node1" presStyleIdx="5" presStyleCnt="7">
        <dgm:presLayoutVars>
          <dgm:chMax val="0"/>
          <dgm:bulletEnabled val="1"/>
        </dgm:presLayoutVars>
      </dgm:prSet>
      <dgm:spPr/>
    </dgm:pt>
    <dgm:pt modelId="{2CB7C722-C351-4E27-B84B-FA7A8F6AAC34}" type="pres">
      <dgm:prSet presAssocID="{6C952E51-6816-4FBC-A0D7-D5350B52A0CE}" presName="negativeSpace" presStyleCnt="0"/>
      <dgm:spPr/>
    </dgm:pt>
    <dgm:pt modelId="{EC947C48-8857-4CD3-A107-D4AF4B5B14A5}" type="pres">
      <dgm:prSet presAssocID="{6C952E51-6816-4FBC-A0D7-D5350B52A0CE}" presName="childText" presStyleLbl="conFgAcc1" presStyleIdx="5" presStyleCnt="7">
        <dgm:presLayoutVars>
          <dgm:bulletEnabled val="1"/>
        </dgm:presLayoutVars>
      </dgm:prSet>
      <dgm:spPr/>
    </dgm:pt>
    <dgm:pt modelId="{E1DC4A55-787D-4EB9-AAEA-5B8DC9FAB3A8}" type="pres">
      <dgm:prSet presAssocID="{C8F8E319-C36F-442D-B537-B43B4661B29D}" presName="spaceBetweenRectangles" presStyleCnt="0"/>
      <dgm:spPr/>
    </dgm:pt>
    <dgm:pt modelId="{F78BE64E-6C0A-4E4E-852A-E015DBAF1253}" type="pres">
      <dgm:prSet presAssocID="{4871722B-983E-40D4-A676-55E87AD3577A}" presName="parentLin" presStyleCnt="0"/>
      <dgm:spPr/>
    </dgm:pt>
    <dgm:pt modelId="{5CC646DB-E350-4D30-809D-77FF1380066B}" type="pres">
      <dgm:prSet presAssocID="{4871722B-983E-40D4-A676-55E87AD3577A}" presName="parentLeftMargin" presStyleLbl="node1" presStyleIdx="5" presStyleCnt="7"/>
      <dgm:spPr/>
    </dgm:pt>
    <dgm:pt modelId="{658C14AB-E23E-4277-BD03-45E22D148C5B}" type="pres">
      <dgm:prSet presAssocID="{4871722B-983E-40D4-A676-55E87AD3577A}" presName="parentText" presStyleLbl="node1" presStyleIdx="6" presStyleCnt="7">
        <dgm:presLayoutVars>
          <dgm:chMax val="0"/>
          <dgm:bulletEnabled val="1"/>
        </dgm:presLayoutVars>
      </dgm:prSet>
      <dgm:spPr/>
    </dgm:pt>
    <dgm:pt modelId="{ACF4A596-0E80-48C6-BB49-C8BD15FAD578}" type="pres">
      <dgm:prSet presAssocID="{4871722B-983E-40D4-A676-55E87AD3577A}" presName="negativeSpace" presStyleCnt="0"/>
      <dgm:spPr/>
    </dgm:pt>
    <dgm:pt modelId="{55FD916B-61C2-457C-AAC0-A5E7354231EE}" type="pres">
      <dgm:prSet presAssocID="{4871722B-983E-40D4-A676-55E87AD3577A}" presName="childText" presStyleLbl="conFgAcc1" presStyleIdx="6" presStyleCnt="7">
        <dgm:presLayoutVars>
          <dgm:bulletEnabled val="1"/>
        </dgm:presLayoutVars>
      </dgm:prSet>
      <dgm:spPr/>
    </dgm:pt>
  </dgm:ptLst>
  <dgm:cxnLst>
    <dgm:cxn modelId="{30444511-5EA5-4FD5-96F2-CF8FA0EC769D}" type="presOf" srcId="{457F3AC0-7E1E-4372-94B5-D174C39D16C0}" destId="{1938D0BC-BDD8-45EC-B1F4-7C727CF5C0C3}" srcOrd="1" destOrd="0" presId="urn:microsoft.com/office/officeart/2005/8/layout/list1"/>
    <dgm:cxn modelId="{6F621815-9144-4128-951D-56E6E63F33BC}" type="presOf" srcId="{BFE9DFEA-B817-4851-B063-F81394329A6B}" destId="{1DA6F4D4-EBF8-4248-BBF4-6DAB1DBE0982}" srcOrd="0" destOrd="1" presId="urn:microsoft.com/office/officeart/2005/8/layout/list1"/>
    <dgm:cxn modelId="{C723A616-E153-4996-9D21-2DADB51428CD}" type="presOf" srcId="{665289A0-BA21-4B80-B89D-683C1D861336}" destId="{FE956EFD-51A8-4302-8B64-4EFDD7393E32}" srcOrd="0" destOrd="0" presId="urn:microsoft.com/office/officeart/2005/8/layout/list1"/>
    <dgm:cxn modelId="{79203A1A-5451-4899-835F-E9A6323057BE}" type="presOf" srcId="{2FD48069-2BED-44A8-94A2-FA871F3C24CF}" destId="{1DA6F4D4-EBF8-4248-BBF4-6DAB1DBE0982}" srcOrd="0" destOrd="0" presId="urn:microsoft.com/office/officeart/2005/8/layout/list1"/>
    <dgm:cxn modelId="{B995CF21-164E-4F07-AAD4-CE5BBCE9B99E}" type="presOf" srcId="{CCDFCF05-BD57-40AB-9AAB-80FFE293B6B8}" destId="{875564CC-9D85-42BF-97C4-AB9E4D4FCEA9}" srcOrd="0" destOrd="0" presId="urn:microsoft.com/office/officeart/2005/8/layout/list1"/>
    <dgm:cxn modelId="{74EE4A26-018F-4B3B-B667-EB2FE1B33D2F}" srcId="{63C74CE1-CDA5-4E4D-B334-752E8BA69764}" destId="{85F38EC7-0E39-46C1-8DAC-1ACA9A64F6DE}" srcOrd="1" destOrd="0" parTransId="{ECF594DD-C672-42EA-9A25-CEFAA969C72D}" sibTransId="{8FB32377-7CE3-4293-B64F-597E8A382A75}"/>
    <dgm:cxn modelId="{B6B35441-3A25-4BF7-8B52-1BDE28459752}" srcId="{63C74CE1-CDA5-4E4D-B334-752E8BA69764}" destId="{4871722B-983E-40D4-A676-55E87AD3577A}" srcOrd="6" destOrd="0" parTransId="{E6155C23-9BDD-4BB9-B1F6-25BC1FC2C31B}" sibTransId="{55C21DE7-19B0-40EE-87A1-609D1029B8B2}"/>
    <dgm:cxn modelId="{D47AE561-4A33-4B1D-ABDC-EDDC6A7751A6}" type="presOf" srcId="{CA5A3973-9AA9-4E46-9C7C-7A269236DB43}" destId="{06257C08-F913-4AD3-B9CC-12C4D23A3695}" srcOrd="1" destOrd="0" presId="urn:microsoft.com/office/officeart/2005/8/layout/list1"/>
    <dgm:cxn modelId="{A5A96E42-B3C7-4E4F-AD8E-A6675A245ED7}" srcId="{CCDFCF05-BD57-40AB-9AAB-80FFE293B6B8}" destId="{2FD48069-2BED-44A8-94A2-FA871F3C24CF}" srcOrd="0" destOrd="0" parTransId="{95882B98-D662-4CFC-957C-E7BFF7EED0EA}" sibTransId="{2DFF0F8E-2977-47D5-A2CF-9AD0DF761294}"/>
    <dgm:cxn modelId="{E65B7663-1C27-4209-9E6F-A48B26621408}" type="presOf" srcId="{85F38EC7-0E39-46C1-8DAC-1ACA9A64F6DE}" destId="{B0753DBB-D73D-4557-BECC-B1F2F7AD8242}" srcOrd="0" destOrd="0" presId="urn:microsoft.com/office/officeart/2005/8/layout/list1"/>
    <dgm:cxn modelId="{1FAABD43-EF32-40CB-A24C-E8E3729B003E}" srcId="{63C74CE1-CDA5-4E4D-B334-752E8BA69764}" destId="{CCDFCF05-BD57-40AB-9AAB-80FFE293B6B8}" srcOrd="3" destOrd="0" parTransId="{1463C20A-0819-42D1-AB1C-0BC55642C3A0}" sibTransId="{1BD1C007-2BD9-4A98-946C-763A03D1AAA5}"/>
    <dgm:cxn modelId="{0DC2CF78-3042-4FE4-88FA-E9E979E31A8C}" srcId="{63C74CE1-CDA5-4E4D-B334-752E8BA69764}" destId="{6C952E51-6816-4FBC-A0D7-D5350B52A0CE}" srcOrd="5" destOrd="0" parTransId="{DA3A4042-5CFB-4B52-A6E6-4903176AD413}" sibTransId="{C8F8E319-C36F-442D-B537-B43B4661B29D}"/>
    <dgm:cxn modelId="{EF724F7A-0E36-4D49-A090-B6C79EDE1590}" type="presOf" srcId="{63C74CE1-CDA5-4E4D-B334-752E8BA69764}" destId="{F7B480A4-E980-441A-931F-4C2F4D1EFD40}" srcOrd="0" destOrd="0" presId="urn:microsoft.com/office/officeart/2005/8/layout/list1"/>
    <dgm:cxn modelId="{7625707F-502B-48E0-B146-5087C109CBD9}" srcId="{63C74CE1-CDA5-4E4D-B334-752E8BA69764}" destId="{457F3AC0-7E1E-4372-94B5-D174C39D16C0}" srcOrd="2" destOrd="0" parTransId="{DB3AB1B8-C45D-43A2-896E-7426B09B088E}" sibTransId="{A9AE0A16-82E3-4F2A-BE58-53DF74430149}"/>
    <dgm:cxn modelId="{76480B9C-D0D8-43F6-AAD9-99DD01F6BA0C}" type="presOf" srcId="{457F3AC0-7E1E-4372-94B5-D174C39D16C0}" destId="{0991268E-0FE2-4194-82A5-A24BCB633D65}" srcOrd="0" destOrd="0" presId="urn:microsoft.com/office/officeart/2005/8/layout/list1"/>
    <dgm:cxn modelId="{38D9F59E-55BF-4986-B78F-964870132F01}" type="presOf" srcId="{6C952E51-6816-4FBC-A0D7-D5350B52A0CE}" destId="{0E4B8BE8-3BE6-4875-82C9-DA177BABDC34}" srcOrd="0" destOrd="0" presId="urn:microsoft.com/office/officeart/2005/8/layout/list1"/>
    <dgm:cxn modelId="{B49029A4-CD76-4FC7-AA86-33A66FD548BB}" srcId="{63C74CE1-CDA5-4E4D-B334-752E8BA69764}" destId="{665289A0-BA21-4B80-B89D-683C1D861336}" srcOrd="4" destOrd="0" parTransId="{C08FC9D2-47F2-49AD-AF4F-725B9E8452DA}" sibTransId="{F84774C9-C1D8-430E-B2CD-B1303236C977}"/>
    <dgm:cxn modelId="{031EAEAF-2366-46F7-9579-4B628F29D2FE}" type="presOf" srcId="{CCDFCF05-BD57-40AB-9AAB-80FFE293B6B8}" destId="{3FAB3CA1-D407-4C30-A9F5-DC2096B670F9}" srcOrd="1" destOrd="0" presId="urn:microsoft.com/office/officeart/2005/8/layout/list1"/>
    <dgm:cxn modelId="{87A7DBAF-294F-4768-86CB-A9B6EFB7701C}" type="presOf" srcId="{4871722B-983E-40D4-A676-55E87AD3577A}" destId="{5CC646DB-E350-4D30-809D-77FF1380066B}" srcOrd="0" destOrd="0" presId="urn:microsoft.com/office/officeart/2005/8/layout/list1"/>
    <dgm:cxn modelId="{873529B1-72D1-4155-88BA-14325FE55DD4}" type="presOf" srcId="{CA5A3973-9AA9-4E46-9C7C-7A269236DB43}" destId="{C4D980F4-9A48-4856-8BCF-08E91806C3F5}" srcOrd="0" destOrd="0" presId="urn:microsoft.com/office/officeart/2005/8/layout/list1"/>
    <dgm:cxn modelId="{45BFA4B9-1BEC-4EC7-BC1F-8E68F242E783}" type="presOf" srcId="{85F38EC7-0E39-46C1-8DAC-1ACA9A64F6DE}" destId="{1D732AC2-64B9-48B8-8E6E-3EF3BB44E7A4}" srcOrd="1" destOrd="0" presId="urn:microsoft.com/office/officeart/2005/8/layout/list1"/>
    <dgm:cxn modelId="{FBAA9EBB-568C-4ADD-B1E7-32B8D38FBA8C}" type="presOf" srcId="{4871722B-983E-40D4-A676-55E87AD3577A}" destId="{658C14AB-E23E-4277-BD03-45E22D148C5B}" srcOrd="1" destOrd="0" presId="urn:microsoft.com/office/officeart/2005/8/layout/list1"/>
    <dgm:cxn modelId="{DA1BF8D4-BFB6-4C08-9C89-2C29F9253345}" srcId="{CCDFCF05-BD57-40AB-9AAB-80FFE293B6B8}" destId="{BFE9DFEA-B817-4851-B063-F81394329A6B}" srcOrd="1" destOrd="0" parTransId="{1734D518-6D21-4E6F-966F-B0B9BD3F73C3}" sibTransId="{43A30D17-D862-48F6-A326-7ADC4512C9A4}"/>
    <dgm:cxn modelId="{E9982EEA-5889-4898-9EC7-0B4AA5C690BB}" type="presOf" srcId="{665289A0-BA21-4B80-B89D-683C1D861336}" destId="{1145F2E0-3373-48E3-9913-90944EFD0104}" srcOrd="1" destOrd="0" presId="urn:microsoft.com/office/officeart/2005/8/layout/list1"/>
    <dgm:cxn modelId="{746D6AED-2576-4DAA-9ABD-4EC8ED716641}" srcId="{63C74CE1-CDA5-4E4D-B334-752E8BA69764}" destId="{CA5A3973-9AA9-4E46-9C7C-7A269236DB43}" srcOrd="0" destOrd="0" parTransId="{609BC86D-0D82-4F02-8599-01077CD8D6D1}" sibTransId="{217F11C7-2B64-4A87-A257-E4C6F11D52D8}"/>
    <dgm:cxn modelId="{1517DFF8-33BC-4A2F-99BF-94FC1E135E12}" type="presOf" srcId="{6C952E51-6816-4FBC-A0D7-D5350B52A0CE}" destId="{AE51027D-9B59-4AB5-8447-62430C618F06}" srcOrd="1" destOrd="0" presId="urn:microsoft.com/office/officeart/2005/8/layout/list1"/>
    <dgm:cxn modelId="{228A22FD-24DD-4ECA-8EC3-53D38B7B352F}" type="presParOf" srcId="{F7B480A4-E980-441A-931F-4C2F4D1EFD40}" destId="{7C9D1D8A-D3C9-4201-A3E3-9E02E09629FC}" srcOrd="0" destOrd="0" presId="urn:microsoft.com/office/officeart/2005/8/layout/list1"/>
    <dgm:cxn modelId="{1CF081EB-7EC9-4B92-999B-26C52A1CA911}" type="presParOf" srcId="{7C9D1D8A-D3C9-4201-A3E3-9E02E09629FC}" destId="{C4D980F4-9A48-4856-8BCF-08E91806C3F5}" srcOrd="0" destOrd="0" presId="urn:microsoft.com/office/officeart/2005/8/layout/list1"/>
    <dgm:cxn modelId="{4EA98034-D094-45FC-B53F-F3430D429ECC}" type="presParOf" srcId="{7C9D1D8A-D3C9-4201-A3E3-9E02E09629FC}" destId="{06257C08-F913-4AD3-B9CC-12C4D23A3695}" srcOrd="1" destOrd="0" presId="urn:microsoft.com/office/officeart/2005/8/layout/list1"/>
    <dgm:cxn modelId="{193ECDB8-03C4-4AFB-ABF1-490C10325C58}" type="presParOf" srcId="{F7B480A4-E980-441A-931F-4C2F4D1EFD40}" destId="{B4B3EB8B-1970-4259-8B00-31246335EDAC}" srcOrd="1" destOrd="0" presId="urn:microsoft.com/office/officeart/2005/8/layout/list1"/>
    <dgm:cxn modelId="{E2BC0EF0-AF19-4626-9027-9CFEE75F5B21}" type="presParOf" srcId="{F7B480A4-E980-441A-931F-4C2F4D1EFD40}" destId="{0AABD50A-B56D-4A57-9663-CD0C3CE15F64}" srcOrd="2" destOrd="0" presId="urn:microsoft.com/office/officeart/2005/8/layout/list1"/>
    <dgm:cxn modelId="{ED216C1A-2E0B-4AF8-84B6-067250FD60E0}" type="presParOf" srcId="{F7B480A4-E980-441A-931F-4C2F4D1EFD40}" destId="{EA5F270C-0F0A-4144-B1BF-3891687F4C7D}" srcOrd="3" destOrd="0" presId="urn:microsoft.com/office/officeart/2005/8/layout/list1"/>
    <dgm:cxn modelId="{9919E79F-A769-4263-9602-851DD8EA502F}" type="presParOf" srcId="{F7B480A4-E980-441A-931F-4C2F4D1EFD40}" destId="{28012278-222A-4BAC-BCC0-CB5F2FE37F4F}" srcOrd="4" destOrd="0" presId="urn:microsoft.com/office/officeart/2005/8/layout/list1"/>
    <dgm:cxn modelId="{04550682-50B0-4933-B10A-ED1DFB0EA160}" type="presParOf" srcId="{28012278-222A-4BAC-BCC0-CB5F2FE37F4F}" destId="{B0753DBB-D73D-4557-BECC-B1F2F7AD8242}" srcOrd="0" destOrd="0" presId="urn:microsoft.com/office/officeart/2005/8/layout/list1"/>
    <dgm:cxn modelId="{2AD98200-80BD-43A1-A97C-81715A89F636}" type="presParOf" srcId="{28012278-222A-4BAC-BCC0-CB5F2FE37F4F}" destId="{1D732AC2-64B9-48B8-8E6E-3EF3BB44E7A4}" srcOrd="1" destOrd="0" presId="urn:microsoft.com/office/officeart/2005/8/layout/list1"/>
    <dgm:cxn modelId="{B287234F-26E7-4933-BC03-E521C6F8B085}" type="presParOf" srcId="{F7B480A4-E980-441A-931F-4C2F4D1EFD40}" destId="{05E271E9-1580-4999-B089-EBB00F6DBC9A}" srcOrd="5" destOrd="0" presId="urn:microsoft.com/office/officeart/2005/8/layout/list1"/>
    <dgm:cxn modelId="{C180BBB3-5113-445A-9C90-2FC7A6DABB5A}" type="presParOf" srcId="{F7B480A4-E980-441A-931F-4C2F4D1EFD40}" destId="{072D9F89-A366-40D3-AB30-41D1A6F7DF80}" srcOrd="6" destOrd="0" presId="urn:microsoft.com/office/officeart/2005/8/layout/list1"/>
    <dgm:cxn modelId="{D4799D49-D7AF-4CDB-8B7E-7F32BCBE169E}" type="presParOf" srcId="{F7B480A4-E980-441A-931F-4C2F4D1EFD40}" destId="{B89C5E28-9FC7-4BCA-9BC7-E35C238E47A8}" srcOrd="7" destOrd="0" presId="urn:microsoft.com/office/officeart/2005/8/layout/list1"/>
    <dgm:cxn modelId="{F533A020-10AC-43DB-BD41-516EE37FCA50}" type="presParOf" srcId="{F7B480A4-E980-441A-931F-4C2F4D1EFD40}" destId="{B6C22AA1-2DC6-4A9A-BF52-B61927D9A989}" srcOrd="8" destOrd="0" presId="urn:microsoft.com/office/officeart/2005/8/layout/list1"/>
    <dgm:cxn modelId="{F3941A59-EB5B-4685-BDC6-5C53DE98ECAE}" type="presParOf" srcId="{B6C22AA1-2DC6-4A9A-BF52-B61927D9A989}" destId="{0991268E-0FE2-4194-82A5-A24BCB633D65}" srcOrd="0" destOrd="0" presId="urn:microsoft.com/office/officeart/2005/8/layout/list1"/>
    <dgm:cxn modelId="{1A7DDC88-0B91-4CC3-9611-261430E2ED6C}" type="presParOf" srcId="{B6C22AA1-2DC6-4A9A-BF52-B61927D9A989}" destId="{1938D0BC-BDD8-45EC-B1F4-7C727CF5C0C3}" srcOrd="1" destOrd="0" presId="urn:microsoft.com/office/officeart/2005/8/layout/list1"/>
    <dgm:cxn modelId="{422A0B5A-2DEE-4D85-AAE2-C9677F6B2149}" type="presParOf" srcId="{F7B480A4-E980-441A-931F-4C2F4D1EFD40}" destId="{0F0E3986-0A94-49E1-BD88-B822309D5B01}" srcOrd="9" destOrd="0" presId="urn:microsoft.com/office/officeart/2005/8/layout/list1"/>
    <dgm:cxn modelId="{E16E0412-74FE-4EDB-A69D-67A57AAAF447}" type="presParOf" srcId="{F7B480A4-E980-441A-931F-4C2F4D1EFD40}" destId="{E48DA92D-4344-4229-BD53-FD698D4D667C}" srcOrd="10" destOrd="0" presId="urn:microsoft.com/office/officeart/2005/8/layout/list1"/>
    <dgm:cxn modelId="{6352B5CD-EBF5-40EF-B7CE-03F0109A8AE8}" type="presParOf" srcId="{F7B480A4-E980-441A-931F-4C2F4D1EFD40}" destId="{D1613784-266B-4B85-8D34-4B5361364569}" srcOrd="11" destOrd="0" presId="urn:microsoft.com/office/officeart/2005/8/layout/list1"/>
    <dgm:cxn modelId="{A0829940-D7F5-48AE-A667-EE390E78FE6A}" type="presParOf" srcId="{F7B480A4-E980-441A-931F-4C2F4D1EFD40}" destId="{24685690-F528-4ADF-BADE-6B0A7F910F42}" srcOrd="12" destOrd="0" presId="urn:microsoft.com/office/officeart/2005/8/layout/list1"/>
    <dgm:cxn modelId="{D71BFFD6-3168-4EFF-A692-BADCE9C128C9}" type="presParOf" srcId="{24685690-F528-4ADF-BADE-6B0A7F910F42}" destId="{875564CC-9D85-42BF-97C4-AB9E4D4FCEA9}" srcOrd="0" destOrd="0" presId="urn:microsoft.com/office/officeart/2005/8/layout/list1"/>
    <dgm:cxn modelId="{E137BA7F-64F3-4391-BACB-E1EE9B0131D5}" type="presParOf" srcId="{24685690-F528-4ADF-BADE-6B0A7F910F42}" destId="{3FAB3CA1-D407-4C30-A9F5-DC2096B670F9}" srcOrd="1" destOrd="0" presId="urn:microsoft.com/office/officeart/2005/8/layout/list1"/>
    <dgm:cxn modelId="{B205F5FD-BDDA-4485-A172-E5F2297B9033}" type="presParOf" srcId="{F7B480A4-E980-441A-931F-4C2F4D1EFD40}" destId="{15B00EA3-A4C0-4623-8BF9-839D00A8178E}" srcOrd="13" destOrd="0" presId="urn:microsoft.com/office/officeart/2005/8/layout/list1"/>
    <dgm:cxn modelId="{8348A303-5999-4238-93FD-34BD4CFB96C7}" type="presParOf" srcId="{F7B480A4-E980-441A-931F-4C2F4D1EFD40}" destId="{1DA6F4D4-EBF8-4248-BBF4-6DAB1DBE0982}" srcOrd="14" destOrd="0" presId="urn:microsoft.com/office/officeart/2005/8/layout/list1"/>
    <dgm:cxn modelId="{BF588763-7415-463B-893A-BC244D0E43A8}" type="presParOf" srcId="{F7B480A4-E980-441A-931F-4C2F4D1EFD40}" destId="{A7707921-3CF4-4428-9231-962DC484BF32}" srcOrd="15" destOrd="0" presId="urn:microsoft.com/office/officeart/2005/8/layout/list1"/>
    <dgm:cxn modelId="{6B6F307F-80F8-4C29-BA94-F05A615B0537}" type="presParOf" srcId="{F7B480A4-E980-441A-931F-4C2F4D1EFD40}" destId="{97E52D4C-3252-4D29-891A-EBE771B1E851}" srcOrd="16" destOrd="0" presId="urn:microsoft.com/office/officeart/2005/8/layout/list1"/>
    <dgm:cxn modelId="{53D58AA6-128D-49E9-B9B1-09CC424712B7}" type="presParOf" srcId="{97E52D4C-3252-4D29-891A-EBE771B1E851}" destId="{FE956EFD-51A8-4302-8B64-4EFDD7393E32}" srcOrd="0" destOrd="0" presId="urn:microsoft.com/office/officeart/2005/8/layout/list1"/>
    <dgm:cxn modelId="{170DCE11-4999-4429-BBB4-1C800FE0F73D}" type="presParOf" srcId="{97E52D4C-3252-4D29-891A-EBE771B1E851}" destId="{1145F2E0-3373-48E3-9913-90944EFD0104}" srcOrd="1" destOrd="0" presId="urn:microsoft.com/office/officeart/2005/8/layout/list1"/>
    <dgm:cxn modelId="{AC4E605D-6532-4AF5-AF50-EDA0EDD97041}" type="presParOf" srcId="{F7B480A4-E980-441A-931F-4C2F4D1EFD40}" destId="{AA41DA64-284D-4C5F-B79B-8AEF4B798211}" srcOrd="17" destOrd="0" presId="urn:microsoft.com/office/officeart/2005/8/layout/list1"/>
    <dgm:cxn modelId="{AC448CD9-7471-47BD-852C-10B40D75278F}" type="presParOf" srcId="{F7B480A4-E980-441A-931F-4C2F4D1EFD40}" destId="{91C9F0F0-D92F-49EF-AA7E-9161FE62BF19}" srcOrd="18" destOrd="0" presId="urn:microsoft.com/office/officeart/2005/8/layout/list1"/>
    <dgm:cxn modelId="{F014EBFA-4704-4D63-ADD0-DC393A5E0A96}" type="presParOf" srcId="{F7B480A4-E980-441A-931F-4C2F4D1EFD40}" destId="{8B768B1C-B756-4035-8E35-816261283307}" srcOrd="19" destOrd="0" presId="urn:microsoft.com/office/officeart/2005/8/layout/list1"/>
    <dgm:cxn modelId="{1BE5B594-A806-408C-BC73-2D9E8E008EAE}" type="presParOf" srcId="{F7B480A4-E980-441A-931F-4C2F4D1EFD40}" destId="{C0255246-31EF-4AB8-A88D-E22DAF1D9A19}" srcOrd="20" destOrd="0" presId="urn:microsoft.com/office/officeart/2005/8/layout/list1"/>
    <dgm:cxn modelId="{06A93A52-C3E5-40E0-9614-2AD3027E36D4}" type="presParOf" srcId="{C0255246-31EF-4AB8-A88D-E22DAF1D9A19}" destId="{0E4B8BE8-3BE6-4875-82C9-DA177BABDC34}" srcOrd="0" destOrd="0" presId="urn:microsoft.com/office/officeart/2005/8/layout/list1"/>
    <dgm:cxn modelId="{AD33CF1F-78F8-4CEF-BCC3-F400A4BE2367}" type="presParOf" srcId="{C0255246-31EF-4AB8-A88D-E22DAF1D9A19}" destId="{AE51027D-9B59-4AB5-8447-62430C618F06}" srcOrd="1" destOrd="0" presId="urn:microsoft.com/office/officeart/2005/8/layout/list1"/>
    <dgm:cxn modelId="{452B8129-408D-4D48-A717-74D99781DA31}" type="presParOf" srcId="{F7B480A4-E980-441A-931F-4C2F4D1EFD40}" destId="{2CB7C722-C351-4E27-B84B-FA7A8F6AAC34}" srcOrd="21" destOrd="0" presId="urn:microsoft.com/office/officeart/2005/8/layout/list1"/>
    <dgm:cxn modelId="{A978810C-975F-4E8E-A899-2E8D92EE065C}" type="presParOf" srcId="{F7B480A4-E980-441A-931F-4C2F4D1EFD40}" destId="{EC947C48-8857-4CD3-A107-D4AF4B5B14A5}" srcOrd="22" destOrd="0" presId="urn:microsoft.com/office/officeart/2005/8/layout/list1"/>
    <dgm:cxn modelId="{5D4AD6CF-A605-4836-8DA0-54850D18B85C}" type="presParOf" srcId="{F7B480A4-E980-441A-931F-4C2F4D1EFD40}" destId="{E1DC4A55-787D-4EB9-AAEA-5B8DC9FAB3A8}" srcOrd="23" destOrd="0" presId="urn:microsoft.com/office/officeart/2005/8/layout/list1"/>
    <dgm:cxn modelId="{FE187ADC-8E94-4F2C-9850-47C53903EF66}" type="presParOf" srcId="{F7B480A4-E980-441A-931F-4C2F4D1EFD40}" destId="{F78BE64E-6C0A-4E4E-852A-E015DBAF1253}" srcOrd="24" destOrd="0" presId="urn:microsoft.com/office/officeart/2005/8/layout/list1"/>
    <dgm:cxn modelId="{C072F08A-720C-43A0-9D0B-CC6D7D80BF13}" type="presParOf" srcId="{F78BE64E-6C0A-4E4E-852A-E015DBAF1253}" destId="{5CC646DB-E350-4D30-809D-77FF1380066B}" srcOrd="0" destOrd="0" presId="urn:microsoft.com/office/officeart/2005/8/layout/list1"/>
    <dgm:cxn modelId="{4D2670F3-66B7-4BE6-AD86-AE1FA18D1B2F}" type="presParOf" srcId="{F78BE64E-6C0A-4E4E-852A-E015DBAF1253}" destId="{658C14AB-E23E-4277-BD03-45E22D148C5B}" srcOrd="1" destOrd="0" presId="urn:microsoft.com/office/officeart/2005/8/layout/list1"/>
    <dgm:cxn modelId="{0645A760-9128-432E-AB36-0F74C95E803A}" type="presParOf" srcId="{F7B480A4-E980-441A-931F-4C2F4D1EFD40}" destId="{ACF4A596-0E80-48C6-BB49-C8BD15FAD578}" srcOrd="25" destOrd="0" presId="urn:microsoft.com/office/officeart/2005/8/layout/list1"/>
    <dgm:cxn modelId="{F0CF22AF-1175-47C0-8266-73DD75588194}" type="presParOf" srcId="{F7B480A4-E980-441A-931F-4C2F4D1EFD40}" destId="{55FD916B-61C2-457C-AAC0-A5E7354231EE}"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5D06781-5F65-4DD2-BF31-B2B5E4955FCB}"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1899EBFA-2798-4F21-9B7A-A6F046DA9909}">
      <dgm:prSet/>
      <dgm:spPr/>
      <dgm:t>
        <a:bodyPr/>
        <a:lstStyle/>
        <a:p>
          <a:r>
            <a:rPr lang="en-US"/>
            <a:t>Evaluators collect evidence such as </a:t>
          </a:r>
        </a:p>
      </dgm:t>
    </dgm:pt>
    <dgm:pt modelId="{BF267495-44D3-4414-AE6C-1F1AD37E6218}" type="parTrans" cxnId="{DCF77469-55EA-4FAE-8920-2E42AF00E1A9}">
      <dgm:prSet/>
      <dgm:spPr/>
      <dgm:t>
        <a:bodyPr/>
        <a:lstStyle/>
        <a:p>
          <a:endParaRPr lang="en-US"/>
        </a:p>
      </dgm:t>
    </dgm:pt>
    <dgm:pt modelId="{5BCD0A8F-B3C7-406E-AF01-C2C4898EEC4F}" type="sibTrans" cxnId="{DCF77469-55EA-4FAE-8920-2E42AF00E1A9}">
      <dgm:prSet/>
      <dgm:spPr/>
      <dgm:t>
        <a:bodyPr/>
        <a:lstStyle/>
        <a:p>
          <a:endParaRPr lang="en-US"/>
        </a:p>
      </dgm:t>
    </dgm:pt>
    <dgm:pt modelId="{008EBB25-BB93-40E0-947B-6F36F8BC149F}">
      <dgm:prSet/>
      <dgm:spPr/>
      <dgm:t>
        <a:bodyPr/>
        <a:lstStyle/>
        <a:p>
          <a:r>
            <a:rPr lang="en-US"/>
            <a:t>Plans submitted by educator</a:t>
          </a:r>
        </a:p>
      </dgm:t>
    </dgm:pt>
    <dgm:pt modelId="{42C31D37-570D-4AD2-8657-03CB73A6FF6C}" type="parTrans" cxnId="{E58A4E55-CFFE-46F4-80BA-DB7BA06296B0}">
      <dgm:prSet/>
      <dgm:spPr/>
      <dgm:t>
        <a:bodyPr/>
        <a:lstStyle/>
        <a:p>
          <a:endParaRPr lang="en-US"/>
        </a:p>
      </dgm:t>
    </dgm:pt>
    <dgm:pt modelId="{A1C09016-1B6C-43CF-B378-D608B31B80E7}" type="sibTrans" cxnId="{E58A4E55-CFFE-46F4-80BA-DB7BA06296B0}">
      <dgm:prSet/>
      <dgm:spPr/>
      <dgm:t>
        <a:bodyPr/>
        <a:lstStyle/>
        <a:p>
          <a:endParaRPr lang="en-US"/>
        </a:p>
      </dgm:t>
    </dgm:pt>
    <dgm:pt modelId="{230CD90B-083F-48E3-8DEF-29BDE6B49386}">
      <dgm:prSet/>
      <dgm:spPr/>
      <dgm:t>
        <a:bodyPr/>
        <a:lstStyle/>
        <a:p>
          <a:r>
            <a:rPr lang="en-US"/>
            <a:t>Annual Calendar</a:t>
          </a:r>
        </a:p>
      </dgm:t>
    </dgm:pt>
    <dgm:pt modelId="{72EB7EC9-4F94-4640-9080-B2895ED11B0E}" type="parTrans" cxnId="{4D1436CB-517C-4084-8078-EFDC3418A419}">
      <dgm:prSet/>
      <dgm:spPr/>
      <dgm:t>
        <a:bodyPr/>
        <a:lstStyle/>
        <a:p>
          <a:endParaRPr lang="en-US"/>
        </a:p>
      </dgm:t>
    </dgm:pt>
    <dgm:pt modelId="{96D19E31-EAD1-444A-A3A4-71A949330879}" type="sibTrans" cxnId="{4D1436CB-517C-4084-8078-EFDC3418A419}">
      <dgm:prSet/>
      <dgm:spPr/>
      <dgm:t>
        <a:bodyPr/>
        <a:lstStyle/>
        <a:p>
          <a:endParaRPr lang="en-US"/>
        </a:p>
      </dgm:t>
    </dgm:pt>
    <dgm:pt modelId="{1C282478-A843-4ACB-9241-474CB9F66A0D}">
      <dgm:prSet/>
      <dgm:spPr/>
      <dgm:t>
        <a:bodyPr/>
        <a:lstStyle/>
        <a:p>
          <a:r>
            <a:rPr lang="en-US"/>
            <a:t>IEP reports</a:t>
          </a:r>
        </a:p>
      </dgm:t>
    </dgm:pt>
    <dgm:pt modelId="{3510C28E-D401-4839-85FD-CFB4CEB4D919}" type="parTrans" cxnId="{03B084AF-0B04-44FF-9921-A26D151C310C}">
      <dgm:prSet/>
      <dgm:spPr/>
      <dgm:t>
        <a:bodyPr/>
        <a:lstStyle/>
        <a:p>
          <a:endParaRPr lang="en-US"/>
        </a:p>
      </dgm:t>
    </dgm:pt>
    <dgm:pt modelId="{A3F434C0-2CD1-47D4-BB85-D2EE2DE53DC3}" type="sibTrans" cxnId="{03B084AF-0B04-44FF-9921-A26D151C310C}">
      <dgm:prSet/>
      <dgm:spPr/>
      <dgm:t>
        <a:bodyPr/>
        <a:lstStyle/>
        <a:p>
          <a:endParaRPr lang="en-US"/>
        </a:p>
      </dgm:t>
    </dgm:pt>
    <dgm:pt modelId="{C79BAF4B-0A2B-47CC-8646-4406652818F1}">
      <dgm:prSet/>
      <dgm:spPr/>
      <dgm:t>
        <a:bodyPr/>
        <a:lstStyle/>
        <a:p>
          <a:r>
            <a:rPr lang="en-US"/>
            <a:t>Observations</a:t>
          </a:r>
        </a:p>
      </dgm:t>
    </dgm:pt>
    <dgm:pt modelId="{B74D64BF-D2FA-47F3-8569-3D76BCCBA97F}" type="parTrans" cxnId="{E84D4475-EF71-4497-B259-4F77179CFC08}">
      <dgm:prSet/>
      <dgm:spPr/>
      <dgm:t>
        <a:bodyPr/>
        <a:lstStyle/>
        <a:p>
          <a:endParaRPr lang="en-US"/>
        </a:p>
      </dgm:t>
    </dgm:pt>
    <dgm:pt modelId="{0A01D40F-44D9-4BC5-AF3C-B78B974E8F98}" type="sibTrans" cxnId="{E84D4475-EF71-4497-B259-4F77179CFC08}">
      <dgm:prSet/>
      <dgm:spPr/>
      <dgm:t>
        <a:bodyPr/>
        <a:lstStyle/>
        <a:p>
          <a:endParaRPr lang="en-US"/>
        </a:p>
      </dgm:t>
    </dgm:pt>
    <dgm:pt modelId="{DCBA2470-7B94-42CA-9FE5-A1E94B2572A6}">
      <dgm:prSet/>
      <dgm:spPr/>
      <dgm:t>
        <a:bodyPr/>
        <a:lstStyle/>
        <a:p>
          <a:r>
            <a:rPr lang="en-US"/>
            <a:t>Evaluators complete a scoring worksheet</a:t>
          </a:r>
        </a:p>
      </dgm:t>
    </dgm:pt>
    <dgm:pt modelId="{1CCD4383-AABD-4B75-A527-9A90D0F00B13}" type="parTrans" cxnId="{0BA2D921-FDB2-42FF-BFBF-F145A91EB27B}">
      <dgm:prSet/>
      <dgm:spPr/>
      <dgm:t>
        <a:bodyPr/>
        <a:lstStyle/>
        <a:p>
          <a:endParaRPr lang="en-US"/>
        </a:p>
      </dgm:t>
    </dgm:pt>
    <dgm:pt modelId="{21906773-91D7-47E7-806A-8EF96B7EC44D}" type="sibTrans" cxnId="{0BA2D921-FDB2-42FF-BFBF-F145A91EB27B}">
      <dgm:prSet/>
      <dgm:spPr/>
      <dgm:t>
        <a:bodyPr/>
        <a:lstStyle/>
        <a:p>
          <a:endParaRPr lang="en-US"/>
        </a:p>
      </dgm:t>
    </dgm:pt>
    <dgm:pt modelId="{36BBADE8-7CB1-4164-AB0B-8CFD076DAA7E}">
      <dgm:prSet/>
      <dgm:spPr/>
      <dgm:t>
        <a:bodyPr/>
        <a:lstStyle/>
        <a:p>
          <a:r>
            <a:rPr lang="en-US"/>
            <a:t>Evaluators have consensus meeting to determine final score. </a:t>
          </a:r>
        </a:p>
      </dgm:t>
    </dgm:pt>
    <dgm:pt modelId="{CBF3079E-7091-4803-8630-FCE5FC3B0074}" type="parTrans" cxnId="{9307E43B-B674-411C-8ACA-FBAF635DEDA2}">
      <dgm:prSet/>
      <dgm:spPr/>
      <dgm:t>
        <a:bodyPr/>
        <a:lstStyle/>
        <a:p>
          <a:endParaRPr lang="en-US"/>
        </a:p>
      </dgm:t>
    </dgm:pt>
    <dgm:pt modelId="{3C0F96CD-9D00-4720-957B-2E402F7EC261}" type="sibTrans" cxnId="{9307E43B-B674-411C-8ACA-FBAF635DEDA2}">
      <dgm:prSet/>
      <dgm:spPr/>
      <dgm:t>
        <a:bodyPr/>
        <a:lstStyle/>
        <a:p>
          <a:endParaRPr lang="en-US"/>
        </a:p>
      </dgm:t>
    </dgm:pt>
    <dgm:pt modelId="{675156E6-A80C-4212-83D4-6AFC776F5D3D}">
      <dgm:prSet/>
      <dgm:spPr/>
      <dgm:t>
        <a:bodyPr/>
        <a:lstStyle/>
        <a:p>
          <a:r>
            <a:rPr lang="en-US"/>
            <a:t>Share evaluation feedback with educator.</a:t>
          </a:r>
        </a:p>
      </dgm:t>
    </dgm:pt>
    <dgm:pt modelId="{BCC993C6-A789-41A1-8D38-BDE600D146DB}" type="parTrans" cxnId="{DFC3EDA0-03D7-4F18-AA5E-B281B48AF4AA}">
      <dgm:prSet/>
      <dgm:spPr/>
      <dgm:t>
        <a:bodyPr/>
        <a:lstStyle/>
        <a:p>
          <a:endParaRPr lang="en-US"/>
        </a:p>
      </dgm:t>
    </dgm:pt>
    <dgm:pt modelId="{CECFFD55-3988-47C9-9435-9306697D70F0}" type="sibTrans" cxnId="{DFC3EDA0-03D7-4F18-AA5E-B281B48AF4AA}">
      <dgm:prSet/>
      <dgm:spPr/>
      <dgm:t>
        <a:bodyPr/>
        <a:lstStyle/>
        <a:p>
          <a:endParaRPr lang="en-US"/>
        </a:p>
      </dgm:t>
    </dgm:pt>
    <dgm:pt modelId="{D6E849AA-68AB-4D14-B7BF-76C209F9EA71}" type="pres">
      <dgm:prSet presAssocID="{D5D06781-5F65-4DD2-BF31-B2B5E4955FCB}" presName="linear" presStyleCnt="0">
        <dgm:presLayoutVars>
          <dgm:animLvl val="lvl"/>
          <dgm:resizeHandles val="exact"/>
        </dgm:presLayoutVars>
      </dgm:prSet>
      <dgm:spPr/>
    </dgm:pt>
    <dgm:pt modelId="{DFE2E339-BA96-484E-8486-EFC82D9033EC}" type="pres">
      <dgm:prSet presAssocID="{1899EBFA-2798-4F21-9B7A-A6F046DA9909}" presName="parentText" presStyleLbl="node1" presStyleIdx="0" presStyleCnt="4">
        <dgm:presLayoutVars>
          <dgm:chMax val="0"/>
          <dgm:bulletEnabled val="1"/>
        </dgm:presLayoutVars>
      </dgm:prSet>
      <dgm:spPr/>
    </dgm:pt>
    <dgm:pt modelId="{054DD738-F0FB-4D23-87CA-626C46E087B0}" type="pres">
      <dgm:prSet presAssocID="{1899EBFA-2798-4F21-9B7A-A6F046DA9909}" presName="childText" presStyleLbl="revTx" presStyleIdx="0" presStyleCnt="1">
        <dgm:presLayoutVars>
          <dgm:bulletEnabled val="1"/>
        </dgm:presLayoutVars>
      </dgm:prSet>
      <dgm:spPr/>
    </dgm:pt>
    <dgm:pt modelId="{387D0C0F-7CE5-464C-B3FC-B38AF3666E37}" type="pres">
      <dgm:prSet presAssocID="{DCBA2470-7B94-42CA-9FE5-A1E94B2572A6}" presName="parentText" presStyleLbl="node1" presStyleIdx="1" presStyleCnt="4">
        <dgm:presLayoutVars>
          <dgm:chMax val="0"/>
          <dgm:bulletEnabled val="1"/>
        </dgm:presLayoutVars>
      </dgm:prSet>
      <dgm:spPr/>
    </dgm:pt>
    <dgm:pt modelId="{F74AC019-CA75-4A6D-8A92-8AB347149951}" type="pres">
      <dgm:prSet presAssocID="{21906773-91D7-47E7-806A-8EF96B7EC44D}" presName="spacer" presStyleCnt="0"/>
      <dgm:spPr/>
    </dgm:pt>
    <dgm:pt modelId="{CDD359B0-A635-41C7-924B-6467E6277482}" type="pres">
      <dgm:prSet presAssocID="{36BBADE8-7CB1-4164-AB0B-8CFD076DAA7E}" presName="parentText" presStyleLbl="node1" presStyleIdx="2" presStyleCnt="4">
        <dgm:presLayoutVars>
          <dgm:chMax val="0"/>
          <dgm:bulletEnabled val="1"/>
        </dgm:presLayoutVars>
      </dgm:prSet>
      <dgm:spPr/>
    </dgm:pt>
    <dgm:pt modelId="{F0C978B7-C7A3-4AF4-AE6F-C7FD4431A310}" type="pres">
      <dgm:prSet presAssocID="{3C0F96CD-9D00-4720-957B-2E402F7EC261}" presName="spacer" presStyleCnt="0"/>
      <dgm:spPr/>
    </dgm:pt>
    <dgm:pt modelId="{F4C04375-0C8E-4F42-8F28-E323AA18D598}" type="pres">
      <dgm:prSet presAssocID="{675156E6-A80C-4212-83D4-6AFC776F5D3D}" presName="parentText" presStyleLbl="node1" presStyleIdx="3" presStyleCnt="4">
        <dgm:presLayoutVars>
          <dgm:chMax val="0"/>
          <dgm:bulletEnabled val="1"/>
        </dgm:presLayoutVars>
      </dgm:prSet>
      <dgm:spPr/>
    </dgm:pt>
  </dgm:ptLst>
  <dgm:cxnLst>
    <dgm:cxn modelId="{637D210D-0950-4336-A070-04D778C5E33A}" type="presOf" srcId="{36BBADE8-7CB1-4164-AB0B-8CFD076DAA7E}" destId="{CDD359B0-A635-41C7-924B-6467E6277482}" srcOrd="0" destOrd="0" presId="urn:microsoft.com/office/officeart/2005/8/layout/vList2"/>
    <dgm:cxn modelId="{0BA2D921-FDB2-42FF-BFBF-F145A91EB27B}" srcId="{D5D06781-5F65-4DD2-BF31-B2B5E4955FCB}" destId="{DCBA2470-7B94-42CA-9FE5-A1E94B2572A6}" srcOrd="1" destOrd="0" parTransId="{1CCD4383-AABD-4B75-A527-9A90D0F00B13}" sibTransId="{21906773-91D7-47E7-806A-8EF96B7EC44D}"/>
    <dgm:cxn modelId="{867F002C-D22C-4CBC-9EBE-89EE527B38C3}" type="presOf" srcId="{DCBA2470-7B94-42CA-9FE5-A1E94B2572A6}" destId="{387D0C0F-7CE5-464C-B3FC-B38AF3666E37}" srcOrd="0" destOrd="0" presId="urn:microsoft.com/office/officeart/2005/8/layout/vList2"/>
    <dgm:cxn modelId="{1AEEB733-BCA2-4FD7-9FD8-1D3001E084FD}" type="presOf" srcId="{008EBB25-BB93-40E0-947B-6F36F8BC149F}" destId="{054DD738-F0FB-4D23-87CA-626C46E087B0}" srcOrd="0" destOrd="0" presId="urn:microsoft.com/office/officeart/2005/8/layout/vList2"/>
    <dgm:cxn modelId="{9307E43B-B674-411C-8ACA-FBAF635DEDA2}" srcId="{D5D06781-5F65-4DD2-BF31-B2B5E4955FCB}" destId="{36BBADE8-7CB1-4164-AB0B-8CFD076DAA7E}" srcOrd="2" destOrd="0" parTransId="{CBF3079E-7091-4803-8630-FCE5FC3B0074}" sibTransId="{3C0F96CD-9D00-4720-957B-2E402F7EC261}"/>
    <dgm:cxn modelId="{2521605E-5277-4A40-A27F-5009E0A73E20}" type="presOf" srcId="{675156E6-A80C-4212-83D4-6AFC776F5D3D}" destId="{F4C04375-0C8E-4F42-8F28-E323AA18D598}" srcOrd="0" destOrd="0" presId="urn:microsoft.com/office/officeart/2005/8/layout/vList2"/>
    <dgm:cxn modelId="{CE4ADF47-622F-4582-8CCE-2AF33CD94E2F}" type="presOf" srcId="{1C282478-A843-4ACB-9241-474CB9F66A0D}" destId="{054DD738-F0FB-4D23-87CA-626C46E087B0}" srcOrd="0" destOrd="2" presId="urn:microsoft.com/office/officeart/2005/8/layout/vList2"/>
    <dgm:cxn modelId="{DCF77469-55EA-4FAE-8920-2E42AF00E1A9}" srcId="{D5D06781-5F65-4DD2-BF31-B2B5E4955FCB}" destId="{1899EBFA-2798-4F21-9B7A-A6F046DA9909}" srcOrd="0" destOrd="0" parTransId="{BF267495-44D3-4414-AE6C-1F1AD37E6218}" sibTransId="{5BCD0A8F-B3C7-406E-AF01-C2C4898EEC4F}"/>
    <dgm:cxn modelId="{4FD37352-F2CA-4671-A1D2-EE3F9D518C84}" type="presOf" srcId="{230CD90B-083F-48E3-8DEF-29BDE6B49386}" destId="{054DD738-F0FB-4D23-87CA-626C46E087B0}" srcOrd="0" destOrd="1" presId="urn:microsoft.com/office/officeart/2005/8/layout/vList2"/>
    <dgm:cxn modelId="{B91BA972-BADC-4F31-A242-6DE271C5020B}" type="presOf" srcId="{C79BAF4B-0A2B-47CC-8646-4406652818F1}" destId="{054DD738-F0FB-4D23-87CA-626C46E087B0}" srcOrd="0" destOrd="3" presId="urn:microsoft.com/office/officeart/2005/8/layout/vList2"/>
    <dgm:cxn modelId="{E84D4475-EF71-4497-B259-4F77179CFC08}" srcId="{1899EBFA-2798-4F21-9B7A-A6F046DA9909}" destId="{C79BAF4B-0A2B-47CC-8646-4406652818F1}" srcOrd="3" destOrd="0" parTransId="{B74D64BF-D2FA-47F3-8569-3D76BCCBA97F}" sibTransId="{0A01D40F-44D9-4BC5-AF3C-B78B974E8F98}"/>
    <dgm:cxn modelId="{E58A4E55-CFFE-46F4-80BA-DB7BA06296B0}" srcId="{1899EBFA-2798-4F21-9B7A-A6F046DA9909}" destId="{008EBB25-BB93-40E0-947B-6F36F8BC149F}" srcOrd="0" destOrd="0" parTransId="{42C31D37-570D-4AD2-8657-03CB73A6FF6C}" sibTransId="{A1C09016-1B6C-43CF-B378-D608B31B80E7}"/>
    <dgm:cxn modelId="{DFC3EDA0-03D7-4F18-AA5E-B281B48AF4AA}" srcId="{D5D06781-5F65-4DD2-BF31-B2B5E4955FCB}" destId="{675156E6-A80C-4212-83D4-6AFC776F5D3D}" srcOrd="3" destOrd="0" parTransId="{BCC993C6-A789-41A1-8D38-BDE600D146DB}" sibTransId="{CECFFD55-3988-47C9-9435-9306697D70F0}"/>
    <dgm:cxn modelId="{03B084AF-0B04-44FF-9921-A26D151C310C}" srcId="{1899EBFA-2798-4F21-9B7A-A6F046DA9909}" destId="{1C282478-A843-4ACB-9241-474CB9F66A0D}" srcOrd="2" destOrd="0" parTransId="{3510C28E-D401-4839-85FD-CFB4CEB4D919}" sibTransId="{A3F434C0-2CD1-47D4-BB85-D2EE2DE53DC3}"/>
    <dgm:cxn modelId="{370DC5B8-A47B-42CA-9A7D-11CC4C1C8123}" type="presOf" srcId="{D5D06781-5F65-4DD2-BF31-B2B5E4955FCB}" destId="{D6E849AA-68AB-4D14-B7BF-76C209F9EA71}" srcOrd="0" destOrd="0" presId="urn:microsoft.com/office/officeart/2005/8/layout/vList2"/>
    <dgm:cxn modelId="{4D1436CB-517C-4084-8078-EFDC3418A419}" srcId="{1899EBFA-2798-4F21-9B7A-A6F046DA9909}" destId="{230CD90B-083F-48E3-8DEF-29BDE6B49386}" srcOrd="1" destOrd="0" parTransId="{72EB7EC9-4F94-4640-9080-B2895ED11B0E}" sibTransId="{96D19E31-EAD1-444A-A3A4-71A949330879}"/>
    <dgm:cxn modelId="{F154AEF2-FD6A-4BCD-83E4-E536089B8EB6}" type="presOf" srcId="{1899EBFA-2798-4F21-9B7A-A6F046DA9909}" destId="{DFE2E339-BA96-484E-8486-EFC82D9033EC}" srcOrd="0" destOrd="0" presId="urn:microsoft.com/office/officeart/2005/8/layout/vList2"/>
    <dgm:cxn modelId="{DD3A4F66-8C90-4846-9BF1-93424935CF21}" type="presParOf" srcId="{D6E849AA-68AB-4D14-B7BF-76C209F9EA71}" destId="{DFE2E339-BA96-484E-8486-EFC82D9033EC}" srcOrd="0" destOrd="0" presId="urn:microsoft.com/office/officeart/2005/8/layout/vList2"/>
    <dgm:cxn modelId="{C2D6E5C3-721C-4E4A-81DB-506D8EDD855F}" type="presParOf" srcId="{D6E849AA-68AB-4D14-B7BF-76C209F9EA71}" destId="{054DD738-F0FB-4D23-87CA-626C46E087B0}" srcOrd="1" destOrd="0" presId="urn:microsoft.com/office/officeart/2005/8/layout/vList2"/>
    <dgm:cxn modelId="{F6BFFEBD-269A-4FFE-A799-1B0D721EED81}" type="presParOf" srcId="{D6E849AA-68AB-4D14-B7BF-76C209F9EA71}" destId="{387D0C0F-7CE5-464C-B3FC-B38AF3666E37}" srcOrd="2" destOrd="0" presId="urn:microsoft.com/office/officeart/2005/8/layout/vList2"/>
    <dgm:cxn modelId="{6D93C096-6767-46BF-8718-00FB6082BCA8}" type="presParOf" srcId="{D6E849AA-68AB-4D14-B7BF-76C209F9EA71}" destId="{F74AC019-CA75-4A6D-8A92-8AB347149951}" srcOrd="3" destOrd="0" presId="urn:microsoft.com/office/officeart/2005/8/layout/vList2"/>
    <dgm:cxn modelId="{1FEB33AA-6CB0-4A53-B2EC-7AD2A3D1CCBA}" type="presParOf" srcId="{D6E849AA-68AB-4D14-B7BF-76C209F9EA71}" destId="{CDD359B0-A635-41C7-924B-6467E6277482}" srcOrd="4" destOrd="0" presId="urn:microsoft.com/office/officeart/2005/8/layout/vList2"/>
    <dgm:cxn modelId="{E61B8BD9-75E7-4FB4-AAE3-362EEBF45644}" type="presParOf" srcId="{D6E849AA-68AB-4D14-B7BF-76C209F9EA71}" destId="{F0C978B7-C7A3-4AF4-AE6F-C7FD4431A310}" srcOrd="5" destOrd="0" presId="urn:microsoft.com/office/officeart/2005/8/layout/vList2"/>
    <dgm:cxn modelId="{9EF87249-2068-4C38-B180-FC6C5FC079DF}" type="presParOf" srcId="{D6E849AA-68AB-4D14-B7BF-76C209F9EA71}" destId="{F4C04375-0C8E-4F42-8F28-E323AA18D598}"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176DF92-876D-4B7E-9452-C8494FA267DB}" type="doc">
      <dgm:prSet loTypeId="urn:microsoft.com/office/officeart/2008/layout/LinedList" loCatId="list" qsTypeId="urn:microsoft.com/office/officeart/2005/8/quickstyle/simple2" qsCatId="simple" csTypeId="urn:microsoft.com/office/officeart/2005/8/colors/accent1_2" csCatId="accent1"/>
      <dgm:spPr/>
      <dgm:t>
        <a:bodyPr/>
        <a:lstStyle/>
        <a:p>
          <a:endParaRPr lang="en-US"/>
        </a:p>
      </dgm:t>
    </dgm:pt>
    <dgm:pt modelId="{8A08A9DB-F6CE-4814-B590-BF9920BA371A}">
      <dgm:prSet/>
      <dgm:spPr/>
      <dgm:t>
        <a:bodyPr/>
        <a:lstStyle/>
        <a:p>
          <a:r>
            <a:rPr lang="en-US"/>
            <a:t>Results are calculated based on scored elements by the system. </a:t>
          </a:r>
        </a:p>
      </dgm:t>
    </dgm:pt>
    <dgm:pt modelId="{A9ED2189-651B-4B5E-87DF-5A15519AFE47}" type="parTrans" cxnId="{FFCEFE6A-079C-4D3B-88FB-8A7438D7D1E8}">
      <dgm:prSet/>
      <dgm:spPr/>
      <dgm:t>
        <a:bodyPr/>
        <a:lstStyle/>
        <a:p>
          <a:endParaRPr lang="en-US"/>
        </a:p>
      </dgm:t>
    </dgm:pt>
    <dgm:pt modelId="{8B761E9C-B313-4D78-BD7C-62695F58F4AE}" type="sibTrans" cxnId="{FFCEFE6A-079C-4D3B-88FB-8A7438D7D1E8}">
      <dgm:prSet/>
      <dgm:spPr/>
      <dgm:t>
        <a:bodyPr/>
        <a:lstStyle/>
        <a:p>
          <a:endParaRPr lang="en-US"/>
        </a:p>
      </dgm:t>
    </dgm:pt>
    <dgm:pt modelId="{377FD27A-B09D-4EAF-8E6E-BD3F43B071EF}">
      <dgm:prSet/>
      <dgm:spPr/>
      <dgm:t>
        <a:bodyPr/>
        <a:lstStyle/>
        <a:p>
          <a:r>
            <a:rPr lang="en-US"/>
            <a:t>Scores will be based on Spring scores unless the Spring cycle has been skipped based on eligibility. </a:t>
          </a:r>
        </a:p>
      </dgm:t>
    </dgm:pt>
    <dgm:pt modelId="{5F51E364-2732-46F0-A005-ED2334C30C32}" type="parTrans" cxnId="{BE86FA04-9750-4AB5-B479-8105DFD2D7C7}">
      <dgm:prSet/>
      <dgm:spPr/>
      <dgm:t>
        <a:bodyPr/>
        <a:lstStyle/>
        <a:p>
          <a:endParaRPr lang="en-US"/>
        </a:p>
      </dgm:t>
    </dgm:pt>
    <dgm:pt modelId="{076FEB4C-2A31-4644-BA13-6C5A2AA55119}" type="sibTrans" cxnId="{BE86FA04-9750-4AB5-B479-8105DFD2D7C7}">
      <dgm:prSet/>
      <dgm:spPr/>
      <dgm:t>
        <a:bodyPr/>
        <a:lstStyle/>
        <a:p>
          <a:endParaRPr lang="en-US"/>
        </a:p>
      </dgm:t>
    </dgm:pt>
    <dgm:pt modelId="{333A98F3-6601-4FE8-8807-0D1DBE5276CE}">
      <dgm:prSet/>
      <dgm:spPr/>
      <dgm:t>
        <a:bodyPr/>
        <a:lstStyle/>
        <a:p>
          <a:r>
            <a:rPr lang="en-US"/>
            <a:t>The educator can sign but is not required to do so.</a:t>
          </a:r>
        </a:p>
      </dgm:t>
    </dgm:pt>
    <dgm:pt modelId="{5CE46E7A-C64A-4680-B38A-162CC51AF213}" type="parTrans" cxnId="{9A71D9F1-38BE-44C3-B2E9-7076FB9FE475}">
      <dgm:prSet/>
      <dgm:spPr/>
      <dgm:t>
        <a:bodyPr/>
        <a:lstStyle/>
        <a:p>
          <a:endParaRPr lang="en-US"/>
        </a:p>
      </dgm:t>
    </dgm:pt>
    <dgm:pt modelId="{717CFC58-9EFD-4DD6-BD8D-CE17D7D56E1E}" type="sibTrans" cxnId="{9A71D9F1-38BE-44C3-B2E9-7076FB9FE475}">
      <dgm:prSet/>
      <dgm:spPr/>
      <dgm:t>
        <a:bodyPr/>
        <a:lstStyle/>
        <a:p>
          <a:endParaRPr lang="en-US"/>
        </a:p>
      </dgm:t>
    </dgm:pt>
    <dgm:pt modelId="{7D78B7A6-03E4-43DB-9704-64239FB7F63D}">
      <dgm:prSet/>
      <dgm:spPr/>
      <dgm:t>
        <a:bodyPr/>
        <a:lstStyle/>
        <a:p>
          <a:r>
            <a:rPr lang="en-US"/>
            <a:t>Once results are complete, the </a:t>
          </a:r>
          <a:r>
            <a:rPr lang="en-US" i="1"/>
            <a:t>District</a:t>
          </a:r>
          <a:r>
            <a:rPr lang="en-US"/>
            <a:t> ADEPT administrator will enter recommendations for the following year and </a:t>
          </a:r>
          <a:r>
            <a:rPr lang="en-US" b="1" i="1"/>
            <a:t>must</a:t>
          </a:r>
          <a:r>
            <a:rPr lang="en-US"/>
            <a:t> sign the results page. </a:t>
          </a:r>
        </a:p>
      </dgm:t>
    </dgm:pt>
    <dgm:pt modelId="{9E765DDC-8AA5-48B9-8FD5-02A22EE4C180}" type="parTrans" cxnId="{A2BFF6B6-DE69-4CD5-9368-C52FE856098F}">
      <dgm:prSet/>
      <dgm:spPr/>
      <dgm:t>
        <a:bodyPr/>
        <a:lstStyle/>
        <a:p>
          <a:endParaRPr lang="en-US"/>
        </a:p>
      </dgm:t>
    </dgm:pt>
    <dgm:pt modelId="{44274C23-B09D-4F30-A4A7-E8F536BC251A}" type="sibTrans" cxnId="{A2BFF6B6-DE69-4CD5-9368-C52FE856098F}">
      <dgm:prSet/>
      <dgm:spPr/>
      <dgm:t>
        <a:bodyPr/>
        <a:lstStyle/>
        <a:p>
          <a:endParaRPr lang="en-US"/>
        </a:p>
      </dgm:t>
    </dgm:pt>
    <dgm:pt modelId="{66568F56-B5EB-4316-8260-80D6B0D1E2A0}">
      <dgm:prSet/>
      <dgm:spPr/>
      <dgm:t>
        <a:bodyPr/>
        <a:lstStyle/>
        <a:p>
          <a:r>
            <a:rPr lang="en-US"/>
            <a:t>Once district Administrator’s signature has been added, the evaluation can be marked as complete. </a:t>
          </a:r>
        </a:p>
      </dgm:t>
    </dgm:pt>
    <dgm:pt modelId="{E07BC1DA-08A4-455C-9BC8-02ACFD44AC90}" type="parTrans" cxnId="{4CCE182C-5AA4-4944-A23A-DE2E01820186}">
      <dgm:prSet/>
      <dgm:spPr/>
      <dgm:t>
        <a:bodyPr/>
        <a:lstStyle/>
        <a:p>
          <a:endParaRPr lang="en-US"/>
        </a:p>
      </dgm:t>
    </dgm:pt>
    <dgm:pt modelId="{0CE25316-548F-4712-91B1-47996C4B7602}" type="sibTrans" cxnId="{4CCE182C-5AA4-4944-A23A-DE2E01820186}">
      <dgm:prSet/>
      <dgm:spPr/>
      <dgm:t>
        <a:bodyPr/>
        <a:lstStyle/>
        <a:p>
          <a:endParaRPr lang="en-US"/>
        </a:p>
      </dgm:t>
    </dgm:pt>
    <dgm:pt modelId="{A562B675-A5EC-45F3-BA36-D349EFDB7F54}">
      <dgm:prSet/>
      <dgm:spPr/>
      <dgm:t>
        <a:bodyPr/>
        <a:lstStyle/>
        <a:p>
          <a:r>
            <a:rPr lang="en-US"/>
            <a:t>*See Informational messages if results page cannot be edited. </a:t>
          </a:r>
        </a:p>
      </dgm:t>
    </dgm:pt>
    <dgm:pt modelId="{F8369541-6A5C-4F0E-BE48-E00326FACD64}" type="parTrans" cxnId="{5DE065FF-BFDC-40E7-8C68-98008E928500}">
      <dgm:prSet/>
      <dgm:spPr/>
      <dgm:t>
        <a:bodyPr/>
        <a:lstStyle/>
        <a:p>
          <a:endParaRPr lang="en-US"/>
        </a:p>
      </dgm:t>
    </dgm:pt>
    <dgm:pt modelId="{8234E739-A074-4F9B-B4BE-4C9ECE93B86F}" type="sibTrans" cxnId="{5DE065FF-BFDC-40E7-8C68-98008E928500}">
      <dgm:prSet/>
      <dgm:spPr/>
      <dgm:t>
        <a:bodyPr/>
        <a:lstStyle/>
        <a:p>
          <a:endParaRPr lang="en-US"/>
        </a:p>
      </dgm:t>
    </dgm:pt>
    <dgm:pt modelId="{A9E21E94-6B4B-4310-8CE0-6966EFD38F8C}" type="pres">
      <dgm:prSet presAssocID="{0176DF92-876D-4B7E-9452-C8494FA267DB}" presName="vert0" presStyleCnt="0">
        <dgm:presLayoutVars>
          <dgm:dir/>
          <dgm:animOne val="branch"/>
          <dgm:animLvl val="lvl"/>
        </dgm:presLayoutVars>
      </dgm:prSet>
      <dgm:spPr/>
    </dgm:pt>
    <dgm:pt modelId="{D3DC4063-9147-4E4B-8B87-0609C45ACF81}" type="pres">
      <dgm:prSet presAssocID="{8A08A9DB-F6CE-4814-B590-BF9920BA371A}" presName="thickLine" presStyleLbl="alignNode1" presStyleIdx="0" presStyleCnt="6"/>
      <dgm:spPr/>
    </dgm:pt>
    <dgm:pt modelId="{9D0E66C3-2741-45D1-B63E-C9172E37667A}" type="pres">
      <dgm:prSet presAssocID="{8A08A9DB-F6CE-4814-B590-BF9920BA371A}" presName="horz1" presStyleCnt="0"/>
      <dgm:spPr/>
    </dgm:pt>
    <dgm:pt modelId="{AA110135-2F58-4F5F-B1EC-3468AF96C5B3}" type="pres">
      <dgm:prSet presAssocID="{8A08A9DB-F6CE-4814-B590-BF9920BA371A}" presName="tx1" presStyleLbl="revTx" presStyleIdx="0" presStyleCnt="6"/>
      <dgm:spPr/>
    </dgm:pt>
    <dgm:pt modelId="{2AB3DEA6-ABC4-4A25-A8DE-F724C6030121}" type="pres">
      <dgm:prSet presAssocID="{8A08A9DB-F6CE-4814-B590-BF9920BA371A}" presName="vert1" presStyleCnt="0"/>
      <dgm:spPr/>
    </dgm:pt>
    <dgm:pt modelId="{6F0A6F69-BA52-43D5-A163-9CC345523023}" type="pres">
      <dgm:prSet presAssocID="{377FD27A-B09D-4EAF-8E6E-BD3F43B071EF}" presName="thickLine" presStyleLbl="alignNode1" presStyleIdx="1" presStyleCnt="6"/>
      <dgm:spPr/>
    </dgm:pt>
    <dgm:pt modelId="{D001B011-7092-4EF9-9448-9C494A5EACEF}" type="pres">
      <dgm:prSet presAssocID="{377FD27A-B09D-4EAF-8E6E-BD3F43B071EF}" presName="horz1" presStyleCnt="0"/>
      <dgm:spPr/>
    </dgm:pt>
    <dgm:pt modelId="{54250DDB-55C3-4A5E-84EB-C9A827369D8F}" type="pres">
      <dgm:prSet presAssocID="{377FD27A-B09D-4EAF-8E6E-BD3F43B071EF}" presName="tx1" presStyleLbl="revTx" presStyleIdx="1" presStyleCnt="6"/>
      <dgm:spPr/>
    </dgm:pt>
    <dgm:pt modelId="{7771A6D7-B2C0-41E5-B876-E6158A5A9B63}" type="pres">
      <dgm:prSet presAssocID="{377FD27A-B09D-4EAF-8E6E-BD3F43B071EF}" presName="vert1" presStyleCnt="0"/>
      <dgm:spPr/>
    </dgm:pt>
    <dgm:pt modelId="{00DDA1AE-3445-446D-A4D6-AAD20FD40E3E}" type="pres">
      <dgm:prSet presAssocID="{333A98F3-6601-4FE8-8807-0D1DBE5276CE}" presName="thickLine" presStyleLbl="alignNode1" presStyleIdx="2" presStyleCnt="6"/>
      <dgm:spPr/>
    </dgm:pt>
    <dgm:pt modelId="{029A06FD-FE63-4B76-B535-A82ED1213E18}" type="pres">
      <dgm:prSet presAssocID="{333A98F3-6601-4FE8-8807-0D1DBE5276CE}" presName="horz1" presStyleCnt="0"/>
      <dgm:spPr/>
    </dgm:pt>
    <dgm:pt modelId="{9D8AC253-1ABB-43FC-90CB-A7DE42605CC0}" type="pres">
      <dgm:prSet presAssocID="{333A98F3-6601-4FE8-8807-0D1DBE5276CE}" presName="tx1" presStyleLbl="revTx" presStyleIdx="2" presStyleCnt="6"/>
      <dgm:spPr/>
    </dgm:pt>
    <dgm:pt modelId="{FF193D32-97B3-4735-BB83-C59C7B92555D}" type="pres">
      <dgm:prSet presAssocID="{333A98F3-6601-4FE8-8807-0D1DBE5276CE}" presName="vert1" presStyleCnt="0"/>
      <dgm:spPr/>
    </dgm:pt>
    <dgm:pt modelId="{BB606A7A-57CC-4E01-B2C3-BA7D157B9799}" type="pres">
      <dgm:prSet presAssocID="{7D78B7A6-03E4-43DB-9704-64239FB7F63D}" presName="thickLine" presStyleLbl="alignNode1" presStyleIdx="3" presStyleCnt="6"/>
      <dgm:spPr/>
    </dgm:pt>
    <dgm:pt modelId="{3694F984-6641-4214-A3E7-8F3AC01E302D}" type="pres">
      <dgm:prSet presAssocID="{7D78B7A6-03E4-43DB-9704-64239FB7F63D}" presName="horz1" presStyleCnt="0"/>
      <dgm:spPr/>
    </dgm:pt>
    <dgm:pt modelId="{55BBCA9B-47BE-414B-9788-B2C3E7877627}" type="pres">
      <dgm:prSet presAssocID="{7D78B7A6-03E4-43DB-9704-64239FB7F63D}" presName="tx1" presStyleLbl="revTx" presStyleIdx="3" presStyleCnt="6"/>
      <dgm:spPr/>
    </dgm:pt>
    <dgm:pt modelId="{8BD51367-43C9-4C09-A75E-E85B400505B0}" type="pres">
      <dgm:prSet presAssocID="{7D78B7A6-03E4-43DB-9704-64239FB7F63D}" presName="vert1" presStyleCnt="0"/>
      <dgm:spPr/>
    </dgm:pt>
    <dgm:pt modelId="{32CA67BC-128D-4E81-BDA4-5401E1A39962}" type="pres">
      <dgm:prSet presAssocID="{66568F56-B5EB-4316-8260-80D6B0D1E2A0}" presName="thickLine" presStyleLbl="alignNode1" presStyleIdx="4" presStyleCnt="6"/>
      <dgm:spPr/>
    </dgm:pt>
    <dgm:pt modelId="{A79FC9E7-E878-4BB2-B28D-9A41D9529575}" type="pres">
      <dgm:prSet presAssocID="{66568F56-B5EB-4316-8260-80D6B0D1E2A0}" presName="horz1" presStyleCnt="0"/>
      <dgm:spPr/>
    </dgm:pt>
    <dgm:pt modelId="{0FA446A8-ED26-483A-828B-15ECD41A03E3}" type="pres">
      <dgm:prSet presAssocID="{66568F56-B5EB-4316-8260-80D6B0D1E2A0}" presName="tx1" presStyleLbl="revTx" presStyleIdx="4" presStyleCnt="6"/>
      <dgm:spPr/>
    </dgm:pt>
    <dgm:pt modelId="{647B0BEF-BD9D-4F63-9B4A-701AA39A304B}" type="pres">
      <dgm:prSet presAssocID="{66568F56-B5EB-4316-8260-80D6B0D1E2A0}" presName="vert1" presStyleCnt="0"/>
      <dgm:spPr/>
    </dgm:pt>
    <dgm:pt modelId="{B556B58B-9117-46A8-92D7-E42935D5440F}" type="pres">
      <dgm:prSet presAssocID="{A562B675-A5EC-45F3-BA36-D349EFDB7F54}" presName="thickLine" presStyleLbl="alignNode1" presStyleIdx="5" presStyleCnt="6"/>
      <dgm:spPr/>
    </dgm:pt>
    <dgm:pt modelId="{DAD0633A-30F7-4EBC-8FCE-9AA6200DB97F}" type="pres">
      <dgm:prSet presAssocID="{A562B675-A5EC-45F3-BA36-D349EFDB7F54}" presName="horz1" presStyleCnt="0"/>
      <dgm:spPr/>
    </dgm:pt>
    <dgm:pt modelId="{38A6F024-8F94-43CA-804C-AA87E2446314}" type="pres">
      <dgm:prSet presAssocID="{A562B675-A5EC-45F3-BA36-D349EFDB7F54}" presName="tx1" presStyleLbl="revTx" presStyleIdx="5" presStyleCnt="6"/>
      <dgm:spPr/>
    </dgm:pt>
    <dgm:pt modelId="{C8B73454-E091-4437-8041-5947E3385643}" type="pres">
      <dgm:prSet presAssocID="{A562B675-A5EC-45F3-BA36-D349EFDB7F54}" presName="vert1" presStyleCnt="0"/>
      <dgm:spPr/>
    </dgm:pt>
  </dgm:ptLst>
  <dgm:cxnLst>
    <dgm:cxn modelId="{79B54A04-ADAD-45F6-849B-3E33ACFB8DEA}" type="presOf" srcId="{333A98F3-6601-4FE8-8807-0D1DBE5276CE}" destId="{9D8AC253-1ABB-43FC-90CB-A7DE42605CC0}" srcOrd="0" destOrd="0" presId="urn:microsoft.com/office/officeart/2008/layout/LinedList"/>
    <dgm:cxn modelId="{BE86FA04-9750-4AB5-B479-8105DFD2D7C7}" srcId="{0176DF92-876D-4B7E-9452-C8494FA267DB}" destId="{377FD27A-B09D-4EAF-8E6E-BD3F43B071EF}" srcOrd="1" destOrd="0" parTransId="{5F51E364-2732-46F0-A005-ED2334C30C32}" sibTransId="{076FEB4C-2A31-4644-BA13-6C5A2AA55119}"/>
    <dgm:cxn modelId="{4CCE182C-5AA4-4944-A23A-DE2E01820186}" srcId="{0176DF92-876D-4B7E-9452-C8494FA267DB}" destId="{66568F56-B5EB-4316-8260-80D6B0D1E2A0}" srcOrd="4" destOrd="0" parTransId="{E07BC1DA-08A4-455C-9BC8-02ACFD44AC90}" sibTransId="{0CE25316-548F-4712-91B1-47996C4B7602}"/>
    <dgm:cxn modelId="{89BF7B33-A4AB-485D-9199-971378A0AF8C}" type="presOf" srcId="{A562B675-A5EC-45F3-BA36-D349EFDB7F54}" destId="{38A6F024-8F94-43CA-804C-AA87E2446314}" srcOrd="0" destOrd="0" presId="urn:microsoft.com/office/officeart/2008/layout/LinedList"/>
    <dgm:cxn modelId="{FFCEFE6A-079C-4D3B-88FB-8A7438D7D1E8}" srcId="{0176DF92-876D-4B7E-9452-C8494FA267DB}" destId="{8A08A9DB-F6CE-4814-B590-BF9920BA371A}" srcOrd="0" destOrd="0" parTransId="{A9ED2189-651B-4B5E-87DF-5A15519AFE47}" sibTransId="{8B761E9C-B313-4D78-BD7C-62695F58F4AE}"/>
    <dgm:cxn modelId="{B0B1059A-EAA1-412C-A0B8-0A3271F8206F}" type="presOf" srcId="{66568F56-B5EB-4316-8260-80D6B0D1E2A0}" destId="{0FA446A8-ED26-483A-828B-15ECD41A03E3}" srcOrd="0" destOrd="0" presId="urn:microsoft.com/office/officeart/2008/layout/LinedList"/>
    <dgm:cxn modelId="{76521FB4-3B0D-4ACD-AB3A-DC94D7A3ECD8}" type="presOf" srcId="{7D78B7A6-03E4-43DB-9704-64239FB7F63D}" destId="{55BBCA9B-47BE-414B-9788-B2C3E7877627}" srcOrd="0" destOrd="0" presId="urn:microsoft.com/office/officeart/2008/layout/LinedList"/>
    <dgm:cxn modelId="{A2BFF6B6-DE69-4CD5-9368-C52FE856098F}" srcId="{0176DF92-876D-4B7E-9452-C8494FA267DB}" destId="{7D78B7A6-03E4-43DB-9704-64239FB7F63D}" srcOrd="3" destOrd="0" parTransId="{9E765DDC-8AA5-48B9-8FD5-02A22EE4C180}" sibTransId="{44274C23-B09D-4F30-A4A7-E8F536BC251A}"/>
    <dgm:cxn modelId="{C09FB6EA-31DB-4086-84F2-CAAF705F6A1D}" type="presOf" srcId="{377FD27A-B09D-4EAF-8E6E-BD3F43B071EF}" destId="{54250DDB-55C3-4A5E-84EB-C9A827369D8F}" srcOrd="0" destOrd="0" presId="urn:microsoft.com/office/officeart/2008/layout/LinedList"/>
    <dgm:cxn modelId="{9A71D9F1-38BE-44C3-B2E9-7076FB9FE475}" srcId="{0176DF92-876D-4B7E-9452-C8494FA267DB}" destId="{333A98F3-6601-4FE8-8807-0D1DBE5276CE}" srcOrd="2" destOrd="0" parTransId="{5CE46E7A-C64A-4680-B38A-162CC51AF213}" sibTransId="{717CFC58-9EFD-4DD6-BD8D-CE17D7D56E1E}"/>
    <dgm:cxn modelId="{E2860CFA-A165-4F32-A51C-3DDB0D0D5459}" type="presOf" srcId="{8A08A9DB-F6CE-4814-B590-BF9920BA371A}" destId="{AA110135-2F58-4F5F-B1EC-3468AF96C5B3}" srcOrd="0" destOrd="0" presId="urn:microsoft.com/office/officeart/2008/layout/LinedList"/>
    <dgm:cxn modelId="{2B0114FF-21D5-43A8-A934-B95F97B0F9AE}" type="presOf" srcId="{0176DF92-876D-4B7E-9452-C8494FA267DB}" destId="{A9E21E94-6B4B-4310-8CE0-6966EFD38F8C}" srcOrd="0" destOrd="0" presId="urn:microsoft.com/office/officeart/2008/layout/LinedList"/>
    <dgm:cxn modelId="{5DE065FF-BFDC-40E7-8C68-98008E928500}" srcId="{0176DF92-876D-4B7E-9452-C8494FA267DB}" destId="{A562B675-A5EC-45F3-BA36-D349EFDB7F54}" srcOrd="5" destOrd="0" parTransId="{F8369541-6A5C-4F0E-BE48-E00326FACD64}" sibTransId="{8234E739-A074-4F9B-B4BE-4C9ECE93B86F}"/>
    <dgm:cxn modelId="{DC733537-FE60-4ACF-8DAB-1134B74765BF}" type="presParOf" srcId="{A9E21E94-6B4B-4310-8CE0-6966EFD38F8C}" destId="{D3DC4063-9147-4E4B-8B87-0609C45ACF81}" srcOrd="0" destOrd="0" presId="urn:microsoft.com/office/officeart/2008/layout/LinedList"/>
    <dgm:cxn modelId="{95EED34F-1B19-438C-8B6E-883A2FB8BADE}" type="presParOf" srcId="{A9E21E94-6B4B-4310-8CE0-6966EFD38F8C}" destId="{9D0E66C3-2741-45D1-B63E-C9172E37667A}" srcOrd="1" destOrd="0" presId="urn:microsoft.com/office/officeart/2008/layout/LinedList"/>
    <dgm:cxn modelId="{B80B3865-64CC-46DC-9437-68FFA4255539}" type="presParOf" srcId="{9D0E66C3-2741-45D1-B63E-C9172E37667A}" destId="{AA110135-2F58-4F5F-B1EC-3468AF96C5B3}" srcOrd="0" destOrd="0" presId="urn:microsoft.com/office/officeart/2008/layout/LinedList"/>
    <dgm:cxn modelId="{D4480849-5C8F-4ADD-A73A-E034ACCF82FE}" type="presParOf" srcId="{9D0E66C3-2741-45D1-B63E-C9172E37667A}" destId="{2AB3DEA6-ABC4-4A25-A8DE-F724C6030121}" srcOrd="1" destOrd="0" presId="urn:microsoft.com/office/officeart/2008/layout/LinedList"/>
    <dgm:cxn modelId="{C317DC48-8F45-40FD-82D2-D6ED1F102763}" type="presParOf" srcId="{A9E21E94-6B4B-4310-8CE0-6966EFD38F8C}" destId="{6F0A6F69-BA52-43D5-A163-9CC345523023}" srcOrd="2" destOrd="0" presId="urn:microsoft.com/office/officeart/2008/layout/LinedList"/>
    <dgm:cxn modelId="{152B0FED-D749-4706-9D7D-79A052457A7F}" type="presParOf" srcId="{A9E21E94-6B4B-4310-8CE0-6966EFD38F8C}" destId="{D001B011-7092-4EF9-9448-9C494A5EACEF}" srcOrd="3" destOrd="0" presId="urn:microsoft.com/office/officeart/2008/layout/LinedList"/>
    <dgm:cxn modelId="{FCBDE546-E46A-4A3D-B93E-831A84B06ECC}" type="presParOf" srcId="{D001B011-7092-4EF9-9448-9C494A5EACEF}" destId="{54250DDB-55C3-4A5E-84EB-C9A827369D8F}" srcOrd="0" destOrd="0" presId="urn:microsoft.com/office/officeart/2008/layout/LinedList"/>
    <dgm:cxn modelId="{E5288BAF-AAA2-4054-8578-93CBBA6A1C93}" type="presParOf" srcId="{D001B011-7092-4EF9-9448-9C494A5EACEF}" destId="{7771A6D7-B2C0-41E5-B876-E6158A5A9B63}" srcOrd="1" destOrd="0" presId="urn:microsoft.com/office/officeart/2008/layout/LinedList"/>
    <dgm:cxn modelId="{14120D61-4454-4B22-A2F4-2A44C08E227D}" type="presParOf" srcId="{A9E21E94-6B4B-4310-8CE0-6966EFD38F8C}" destId="{00DDA1AE-3445-446D-A4D6-AAD20FD40E3E}" srcOrd="4" destOrd="0" presId="urn:microsoft.com/office/officeart/2008/layout/LinedList"/>
    <dgm:cxn modelId="{03309C3A-D211-4AD6-9CD0-36785223B068}" type="presParOf" srcId="{A9E21E94-6B4B-4310-8CE0-6966EFD38F8C}" destId="{029A06FD-FE63-4B76-B535-A82ED1213E18}" srcOrd="5" destOrd="0" presId="urn:microsoft.com/office/officeart/2008/layout/LinedList"/>
    <dgm:cxn modelId="{855B6D50-94B8-4C70-8799-B54327F64680}" type="presParOf" srcId="{029A06FD-FE63-4B76-B535-A82ED1213E18}" destId="{9D8AC253-1ABB-43FC-90CB-A7DE42605CC0}" srcOrd="0" destOrd="0" presId="urn:microsoft.com/office/officeart/2008/layout/LinedList"/>
    <dgm:cxn modelId="{22CCD8A5-A734-4323-895A-CFE53FD1C90E}" type="presParOf" srcId="{029A06FD-FE63-4B76-B535-A82ED1213E18}" destId="{FF193D32-97B3-4735-BB83-C59C7B92555D}" srcOrd="1" destOrd="0" presId="urn:microsoft.com/office/officeart/2008/layout/LinedList"/>
    <dgm:cxn modelId="{B72D6BFD-9248-46A1-8BA6-8F7C0B9F5809}" type="presParOf" srcId="{A9E21E94-6B4B-4310-8CE0-6966EFD38F8C}" destId="{BB606A7A-57CC-4E01-B2C3-BA7D157B9799}" srcOrd="6" destOrd="0" presId="urn:microsoft.com/office/officeart/2008/layout/LinedList"/>
    <dgm:cxn modelId="{E5DA5375-F85A-4A63-B4F7-DA95A8FFC574}" type="presParOf" srcId="{A9E21E94-6B4B-4310-8CE0-6966EFD38F8C}" destId="{3694F984-6641-4214-A3E7-8F3AC01E302D}" srcOrd="7" destOrd="0" presId="urn:microsoft.com/office/officeart/2008/layout/LinedList"/>
    <dgm:cxn modelId="{4305F13C-2B2F-41D0-ACA2-BB9C900517DC}" type="presParOf" srcId="{3694F984-6641-4214-A3E7-8F3AC01E302D}" destId="{55BBCA9B-47BE-414B-9788-B2C3E7877627}" srcOrd="0" destOrd="0" presId="urn:microsoft.com/office/officeart/2008/layout/LinedList"/>
    <dgm:cxn modelId="{9022BFB5-C273-4062-AD6A-5A0DD0B8C1B5}" type="presParOf" srcId="{3694F984-6641-4214-A3E7-8F3AC01E302D}" destId="{8BD51367-43C9-4C09-A75E-E85B400505B0}" srcOrd="1" destOrd="0" presId="urn:microsoft.com/office/officeart/2008/layout/LinedList"/>
    <dgm:cxn modelId="{0929CDEB-8334-443A-81DC-8D2F2FA1193D}" type="presParOf" srcId="{A9E21E94-6B4B-4310-8CE0-6966EFD38F8C}" destId="{32CA67BC-128D-4E81-BDA4-5401E1A39962}" srcOrd="8" destOrd="0" presId="urn:microsoft.com/office/officeart/2008/layout/LinedList"/>
    <dgm:cxn modelId="{4C45792E-754A-4FD5-9249-B8E9216DC663}" type="presParOf" srcId="{A9E21E94-6B4B-4310-8CE0-6966EFD38F8C}" destId="{A79FC9E7-E878-4BB2-B28D-9A41D9529575}" srcOrd="9" destOrd="0" presId="urn:microsoft.com/office/officeart/2008/layout/LinedList"/>
    <dgm:cxn modelId="{15DB7427-1AC9-49DA-9005-6A9C05871ADE}" type="presParOf" srcId="{A79FC9E7-E878-4BB2-B28D-9A41D9529575}" destId="{0FA446A8-ED26-483A-828B-15ECD41A03E3}" srcOrd="0" destOrd="0" presId="urn:microsoft.com/office/officeart/2008/layout/LinedList"/>
    <dgm:cxn modelId="{0A9A98DD-C397-4A7A-9A2E-E072769D0C62}" type="presParOf" srcId="{A79FC9E7-E878-4BB2-B28D-9A41D9529575}" destId="{647B0BEF-BD9D-4F63-9B4A-701AA39A304B}" srcOrd="1" destOrd="0" presId="urn:microsoft.com/office/officeart/2008/layout/LinedList"/>
    <dgm:cxn modelId="{8A226CE5-DF43-45E9-B598-E7653E5F565E}" type="presParOf" srcId="{A9E21E94-6B4B-4310-8CE0-6966EFD38F8C}" destId="{B556B58B-9117-46A8-92D7-E42935D5440F}" srcOrd="10" destOrd="0" presId="urn:microsoft.com/office/officeart/2008/layout/LinedList"/>
    <dgm:cxn modelId="{57E842D9-41B0-49D5-A893-C3EBE7D42CFE}" type="presParOf" srcId="{A9E21E94-6B4B-4310-8CE0-6966EFD38F8C}" destId="{DAD0633A-30F7-4EBC-8FCE-9AA6200DB97F}" srcOrd="11" destOrd="0" presId="urn:microsoft.com/office/officeart/2008/layout/LinedList"/>
    <dgm:cxn modelId="{D26D773C-DBC8-456C-B88B-239A86E9F519}" type="presParOf" srcId="{DAD0633A-30F7-4EBC-8FCE-9AA6200DB97F}" destId="{38A6F024-8F94-43CA-804C-AA87E2446314}" srcOrd="0" destOrd="0" presId="urn:microsoft.com/office/officeart/2008/layout/LinedList"/>
    <dgm:cxn modelId="{61E71DF4-6EEF-4CD6-89EA-04908A79F688}" type="presParOf" srcId="{DAD0633A-30F7-4EBC-8FCE-9AA6200DB97F}" destId="{C8B73454-E091-4437-8041-5947E338564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C29B019-9A4B-4726-9836-164C4CCB3569}"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5552E331-337E-4ADA-93E6-93EDD7A843F2}">
      <dgm:prSet/>
      <dgm:spPr/>
      <dgm:t>
        <a:bodyPr/>
        <a:lstStyle/>
        <a:p>
          <a:r>
            <a:rPr lang="en-US"/>
            <a:t>Orientation</a:t>
          </a:r>
        </a:p>
      </dgm:t>
    </dgm:pt>
    <dgm:pt modelId="{AF4D922F-B2BD-48B5-9EBF-D71AE2071470}" type="parTrans" cxnId="{C788C940-16CE-41E5-8F11-ED65C35C938B}">
      <dgm:prSet/>
      <dgm:spPr/>
      <dgm:t>
        <a:bodyPr/>
        <a:lstStyle/>
        <a:p>
          <a:endParaRPr lang="en-US"/>
        </a:p>
      </dgm:t>
    </dgm:pt>
    <dgm:pt modelId="{7CE51BB7-8657-454B-A489-DF2A40257C8B}" type="sibTrans" cxnId="{C788C940-16CE-41E5-8F11-ED65C35C938B}">
      <dgm:prSet/>
      <dgm:spPr/>
      <dgm:t>
        <a:bodyPr/>
        <a:lstStyle/>
        <a:p>
          <a:endParaRPr lang="en-US"/>
        </a:p>
      </dgm:t>
    </dgm:pt>
    <dgm:pt modelId="{074A999A-1388-45D1-AF4E-DCD5C2A2791E}">
      <dgm:prSet/>
      <dgm:spPr/>
      <dgm:t>
        <a:bodyPr/>
        <a:lstStyle/>
        <a:p>
          <a:r>
            <a:rPr lang="en-US"/>
            <a:t>Plan</a:t>
          </a:r>
        </a:p>
      </dgm:t>
    </dgm:pt>
    <dgm:pt modelId="{9812CD22-9127-4B6C-AA09-B390D63F5E04}" type="parTrans" cxnId="{01F28461-D6A8-4BD4-B19E-ED2A8F0D0E89}">
      <dgm:prSet/>
      <dgm:spPr/>
      <dgm:t>
        <a:bodyPr/>
        <a:lstStyle/>
        <a:p>
          <a:endParaRPr lang="en-US"/>
        </a:p>
      </dgm:t>
    </dgm:pt>
    <dgm:pt modelId="{DEAD9C91-BC3A-4055-BF11-98F236C820EE}" type="sibTrans" cxnId="{01F28461-D6A8-4BD4-B19E-ED2A8F0D0E89}">
      <dgm:prSet/>
      <dgm:spPr/>
      <dgm:t>
        <a:bodyPr/>
        <a:lstStyle/>
        <a:p>
          <a:endParaRPr lang="en-US"/>
        </a:p>
      </dgm:t>
    </dgm:pt>
    <dgm:pt modelId="{146585CE-3DD2-43D5-9AB3-C9D1DCBF0099}">
      <dgm:prSet/>
      <dgm:spPr/>
      <dgm:t>
        <a:bodyPr/>
        <a:lstStyle/>
        <a:p>
          <a:r>
            <a:rPr lang="en-US"/>
            <a:t>Annual Calendar</a:t>
          </a:r>
        </a:p>
      </dgm:t>
    </dgm:pt>
    <dgm:pt modelId="{67B448C0-891A-4C03-82BF-E51C0FFC0FA7}" type="parTrans" cxnId="{EEF9CD08-D2D9-4CB0-842C-441E27BD5B08}">
      <dgm:prSet/>
      <dgm:spPr/>
      <dgm:t>
        <a:bodyPr/>
        <a:lstStyle/>
        <a:p>
          <a:endParaRPr lang="en-US"/>
        </a:p>
      </dgm:t>
    </dgm:pt>
    <dgm:pt modelId="{EC275FBB-A4FF-4BE3-BF0D-638A99E9576E}" type="sibTrans" cxnId="{EEF9CD08-D2D9-4CB0-842C-441E27BD5B08}">
      <dgm:prSet/>
      <dgm:spPr/>
      <dgm:t>
        <a:bodyPr/>
        <a:lstStyle/>
        <a:p>
          <a:endParaRPr lang="en-US"/>
        </a:p>
      </dgm:t>
    </dgm:pt>
    <dgm:pt modelId="{A229E0C3-AA1E-415C-855B-33B3E6D4B58B}">
      <dgm:prSet/>
      <dgm:spPr/>
      <dgm:t>
        <a:bodyPr/>
        <a:lstStyle/>
        <a:p>
          <a:r>
            <a:rPr lang="en-US"/>
            <a:t>Goals</a:t>
          </a:r>
        </a:p>
      </dgm:t>
    </dgm:pt>
    <dgm:pt modelId="{BA14016C-1461-4414-A9CA-003FAF3BC267}" type="parTrans" cxnId="{16BA2F90-1D9E-4482-A8E2-3C67BF0A48D8}">
      <dgm:prSet/>
      <dgm:spPr/>
      <dgm:t>
        <a:bodyPr/>
        <a:lstStyle/>
        <a:p>
          <a:endParaRPr lang="en-US"/>
        </a:p>
      </dgm:t>
    </dgm:pt>
    <dgm:pt modelId="{8946CC7E-7CED-4CF7-A64D-5E60913D9F67}" type="sibTrans" cxnId="{16BA2F90-1D9E-4482-A8E2-3C67BF0A48D8}">
      <dgm:prSet/>
      <dgm:spPr/>
      <dgm:t>
        <a:bodyPr/>
        <a:lstStyle/>
        <a:p>
          <a:endParaRPr lang="en-US"/>
        </a:p>
      </dgm:t>
    </dgm:pt>
    <dgm:pt modelId="{47B766EA-7CAC-42B6-998B-F31E48D91B8E}">
      <dgm:prSet/>
      <dgm:spPr/>
      <dgm:t>
        <a:bodyPr/>
        <a:lstStyle/>
        <a:p>
          <a:r>
            <a:rPr lang="en-US"/>
            <a:t>Observations</a:t>
          </a:r>
        </a:p>
      </dgm:t>
    </dgm:pt>
    <dgm:pt modelId="{41D27036-B0BB-4CFD-8DA1-B667C2C3FAE6}" type="parTrans" cxnId="{C2AE5707-F218-43D1-9D36-C1445E1435B2}">
      <dgm:prSet/>
      <dgm:spPr/>
      <dgm:t>
        <a:bodyPr/>
        <a:lstStyle/>
        <a:p>
          <a:endParaRPr lang="en-US"/>
        </a:p>
      </dgm:t>
    </dgm:pt>
    <dgm:pt modelId="{A3EE230C-BA4A-4FDF-862E-9C1EF66B5F70}" type="sibTrans" cxnId="{C2AE5707-F218-43D1-9D36-C1445E1435B2}">
      <dgm:prSet/>
      <dgm:spPr/>
      <dgm:t>
        <a:bodyPr/>
        <a:lstStyle/>
        <a:p>
          <a:endParaRPr lang="en-US"/>
        </a:p>
      </dgm:t>
    </dgm:pt>
    <dgm:pt modelId="{00C81579-4438-4E0B-B754-ABF5BE40CEA5}">
      <dgm:prSet/>
      <dgm:spPr/>
      <dgm:t>
        <a:bodyPr/>
        <a:lstStyle/>
        <a:p>
          <a:r>
            <a:rPr lang="en-US"/>
            <a:t>Evaluation Conferences</a:t>
          </a:r>
        </a:p>
      </dgm:t>
    </dgm:pt>
    <dgm:pt modelId="{B381B573-C0ED-4E72-8E82-1F64D48D7E80}" type="parTrans" cxnId="{92EB2549-A9EF-4FB1-85CB-D76DB44AC601}">
      <dgm:prSet/>
      <dgm:spPr/>
      <dgm:t>
        <a:bodyPr/>
        <a:lstStyle/>
        <a:p>
          <a:endParaRPr lang="en-US"/>
        </a:p>
      </dgm:t>
    </dgm:pt>
    <dgm:pt modelId="{1E42321D-586C-427A-BCDC-9FF11C6E6FDA}" type="sibTrans" cxnId="{92EB2549-A9EF-4FB1-85CB-D76DB44AC601}">
      <dgm:prSet/>
      <dgm:spPr/>
      <dgm:t>
        <a:bodyPr/>
        <a:lstStyle/>
        <a:p>
          <a:endParaRPr lang="en-US"/>
        </a:p>
      </dgm:t>
    </dgm:pt>
    <dgm:pt modelId="{A5D04AB5-1437-4558-8B8A-C944DDD3E66D}">
      <dgm:prSet/>
      <dgm:spPr/>
      <dgm:t>
        <a:bodyPr/>
        <a:lstStyle/>
        <a:p>
          <a:r>
            <a:rPr lang="en-US"/>
            <a:t>Worksheets</a:t>
          </a:r>
        </a:p>
      </dgm:t>
    </dgm:pt>
    <dgm:pt modelId="{74A3DCC6-BA3A-49BB-BD8E-AC168E2F8BD7}" type="parTrans" cxnId="{5ED0594F-A8CC-49F9-88C0-A8B0FEA1DCFD}">
      <dgm:prSet/>
      <dgm:spPr/>
      <dgm:t>
        <a:bodyPr/>
        <a:lstStyle/>
        <a:p>
          <a:endParaRPr lang="en-US"/>
        </a:p>
      </dgm:t>
    </dgm:pt>
    <dgm:pt modelId="{13F426F0-7B6C-4C6D-BF62-0BC4CE5904B5}" type="sibTrans" cxnId="{5ED0594F-A8CC-49F9-88C0-A8B0FEA1DCFD}">
      <dgm:prSet/>
      <dgm:spPr/>
      <dgm:t>
        <a:bodyPr/>
        <a:lstStyle/>
        <a:p>
          <a:endParaRPr lang="en-US"/>
        </a:p>
      </dgm:t>
    </dgm:pt>
    <dgm:pt modelId="{E80DCFA7-0869-43D7-BDD5-18C05DE4F8B8}">
      <dgm:prSet/>
      <dgm:spPr/>
      <dgm:t>
        <a:bodyPr/>
        <a:lstStyle/>
        <a:p>
          <a:r>
            <a:rPr lang="en-US"/>
            <a:t>Evaluation Conference Scoring</a:t>
          </a:r>
        </a:p>
      </dgm:t>
    </dgm:pt>
    <dgm:pt modelId="{2341610F-F251-4B48-B03C-9D0B57AB95BA}" type="parTrans" cxnId="{A8B63EA4-B4C1-4415-B914-DAF0BE070B15}">
      <dgm:prSet/>
      <dgm:spPr/>
      <dgm:t>
        <a:bodyPr/>
        <a:lstStyle/>
        <a:p>
          <a:endParaRPr lang="en-US"/>
        </a:p>
      </dgm:t>
    </dgm:pt>
    <dgm:pt modelId="{9EC3D883-AF3A-4B9D-B864-513649EEB743}" type="sibTrans" cxnId="{A8B63EA4-B4C1-4415-B914-DAF0BE070B15}">
      <dgm:prSet/>
      <dgm:spPr/>
      <dgm:t>
        <a:bodyPr/>
        <a:lstStyle/>
        <a:p>
          <a:endParaRPr lang="en-US"/>
        </a:p>
      </dgm:t>
    </dgm:pt>
    <dgm:pt modelId="{7C873B79-A892-418D-A4C6-832183F80410}">
      <dgm:prSet/>
      <dgm:spPr/>
      <dgm:t>
        <a:bodyPr/>
        <a:lstStyle/>
        <a:p>
          <a:r>
            <a:rPr lang="en-US"/>
            <a:t>Professionalism</a:t>
          </a:r>
        </a:p>
      </dgm:t>
    </dgm:pt>
    <dgm:pt modelId="{8A8ADA90-2A11-470B-B194-6A7722759436}" type="parTrans" cxnId="{9A81DA32-DFA6-409A-944E-6187D67237D0}">
      <dgm:prSet/>
      <dgm:spPr/>
      <dgm:t>
        <a:bodyPr/>
        <a:lstStyle/>
        <a:p>
          <a:endParaRPr lang="en-US"/>
        </a:p>
      </dgm:t>
    </dgm:pt>
    <dgm:pt modelId="{015F3AAA-86C5-4191-8245-22CBDEC18E17}" type="sibTrans" cxnId="{9A81DA32-DFA6-409A-944E-6187D67237D0}">
      <dgm:prSet/>
      <dgm:spPr/>
      <dgm:t>
        <a:bodyPr/>
        <a:lstStyle/>
        <a:p>
          <a:endParaRPr lang="en-US"/>
        </a:p>
      </dgm:t>
    </dgm:pt>
    <dgm:pt modelId="{6145C6DC-7054-4623-96CB-47574C053DF0}">
      <dgm:prSet/>
      <dgm:spPr/>
      <dgm:t>
        <a:bodyPr/>
        <a:lstStyle/>
        <a:p>
          <a:r>
            <a:rPr lang="en-US"/>
            <a:t>Attachments</a:t>
          </a:r>
        </a:p>
      </dgm:t>
    </dgm:pt>
    <dgm:pt modelId="{CBC35F20-DAAD-46F5-805E-DFED3F5A8CAB}" type="parTrans" cxnId="{EB0B29E4-D344-41AF-9781-62A1D5992CBF}">
      <dgm:prSet/>
      <dgm:spPr/>
      <dgm:t>
        <a:bodyPr/>
        <a:lstStyle/>
        <a:p>
          <a:endParaRPr lang="en-US"/>
        </a:p>
      </dgm:t>
    </dgm:pt>
    <dgm:pt modelId="{0BB9C3A7-C884-42E1-9F55-749DF4A41277}" type="sibTrans" cxnId="{EB0B29E4-D344-41AF-9781-62A1D5992CBF}">
      <dgm:prSet/>
      <dgm:spPr/>
      <dgm:t>
        <a:bodyPr/>
        <a:lstStyle/>
        <a:p>
          <a:endParaRPr lang="en-US"/>
        </a:p>
      </dgm:t>
    </dgm:pt>
    <dgm:pt modelId="{D14B5759-796C-4A53-A5B0-B74BEC53D7D0}">
      <dgm:prSet/>
      <dgm:spPr/>
      <dgm:t>
        <a:bodyPr/>
        <a:lstStyle/>
        <a:p>
          <a:r>
            <a:rPr lang="en-US"/>
            <a:t>Results</a:t>
          </a:r>
        </a:p>
      </dgm:t>
    </dgm:pt>
    <dgm:pt modelId="{4AF1545E-50FC-406E-BEFA-05307101EC16}" type="parTrans" cxnId="{93B39BE1-F4D0-4F20-B74F-A35BECB8B5A9}">
      <dgm:prSet/>
      <dgm:spPr/>
      <dgm:t>
        <a:bodyPr/>
        <a:lstStyle/>
        <a:p>
          <a:endParaRPr lang="en-US"/>
        </a:p>
      </dgm:t>
    </dgm:pt>
    <dgm:pt modelId="{37DEB9B9-A162-4514-8717-03A32AB975DC}" type="sibTrans" cxnId="{93B39BE1-F4D0-4F20-B74F-A35BECB8B5A9}">
      <dgm:prSet/>
      <dgm:spPr/>
      <dgm:t>
        <a:bodyPr/>
        <a:lstStyle/>
        <a:p>
          <a:endParaRPr lang="en-US"/>
        </a:p>
      </dgm:t>
    </dgm:pt>
    <dgm:pt modelId="{44E81235-07DE-4E24-A3FA-BE86141E5B6D}" type="pres">
      <dgm:prSet presAssocID="{8C29B019-9A4B-4726-9836-164C4CCB3569}" presName="linear" presStyleCnt="0">
        <dgm:presLayoutVars>
          <dgm:animLvl val="lvl"/>
          <dgm:resizeHandles val="exact"/>
        </dgm:presLayoutVars>
      </dgm:prSet>
      <dgm:spPr/>
    </dgm:pt>
    <dgm:pt modelId="{444BEF5E-BD0F-4142-814B-4FE88C4BA094}" type="pres">
      <dgm:prSet presAssocID="{5552E331-337E-4ADA-93E6-93EDD7A843F2}" presName="parentText" presStyleLbl="node1" presStyleIdx="0" presStyleCnt="9">
        <dgm:presLayoutVars>
          <dgm:chMax val="0"/>
          <dgm:bulletEnabled val="1"/>
        </dgm:presLayoutVars>
      </dgm:prSet>
      <dgm:spPr/>
    </dgm:pt>
    <dgm:pt modelId="{B785CC32-8CB9-450D-8F71-8C540F8D976E}" type="pres">
      <dgm:prSet presAssocID="{7CE51BB7-8657-454B-A489-DF2A40257C8B}" presName="spacer" presStyleCnt="0"/>
      <dgm:spPr/>
    </dgm:pt>
    <dgm:pt modelId="{14C735FE-FF35-449E-8E97-32A18E234B60}" type="pres">
      <dgm:prSet presAssocID="{074A999A-1388-45D1-AF4E-DCD5C2A2791E}" presName="parentText" presStyleLbl="node1" presStyleIdx="1" presStyleCnt="9">
        <dgm:presLayoutVars>
          <dgm:chMax val="0"/>
          <dgm:bulletEnabled val="1"/>
        </dgm:presLayoutVars>
      </dgm:prSet>
      <dgm:spPr/>
    </dgm:pt>
    <dgm:pt modelId="{880D756C-B25A-41B3-A972-1A8E512155A5}" type="pres">
      <dgm:prSet presAssocID="{DEAD9C91-BC3A-4055-BF11-98F236C820EE}" presName="spacer" presStyleCnt="0"/>
      <dgm:spPr/>
    </dgm:pt>
    <dgm:pt modelId="{89D1F808-FDFC-4483-8412-EDC8457204DA}" type="pres">
      <dgm:prSet presAssocID="{146585CE-3DD2-43D5-9AB3-C9D1DCBF0099}" presName="parentText" presStyleLbl="node1" presStyleIdx="2" presStyleCnt="9">
        <dgm:presLayoutVars>
          <dgm:chMax val="0"/>
          <dgm:bulletEnabled val="1"/>
        </dgm:presLayoutVars>
      </dgm:prSet>
      <dgm:spPr/>
    </dgm:pt>
    <dgm:pt modelId="{2051D2F1-0D4E-49A6-BF7F-2F0006DC842E}" type="pres">
      <dgm:prSet presAssocID="{EC275FBB-A4FF-4BE3-BF0D-638A99E9576E}" presName="spacer" presStyleCnt="0"/>
      <dgm:spPr/>
    </dgm:pt>
    <dgm:pt modelId="{1F583D64-957A-4B47-A29A-0586EAF871B2}" type="pres">
      <dgm:prSet presAssocID="{A229E0C3-AA1E-415C-855B-33B3E6D4B58B}" presName="parentText" presStyleLbl="node1" presStyleIdx="3" presStyleCnt="9">
        <dgm:presLayoutVars>
          <dgm:chMax val="0"/>
          <dgm:bulletEnabled val="1"/>
        </dgm:presLayoutVars>
      </dgm:prSet>
      <dgm:spPr/>
    </dgm:pt>
    <dgm:pt modelId="{E35F6146-DD06-47ED-8745-D2C8A0546721}" type="pres">
      <dgm:prSet presAssocID="{8946CC7E-7CED-4CF7-A64D-5E60913D9F67}" presName="spacer" presStyleCnt="0"/>
      <dgm:spPr/>
    </dgm:pt>
    <dgm:pt modelId="{C62F2C20-E31B-484D-86F4-1A5200D81F4D}" type="pres">
      <dgm:prSet presAssocID="{47B766EA-7CAC-42B6-998B-F31E48D91B8E}" presName="parentText" presStyleLbl="node1" presStyleIdx="4" presStyleCnt="9">
        <dgm:presLayoutVars>
          <dgm:chMax val="0"/>
          <dgm:bulletEnabled val="1"/>
        </dgm:presLayoutVars>
      </dgm:prSet>
      <dgm:spPr/>
    </dgm:pt>
    <dgm:pt modelId="{C3293C01-5691-436D-A5E7-5FBCC6200A90}" type="pres">
      <dgm:prSet presAssocID="{A3EE230C-BA4A-4FDF-862E-9C1EF66B5F70}" presName="spacer" presStyleCnt="0"/>
      <dgm:spPr/>
    </dgm:pt>
    <dgm:pt modelId="{0F9127F9-8987-420F-BDC7-2431CD56080E}" type="pres">
      <dgm:prSet presAssocID="{00C81579-4438-4E0B-B754-ABF5BE40CEA5}" presName="parentText" presStyleLbl="node1" presStyleIdx="5" presStyleCnt="9">
        <dgm:presLayoutVars>
          <dgm:chMax val="0"/>
          <dgm:bulletEnabled val="1"/>
        </dgm:presLayoutVars>
      </dgm:prSet>
      <dgm:spPr/>
    </dgm:pt>
    <dgm:pt modelId="{BD8B3201-304E-4A2B-8679-D5396746C93B}" type="pres">
      <dgm:prSet presAssocID="{00C81579-4438-4E0B-B754-ABF5BE40CEA5}" presName="childText" presStyleLbl="revTx" presStyleIdx="0" presStyleCnt="1">
        <dgm:presLayoutVars>
          <dgm:bulletEnabled val="1"/>
        </dgm:presLayoutVars>
      </dgm:prSet>
      <dgm:spPr/>
    </dgm:pt>
    <dgm:pt modelId="{0BA6B817-1541-4929-B4CC-F4C40593FDE5}" type="pres">
      <dgm:prSet presAssocID="{7C873B79-A892-418D-A4C6-832183F80410}" presName="parentText" presStyleLbl="node1" presStyleIdx="6" presStyleCnt="9">
        <dgm:presLayoutVars>
          <dgm:chMax val="0"/>
          <dgm:bulletEnabled val="1"/>
        </dgm:presLayoutVars>
      </dgm:prSet>
      <dgm:spPr/>
    </dgm:pt>
    <dgm:pt modelId="{F88704E2-04C7-4F98-AD84-9BFE6849964D}" type="pres">
      <dgm:prSet presAssocID="{015F3AAA-86C5-4191-8245-22CBDEC18E17}" presName="spacer" presStyleCnt="0"/>
      <dgm:spPr/>
    </dgm:pt>
    <dgm:pt modelId="{805D19B7-85BC-4952-B4C3-E40E74350AE2}" type="pres">
      <dgm:prSet presAssocID="{6145C6DC-7054-4623-96CB-47574C053DF0}" presName="parentText" presStyleLbl="node1" presStyleIdx="7" presStyleCnt="9">
        <dgm:presLayoutVars>
          <dgm:chMax val="0"/>
          <dgm:bulletEnabled val="1"/>
        </dgm:presLayoutVars>
      </dgm:prSet>
      <dgm:spPr/>
    </dgm:pt>
    <dgm:pt modelId="{1BABD2E8-FA8C-48E7-A197-6B55C83D3AC3}" type="pres">
      <dgm:prSet presAssocID="{0BB9C3A7-C884-42E1-9F55-749DF4A41277}" presName="spacer" presStyleCnt="0"/>
      <dgm:spPr/>
    </dgm:pt>
    <dgm:pt modelId="{34CDCD9C-4E9C-4A66-B938-0D033C9AB73C}" type="pres">
      <dgm:prSet presAssocID="{D14B5759-796C-4A53-A5B0-B74BEC53D7D0}" presName="parentText" presStyleLbl="node1" presStyleIdx="8" presStyleCnt="9">
        <dgm:presLayoutVars>
          <dgm:chMax val="0"/>
          <dgm:bulletEnabled val="1"/>
        </dgm:presLayoutVars>
      </dgm:prSet>
      <dgm:spPr/>
    </dgm:pt>
  </dgm:ptLst>
  <dgm:cxnLst>
    <dgm:cxn modelId="{C2AE5707-F218-43D1-9D36-C1445E1435B2}" srcId="{8C29B019-9A4B-4726-9836-164C4CCB3569}" destId="{47B766EA-7CAC-42B6-998B-F31E48D91B8E}" srcOrd="4" destOrd="0" parTransId="{41D27036-B0BB-4CFD-8DA1-B667C2C3FAE6}" sibTransId="{A3EE230C-BA4A-4FDF-862E-9C1EF66B5F70}"/>
    <dgm:cxn modelId="{EEF9CD08-D2D9-4CB0-842C-441E27BD5B08}" srcId="{8C29B019-9A4B-4726-9836-164C4CCB3569}" destId="{146585CE-3DD2-43D5-9AB3-C9D1DCBF0099}" srcOrd="2" destOrd="0" parTransId="{67B448C0-891A-4C03-82BF-E51C0FFC0FA7}" sibTransId="{EC275FBB-A4FF-4BE3-BF0D-638A99E9576E}"/>
    <dgm:cxn modelId="{3809C509-B3CE-4474-8E04-445C5006E971}" type="presOf" srcId="{D14B5759-796C-4A53-A5B0-B74BEC53D7D0}" destId="{34CDCD9C-4E9C-4A66-B938-0D033C9AB73C}" srcOrd="0" destOrd="0" presId="urn:microsoft.com/office/officeart/2005/8/layout/vList2"/>
    <dgm:cxn modelId="{C0A20426-98D5-4A40-86F3-22F371ADB1D5}" type="presOf" srcId="{7C873B79-A892-418D-A4C6-832183F80410}" destId="{0BA6B817-1541-4929-B4CC-F4C40593FDE5}" srcOrd="0" destOrd="0" presId="urn:microsoft.com/office/officeart/2005/8/layout/vList2"/>
    <dgm:cxn modelId="{9A81DA32-DFA6-409A-944E-6187D67237D0}" srcId="{8C29B019-9A4B-4726-9836-164C4CCB3569}" destId="{7C873B79-A892-418D-A4C6-832183F80410}" srcOrd="6" destOrd="0" parTransId="{8A8ADA90-2A11-470B-B194-6A7722759436}" sibTransId="{015F3AAA-86C5-4191-8245-22CBDEC18E17}"/>
    <dgm:cxn modelId="{F5F45E39-CC06-4948-8C3C-407CD984F2EC}" type="presOf" srcId="{6145C6DC-7054-4623-96CB-47574C053DF0}" destId="{805D19B7-85BC-4952-B4C3-E40E74350AE2}" srcOrd="0" destOrd="0" presId="urn:microsoft.com/office/officeart/2005/8/layout/vList2"/>
    <dgm:cxn modelId="{C788C940-16CE-41E5-8F11-ED65C35C938B}" srcId="{8C29B019-9A4B-4726-9836-164C4CCB3569}" destId="{5552E331-337E-4ADA-93E6-93EDD7A843F2}" srcOrd="0" destOrd="0" parTransId="{AF4D922F-B2BD-48B5-9EBF-D71AE2071470}" sibTransId="{7CE51BB7-8657-454B-A489-DF2A40257C8B}"/>
    <dgm:cxn modelId="{01F28461-D6A8-4BD4-B19E-ED2A8F0D0E89}" srcId="{8C29B019-9A4B-4726-9836-164C4CCB3569}" destId="{074A999A-1388-45D1-AF4E-DCD5C2A2791E}" srcOrd="1" destOrd="0" parTransId="{9812CD22-9127-4B6C-AA09-B390D63F5E04}" sibTransId="{DEAD9C91-BC3A-4055-BF11-98F236C820EE}"/>
    <dgm:cxn modelId="{92EB2549-A9EF-4FB1-85CB-D76DB44AC601}" srcId="{8C29B019-9A4B-4726-9836-164C4CCB3569}" destId="{00C81579-4438-4E0B-B754-ABF5BE40CEA5}" srcOrd="5" destOrd="0" parTransId="{B381B573-C0ED-4E72-8E82-1F64D48D7E80}" sibTransId="{1E42321D-586C-427A-BCDC-9FF11C6E6FDA}"/>
    <dgm:cxn modelId="{5ED0594F-A8CC-49F9-88C0-A8B0FEA1DCFD}" srcId="{00C81579-4438-4E0B-B754-ABF5BE40CEA5}" destId="{A5D04AB5-1437-4558-8B8A-C944DDD3E66D}" srcOrd="0" destOrd="0" parTransId="{74A3DCC6-BA3A-49BB-BD8E-AC168E2F8BD7}" sibTransId="{13F426F0-7B6C-4C6D-BF62-0BC4CE5904B5}"/>
    <dgm:cxn modelId="{C0386054-6A08-45D9-9EBD-1DC040EE4872}" type="presOf" srcId="{5552E331-337E-4ADA-93E6-93EDD7A843F2}" destId="{444BEF5E-BD0F-4142-814B-4FE88C4BA094}" srcOrd="0" destOrd="0" presId="urn:microsoft.com/office/officeart/2005/8/layout/vList2"/>
    <dgm:cxn modelId="{3E2A0958-A3D4-486A-9DDB-E972ED2DCD01}" type="presOf" srcId="{146585CE-3DD2-43D5-9AB3-C9D1DCBF0099}" destId="{89D1F808-FDFC-4483-8412-EDC8457204DA}" srcOrd="0" destOrd="0" presId="urn:microsoft.com/office/officeart/2005/8/layout/vList2"/>
    <dgm:cxn modelId="{8C4BAD7F-A359-434B-B385-DDFBFE67FC50}" type="presOf" srcId="{E80DCFA7-0869-43D7-BDD5-18C05DE4F8B8}" destId="{BD8B3201-304E-4A2B-8679-D5396746C93B}" srcOrd="0" destOrd="1" presId="urn:microsoft.com/office/officeart/2005/8/layout/vList2"/>
    <dgm:cxn modelId="{16BA2F90-1D9E-4482-A8E2-3C67BF0A48D8}" srcId="{8C29B019-9A4B-4726-9836-164C4CCB3569}" destId="{A229E0C3-AA1E-415C-855B-33B3E6D4B58B}" srcOrd="3" destOrd="0" parTransId="{BA14016C-1461-4414-A9CA-003FAF3BC267}" sibTransId="{8946CC7E-7CED-4CF7-A64D-5E60913D9F67}"/>
    <dgm:cxn modelId="{3DB06395-AB0E-406F-ADE3-9DEDBA8E36DF}" type="presOf" srcId="{00C81579-4438-4E0B-B754-ABF5BE40CEA5}" destId="{0F9127F9-8987-420F-BDC7-2431CD56080E}" srcOrd="0" destOrd="0" presId="urn:microsoft.com/office/officeart/2005/8/layout/vList2"/>
    <dgm:cxn modelId="{A8B63EA4-B4C1-4415-B914-DAF0BE070B15}" srcId="{00C81579-4438-4E0B-B754-ABF5BE40CEA5}" destId="{E80DCFA7-0869-43D7-BDD5-18C05DE4F8B8}" srcOrd="1" destOrd="0" parTransId="{2341610F-F251-4B48-B03C-9D0B57AB95BA}" sibTransId="{9EC3D883-AF3A-4B9D-B864-513649EEB743}"/>
    <dgm:cxn modelId="{0E06DEB5-1899-4527-9B09-A5A21D71E682}" type="presOf" srcId="{074A999A-1388-45D1-AF4E-DCD5C2A2791E}" destId="{14C735FE-FF35-449E-8E97-32A18E234B60}" srcOrd="0" destOrd="0" presId="urn:microsoft.com/office/officeart/2005/8/layout/vList2"/>
    <dgm:cxn modelId="{559DD4BF-35DE-42B4-A785-6C96B747F027}" type="presOf" srcId="{8C29B019-9A4B-4726-9836-164C4CCB3569}" destId="{44E81235-07DE-4E24-A3FA-BE86141E5B6D}" srcOrd="0" destOrd="0" presId="urn:microsoft.com/office/officeart/2005/8/layout/vList2"/>
    <dgm:cxn modelId="{9C33F7D7-00E3-4049-B621-005B948E74DE}" type="presOf" srcId="{47B766EA-7CAC-42B6-998B-F31E48D91B8E}" destId="{C62F2C20-E31B-484D-86F4-1A5200D81F4D}" srcOrd="0" destOrd="0" presId="urn:microsoft.com/office/officeart/2005/8/layout/vList2"/>
    <dgm:cxn modelId="{93B39BE1-F4D0-4F20-B74F-A35BECB8B5A9}" srcId="{8C29B019-9A4B-4726-9836-164C4CCB3569}" destId="{D14B5759-796C-4A53-A5B0-B74BEC53D7D0}" srcOrd="8" destOrd="0" parTransId="{4AF1545E-50FC-406E-BEFA-05307101EC16}" sibTransId="{37DEB9B9-A162-4514-8717-03A32AB975DC}"/>
    <dgm:cxn modelId="{EB0B29E4-D344-41AF-9781-62A1D5992CBF}" srcId="{8C29B019-9A4B-4726-9836-164C4CCB3569}" destId="{6145C6DC-7054-4623-96CB-47574C053DF0}" srcOrd="7" destOrd="0" parTransId="{CBC35F20-DAAD-46F5-805E-DFED3F5A8CAB}" sibTransId="{0BB9C3A7-C884-42E1-9F55-749DF4A41277}"/>
    <dgm:cxn modelId="{68B635E6-2EBD-4075-BFA9-0D6A09528D42}" type="presOf" srcId="{A229E0C3-AA1E-415C-855B-33B3E6D4B58B}" destId="{1F583D64-957A-4B47-A29A-0586EAF871B2}" srcOrd="0" destOrd="0" presId="urn:microsoft.com/office/officeart/2005/8/layout/vList2"/>
    <dgm:cxn modelId="{536CF5F3-5CBB-4B38-8994-7E1377F8C60B}" type="presOf" srcId="{A5D04AB5-1437-4558-8B8A-C944DDD3E66D}" destId="{BD8B3201-304E-4A2B-8679-D5396746C93B}" srcOrd="0" destOrd="0" presId="urn:microsoft.com/office/officeart/2005/8/layout/vList2"/>
    <dgm:cxn modelId="{9C5E3CF3-8E56-4637-A5D0-222322568051}" type="presParOf" srcId="{44E81235-07DE-4E24-A3FA-BE86141E5B6D}" destId="{444BEF5E-BD0F-4142-814B-4FE88C4BA094}" srcOrd="0" destOrd="0" presId="urn:microsoft.com/office/officeart/2005/8/layout/vList2"/>
    <dgm:cxn modelId="{5BA64F0B-8550-410D-8D95-A60BAA115EE6}" type="presParOf" srcId="{44E81235-07DE-4E24-A3FA-BE86141E5B6D}" destId="{B785CC32-8CB9-450D-8F71-8C540F8D976E}" srcOrd="1" destOrd="0" presId="urn:microsoft.com/office/officeart/2005/8/layout/vList2"/>
    <dgm:cxn modelId="{E72603E8-DB15-4FE9-9A1E-8224F3522CF6}" type="presParOf" srcId="{44E81235-07DE-4E24-A3FA-BE86141E5B6D}" destId="{14C735FE-FF35-449E-8E97-32A18E234B60}" srcOrd="2" destOrd="0" presId="urn:microsoft.com/office/officeart/2005/8/layout/vList2"/>
    <dgm:cxn modelId="{4E13F3C8-222C-4365-94D6-CE427CD3C6A4}" type="presParOf" srcId="{44E81235-07DE-4E24-A3FA-BE86141E5B6D}" destId="{880D756C-B25A-41B3-A972-1A8E512155A5}" srcOrd="3" destOrd="0" presId="urn:microsoft.com/office/officeart/2005/8/layout/vList2"/>
    <dgm:cxn modelId="{2EA0F383-C1B5-4D14-978E-3E48D5740437}" type="presParOf" srcId="{44E81235-07DE-4E24-A3FA-BE86141E5B6D}" destId="{89D1F808-FDFC-4483-8412-EDC8457204DA}" srcOrd="4" destOrd="0" presId="urn:microsoft.com/office/officeart/2005/8/layout/vList2"/>
    <dgm:cxn modelId="{CA8F89A3-0280-4CEB-800F-ADB8D7C97014}" type="presParOf" srcId="{44E81235-07DE-4E24-A3FA-BE86141E5B6D}" destId="{2051D2F1-0D4E-49A6-BF7F-2F0006DC842E}" srcOrd="5" destOrd="0" presId="urn:microsoft.com/office/officeart/2005/8/layout/vList2"/>
    <dgm:cxn modelId="{6700A8BE-F2F2-47B5-A5BC-F101428F6B91}" type="presParOf" srcId="{44E81235-07DE-4E24-A3FA-BE86141E5B6D}" destId="{1F583D64-957A-4B47-A29A-0586EAF871B2}" srcOrd="6" destOrd="0" presId="urn:microsoft.com/office/officeart/2005/8/layout/vList2"/>
    <dgm:cxn modelId="{E7F3C0D2-1AC3-4588-9BB9-C8EFBAE4C222}" type="presParOf" srcId="{44E81235-07DE-4E24-A3FA-BE86141E5B6D}" destId="{E35F6146-DD06-47ED-8745-D2C8A0546721}" srcOrd="7" destOrd="0" presId="urn:microsoft.com/office/officeart/2005/8/layout/vList2"/>
    <dgm:cxn modelId="{8DCE15D3-09B7-43AA-AA23-1DACE86C6D89}" type="presParOf" srcId="{44E81235-07DE-4E24-A3FA-BE86141E5B6D}" destId="{C62F2C20-E31B-484D-86F4-1A5200D81F4D}" srcOrd="8" destOrd="0" presId="urn:microsoft.com/office/officeart/2005/8/layout/vList2"/>
    <dgm:cxn modelId="{12250F85-C2DD-4E66-B63F-869E80EA1DC7}" type="presParOf" srcId="{44E81235-07DE-4E24-A3FA-BE86141E5B6D}" destId="{C3293C01-5691-436D-A5E7-5FBCC6200A90}" srcOrd="9" destOrd="0" presId="urn:microsoft.com/office/officeart/2005/8/layout/vList2"/>
    <dgm:cxn modelId="{DA4ACB18-346D-41F0-A29E-B9F7863A4BED}" type="presParOf" srcId="{44E81235-07DE-4E24-A3FA-BE86141E5B6D}" destId="{0F9127F9-8987-420F-BDC7-2431CD56080E}" srcOrd="10" destOrd="0" presId="urn:microsoft.com/office/officeart/2005/8/layout/vList2"/>
    <dgm:cxn modelId="{D237DDA6-60CE-4C5F-A1C1-9D1D4C0D4E39}" type="presParOf" srcId="{44E81235-07DE-4E24-A3FA-BE86141E5B6D}" destId="{BD8B3201-304E-4A2B-8679-D5396746C93B}" srcOrd="11" destOrd="0" presId="urn:microsoft.com/office/officeart/2005/8/layout/vList2"/>
    <dgm:cxn modelId="{63CF9753-A152-4625-AF22-0A9C53E709CA}" type="presParOf" srcId="{44E81235-07DE-4E24-A3FA-BE86141E5B6D}" destId="{0BA6B817-1541-4929-B4CC-F4C40593FDE5}" srcOrd="12" destOrd="0" presId="urn:microsoft.com/office/officeart/2005/8/layout/vList2"/>
    <dgm:cxn modelId="{081F52AC-94AC-4D4E-B559-B04BEAEDEEEB}" type="presParOf" srcId="{44E81235-07DE-4E24-A3FA-BE86141E5B6D}" destId="{F88704E2-04C7-4F98-AD84-9BFE6849964D}" srcOrd="13" destOrd="0" presId="urn:microsoft.com/office/officeart/2005/8/layout/vList2"/>
    <dgm:cxn modelId="{79F1D704-0908-4AD7-B16F-430F015AE648}" type="presParOf" srcId="{44E81235-07DE-4E24-A3FA-BE86141E5B6D}" destId="{805D19B7-85BC-4952-B4C3-E40E74350AE2}" srcOrd="14" destOrd="0" presId="urn:microsoft.com/office/officeart/2005/8/layout/vList2"/>
    <dgm:cxn modelId="{9F384452-6F1F-4D35-ACE4-0BB4C232507F}" type="presParOf" srcId="{44E81235-07DE-4E24-A3FA-BE86141E5B6D}" destId="{1BABD2E8-FA8C-48E7-A197-6B55C83D3AC3}" srcOrd="15" destOrd="0" presId="urn:microsoft.com/office/officeart/2005/8/layout/vList2"/>
    <dgm:cxn modelId="{7C9B0A42-AE67-4165-AFB0-3C9E3FC6BE45}" type="presParOf" srcId="{44E81235-07DE-4E24-A3FA-BE86141E5B6D}" destId="{34CDCD9C-4E9C-4A66-B938-0D033C9AB73C}" srcOrd="1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6C248C-CAFD-41A0-84C2-9E9024AB3325}">
      <dsp:nvSpPr>
        <dsp:cNvPr id="0" name=""/>
        <dsp:cNvSpPr/>
      </dsp:nvSpPr>
      <dsp:spPr>
        <a:xfrm rot="5400000">
          <a:off x="5083557" y="-1990817"/>
          <a:ext cx="1025141" cy="5266944"/>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a:t>Must be recommended by a school district administrator or faculty member in an Educator Preparation Program</a:t>
          </a:r>
        </a:p>
        <a:p>
          <a:pPr marL="171450" lvl="1" indent="-171450" algn="l" defTabSz="711200">
            <a:lnSpc>
              <a:spcPct val="90000"/>
            </a:lnSpc>
            <a:spcBef>
              <a:spcPct val="0"/>
            </a:spcBef>
            <a:spcAft>
              <a:spcPct val="15000"/>
            </a:spcAft>
            <a:buChar char="•"/>
          </a:pPr>
          <a:r>
            <a:rPr lang="en-US" sz="1600" kern="1200"/>
            <a:t>Complete this training</a:t>
          </a:r>
        </a:p>
      </dsp:txBody>
      <dsp:txXfrm rot="-5400000">
        <a:off x="2962656" y="180127"/>
        <a:ext cx="5216901" cy="925055"/>
      </dsp:txXfrm>
    </dsp:sp>
    <dsp:sp modelId="{2897B7D8-B62F-4137-893E-FA41A753FD76}">
      <dsp:nvSpPr>
        <dsp:cNvPr id="0" name=""/>
        <dsp:cNvSpPr/>
      </dsp:nvSpPr>
      <dsp:spPr>
        <a:xfrm>
          <a:off x="0" y="1941"/>
          <a:ext cx="2962656" cy="128142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US" sz="2500" kern="1200"/>
            <a:t>To serve as a Special Areas Manager</a:t>
          </a:r>
        </a:p>
      </dsp:txBody>
      <dsp:txXfrm>
        <a:off x="62554" y="64495"/>
        <a:ext cx="2837548" cy="1156318"/>
      </dsp:txXfrm>
    </dsp:sp>
    <dsp:sp modelId="{D4127DD5-AE62-4576-BC31-18824932CD9B}">
      <dsp:nvSpPr>
        <dsp:cNvPr id="0" name=""/>
        <dsp:cNvSpPr/>
      </dsp:nvSpPr>
      <dsp:spPr>
        <a:xfrm rot="5400000">
          <a:off x="5083557" y="-645319"/>
          <a:ext cx="1025141" cy="5266944"/>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a:t>Must be recommended by a school district administrator or faculty member in an Educator Preparation Program.</a:t>
          </a:r>
        </a:p>
        <a:p>
          <a:pPr marL="171450" lvl="1" indent="-171450" algn="l" defTabSz="711200">
            <a:lnSpc>
              <a:spcPct val="90000"/>
            </a:lnSpc>
            <a:spcBef>
              <a:spcPct val="0"/>
            </a:spcBef>
            <a:spcAft>
              <a:spcPct val="15000"/>
            </a:spcAft>
            <a:buChar char="•"/>
          </a:pPr>
          <a:r>
            <a:rPr lang="en-US" sz="1600" kern="1200"/>
            <a:t>Complete the online Evaluator Training</a:t>
          </a:r>
        </a:p>
      </dsp:txBody>
      <dsp:txXfrm rot="-5400000">
        <a:off x="2962656" y="1525625"/>
        <a:ext cx="5216901" cy="925055"/>
      </dsp:txXfrm>
    </dsp:sp>
    <dsp:sp modelId="{62180E29-1331-4828-9038-476C527604D1}">
      <dsp:nvSpPr>
        <dsp:cNvPr id="0" name=""/>
        <dsp:cNvSpPr/>
      </dsp:nvSpPr>
      <dsp:spPr>
        <a:xfrm>
          <a:off x="0" y="1347439"/>
          <a:ext cx="2962656" cy="128142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US" sz="2500" kern="1200"/>
            <a:t>To serve as a Special Areas Evaluator:</a:t>
          </a:r>
        </a:p>
      </dsp:txBody>
      <dsp:txXfrm>
        <a:off x="62554" y="1409993"/>
        <a:ext cx="2837548" cy="1156318"/>
      </dsp:txXfrm>
    </dsp:sp>
    <dsp:sp modelId="{3C8904ED-5B43-452B-B6B4-97BFF454CEF0}">
      <dsp:nvSpPr>
        <dsp:cNvPr id="0" name=""/>
        <dsp:cNvSpPr/>
      </dsp:nvSpPr>
      <dsp:spPr>
        <a:xfrm rot="5400000">
          <a:off x="5083557" y="700179"/>
          <a:ext cx="1025141" cy="5266944"/>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a:t>Participate in the 2-day South Carolina mentor training</a:t>
          </a:r>
        </a:p>
        <a:p>
          <a:pPr marL="171450" lvl="1" indent="-171450" algn="l" defTabSz="711200">
            <a:lnSpc>
              <a:spcPct val="90000"/>
            </a:lnSpc>
            <a:spcBef>
              <a:spcPct val="0"/>
            </a:spcBef>
            <a:spcAft>
              <a:spcPct val="15000"/>
            </a:spcAft>
            <a:buChar char="•"/>
          </a:pPr>
          <a:r>
            <a:rPr lang="en-US" sz="1600" kern="1200"/>
            <a:t>Within the first five years of becoming a mentor, complete the appropriate content-specific special area training</a:t>
          </a:r>
        </a:p>
      </dsp:txBody>
      <dsp:txXfrm rot="-5400000">
        <a:off x="2962656" y="2871124"/>
        <a:ext cx="5216901" cy="925055"/>
      </dsp:txXfrm>
    </dsp:sp>
    <dsp:sp modelId="{FC8A6848-19ED-4EEE-97AE-94D57DE4CBAC}">
      <dsp:nvSpPr>
        <dsp:cNvPr id="0" name=""/>
        <dsp:cNvSpPr/>
      </dsp:nvSpPr>
      <dsp:spPr>
        <a:xfrm>
          <a:off x="0" y="2692937"/>
          <a:ext cx="2962656" cy="128142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en-US" sz="2500" kern="1200"/>
            <a:t>To serve as a Special Areas Mentor</a:t>
          </a:r>
        </a:p>
      </dsp:txBody>
      <dsp:txXfrm>
        <a:off x="62554" y="2755491"/>
        <a:ext cx="2837548" cy="115631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98DE2-168F-440A-AE6C-1B7013402AE1}">
      <dsp:nvSpPr>
        <dsp:cNvPr id="0" name=""/>
        <dsp:cNvSpPr/>
      </dsp:nvSpPr>
      <dsp:spPr>
        <a:xfrm>
          <a:off x="5454" y="444971"/>
          <a:ext cx="2081457" cy="624437"/>
        </a:xfrm>
        <a:prstGeom prst="chevron">
          <a:avLst>
            <a:gd name="adj" fmla="val 3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77101" tIns="77101" rIns="77101" bIns="77101" numCol="1" spcCol="1270" anchor="ctr" anchorCtr="0">
          <a:noAutofit/>
        </a:bodyPr>
        <a:lstStyle/>
        <a:p>
          <a:pPr marL="0" lvl="0" indent="0" algn="ctr" defTabSz="622300">
            <a:lnSpc>
              <a:spcPct val="90000"/>
            </a:lnSpc>
            <a:spcBef>
              <a:spcPct val="0"/>
            </a:spcBef>
            <a:spcAft>
              <a:spcPct val="35000"/>
            </a:spcAft>
            <a:buNone/>
          </a:pPr>
          <a:r>
            <a:rPr lang="en-US" sz="1400" b="1" u="sng" kern="1200" dirty="0"/>
            <a:t>Induction Formative</a:t>
          </a:r>
        </a:p>
      </dsp:txBody>
      <dsp:txXfrm>
        <a:off x="192785" y="444971"/>
        <a:ext cx="1706795" cy="624437"/>
      </dsp:txXfrm>
    </dsp:sp>
    <dsp:sp modelId="{F4B7F475-41B8-4A2F-A8CC-6A7AE3387C20}">
      <dsp:nvSpPr>
        <dsp:cNvPr id="0" name=""/>
        <dsp:cNvSpPr/>
      </dsp:nvSpPr>
      <dsp:spPr>
        <a:xfrm>
          <a:off x="0" y="1069409"/>
          <a:ext cx="1894126" cy="246192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678" tIns="149678" rIns="149678" bIns="299356" numCol="1" spcCol="1270" anchor="t" anchorCtr="0">
          <a:noAutofit/>
        </a:bodyPr>
        <a:lstStyle/>
        <a:p>
          <a:pPr marL="0" lvl="0" indent="0" algn="l" defTabSz="488950">
            <a:lnSpc>
              <a:spcPct val="90000"/>
            </a:lnSpc>
            <a:spcBef>
              <a:spcPct val="0"/>
            </a:spcBef>
            <a:spcAft>
              <a:spcPct val="35000"/>
            </a:spcAft>
            <a:buNone/>
          </a:pPr>
          <a:r>
            <a:rPr lang="en-US" sz="1100" kern="1200" dirty="0"/>
            <a:t>Mentor is Required</a:t>
          </a:r>
        </a:p>
        <a:p>
          <a:pPr marL="0" lvl="0" indent="0" algn="l" defTabSz="488950">
            <a:lnSpc>
              <a:spcPct val="90000"/>
            </a:lnSpc>
            <a:spcBef>
              <a:spcPct val="0"/>
            </a:spcBef>
            <a:spcAft>
              <a:spcPct val="35000"/>
            </a:spcAft>
            <a:buNone/>
          </a:pPr>
          <a:r>
            <a:rPr lang="en-US" sz="1100" kern="1200" dirty="0"/>
            <a:t>1 or more Fall Observations</a:t>
          </a:r>
        </a:p>
        <a:p>
          <a:pPr marL="0" lvl="0" indent="0" algn="l" defTabSz="488950">
            <a:lnSpc>
              <a:spcPct val="90000"/>
            </a:lnSpc>
            <a:spcBef>
              <a:spcPct val="0"/>
            </a:spcBef>
            <a:spcAft>
              <a:spcPct val="35000"/>
            </a:spcAft>
            <a:buNone/>
          </a:pPr>
          <a:r>
            <a:rPr lang="en-US" sz="1100" kern="1200" dirty="0"/>
            <a:t>1 or more Spring Observations</a:t>
          </a:r>
        </a:p>
      </dsp:txBody>
      <dsp:txXfrm>
        <a:off x="0" y="1069409"/>
        <a:ext cx="1894126" cy="2461925"/>
      </dsp:txXfrm>
    </dsp:sp>
    <dsp:sp modelId="{5F7CE382-760B-4522-9C2E-891693AF6A0A}">
      <dsp:nvSpPr>
        <dsp:cNvPr id="0" name=""/>
        <dsp:cNvSpPr/>
      </dsp:nvSpPr>
      <dsp:spPr>
        <a:xfrm>
          <a:off x="2045843" y="444971"/>
          <a:ext cx="2081457" cy="624437"/>
        </a:xfrm>
        <a:prstGeom prst="chevron">
          <a:avLst>
            <a:gd name="adj" fmla="val 3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77101" tIns="77101" rIns="77101" bIns="77101" numCol="1" spcCol="1270" anchor="ctr" anchorCtr="0">
          <a:noAutofit/>
        </a:bodyPr>
        <a:lstStyle/>
        <a:p>
          <a:pPr marL="0" lvl="0" indent="0" algn="ctr" defTabSz="622300">
            <a:lnSpc>
              <a:spcPct val="90000"/>
            </a:lnSpc>
            <a:spcBef>
              <a:spcPct val="0"/>
            </a:spcBef>
            <a:spcAft>
              <a:spcPct val="35000"/>
            </a:spcAft>
            <a:buNone/>
          </a:pPr>
          <a:r>
            <a:rPr lang="en-US" sz="1400" b="1" u="sng" kern="1200" dirty="0"/>
            <a:t>Annual and Continuing Summative</a:t>
          </a:r>
        </a:p>
      </dsp:txBody>
      <dsp:txXfrm>
        <a:off x="2233174" y="444971"/>
        <a:ext cx="1706795" cy="624437"/>
      </dsp:txXfrm>
    </dsp:sp>
    <dsp:sp modelId="{49B90B64-F0D4-4588-AA33-A4F45D8D7F75}">
      <dsp:nvSpPr>
        <dsp:cNvPr id="0" name=""/>
        <dsp:cNvSpPr/>
      </dsp:nvSpPr>
      <dsp:spPr>
        <a:xfrm>
          <a:off x="2045843" y="1069409"/>
          <a:ext cx="1894126" cy="246192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678" tIns="149678" rIns="149678" bIns="299356" numCol="1" spcCol="1270" anchor="t" anchorCtr="0">
          <a:noAutofit/>
        </a:bodyPr>
        <a:lstStyle/>
        <a:p>
          <a:pPr marL="0" lvl="0" indent="0" algn="l" defTabSz="488950">
            <a:lnSpc>
              <a:spcPct val="90000"/>
            </a:lnSpc>
            <a:spcBef>
              <a:spcPct val="0"/>
            </a:spcBef>
            <a:spcAft>
              <a:spcPct val="35000"/>
            </a:spcAft>
            <a:buNone/>
          </a:pPr>
          <a:r>
            <a:rPr lang="en-US" sz="1100" kern="1200" dirty="0"/>
            <a:t>Fall</a:t>
          </a:r>
        </a:p>
        <a:p>
          <a:pPr marL="57150" lvl="1" indent="-57150" algn="l" defTabSz="400050">
            <a:lnSpc>
              <a:spcPct val="90000"/>
            </a:lnSpc>
            <a:spcBef>
              <a:spcPct val="0"/>
            </a:spcBef>
            <a:spcAft>
              <a:spcPct val="15000"/>
            </a:spcAft>
            <a:buChar char="•"/>
          </a:pPr>
          <a:r>
            <a:rPr lang="en-US" sz="900" kern="1200" dirty="0"/>
            <a:t>Observation by Administrator</a:t>
          </a:r>
        </a:p>
        <a:p>
          <a:pPr marL="57150" lvl="1" indent="-57150" algn="l" defTabSz="400050">
            <a:lnSpc>
              <a:spcPct val="90000"/>
            </a:lnSpc>
            <a:spcBef>
              <a:spcPct val="0"/>
            </a:spcBef>
            <a:spcAft>
              <a:spcPct val="15000"/>
            </a:spcAft>
            <a:buChar char="•"/>
          </a:pPr>
          <a:r>
            <a:rPr lang="en-US" sz="900" kern="1200" dirty="0"/>
            <a:t>Observation by Certified Counselor</a:t>
          </a:r>
        </a:p>
        <a:p>
          <a:pPr marL="57150" lvl="1" indent="-57150" algn="l" defTabSz="400050">
            <a:lnSpc>
              <a:spcPct val="90000"/>
            </a:lnSpc>
            <a:spcBef>
              <a:spcPct val="0"/>
            </a:spcBef>
            <a:spcAft>
              <a:spcPct val="15000"/>
            </a:spcAft>
            <a:buChar char="•"/>
          </a:pPr>
          <a:r>
            <a:rPr lang="en-US" sz="900" kern="1200" dirty="0"/>
            <a:t>Consensus form completed by Evaluation Chair</a:t>
          </a:r>
        </a:p>
        <a:p>
          <a:pPr marL="0" lvl="0" indent="0" algn="l" defTabSz="488950">
            <a:lnSpc>
              <a:spcPct val="90000"/>
            </a:lnSpc>
            <a:spcBef>
              <a:spcPct val="0"/>
            </a:spcBef>
            <a:spcAft>
              <a:spcPct val="35000"/>
            </a:spcAft>
            <a:buNone/>
          </a:pPr>
          <a:r>
            <a:rPr lang="en-US" sz="1100" kern="1200" dirty="0"/>
            <a:t>Spring</a:t>
          </a:r>
        </a:p>
        <a:p>
          <a:pPr marL="57150" lvl="1" indent="-57150" algn="l" defTabSz="400050">
            <a:lnSpc>
              <a:spcPct val="90000"/>
            </a:lnSpc>
            <a:spcBef>
              <a:spcPct val="0"/>
            </a:spcBef>
            <a:spcAft>
              <a:spcPct val="15000"/>
            </a:spcAft>
            <a:buChar char="•"/>
          </a:pPr>
          <a:r>
            <a:rPr lang="en-US" sz="900" kern="1200" dirty="0"/>
            <a:t>Observation by Administrator</a:t>
          </a:r>
        </a:p>
        <a:p>
          <a:pPr marL="57150" lvl="1" indent="-57150" algn="l" defTabSz="400050">
            <a:lnSpc>
              <a:spcPct val="90000"/>
            </a:lnSpc>
            <a:spcBef>
              <a:spcPct val="0"/>
            </a:spcBef>
            <a:spcAft>
              <a:spcPct val="15000"/>
            </a:spcAft>
            <a:buChar char="•"/>
          </a:pPr>
          <a:r>
            <a:rPr lang="en-US" sz="900" kern="1200" dirty="0"/>
            <a:t>Observation by Certified Counselor</a:t>
          </a:r>
        </a:p>
        <a:p>
          <a:pPr marL="57150" lvl="1" indent="-57150" algn="l" defTabSz="400050">
            <a:lnSpc>
              <a:spcPct val="90000"/>
            </a:lnSpc>
            <a:spcBef>
              <a:spcPct val="0"/>
            </a:spcBef>
            <a:spcAft>
              <a:spcPct val="15000"/>
            </a:spcAft>
            <a:buChar char="•"/>
          </a:pPr>
          <a:r>
            <a:rPr lang="en-US" sz="900" kern="1200" dirty="0"/>
            <a:t>Consensus form completed by Evaluation Chair</a:t>
          </a:r>
        </a:p>
      </dsp:txBody>
      <dsp:txXfrm>
        <a:off x="2045843" y="1069409"/>
        <a:ext cx="1894126" cy="2461925"/>
      </dsp:txXfrm>
    </dsp:sp>
    <dsp:sp modelId="{A6EBA436-DB05-4322-AA8A-2F7010E693C9}">
      <dsp:nvSpPr>
        <dsp:cNvPr id="0" name=""/>
        <dsp:cNvSpPr/>
      </dsp:nvSpPr>
      <dsp:spPr>
        <a:xfrm>
          <a:off x="4086233" y="444971"/>
          <a:ext cx="2081457" cy="624437"/>
        </a:xfrm>
        <a:prstGeom prst="chevron">
          <a:avLst>
            <a:gd name="adj" fmla="val 3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77101" tIns="77101" rIns="77101" bIns="77101" numCol="1" spcCol="1270" anchor="ctr" anchorCtr="0">
          <a:noAutofit/>
        </a:bodyPr>
        <a:lstStyle/>
        <a:p>
          <a:pPr marL="0" lvl="0" indent="0" algn="ctr" defTabSz="622300">
            <a:lnSpc>
              <a:spcPct val="90000"/>
            </a:lnSpc>
            <a:spcBef>
              <a:spcPct val="0"/>
            </a:spcBef>
            <a:spcAft>
              <a:spcPct val="35000"/>
            </a:spcAft>
            <a:buNone/>
          </a:pPr>
          <a:r>
            <a:rPr lang="en-US" sz="1400" b="1" u="sng" kern="1200" dirty="0"/>
            <a:t>Annual Formative</a:t>
          </a:r>
        </a:p>
      </dsp:txBody>
      <dsp:txXfrm>
        <a:off x="4273564" y="444971"/>
        <a:ext cx="1706795" cy="624437"/>
      </dsp:txXfrm>
    </dsp:sp>
    <dsp:sp modelId="{5E77C19D-BE79-4A3F-85E6-6BFF158E36E0}">
      <dsp:nvSpPr>
        <dsp:cNvPr id="0" name=""/>
        <dsp:cNvSpPr/>
      </dsp:nvSpPr>
      <dsp:spPr>
        <a:xfrm>
          <a:off x="4086233" y="1069409"/>
          <a:ext cx="1894126" cy="246192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678" tIns="149678" rIns="149678" bIns="299356" numCol="1" spcCol="1270" anchor="t" anchorCtr="0">
          <a:noAutofit/>
        </a:bodyPr>
        <a:lstStyle/>
        <a:p>
          <a:pPr marL="0" lvl="0" indent="0" algn="l" defTabSz="488950">
            <a:lnSpc>
              <a:spcPct val="90000"/>
            </a:lnSpc>
            <a:spcBef>
              <a:spcPct val="0"/>
            </a:spcBef>
            <a:spcAft>
              <a:spcPct val="35000"/>
            </a:spcAft>
            <a:buNone/>
          </a:pPr>
          <a:r>
            <a:rPr lang="en-US" sz="1100" kern="1200" dirty="0"/>
            <a:t>Mentor Required</a:t>
          </a:r>
        </a:p>
        <a:p>
          <a:pPr marL="0" lvl="0" indent="0" algn="l" defTabSz="488950">
            <a:lnSpc>
              <a:spcPct val="90000"/>
            </a:lnSpc>
            <a:spcBef>
              <a:spcPct val="0"/>
            </a:spcBef>
            <a:spcAft>
              <a:spcPct val="35000"/>
            </a:spcAft>
            <a:buNone/>
          </a:pPr>
          <a:r>
            <a:rPr lang="en-US" sz="1100" kern="1200" dirty="0"/>
            <a:t>Fall</a:t>
          </a:r>
        </a:p>
        <a:p>
          <a:pPr marL="57150" lvl="1" indent="-57150" algn="l" defTabSz="488950">
            <a:lnSpc>
              <a:spcPct val="90000"/>
            </a:lnSpc>
            <a:spcBef>
              <a:spcPct val="0"/>
            </a:spcBef>
            <a:spcAft>
              <a:spcPct val="15000"/>
            </a:spcAft>
            <a:buChar char="•"/>
          </a:pPr>
          <a:r>
            <a:rPr lang="en-US" sz="1100" kern="1200" dirty="0"/>
            <a:t>Observation by Administrator</a:t>
          </a:r>
        </a:p>
        <a:p>
          <a:pPr marL="57150" lvl="1" indent="-57150" algn="l" defTabSz="488950">
            <a:lnSpc>
              <a:spcPct val="90000"/>
            </a:lnSpc>
            <a:spcBef>
              <a:spcPct val="0"/>
            </a:spcBef>
            <a:spcAft>
              <a:spcPct val="15000"/>
            </a:spcAft>
            <a:buChar char="•"/>
          </a:pPr>
          <a:r>
            <a:rPr lang="en-US" sz="1100" kern="1200" dirty="0"/>
            <a:t>Observation by Certified Counselor</a:t>
          </a:r>
        </a:p>
        <a:p>
          <a:pPr marL="57150" lvl="1" indent="-57150" algn="l" defTabSz="488950">
            <a:lnSpc>
              <a:spcPct val="90000"/>
            </a:lnSpc>
            <a:spcBef>
              <a:spcPct val="0"/>
            </a:spcBef>
            <a:spcAft>
              <a:spcPct val="15000"/>
            </a:spcAft>
            <a:buChar char="•"/>
          </a:pPr>
          <a:r>
            <a:rPr lang="en-US" sz="1100" kern="1200" dirty="0"/>
            <a:t>Consensus form completed by Evaluation Chair</a:t>
          </a:r>
        </a:p>
        <a:p>
          <a:pPr marL="0" lvl="0" indent="0" algn="l" defTabSz="488950">
            <a:lnSpc>
              <a:spcPct val="90000"/>
            </a:lnSpc>
            <a:spcBef>
              <a:spcPct val="0"/>
            </a:spcBef>
            <a:spcAft>
              <a:spcPct val="35000"/>
            </a:spcAft>
            <a:buNone/>
          </a:pPr>
          <a:r>
            <a:rPr lang="en-US" sz="1100" kern="1200" dirty="0"/>
            <a:t>Spring</a:t>
          </a:r>
        </a:p>
        <a:p>
          <a:pPr marL="57150" lvl="1" indent="-57150" algn="l" defTabSz="488950">
            <a:lnSpc>
              <a:spcPct val="90000"/>
            </a:lnSpc>
            <a:spcBef>
              <a:spcPct val="0"/>
            </a:spcBef>
            <a:spcAft>
              <a:spcPct val="15000"/>
            </a:spcAft>
            <a:buChar char="•"/>
          </a:pPr>
          <a:r>
            <a:rPr lang="en-US" sz="1100" kern="1200" dirty="0"/>
            <a:t>Observation by Administrator</a:t>
          </a:r>
        </a:p>
        <a:p>
          <a:pPr marL="57150" lvl="1" indent="-57150" algn="l" defTabSz="488950">
            <a:lnSpc>
              <a:spcPct val="90000"/>
            </a:lnSpc>
            <a:spcBef>
              <a:spcPct val="0"/>
            </a:spcBef>
            <a:spcAft>
              <a:spcPct val="15000"/>
            </a:spcAft>
            <a:buChar char="•"/>
          </a:pPr>
          <a:r>
            <a:rPr lang="en-US" sz="1100" kern="1200" dirty="0"/>
            <a:t>Observation by Certified Counselor</a:t>
          </a:r>
        </a:p>
        <a:p>
          <a:pPr marL="57150" lvl="1" indent="-57150" algn="l" defTabSz="488950">
            <a:lnSpc>
              <a:spcPct val="90000"/>
            </a:lnSpc>
            <a:spcBef>
              <a:spcPct val="0"/>
            </a:spcBef>
            <a:spcAft>
              <a:spcPct val="15000"/>
            </a:spcAft>
            <a:buChar char="•"/>
          </a:pPr>
          <a:r>
            <a:rPr lang="en-US" sz="1100" kern="1200" dirty="0"/>
            <a:t>Consensus form completed by Evaluation Chair</a:t>
          </a:r>
        </a:p>
      </dsp:txBody>
      <dsp:txXfrm>
        <a:off x="4086233" y="1069409"/>
        <a:ext cx="1894126" cy="2461925"/>
      </dsp:txXfrm>
    </dsp:sp>
    <dsp:sp modelId="{BF63C040-4DDD-48DB-9E9B-36B97D262DAA}">
      <dsp:nvSpPr>
        <dsp:cNvPr id="0" name=""/>
        <dsp:cNvSpPr/>
      </dsp:nvSpPr>
      <dsp:spPr>
        <a:xfrm>
          <a:off x="6126622" y="444971"/>
          <a:ext cx="2081457" cy="624437"/>
        </a:xfrm>
        <a:prstGeom prst="chevron">
          <a:avLst>
            <a:gd name="adj" fmla="val 3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77101" tIns="77101" rIns="77101" bIns="77101" numCol="1" spcCol="1270" anchor="ctr" anchorCtr="0">
          <a:noAutofit/>
        </a:bodyPr>
        <a:lstStyle/>
        <a:p>
          <a:pPr marL="0" lvl="0" indent="0" algn="ctr" defTabSz="622300">
            <a:lnSpc>
              <a:spcPct val="90000"/>
            </a:lnSpc>
            <a:spcBef>
              <a:spcPct val="0"/>
            </a:spcBef>
            <a:spcAft>
              <a:spcPct val="35000"/>
            </a:spcAft>
            <a:buNone/>
          </a:pPr>
          <a:r>
            <a:rPr lang="en-US" sz="1400" b="1" u="sng" kern="1200" dirty="0"/>
            <a:t>Continuing Formative</a:t>
          </a:r>
        </a:p>
      </dsp:txBody>
      <dsp:txXfrm>
        <a:off x="6313953" y="444971"/>
        <a:ext cx="1706795" cy="624437"/>
      </dsp:txXfrm>
    </dsp:sp>
    <dsp:sp modelId="{681940BF-D702-43DC-A3E3-7BB810EA2218}">
      <dsp:nvSpPr>
        <dsp:cNvPr id="0" name=""/>
        <dsp:cNvSpPr/>
      </dsp:nvSpPr>
      <dsp:spPr>
        <a:xfrm>
          <a:off x="6126622" y="1069409"/>
          <a:ext cx="1894126" cy="246192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678" tIns="149678" rIns="149678" bIns="299356" numCol="1" spcCol="1270" anchor="t" anchorCtr="0">
          <a:noAutofit/>
        </a:bodyPr>
        <a:lstStyle/>
        <a:p>
          <a:pPr marL="0" lvl="0" indent="0" algn="l" defTabSz="488950">
            <a:lnSpc>
              <a:spcPct val="90000"/>
            </a:lnSpc>
            <a:spcBef>
              <a:spcPct val="0"/>
            </a:spcBef>
            <a:spcAft>
              <a:spcPct val="35000"/>
            </a:spcAft>
            <a:buNone/>
          </a:pPr>
          <a:r>
            <a:rPr lang="en-US" sz="1100" kern="1200" dirty="0"/>
            <a:t>1 or more Fall Observations</a:t>
          </a:r>
        </a:p>
        <a:p>
          <a:pPr marL="0" lvl="0" indent="0" algn="l" defTabSz="488950">
            <a:lnSpc>
              <a:spcPct val="90000"/>
            </a:lnSpc>
            <a:spcBef>
              <a:spcPct val="0"/>
            </a:spcBef>
            <a:spcAft>
              <a:spcPct val="35000"/>
            </a:spcAft>
            <a:buNone/>
          </a:pPr>
          <a:r>
            <a:rPr lang="en-US" sz="1100" kern="1200" dirty="0"/>
            <a:t>1 or more Spring Observations</a:t>
          </a:r>
        </a:p>
        <a:p>
          <a:pPr marL="0" lvl="0" indent="0" algn="l" defTabSz="488950">
            <a:lnSpc>
              <a:spcPct val="90000"/>
            </a:lnSpc>
            <a:spcBef>
              <a:spcPct val="0"/>
            </a:spcBef>
            <a:spcAft>
              <a:spcPct val="35000"/>
            </a:spcAft>
            <a:buNone/>
          </a:pPr>
          <a:r>
            <a:rPr lang="en-US" sz="1100" kern="1200" dirty="0"/>
            <a:t>Spring cycle can be skipped if all indicators are rated 3 or 4</a:t>
          </a:r>
        </a:p>
      </dsp:txBody>
      <dsp:txXfrm>
        <a:off x="6126622" y="1069409"/>
        <a:ext cx="1894126" cy="246192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709708-28AB-44BD-97FF-86C1A6998AEC}">
      <dsp:nvSpPr>
        <dsp:cNvPr id="0" name=""/>
        <dsp:cNvSpPr/>
      </dsp:nvSpPr>
      <dsp:spPr>
        <a:xfrm>
          <a:off x="5454" y="444971"/>
          <a:ext cx="2081457" cy="624437"/>
        </a:xfrm>
        <a:prstGeom prst="chevron">
          <a:avLst>
            <a:gd name="adj" fmla="val 3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101" tIns="77101" rIns="77101" bIns="77101" numCol="1" spcCol="1270" anchor="ctr" anchorCtr="0">
          <a:noAutofit/>
        </a:bodyPr>
        <a:lstStyle/>
        <a:p>
          <a:pPr marL="0" lvl="0" indent="0" algn="ctr" defTabSz="622300">
            <a:lnSpc>
              <a:spcPct val="90000"/>
            </a:lnSpc>
            <a:spcBef>
              <a:spcPct val="0"/>
            </a:spcBef>
            <a:spcAft>
              <a:spcPct val="35000"/>
            </a:spcAft>
            <a:buNone/>
          </a:pPr>
          <a:r>
            <a:rPr lang="en-US" sz="1400" b="1" u="sng" kern="1200"/>
            <a:t>Induction Formative</a:t>
          </a:r>
        </a:p>
      </dsp:txBody>
      <dsp:txXfrm>
        <a:off x="192785" y="444971"/>
        <a:ext cx="1706795" cy="624437"/>
      </dsp:txXfrm>
    </dsp:sp>
    <dsp:sp modelId="{9C63A07D-C54A-4637-9D1E-C4BA32068BF9}">
      <dsp:nvSpPr>
        <dsp:cNvPr id="0" name=""/>
        <dsp:cNvSpPr/>
      </dsp:nvSpPr>
      <dsp:spPr>
        <a:xfrm>
          <a:off x="5454" y="1069409"/>
          <a:ext cx="1894126" cy="246192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678" tIns="149678" rIns="149678" bIns="299356" numCol="1" spcCol="1270" anchor="t" anchorCtr="0">
          <a:noAutofit/>
        </a:bodyPr>
        <a:lstStyle/>
        <a:p>
          <a:pPr marL="0" lvl="0" indent="0" algn="l" defTabSz="488950">
            <a:lnSpc>
              <a:spcPct val="90000"/>
            </a:lnSpc>
            <a:spcBef>
              <a:spcPct val="0"/>
            </a:spcBef>
            <a:spcAft>
              <a:spcPct val="35000"/>
            </a:spcAft>
            <a:buNone/>
          </a:pPr>
          <a:r>
            <a:rPr lang="en-US" sz="1100" kern="1200"/>
            <a:t>Mentor is Required</a:t>
          </a:r>
        </a:p>
        <a:p>
          <a:pPr marL="0" lvl="0" indent="0" algn="l" defTabSz="488950">
            <a:lnSpc>
              <a:spcPct val="90000"/>
            </a:lnSpc>
            <a:spcBef>
              <a:spcPct val="0"/>
            </a:spcBef>
            <a:spcAft>
              <a:spcPct val="35000"/>
            </a:spcAft>
            <a:buNone/>
          </a:pPr>
          <a:r>
            <a:rPr lang="en-US" sz="1100" kern="1200"/>
            <a:t>1 or more Fall Observations</a:t>
          </a:r>
        </a:p>
        <a:p>
          <a:pPr marL="0" lvl="0" indent="0" algn="l" defTabSz="488950">
            <a:lnSpc>
              <a:spcPct val="90000"/>
            </a:lnSpc>
            <a:spcBef>
              <a:spcPct val="0"/>
            </a:spcBef>
            <a:spcAft>
              <a:spcPct val="35000"/>
            </a:spcAft>
            <a:buNone/>
          </a:pPr>
          <a:r>
            <a:rPr lang="en-US" sz="1100" kern="1200"/>
            <a:t>1 or more Spring Observations</a:t>
          </a:r>
        </a:p>
      </dsp:txBody>
      <dsp:txXfrm>
        <a:off x="5454" y="1069409"/>
        <a:ext cx="1894126" cy="2461925"/>
      </dsp:txXfrm>
    </dsp:sp>
    <dsp:sp modelId="{2F3CB19B-C7FD-4EA9-94CF-9F54F9454C99}">
      <dsp:nvSpPr>
        <dsp:cNvPr id="0" name=""/>
        <dsp:cNvSpPr/>
      </dsp:nvSpPr>
      <dsp:spPr>
        <a:xfrm>
          <a:off x="2045843" y="444971"/>
          <a:ext cx="2081457" cy="624437"/>
        </a:xfrm>
        <a:prstGeom prst="chevron">
          <a:avLst>
            <a:gd name="adj" fmla="val 3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101" tIns="77101" rIns="77101" bIns="77101" numCol="1" spcCol="1270" anchor="ctr" anchorCtr="0">
          <a:noAutofit/>
        </a:bodyPr>
        <a:lstStyle/>
        <a:p>
          <a:pPr marL="0" lvl="0" indent="0" algn="ctr" defTabSz="622300">
            <a:lnSpc>
              <a:spcPct val="90000"/>
            </a:lnSpc>
            <a:spcBef>
              <a:spcPct val="0"/>
            </a:spcBef>
            <a:spcAft>
              <a:spcPct val="35000"/>
            </a:spcAft>
            <a:buNone/>
          </a:pPr>
          <a:r>
            <a:rPr lang="en-US" sz="1400" b="1" u="sng" kern="1200"/>
            <a:t>Annual and Continuing Summative</a:t>
          </a:r>
        </a:p>
      </dsp:txBody>
      <dsp:txXfrm>
        <a:off x="2233174" y="444971"/>
        <a:ext cx="1706795" cy="624437"/>
      </dsp:txXfrm>
    </dsp:sp>
    <dsp:sp modelId="{5F340216-794A-47D4-B174-5B882E288852}">
      <dsp:nvSpPr>
        <dsp:cNvPr id="0" name=""/>
        <dsp:cNvSpPr/>
      </dsp:nvSpPr>
      <dsp:spPr>
        <a:xfrm>
          <a:off x="2045843" y="1069409"/>
          <a:ext cx="1894126" cy="246192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678" tIns="149678" rIns="149678" bIns="299356" numCol="1" spcCol="1270" anchor="t" anchorCtr="0">
          <a:noAutofit/>
        </a:bodyPr>
        <a:lstStyle/>
        <a:p>
          <a:pPr marL="0" lvl="0" indent="0" algn="l" defTabSz="488950">
            <a:lnSpc>
              <a:spcPct val="90000"/>
            </a:lnSpc>
            <a:spcBef>
              <a:spcPct val="0"/>
            </a:spcBef>
            <a:spcAft>
              <a:spcPct val="35000"/>
            </a:spcAft>
            <a:buNone/>
          </a:pPr>
          <a:r>
            <a:rPr lang="en-US" sz="1100" kern="1200"/>
            <a:t>Fall</a:t>
          </a:r>
        </a:p>
        <a:p>
          <a:pPr marL="57150" lvl="1" indent="-57150" algn="l" defTabSz="400050">
            <a:lnSpc>
              <a:spcPct val="90000"/>
            </a:lnSpc>
            <a:spcBef>
              <a:spcPct val="0"/>
            </a:spcBef>
            <a:spcAft>
              <a:spcPct val="15000"/>
            </a:spcAft>
            <a:buChar char="•"/>
          </a:pPr>
          <a:r>
            <a:rPr lang="en-US" sz="900" kern="1200" dirty="0"/>
            <a:t>Observation by Administrator</a:t>
          </a:r>
        </a:p>
        <a:p>
          <a:pPr marL="57150" lvl="1" indent="-57150" algn="l" defTabSz="400050">
            <a:lnSpc>
              <a:spcPct val="90000"/>
            </a:lnSpc>
            <a:spcBef>
              <a:spcPct val="0"/>
            </a:spcBef>
            <a:spcAft>
              <a:spcPct val="15000"/>
            </a:spcAft>
            <a:buChar char="•"/>
          </a:pPr>
          <a:r>
            <a:rPr lang="en-US" sz="900" kern="1200" dirty="0"/>
            <a:t>Observation by Certified Librarian</a:t>
          </a:r>
        </a:p>
        <a:p>
          <a:pPr marL="57150" lvl="1" indent="-57150" algn="l" defTabSz="400050">
            <a:lnSpc>
              <a:spcPct val="90000"/>
            </a:lnSpc>
            <a:spcBef>
              <a:spcPct val="0"/>
            </a:spcBef>
            <a:spcAft>
              <a:spcPct val="15000"/>
            </a:spcAft>
            <a:buChar char="•"/>
          </a:pPr>
          <a:r>
            <a:rPr lang="en-US" sz="900" kern="1200" dirty="0"/>
            <a:t>Consensus form completed by Evaluation Chair</a:t>
          </a:r>
        </a:p>
        <a:p>
          <a:pPr marL="0" lvl="0" indent="0" algn="l" defTabSz="488950">
            <a:lnSpc>
              <a:spcPct val="90000"/>
            </a:lnSpc>
            <a:spcBef>
              <a:spcPct val="0"/>
            </a:spcBef>
            <a:spcAft>
              <a:spcPct val="35000"/>
            </a:spcAft>
            <a:buNone/>
          </a:pPr>
          <a:r>
            <a:rPr lang="en-US" sz="1100" kern="1200"/>
            <a:t>Spring</a:t>
          </a:r>
        </a:p>
        <a:p>
          <a:pPr marL="57150" lvl="1" indent="-57150" algn="l" defTabSz="400050">
            <a:lnSpc>
              <a:spcPct val="90000"/>
            </a:lnSpc>
            <a:spcBef>
              <a:spcPct val="0"/>
            </a:spcBef>
            <a:spcAft>
              <a:spcPct val="15000"/>
            </a:spcAft>
            <a:buChar char="•"/>
          </a:pPr>
          <a:r>
            <a:rPr lang="en-US" sz="900" kern="1200" dirty="0"/>
            <a:t>Observation by Administrator</a:t>
          </a:r>
        </a:p>
        <a:p>
          <a:pPr marL="57150" lvl="1" indent="-57150" algn="l" defTabSz="400050">
            <a:lnSpc>
              <a:spcPct val="90000"/>
            </a:lnSpc>
            <a:spcBef>
              <a:spcPct val="0"/>
            </a:spcBef>
            <a:spcAft>
              <a:spcPct val="15000"/>
            </a:spcAft>
            <a:buChar char="•"/>
          </a:pPr>
          <a:r>
            <a:rPr lang="en-US" sz="900" kern="1200" dirty="0"/>
            <a:t>Observation by Certified Librarian</a:t>
          </a:r>
        </a:p>
        <a:p>
          <a:pPr marL="57150" lvl="1" indent="-57150" algn="l" defTabSz="400050">
            <a:lnSpc>
              <a:spcPct val="90000"/>
            </a:lnSpc>
            <a:spcBef>
              <a:spcPct val="0"/>
            </a:spcBef>
            <a:spcAft>
              <a:spcPct val="15000"/>
            </a:spcAft>
            <a:buChar char="•"/>
          </a:pPr>
          <a:r>
            <a:rPr lang="en-US" sz="900" kern="1200" dirty="0"/>
            <a:t>Consensus form completed by Evaluation Chair</a:t>
          </a:r>
        </a:p>
      </dsp:txBody>
      <dsp:txXfrm>
        <a:off x="2045843" y="1069409"/>
        <a:ext cx="1894126" cy="2461925"/>
      </dsp:txXfrm>
    </dsp:sp>
    <dsp:sp modelId="{9167A6B1-FDC9-4982-BCA8-D5F05EB53DF6}">
      <dsp:nvSpPr>
        <dsp:cNvPr id="0" name=""/>
        <dsp:cNvSpPr/>
      </dsp:nvSpPr>
      <dsp:spPr>
        <a:xfrm>
          <a:off x="4086233" y="444971"/>
          <a:ext cx="2081457" cy="624437"/>
        </a:xfrm>
        <a:prstGeom prst="chevron">
          <a:avLst>
            <a:gd name="adj" fmla="val 3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101" tIns="77101" rIns="77101" bIns="77101" numCol="1" spcCol="1270" anchor="ctr" anchorCtr="0">
          <a:noAutofit/>
        </a:bodyPr>
        <a:lstStyle/>
        <a:p>
          <a:pPr marL="0" lvl="0" indent="0" algn="ctr" defTabSz="622300">
            <a:lnSpc>
              <a:spcPct val="90000"/>
            </a:lnSpc>
            <a:spcBef>
              <a:spcPct val="0"/>
            </a:spcBef>
            <a:spcAft>
              <a:spcPct val="35000"/>
            </a:spcAft>
            <a:buNone/>
          </a:pPr>
          <a:r>
            <a:rPr lang="en-US" sz="1400" b="1" u="sng" kern="1200"/>
            <a:t>Annual Formative</a:t>
          </a:r>
        </a:p>
      </dsp:txBody>
      <dsp:txXfrm>
        <a:off x="4273564" y="444971"/>
        <a:ext cx="1706795" cy="624437"/>
      </dsp:txXfrm>
    </dsp:sp>
    <dsp:sp modelId="{547CDF1B-A4E2-4EF4-ABB7-1E90900B17A5}">
      <dsp:nvSpPr>
        <dsp:cNvPr id="0" name=""/>
        <dsp:cNvSpPr/>
      </dsp:nvSpPr>
      <dsp:spPr>
        <a:xfrm>
          <a:off x="4086233" y="1069409"/>
          <a:ext cx="1894126" cy="246192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678" tIns="149678" rIns="149678" bIns="299356" numCol="1" spcCol="1270" anchor="t" anchorCtr="0">
          <a:noAutofit/>
        </a:bodyPr>
        <a:lstStyle/>
        <a:p>
          <a:pPr marL="0" lvl="0" indent="0" algn="l" defTabSz="488950">
            <a:lnSpc>
              <a:spcPct val="90000"/>
            </a:lnSpc>
            <a:spcBef>
              <a:spcPct val="0"/>
            </a:spcBef>
            <a:spcAft>
              <a:spcPct val="35000"/>
            </a:spcAft>
            <a:buNone/>
          </a:pPr>
          <a:r>
            <a:rPr lang="en-US" sz="1100" kern="1200"/>
            <a:t>Mentor Required</a:t>
          </a:r>
        </a:p>
        <a:p>
          <a:pPr marL="0" lvl="0" indent="0" algn="l" defTabSz="488950">
            <a:lnSpc>
              <a:spcPct val="90000"/>
            </a:lnSpc>
            <a:spcBef>
              <a:spcPct val="0"/>
            </a:spcBef>
            <a:spcAft>
              <a:spcPct val="35000"/>
            </a:spcAft>
            <a:buNone/>
          </a:pPr>
          <a:r>
            <a:rPr lang="en-US" sz="1100" kern="1200"/>
            <a:t>Fall</a:t>
          </a:r>
        </a:p>
        <a:p>
          <a:pPr marL="57150" lvl="1" indent="-57150" algn="l" defTabSz="488950">
            <a:lnSpc>
              <a:spcPct val="90000"/>
            </a:lnSpc>
            <a:spcBef>
              <a:spcPct val="0"/>
            </a:spcBef>
            <a:spcAft>
              <a:spcPct val="15000"/>
            </a:spcAft>
            <a:buChar char="•"/>
          </a:pPr>
          <a:r>
            <a:rPr lang="en-US" sz="1100" kern="1200" dirty="0"/>
            <a:t>Observation by Administrator</a:t>
          </a:r>
        </a:p>
        <a:p>
          <a:pPr marL="57150" lvl="1" indent="-57150" algn="l" defTabSz="488950">
            <a:lnSpc>
              <a:spcPct val="90000"/>
            </a:lnSpc>
            <a:spcBef>
              <a:spcPct val="0"/>
            </a:spcBef>
            <a:spcAft>
              <a:spcPct val="15000"/>
            </a:spcAft>
            <a:buChar char="•"/>
          </a:pPr>
          <a:r>
            <a:rPr lang="en-US" sz="1100" kern="1200" dirty="0"/>
            <a:t>Observation by Certified Librarian</a:t>
          </a:r>
        </a:p>
        <a:p>
          <a:pPr marL="57150" lvl="1" indent="-57150" algn="l" defTabSz="488950">
            <a:lnSpc>
              <a:spcPct val="90000"/>
            </a:lnSpc>
            <a:spcBef>
              <a:spcPct val="0"/>
            </a:spcBef>
            <a:spcAft>
              <a:spcPct val="15000"/>
            </a:spcAft>
            <a:buChar char="•"/>
          </a:pPr>
          <a:r>
            <a:rPr lang="en-US" sz="1100" kern="1200" dirty="0"/>
            <a:t>Consensus form completed by Evaluation Chair</a:t>
          </a:r>
        </a:p>
        <a:p>
          <a:pPr marL="0" lvl="0" indent="0" algn="l" defTabSz="488950">
            <a:lnSpc>
              <a:spcPct val="90000"/>
            </a:lnSpc>
            <a:spcBef>
              <a:spcPct val="0"/>
            </a:spcBef>
            <a:spcAft>
              <a:spcPct val="35000"/>
            </a:spcAft>
            <a:buNone/>
          </a:pPr>
          <a:r>
            <a:rPr lang="en-US" sz="1100" kern="1200"/>
            <a:t>Spring</a:t>
          </a:r>
        </a:p>
        <a:p>
          <a:pPr marL="57150" lvl="1" indent="-57150" algn="l" defTabSz="488950">
            <a:lnSpc>
              <a:spcPct val="90000"/>
            </a:lnSpc>
            <a:spcBef>
              <a:spcPct val="0"/>
            </a:spcBef>
            <a:spcAft>
              <a:spcPct val="15000"/>
            </a:spcAft>
            <a:buChar char="•"/>
          </a:pPr>
          <a:r>
            <a:rPr lang="en-US" sz="1100" kern="1200" dirty="0"/>
            <a:t>Observation by Administrator</a:t>
          </a:r>
        </a:p>
        <a:p>
          <a:pPr marL="57150" lvl="1" indent="-57150" algn="l" defTabSz="488950">
            <a:lnSpc>
              <a:spcPct val="90000"/>
            </a:lnSpc>
            <a:spcBef>
              <a:spcPct val="0"/>
            </a:spcBef>
            <a:spcAft>
              <a:spcPct val="15000"/>
            </a:spcAft>
            <a:buChar char="•"/>
          </a:pPr>
          <a:r>
            <a:rPr lang="en-US" sz="1100" kern="1200" dirty="0"/>
            <a:t>Observation by Certified Librarian</a:t>
          </a:r>
        </a:p>
        <a:p>
          <a:pPr marL="57150" lvl="1" indent="-57150" algn="l" defTabSz="488950">
            <a:lnSpc>
              <a:spcPct val="90000"/>
            </a:lnSpc>
            <a:spcBef>
              <a:spcPct val="0"/>
            </a:spcBef>
            <a:spcAft>
              <a:spcPct val="15000"/>
            </a:spcAft>
            <a:buChar char="•"/>
          </a:pPr>
          <a:r>
            <a:rPr lang="en-US" sz="1100" kern="1200" dirty="0"/>
            <a:t>Consensus form completed by Evaluation Chair</a:t>
          </a:r>
        </a:p>
      </dsp:txBody>
      <dsp:txXfrm>
        <a:off x="4086233" y="1069409"/>
        <a:ext cx="1894126" cy="2461925"/>
      </dsp:txXfrm>
    </dsp:sp>
    <dsp:sp modelId="{9AECD3E1-2447-4DE8-84C5-485EF1DAC705}">
      <dsp:nvSpPr>
        <dsp:cNvPr id="0" name=""/>
        <dsp:cNvSpPr/>
      </dsp:nvSpPr>
      <dsp:spPr>
        <a:xfrm>
          <a:off x="6126622" y="444971"/>
          <a:ext cx="2081457" cy="624437"/>
        </a:xfrm>
        <a:prstGeom prst="chevron">
          <a:avLst>
            <a:gd name="adj" fmla="val 30000"/>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101" tIns="77101" rIns="77101" bIns="77101" numCol="1" spcCol="1270" anchor="ctr" anchorCtr="0">
          <a:noAutofit/>
        </a:bodyPr>
        <a:lstStyle/>
        <a:p>
          <a:pPr marL="0" lvl="0" indent="0" algn="ctr" defTabSz="622300">
            <a:lnSpc>
              <a:spcPct val="90000"/>
            </a:lnSpc>
            <a:spcBef>
              <a:spcPct val="0"/>
            </a:spcBef>
            <a:spcAft>
              <a:spcPct val="35000"/>
            </a:spcAft>
            <a:buNone/>
          </a:pPr>
          <a:r>
            <a:rPr lang="en-US" sz="1400" b="1" u="sng" kern="1200"/>
            <a:t>Continuing Formative</a:t>
          </a:r>
        </a:p>
      </dsp:txBody>
      <dsp:txXfrm>
        <a:off x="6313953" y="444971"/>
        <a:ext cx="1706795" cy="624437"/>
      </dsp:txXfrm>
    </dsp:sp>
    <dsp:sp modelId="{07DE059B-A78E-4036-A3F9-9BA61080CF20}">
      <dsp:nvSpPr>
        <dsp:cNvPr id="0" name=""/>
        <dsp:cNvSpPr/>
      </dsp:nvSpPr>
      <dsp:spPr>
        <a:xfrm>
          <a:off x="6126622" y="1069409"/>
          <a:ext cx="1894126" cy="2461925"/>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678" tIns="149678" rIns="149678" bIns="299356" numCol="1" spcCol="1270" anchor="t" anchorCtr="0">
          <a:noAutofit/>
        </a:bodyPr>
        <a:lstStyle/>
        <a:p>
          <a:pPr marL="0" lvl="0" indent="0" algn="l" defTabSz="488950">
            <a:lnSpc>
              <a:spcPct val="90000"/>
            </a:lnSpc>
            <a:spcBef>
              <a:spcPct val="0"/>
            </a:spcBef>
            <a:spcAft>
              <a:spcPct val="35000"/>
            </a:spcAft>
            <a:buNone/>
          </a:pPr>
          <a:r>
            <a:rPr lang="en-US" sz="1100" kern="1200"/>
            <a:t>1 or more Fall Observations</a:t>
          </a:r>
        </a:p>
        <a:p>
          <a:pPr marL="0" lvl="0" indent="0" algn="l" defTabSz="488950">
            <a:lnSpc>
              <a:spcPct val="90000"/>
            </a:lnSpc>
            <a:spcBef>
              <a:spcPct val="0"/>
            </a:spcBef>
            <a:spcAft>
              <a:spcPct val="35000"/>
            </a:spcAft>
            <a:buNone/>
          </a:pPr>
          <a:r>
            <a:rPr lang="en-US" sz="1100" kern="1200"/>
            <a:t>1 or more Spring Observations</a:t>
          </a:r>
        </a:p>
        <a:p>
          <a:pPr marL="0" lvl="0" indent="0" algn="l" defTabSz="488950">
            <a:lnSpc>
              <a:spcPct val="90000"/>
            </a:lnSpc>
            <a:spcBef>
              <a:spcPct val="0"/>
            </a:spcBef>
            <a:spcAft>
              <a:spcPct val="35000"/>
            </a:spcAft>
            <a:buNone/>
          </a:pPr>
          <a:r>
            <a:rPr lang="en-US" sz="1100" kern="1200"/>
            <a:t>Spring cycle can be skipped if all indicators are rated 3 or 4</a:t>
          </a:r>
        </a:p>
      </dsp:txBody>
      <dsp:txXfrm>
        <a:off x="6126622" y="1069409"/>
        <a:ext cx="1894126" cy="246192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3FB9D-DD0D-4B8B-8674-9EBD42381295}">
      <dsp:nvSpPr>
        <dsp:cNvPr id="0" name=""/>
        <dsp:cNvSpPr/>
      </dsp:nvSpPr>
      <dsp:spPr>
        <a:xfrm>
          <a:off x="0" y="189146"/>
          <a:ext cx="4878125" cy="2338318"/>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kern="1200"/>
            <a:t>Implemented before </a:t>
          </a:r>
          <a:r>
            <a:rPr lang="en-US" sz="3300" i="1" kern="1200"/>
            <a:t>announced</a:t>
          </a:r>
          <a:r>
            <a:rPr lang="en-US" sz="3300" kern="1200"/>
            <a:t> observations</a:t>
          </a:r>
        </a:p>
      </dsp:txBody>
      <dsp:txXfrm>
        <a:off x="114147" y="303293"/>
        <a:ext cx="4649831" cy="2110024"/>
      </dsp:txXfrm>
    </dsp:sp>
    <dsp:sp modelId="{E1C54E3D-A59D-4F81-B56E-368E2044544E}">
      <dsp:nvSpPr>
        <dsp:cNvPr id="0" name=""/>
        <dsp:cNvSpPr/>
      </dsp:nvSpPr>
      <dsp:spPr>
        <a:xfrm>
          <a:off x="0" y="2622505"/>
          <a:ext cx="4878125" cy="2338318"/>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kern="1200"/>
            <a:t>Librarian should be notified  of date and time of pre-conference at least 3 school days in advance</a:t>
          </a:r>
        </a:p>
      </dsp:txBody>
      <dsp:txXfrm>
        <a:off x="114147" y="2736652"/>
        <a:ext cx="4649831" cy="211002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D1ABB7-CD24-414B-A1EC-8741CFE50546}">
      <dsp:nvSpPr>
        <dsp:cNvPr id="0" name=""/>
        <dsp:cNvSpPr/>
      </dsp:nvSpPr>
      <dsp:spPr>
        <a:xfrm>
          <a:off x="935474" y="1074"/>
          <a:ext cx="1987078" cy="1192247"/>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Those who are being evaluated must be provided a written and oral explanation of the:</a:t>
          </a:r>
        </a:p>
      </dsp:txBody>
      <dsp:txXfrm>
        <a:off x="935474" y="1074"/>
        <a:ext cx="1987078" cy="1192247"/>
      </dsp:txXfrm>
    </dsp:sp>
    <dsp:sp modelId="{88F7AF87-569A-41A4-9F70-C159F0C4C25D}">
      <dsp:nvSpPr>
        <dsp:cNvPr id="0" name=""/>
        <dsp:cNvSpPr/>
      </dsp:nvSpPr>
      <dsp:spPr>
        <a:xfrm>
          <a:off x="3121260" y="1074"/>
          <a:ext cx="1987078" cy="1192247"/>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Evaluation process</a:t>
          </a:r>
        </a:p>
      </dsp:txBody>
      <dsp:txXfrm>
        <a:off x="3121260" y="1074"/>
        <a:ext cx="1987078" cy="1192247"/>
      </dsp:txXfrm>
    </dsp:sp>
    <dsp:sp modelId="{59B0993C-8CF1-4BAE-8A52-09289D20D787}">
      <dsp:nvSpPr>
        <dsp:cNvPr id="0" name=""/>
        <dsp:cNvSpPr/>
      </dsp:nvSpPr>
      <dsp:spPr>
        <a:xfrm>
          <a:off x="5307047" y="1074"/>
          <a:ext cx="1987078" cy="1192247"/>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Evaluation rubric</a:t>
          </a:r>
        </a:p>
      </dsp:txBody>
      <dsp:txXfrm>
        <a:off x="5307047" y="1074"/>
        <a:ext cx="1987078" cy="1192247"/>
      </dsp:txXfrm>
    </dsp:sp>
    <dsp:sp modelId="{B7A66FA5-3300-4BF7-A08B-56B5E40EC9AA}">
      <dsp:nvSpPr>
        <dsp:cNvPr id="0" name=""/>
        <dsp:cNvSpPr/>
      </dsp:nvSpPr>
      <dsp:spPr>
        <a:xfrm>
          <a:off x="935474" y="1392029"/>
          <a:ext cx="1987078" cy="1192247"/>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Evaluation timeline</a:t>
          </a:r>
        </a:p>
      </dsp:txBody>
      <dsp:txXfrm>
        <a:off x="935474" y="1392029"/>
        <a:ext cx="1987078" cy="1192247"/>
      </dsp:txXfrm>
    </dsp:sp>
    <dsp:sp modelId="{4DD67ABE-2B7B-4FBF-A6AD-23838DA147A5}">
      <dsp:nvSpPr>
        <dsp:cNvPr id="0" name=""/>
        <dsp:cNvSpPr/>
      </dsp:nvSpPr>
      <dsp:spPr>
        <a:xfrm>
          <a:off x="3121260" y="1392029"/>
          <a:ext cx="1987078" cy="1192247"/>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Criteria for successfully completing the evaluation</a:t>
          </a:r>
        </a:p>
      </dsp:txBody>
      <dsp:txXfrm>
        <a:off x="3121260" y="1392029"/>
        <a:ext cx="1987078" cy="1192247"/>
      </dsp:txXfrm>
    </dsp:sp>
    <dsp:sp modelId="{D616AA60-629E-49C1-88BB-3D3D76D64487}">
      <dsp:nvSpPr>
        <dsp:cNvPr id="0" name=""/>
        <dsp:cNvSpPr/>
      </dsp:nvSpPr>
      <dsp:spPr>
        <a:xfrm>
          <a:off x="5307047" y="1392029"/>
          <a:ext cx="1987078" cy="1192247"/>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Intended use of the evaluation results</a:t>
          </a:r>
        </a:p>
      </dsp:txBody>
      <dsp:txXfrm>
        <a:off x="5307047" y="1392029"/>
        <a:ext cx="1987078" cy="1192247"/>
      </dsp:txXfrm>
    </dsp:sp>
    <dsp:sp modelId="{A175A8E2-1337-4717-A736-FFE00718E8C2}">
      <dsp:nvSpPr>
        <dsp:cNvPr id="0" name=""/>
        <dsp:cNvSpPr/>
      </dsp:nvSpPr>
      <dsp:spPr>
        <a:xfrm>
          <a:off x="3121260" y="2782984"/>
          <a:ext cx="1987078" cy="1192247"/>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Name(s) of the evaluator(s)</a:t>
          </a:r>
        </a:p>
      </dsp:txBody>
      <dsp:txXfrm>
        <a:off x="3121260" y="2782984"/>
        <a:ext cx="1987078" cy="11922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D7DF11-2B08-4053-9066-29D64B0D7790}">
      <dsp:nvSpPr>
        <dsp:cNvPr id="0" name=""/>
        <dsp:cNvSpPr/>
      </dsp:nvSpPr>
      <dsp:spPr>
        <a:xfrm>
          <a:off x="0" y="184764"/>
          <a:ext cx="4878125" cy="153971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Practitioners, professors, HR leads, district leads, principals, evaluators &amp; mentors</a:t>
          </a:r>
        </a:p>
      </dsp:txBody>
      <dsp:txXfrm>
        <a:off x="75163" y="259927"/>
        <a:ext cx="4727799" cy="1389393"/>
      </dsp:txXfrm>
    </dsp:sp>
    <dsp:sp modelId="{E0BA2CD1-B156-4BC1-9E82-257F32D502C7}">
      <dsp:nvSpPr>
        <dsp:cNvPr id="0" name=""/>
        <dsp:cNvSpPr/>
      </dsp:nvSpPr>
      <dsp:spPr>
        <a:xfrm>
          <a:off x="0" y="1805125"/>
          <a:ext cx="4878125" cy="153971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Diverse in geography, size, grade level, &amp; schedule</a:t>
          </a:r>
        </a:p>
      </dsp:txBody>
      <dsp:txXfrm>
        <a:off x="75163" y="1880288"/>
        <a:ext cx="4727799" cy="1389393"/>
      </dsp:txXfrm>
    </dsp:sp>
    <dsp:sp modelId="{929BC760-0858-48AF-9F85-DECA458CDE46}">
      <dsp:nvSpPr>
        <dsp:cNvPr id="0" name=""/>
        <dsp:cNvSpPr/>
      </dsp:nvSpPr>
      <dsp:spPr>
        <a:xfrm>
          <a:off x="0" y="3425485"/>
          <a:ext cx="4878125" cy="153971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Analyzed surveys, other state and national models, SCTS 4.0 and ADEPT 2006</a:t>
          </a:r>
        </a:p>
      </dsp:txBody>
      <dsp:txXfrm>
        <a:off x="75163" y="3500648"/>
        <a:ext cx="4727799" cy="13893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457085" y="-19762"/>
          <a:ext cx="2406879" cy="2406879"/>
        </a:xfrm>
        <a:prstGeom prst="circularArrow">
          <a:avLst>
            <a:gd name="adj1" fmla="val 4668"/>
            <a:gd name="adj2" fmla="val 272909"/>
            <a:gd name="adj3" fmla="val 13296323"/>
            <a:gd name="adj4" fmla="val 17722417"/>
            <a:gd name="adj5" fmla="val 4847"/>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958369" y="286"/>
          <a:ext cx="1404311" cy="70215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Pre-observation Conference</a:t>
          </a:r>
        </a:p>
      </dsp:txBody>
      <dsp:txXfrm>
        <a:off x="992645" y="34562"/>
        <a:ext cx="1335759" cy="633603"/>
      </dsp:txXfrm>
    </dsp:sp>
    <dsp:sp modelId="{C3F528E0-0169-42E3-91B5-755CD7B3BDFB}">
      <dsp:nvSpPr>
        <dsp:cNvPr id="0" name=""/>
        <dsp:cNvSpPr/>
      </dsp:nvSpPr>
      <dsp:spPr>
        <a:xfrm>
          <a:off x="1822599" y="864516"/>
          <a:ext cx="1404311" cy="70215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Observation</a:t>
          </a:r>
        </a:p>
      </dsp:txBody>
      <dsp:txXfrm>
        <a:off x="1856875" y="898792"/>
        <a:ext cx="1335759" cy="633603"/>
      </dsp:txXfrm>
    </dsp:sp>
    <dsp:sp modelId="{E91486F7-A43E-49FA-B31F-DB6BDFDF7234}">
      <dsp:nvSpPr>
        <dsp:cNvPr id="0" name=""/>
        <dsp:cNvSpPr/>
      </dsp:nvSpPr>
      <dsp:spPr>
        <a:xfrm>
          <a:off x="958369" y="1728746"/>
          <a:ext cx="1404311" cy="70215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Reflection</a:t>
          </a:r>
        </a:p>
      </dsp:txBody>
      <dsp:txXfrm>
        <a:off x="992645" y="1763022"/>
        <a:ext cx="1335759" cy="633603"/>
      </dsp:txXfrm>
    </dsp:sp>
    <dsp:sp modelId="{2A4E80CB-64FF-4584-8E81-452F5F19E13C}">
      <dsp:nvSpPr>
        <dsp:cNvPr id="0" name=""/>
        <dsp:cNvSpPr/>
      </dsp:nvSpPr>
      <dsp:spPr>
        <a:xfrm>
          <a:off x="94139" y="864516"/>
          <a:ext cx="1404311" cy="70215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Post-observation Conference</a:t>
          </a:r>
        </a:p>
      </dsp:txBody>
      <dsp:txXfrm>
        <a:off x="128415" y="898792"/>
        <a:ext cx="1335759" cy="6336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929DE1-3276-42C4-A815-3056063A254C}">
      <dsp:nvSpPr>
        <dsp:cNvPr id="0" name=""/>
        <dsp:cNvSpPr/>
      </dsp:nvSpPr>
      <dsp:spPr>
        <a:xfrm>
          <a:off x="0" y="485"/>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CA6B9C82-5B70-4DC5-8D3C-9F9C3F8905CD}">
      <dsp:nvSpPr>
        <dsp:cNvPr id="0" name=""/>
        <dsp:cNvSpPr/>
      </dsp:nvSpPr>
      <dsp:spPr>
        <a:xfrm>
          <a:off x="0" y="485"/>
          <a:ext cx="8229600" cy="795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Domain: Instruction</a:t>
          </a:r>
        </a:p>
      </dsp:txBody>
      <dsp:txXfrm>
        <a:off x="0" y="485"/>
        <a:ext cx="8229600" cy="795067"/>
      </dsp:txXfrm>
    </dsp:sp>
    <dsp:sp modelId="{68AF94AD-F069-4724-A2F8-B1340D9980D3}">
      <dsp:nvSpPr>
        <dsp:cNvPr id="0" name=""/>
        <dsp:cNvSpPr/>
      </dsp:nvSpPr>
      <dsp:spPr>
        <a:xfrm>
          <a:off x="0" y="795552"/>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F28D076B-8C0C-425B-B1E5-1B474159ED8E}">
      <dsp:nvSpPr>
        <dsp:cNvPr id="0" name=""/>
        <dsp:cNvSpPr/>
      </dsp:nvSpPr>
      <dsp:spPr>
        <a:xfrm>
          <a:off x="0" y="795552"/>
          <a:ext cx="8229600" cy="795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Indicator: Creating a Positive Learning Environment</a:t>
          </a:r>
        </a:p>
      </dsp:txBody>
      <dsp:txXfrm>
        <a:off x="0" y="795552"/>
        <a:ext cx="8229600" cy="795067"/>
      </dsp:txXfrm>
    </dsp:sp>
    <dsp:sp modelId="{6E600F37-6510-4AD9-82E3-8E99ADD37323}">
      <dsp:nvSpPr>
        <dsp:cNvPr id="0" name=""/>
        <dsp:cNvSpPr/>
      </dsp:nvSpPr>
      <dsp:spPr>
        <a:xfrm>
          <a:off x="0" y="1590619"/>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1B6DFF3E-3D21-45FA-9A80-CCC7842036E5}">
      <dsp:nvSpPr>
        <dsp:cNvPr id="0" name=""/>
        <dsp:cNvSpPr/>
      </dsp:nvSpPr>
      <dsp:spPr>
        <a:xfrm>
          <a:off x="0" y="1590619"/>
          <a:ext cx="8229600" cy="795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Descriptor: The SLP uses effective strategies to motivate and engage students in the learning process.</a:t>
          </a:r>
        </a:p>
      </dsp:txBody>
      <dsp:txXfrm>
        <a:off x="0" y="1590619"/>
        <a:ext cx="8229600" cy="795067"/>
      </dsp:txXfrm>
    </dsp:sp>
    <dsp:sp modelId="{1AD80AC5-1B0A-407B-BD0E-D7E00A4C3E6E}">
      <dsp:nvSpPr>
        <dsp:cNvPr id="0" name=""/>
        <dsp:cNvSpPr/>
      </dsp:nvSpPr>
      <dsp:spPr>
        <a:xfrm>
          <a:off x="0" y="2385686"/>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E20463B2-CE52-4D25-BCBE-CBFD1B525870}">
      <dsp:nvSpPr>
        <dsp:cNvPr id="0" name=""/>
        <dsp:cNvSpPr/>
      </dsp:nvSpPr>
      <dsp:spPr>
        <a:xfrm>
          <a:off x="0" y="2385686"/>
          <a:ext cx="8229600" cy="795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What types of activities/strategies would the evaluator possibly see being used in a therapy session as evidence? </a:t>
          </a:r>
        </a:p>
      </dsp:txBody>
      <dsp:txXfrm>
        <a:off x="0" y="2385686"/>
        <a:ext cx="8229600" cy="795067"/>
      </dsp:txXfrm>
    </dsp:sp>
    <dsp:sp modelId="{E5A4BACE-AB42-491A-895B-E42A84D0050D}">
      <dsp:nvSpPr>
        <dsp:cNvPr id="0" name=""/>
        <dsp:cNvSpPr/>
      </dsp:nvSpPr>
      <dsp:spPr>
        <a:xfrm>
          <a:off x="0" y="3180753"/>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BDBD3B76-C82B-4198-BB6E-8FDDA08AB913}">
      <dsp:nvSpPr>
        <dsp:cNvPr id="0" name=""/>
        <dsp:cNvSpPr/>
      </dsp:nvSpPr>
      <dsp:spPr>
        <a:xfrm>
          <a:off x="0" y="3180753"/>
          <a:ext cx="8229600" cy="795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Jot down your ideas.</a:t>
          </a:r>
        </a:p>
      </dsp:txBody>
      <dsp:txXfrm>
        <a:off x="0" y="3180753"/>
        <a:ext cx="8229600" cy="7950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CB67A2-F065-4477-890C-92172967ED62}">
      <dsp:nvSpPr>
        <dsp:cNvPr id="0" name=""/>
        <dsp:cNvSpPr/>
      </dsp:nvSpPr>
      <dsp:spPr>
        <a:xfrm>
          <a:off x="0" y="4224091"/>
          <a:ext cx="4878125" cy="924127"/>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a:t>The Orientation date must be entered by an ADEPT administrator or an evaluator </a:t>
          </a:r>
          <a:r>
            <a:rPr lang="en-US" sz="1400" b="1" i="1" kern="1200"/>
            <a:t>before</a:t>
          </a:r>
          <a:r>
            <a:rPr lang="en-US" sz="1400" kern="1200"/>
            <a:t> the teacher can sign the orientation. </a:t>
          </a:r>
        </a:p>
      </dsp:txBody>
      <dsp:txXfrm>
        <a:off x="0" y="4224091"/>
        <a:ext cx="4878125" cy="924127"/>
      </dsp:txXfrm>
    </dsp:sp>
    <dsp:sp modelId="{1211118C-A7A3-42A8-9F5A-42851FEC3D51}">
      <dsp:nvSpPr>
        <dsp:cNvPr id="0" name=""/>
        <dsp:cNvSpPr/>
      </dsp:nvSpPr>
      <dsp:spPr>
        <a:xfrm rot="10800000">
          <a:off x="0" y="2816644"/>
          <a:ext cx="4878125" cy="1421308"/>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a:t>If evaluation teams are created at the district level, the schools cannot change the teams. If the teams are created by the school, changes can be made by the district or the school. </a:t>
          </a:r>
        </a:p>
      </dsp:txBody>
      <dsp:txXfrm rot="10800000">
        <a:off x="0" y="2816644"/>
        <a:ext cx="4878125" cy="923523"/>
      </dsp:txXfrm>
    </dsp:sp>
    <dsp:sp modelId="{A30C73A4-EF18-4D20-9F8D-90C248D2E3FD}">
      <dsp:nvSpPr>
        <dsp:cNvPr id="0" name=""/>
        <dsp:cNvSpPr/>
      </dsp:nvSpPr>
      <dsp:spPr>
        <a:xfrm rot="10800000">
          <a:off x="0" y="1409197"/>
          <a:ext cx="4878125" cy="1421308"/>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a:t>When adding team members, the evaluator needs to be given permissions to the evaluation. </a:t>
          </a:r>
        </a:p>
      </dsp:txBody>
      <dsp:txXfrm rot="10800000">
        <a:off x="0" y="1409197"/>
        <a:ext cx="4878125" cy="923523"/>
      </dsp:txXfrm>
    </dsp:sp>
    <dsp:sp modelId="{6038E2A1-B196-4AA6-A672-E140111D5DD7}">
      <dsp:nvSpPr>
        <dsp:cNvPr id="0" name=""/>
        <dsp:cNvSpPr/>
      </dsp:nvSpPr>
      <dsp:spPr>
        <a:xfrm rot="10800000">
          <a:off x="0" y="1750"/>
          <a:ext cx="4878125" cy="1421308"/>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a:t>Every evaluation needs an evaluation chair. This is also required for Special Areas. </a:t>
          </a:r>
        </a:p>
      </dsp:txBody>
      <dsp:txXfrm rot="10800000">
        <a:off x="0" y="1750"/>
        <a:ext cx="4878125" cy="92352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BD50A-B56D-4A57-9663-CD0C3CE15F64}">
      <dsp:nvSpPr>
        <dsp:cNvPr id="0" name=""/>
        <dsp:cNvSpPr/>
      </dsp:nvSpPr>
      <dsp:spPr>
        <a:xfrm>
          <a:off x="0" y="365259"/>
          <a:ext cx="4878125" cy="3528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6257C08-F913-4AD3-B9CC-12C4D23A3695}">
      <dsp:nvSpPr>
        <dsp:cNvPr id="0" name=""/>
        <dsp:cNvSpPr/>
      </dsp:nvSpPr>
      <dsp:spPr>
        <a:xfrm>
          <a:off x="243906" y="158619"/>
          <a:ext cx="3414687" cy="4132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067" tIns="0" rIns="129067" bIns="0" numCol="1" spcCol="1270" anchor="ctr" anchorCtr="0">
          <a:noAutofit/>
        </a:bodyPr>
        <a:lstStyle/>
        <a:p>
          <a:pPr marL="0" lvl="0" indent="0" algn="l" defTabSz="622300">
            <a:lnSpc>
              <a:spcPct val="90000"/>
            </a:lnSpc>
            <a:spcBef>
              <a:spcPct val="0"/>
            </a:spcBef>
            <a:spcAft>
              <a:spcPct val="35000"/>
            </a:spcAft>
            <a:buNone/>
          </a:pPr>
          <a:r>
            <a:rPr lang="en-US" sz="1400" kern="1200"/>
            <a:t>Orientation</a:t>
          </a:r>
        </a:p>
      </dsp:txBody>
      <dsp:txXfrm>
        <a:off x="264081" y="178794"/>
        <a:ext cx="3374337" cy="372930"/>
      </dsp:txXfrm>
    </dsp:sp>
    <dsp:sp modelId="{072D9F89-A366-40D3-AB30-41D1A6F7DF80}">
      <dsp:nvSpPr>
        <dsp:cNvPr id="0" name=""/>
        <dsp:cNvSpPr/>
      </dsp:nvSpPr>
      <dsp:spPr>
        <a:xfrm>
          <a:off x="0" y="1000299"/>
          <a:ext cx="4878125" cy="3528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732AC2-64B9-48B8-8E6E-3EF3BB44E7A4}">
      <dsp:nvSpPr>
        <dsp:cNvPr id="0" name=""/>
        <dsp:cNvSpPr/>
      </dsp:nvSpPr>
      <dsp:spPr>
        <a:xfrm>
          <a:off x="243906" y="793659"/>
          <a:ext cx="3414687" cy="4132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067" tIns="0" rIns="129067" bIns="0" numCol="1" spcCol="1270" anchor="ctr" anchorCtr="0">
          <a:noAutofit/>
        </a:bodyPr>
        <a:lstStyle/>
        <a:p>
          <a:pPr marL="0" lvl="0" indent="0" algn="l" defTabSz="622300">
            <a:lnSpc>
              <a:spcPct val="90000"/>
            </a:lnSpc>
            <a:spcBef>
              <a:spcPct val="0"/>
            </a:spcBef>
            <a:spcAft>
              <a:spcPct val="35000"/>
            </a:spcAft>
            <a:buNone/>
          </a:pPr>
          <a:r>
            <a:rPr lang="en-US" sz="1400" kern="1200" dirty="0"/>
            <a:t>Goals </a:t>
          </a:r>
        </a:p>
      </dsp:txBody>
      <dsp:txXfrm>
        <a:off x="264081" y="813834"/>
        <a:ext cx="3374337" cy="372930"/>
      </dsp:txXfrm>
    </dsp:sp>
    <dsp:sp modelId="{E48DA92D-4344-4229-BD53-FD698D4D667C}">
      <dsp:nvSpPr>
        <dsp:cNvPr id="0" name=""/>
        <dsp:cNvSpPr/>
      </dsp:nvSpPr>
      <dsp:spPr>
        <a:xfrm>
          <a:off x="0" y="1635339"/>
          <a:ext cx="4878125" cy="3528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38D0BC-BDD8-45EC-B1F4-7C727CF5C0C3}">
      <dsp:nvSpPr>
        <dsp:cNvPr id="0" name=""/>
        <dsp:cNvSpPr/>
      </dsp:nvSpPr>
      <dsp:spPr>
        <a:xfrm>
          <a:off x="243906" y="1428700"/>
          <a:ext cx="3414687" cy="4132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067" tIns="0" rIns="129067" bIns="0" numCol="1" spcCol="1270" anchor="ctr" anchorCtr="0">
          <a:noAutofit/>
        </a:bodyPr>
        <a:lstStyle/>
        <a:p>
          <a:pPr marL="0" lvl="0" indent="0" algn="l" defTabSz="622300">
            <a:lnSpc>
              <a:spcPct val="90000"/>
            </a:lnSpc>
            <a:spcBef>
              <a:spcPct val="0"/>
            </a:spcBef>
            <a:spcAft>
              <a:spcPct val="35000"/>
            </a:spcAft>
            <a:buNone/>
          </a:pPr>
          <a:r>
            <a:rPr lang="en-US" sz="1400" kern="1200"/>
            <a:t>Observations</a:t>
          </a:r>
        </a:p>
      </dsp:txBody>
      <dsp:txXfrm>
        <a:off x="264081" y="1448875"/>
        <a:ext cx="3374337" cy="372930"/>
      </dsp:txXfrm>
    </dsp:sp>
    <dsp:sp modelId="{1DA6F4D4-EBF8-4248-BBF4-6DAB1DBE0982}">
      <dsp:nvSpPr>
        <dsp:cNvPr id="0" name=""/>
        <dsp:cNvSpPr/>
      </dsp:nvSpPr>
      <dsp:spPr>
        <a:xfrm>
          <a:off x="0" y="2270379"/>
          <a:ext cx="4878125" cy="81585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78597" tIns="291592" rIns="378597"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a:t>Worksheets</a:t>
          </a:r>
        </a:p>
        <a:p>
          <a:pPr marL="114300" lvl="1" indent="-114300" algn="l" defTabSz="622300">
            <a:lnSpc>
              <a:spcPct val="90000"/>
            </a:lnSpc>
            <a:spcBef>
              <a:spcPct val="0"/>
            </a:spcBef>
            <a:spcAft>
              <a:spcPct val="15000"/>
            </a:spcAft>
            <a:buChar char="•"/>
          </a:pPr>
          <a:r>
            <a:rPr lang="en-US" sz="1400" kern="1200"/>
            <a:t>Evaluation Conference Scoring</a:t>
          </a:r>
        </a:p>
      </dsp:txBody>
      <dsp:txXfrm>
        <a:off x="0" y="2270379"/>
        <a:ext cx="4878125" cy="815850"/>
      </dsp:txXfrm>
    </dsp:sp>
    <dsp:sp modelId="{3FAB3CA1-D407-4C30-A9F5-DC2096B670F9}">
      <dsp:nvSpPr>
        <dsp:cNvPr id="0" name=""/>
        <dsp:cNvSpPr/>
      </dsp:nvSpPr>
      <dsp:spPr>
        <a:xfrm>
          <a:off x="243906" y="2063740"/>
          <a:ext cx="3414687" cy="4132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067" tIns="0" rIns="129067" bIns="0" numCol="1" spcCol="1270" anchor="ctr" anchorCtr="0">
          <a:noAutofit/>
        </a:bodyPr>
        <a:lstStyle/>
        <a:p>
          <a:pPr marL="0" lvl="0" indent="0" algn="l" defTabSz="622300">
            <a:lnSpc>
              <a:spcPct val="90000"/>
            </a:lnSpc>
            <a:spcBef>
              <a:spcPct val="0"/>
            </a:spcBef>
            <a:spcAft>
              <a:spcPct val="35000"/>
            </a:spcAft>
            <a:buNone/>
          </a:pPr>
          <a:r>
            <a:rPr lang="en-US" sz="1400" kern="1200"/>
            <a:t>Evaluation Conferences</a:t>
          </a:r>
        </a:p>
      </dsp:txBody>
      <dsp:txXfrm>
        <a:off x="264081" y="2083915"/>
        <a:ext cx="3374337" cy="372930"/>
      </dsp:txXfrm>
    </dsp:sp>
    <dsp:sp modelId="{91C9F0F0-D92F-49EF-AA7E-9161FE62BF19}">
      <dsp:nvSpPr>
        <dsp:cNvPr id="0" name=""/>
        <dsp:cNvSpPr/>
      </dsp:nvSpPr>
      <dsp:spPr>
        <a:xfrm>
          <a:off x="0" y="3368470"/>
          <a:ext cx="4878125" cy="3528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145F2E0-3373-48E3-9913-90944EFD0104}">
      <dsp:nvSpPr>
        <dsp:cNvPr id="0" name=""/>
        <dsp:cNvSpPr/>
      </dsp:nvSpPr>
      <dsp:spPr>
        <a:xfrm>
          <a:off x="243906" y="3161829"/>
          <a:ext cx="3414687" cy="4132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067" tIns="0" rIns="129067" bIns="0" numCol="1" spcCol="1270" anchor="ctr" anchorCtr="0">
          <a:noAutofit/>
        </a:bodyPr>
        <a:lstStyle/>
        <a:p>
          <a:pPr marL="0" lvl="0" indent="0" algn="l" defTabSz="622300">
            <a:lnSpc>
              <a:spcPct val="90000"/>
            </a:lnSpc>
            <a:spcBef>
              <a:spcPct val="0"/>
            </a:spcBef>
            <a:spcAft>
              <a:spcPct val="35000"/>
            </a:spcAft>
            <a:buNone/>
          </a:pPr>
          <a:r>
            <a:rPr lang="en-US" sz="1400" kern="1200"/>
            <a:t>Professionalism</a:t>
          </a:r>
        </a:p>
      </dsp:txBody>
      <dsp:txXfrm>
        <a:off x="264081" y="3182004"/>
        <a:ext cx="3374337" cy="372930"/>
      </dsp:txXfrm>
    </dsp:sp>
    <dsp:sp modelId="{EC947C48-8857-4CD3-A107-D4AF4B5B14A5}">
      <dsp:nvSpPr>
        <dsp:cNvPr id="0" name=""/>
        <dsp:cNvSpPr/>
      </dsp:nvSpPr>
      <dsp:spPr>
        <a:xfrm>
          <a:off x="0" y="4003510"/>
          <a:ext cx="4878125" cy="3528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E51027D-9B59-4AB5-8447-62430C618F06}">
      <dsp:nvSpPr>
        <dsp:cNvPr id="0" name=""/>
        <dsp:cNvSpPr/>
      </dsp:nvSpPr>
      <dsp:spPr>
        <a:xfrm>
          <a:off x="243906" y="3796870"/>
          <a:ext cx="3414687" cy="4132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067" tIns="0" rIns="129067" bIns="0" numCol="1" spcCol="1270" anchor="ctr" anchorCtr="0">
          <a:noAutofit/>
        </a:bodyPr>
        <a:lstStyle/>
        <a:p>
          <a:pPr marL="0" lvl="0" indent="0" algn="l" defTabSz="622300">
            <a:lnSpc>
              <a:spcPct val="90000"/>
            </a:lnSpc>
            <a:spcBef>
              <a:spcPct val="0"/>
            </a:spcBef>
            <a:spcAft>
              <a:spcPct val="35000"/>
            </a:spcAft>
            <a:buNone/>
          </a:pPr>
          <a:r>
            <a:rPr lang="en-US" sz="1400" kern="1200" dirty="0"/>
            <a:t>Attachments</a:t>
          </a:r>
        </a:p>
      </dsp:txBody>
      <dsp:txXfrm>
        <a:off x="264081" y="3817045"/>
        <a:ext cx="3374337" cy="372930"/>
      </dsp:txXfrm>
    </dsp:sp>
    <dsp:sp modelId="{55FD916B-61C2-457C-AAC0-A5E7354231EE}">
      <dsp:nvSpPr>
        <dsp:cNvPr id="0" name=""/>
        <dsp:cNvSpPr/>
      </dsp:nvSpPr>
      <dsp:spPr>
        <a:xfrm>
          <a:off x="0" y="4638549"/>
          <a:ext cx="4878125" cy="3528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8C14AB-E23E-4277-BD03-45E22D148C5B}">
      <dsp:nvSpPr>
        <dsp:cNvPr id="0" name=""/>
        <dsp:cNvSpPr/>
      </dsp:nvSpPr>
      <dsp:spPr>
        <a:xfrm>
          <a:off x="243906" y="4431910"/>
          <a:ext cx="3414687" cy="4132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067" tIns="0" rIns="129067" bIns="0" numCol="1" spcCol="1270" anchor="ctr" anchorCtr="0">
          <a:noAutofit/>
        </a:bodyPr>
        <a:lstStyle/>
        <a:p>
          <a:pPr marL="0" lvl="0" indent="0" algn="l" defTabSz="622300">
            <a:lnSpc>
              <a:spcPct val="90000"/>
            </a:lnSpc>
            <a:spcBef>
              <a:spcPct val="0"/>
            </a:spcBef>
            <a:spcAft>
              <a:spcPct val="35000"/>
            </a:spcAft>
            <a:buNone/>
          </a:pPr>
          <a:r>
            <a:rPr lang="en-US" sz="1400" kern="1200"/>
            <a:t>Results</a:t>
          </a:r>
        </a:p>
      </dsp:txBody>
      <dsp:txXfrm>
        <a:off x="264081" y="4452085"/>
        <a:ext cx="3374337" cy="3729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E2E339-BA96-484E-8486-EFC82D9033EC}">
      <dsp:nvSpPr>
        <dsp:cNvPr id="0" name=""/>
        <dsp:cNvSpPr/>
      </dsp:nvSpPr>
      <dsp:spPr>
        <a:xfrm>
          <a:off x="0" y="62457"/>
          <a:ext cx="4878125" cy="913678"/>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Evaluators collect evidence such as </a:t>
          </a:r>
        </a:p>
      </dsp:txBody>
      <dsp:txXfrm>
        <a:off x="44602" y="107059"/>
        <a:ext cx="4788921" cy="824474"/>
      </dsp:txXfrm>
    </dsp:sp>
    <dsp:sp modelId="{054DD738-F0FB-4D23-87CA-626C46E087B0}">
      <dsp:nvSpPr>
        <dsp:cNvPr id="0" name=""/>
        <dsp:cNvSpPr/>
      </dsp:nvSpPr>
      <dsp:spPr>
        <a:xfrm>
          <a:off x="0" y="976136"/>
          <a:ext cx="4878125" cy="1237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4880"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a:t>Plans submitted by educator</a:t>
          </a:r>
        </a:p>
        <a:p>
          <a:pPr marL="171450" lvl="1" indent="-171450" algn="l" defTabSz="800100">
            <a:lnSpc>
              <a:spcPct val="90000"/>
            </a:lnSpc>
            <a:spcBef>
              <a:spcPct val="0"/>
            </a:spcBef>
            <a:spcAft>
              <a:spcPct val="20000"/>
            </a:spcAft>
            <a:buChar char="•"/>
          </a:pPr>
          <a:r>
            <a:rPr lang="en-US" sz="1800" kern="1200"/>
            <a:t>Annual Calendar</a:t>
          </a:r>
        </a:p>
        <a:p>
          <a:pPr marL="171450" lvl="1" indent="-171450" algn="l" defTabSz="800100">
            <a:lnSpc>
              <a:spcPct val="90000"/>
            </a:lnSpc>
            <a:spcBef>
              <a:spcPct val="0"/>
            </a:spcBef>
            <a:spcAft>
              <a:spcPct val="20000"/>
            </a:spcAft>
            <a:buChar char="•"/>
          </a:pPr>
          <a:r>
            <a:rPr lang="en-US" sz="1800" kern="1200"/>
            <a:t>IEP reports</a:t>
          </a:r>
        </a:p>
        <a:p>
          <a:pPr marL="171450" lvl="1" indent="-171450" algn="l" defTabSz="800100">
            <a:lnSpc>
              <a:spcPct val="90000"/>
            </a:lnSpc>
            <a:spcBef>
              <a:spcPct val="0"/>
            </a:spcBef>
            <a:spcAft>
              <a:spcPct val="20000"/>
            </a:spcAft>
            <a:buChar char="•"/>
          </a:pPr>
          <a:r>
            <a:rPr lang="en-US" sz="1800" kern="1200"/>
            <a:t>Observations</a:t>
          </a:r>
        </a:p>
      </dsp:txBody>
      <dsp:txXfrm>
        <a:off x="0" y="976136"/>
        <a:ext cx="4878125" cy="1237860"/>
      </dsp:txXfrm>
    </dsp:sp>
    <dsp:sp modelId="{387D0C0F-7CE5-464C-B3FC-B38AF3666E37}">
      <dsp:nvSpPr>
        <dsp:cNvPr id="0" name=""/>
        <dsp:cNvSpPr/>
      </dsp:nvSpPr>
      <dsp:spPr>
        <a:xfrm>
          <a:off x="0" y="2213996"/>
          <a:ext cx="4878125" cy="913678"/>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Evaluators complete a scoring worksheet</a:t>
          </a:r>
        </a:p>
      </dsp:txBody>
      <dsp:txXfrm>
        <a:off x="44602" y="2258598"/>
        <a:ext cx="4788921" cy="824474"/>
      </dsp:txXfrm>
    </dsp:sp>
    <dsp:sp modelId="{CDD359B0-A635-41C7-924B-6467E6277482}">
      <dsp:nvSpPr>
        <dsp:cNvPr id="0" name=""/>
        <dsp:cNvSpPr/>
      </dsp:nvSpPr>
      <dsp:spPr>
        <a:xfrm>
          <a:off x="0" y="3193914"/>
          <a:ext cx="4878125" cy="913678"/>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Evaluators have consensus meeting to determine final score. </a:t>
          </a:r>
        </a:p>
      </dsp:txBody>
      <dsp:txXfrm>
        <a:off x="44602" y="3238516"/>
        <a:ext cx="4788921" cy="824474"/>
      </dsp:txXfrm>
    </dsp:sp>
    <dsp:sp modelId="{F4C04375-0C8E-4F42-8F28-E323AA18D598}">
      <dsp:nvSpPr>
        <dsp:cNvPr id="0" name=""/>
        <dsp:cNvSpPr/>
      </dsp:nvSpPr>
      <dsp:spPr>
        <a:xfrm>
          <a:off x="0" y="4173833"/>
          <a:ext cx="4878125" cy="913678"/>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Share evaluation feedback with educator.</a:t>
          </a:r>
        </a:p>
      </dsp:txBody>
      <dsp:txXfrm>
        <a:off x="44602" y="4218435"/>
        <a:ext cx="4788921" cy="82447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C4063-9147-4E4B-8B87-0609C45ACF81}">
      <dsp:nvSpPr>
        <dsp:cNvPr id="0" name=""/>
        <dsp:cNvSpPr/>
      </dsp:nvSpPr>
      <dsp:spPr>
        <a:xfrm>
          <a:off x="0" y="1941"/>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AA110135-2F58-4F5F-B1EC-3468AF96C5B3}">
      <dsp:nvSpPr>
        <dsp:cNvPr id="0" name=""/>
        <dsp:cNvSpPr/>
      </dsp:nvSpPr>
      <dsp:spPr>
        <a:xfrm>
          <a:off x="0" y="1941"/>
          <a:ext cx="8229600" cy="662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Results are calculated based on scored elements by the system. </a:t>
          </a:r>
        </a:p>
      </dsp:txBody>
      <dsp:txXfrm>
        <a:off x="0" y="1941"/>
        <a:ext cx="8229600" cy="662070"/>
      </dsp:txXfrm>
    </dsp:sp>
    <dsp:sp modelId="{6F0A6F69-BA52-43D5-A163-9CC345523023}">
      <dsp:nvSpPr>
        <dsp:cNvPr id="0" name=""/>
        <dsp:cNvSpPr/>
      </dsp:nvSpPr>
      <dsp:spPr>
        <a:xfrm>
          <a:off x="0" y="664012"/>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54250DDB-55C3-4A5E-84EB-C9A827369D8F}">
      <dsp:nvSpPr>
        <dsp:cNvPr id="0" name=""/>
        <dsp:cNvSpPr/>
      </dsp:nvSpPr>
      <dsp:spPr>
        <a:xfrm>
          <a:off x="0" y="664012"/>
          <a:ext cx="8229600" cy="662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Scores will be based on Spring scores unless the Spring cycle has been skipped based on eligibility. </a:t>
          </a:r>
        </a:p>
      </dsp:txBody>
      <dsp:txXfrm>
        <a:off x="0" y="664012"/>
        <a:ext cx="8229600" cy="662070"/>
      </dsp:txXfrm>
    </dsp:sp>
    <dsp:sp modelId="{00DDA1AE-3445-446D-A4D6-AAD20FD40E3E}">
      <dsp:nvSpPr>
        <dsp:cNvPr id="0" name=""/>
        <dsp:cNvSpPr/>
      </dsp:nvSpPr>
      <dsp:spPr>
        <a:xfrm>
          <a:off x="0" y="1326082"/>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9D8AC253-1ABB-43FC-90CB-A7DE42605CC0}">
      <dsp:nvSpPr>
        <dsp:cNvPr id="0" name=""/>
        <dsp:cNvSpPr/>
      </dsp:nvSpPr>
      <dsp:spPr>
        <a:xfrm>
          <a:off x="0" y="1326082"/>
          <a:ext cx="8229600" cy="662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The educator can sign but is not required to do so.</a:t>
          </a:r>
        </a:p>
      </dsp:txBody>
      <dsp:txXfrm>
        <a:off x="0" y="1326082"/>
        <a:ext cx="8229600" cy="662070"/>
      </dsp:txXfrm>
    </dsp:sp>
    <dsp:sp modelId="{BB606A7A-57CC-4E01-B2C3-BA7D157B9799}">
      <dsp:nvSpPr>
        <dsp:cNvPr id="0" name=""/>
        <dsp:cNvSpPr/>
      </dsp:nvSpPr>
      <dsp:spPr>
        <a:xfrm>
          <a:off x="0" y="1988152"/>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55BBCA9B-47BE-414B-9788-B2C3E7877627}">
      <dsp:nvSpPr>
        <dsp:cNvPr id="0" name=""/>
        <dsp:cNvSpPr/>
      </dsp:nvSpPr>
      <dsp:spPr>
        <a:xfrm>
          <a:off x="0" y="1988152"/>
          <a:ext cx="8229600" cy="662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Once results are complete, the </a:t>
          </a:r>
          <a:r>
            <a:rPr lang="en-US" sz="1800" i="1" kern="1200"/>
            <a:t>District</a:t>
          </a:r>
          <a:r>
            <a:rPr lang="en-US" sz="1800" kern="1200"/>
            <a:t> ADEPT administrator will enter recommendations for the following year and </a:t>
          </a:r>
          <a:r>
            <a:rPr lang="en-US" sz="1800" b="1" i="1" kern="1200"/>
            <a:t>must</a:t>
          </a:r>
          <a:r>
            <a:rPr lang="en-US" sz="1800" kern="1200"/>
            <a:t> sign the results page. </a:t>
          </a:r>
        </a:p>
      </dsp:txBody>
      <dsp:txXfrm>
        <a:off x="0" y="1988152"/>
        <a:ext cx="8229600" cy="662070"/>
      </dsp:txXfrm>
    </dsp:sp>
    <dsp:sp modelId="{32CA67BC-128D-4E81-BDA4-5401E1A39962}">
      <dsp:nvSpPr>
        <dsp:cNvPr id="0" name=""/>
        <dsp:cNvSpPr/>
      </dsp:nvSpPr>
      <dsp:spPr>
        <a:xfrm>
          <a:off x="0" y="2650223"/>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0FA446A8-ED26-483A-828B-15ECD41A03E3}">
      <dsp:nvSpPr>
        <dsp:cNvPr id="0" name=""/>
        <dsp:cNvSpPr/>
      </dsp:nvSpPr>
      <dsp:spPr>
        <a:xfrm>
          <a:off x="0" y="2650223"/>
          <a:ext cx="8229600" cy="662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Once district Administrator’s signature has been added, the evaluation can be marked as complete. </a:t>
          </a:r>
        </a:p>
      </dsp:txBody>
      <dsp:txXfrm>
        <a:off x="0" y="2650223"/>
        <a:ext cx="8229600" cy="662070"/>
      </dsp:txXfrm>
    </dsp:sp>
    <dsp:sp modelId="{B556B58B-9117-46A8-92D7-E42935D5440F}">
      <dsp:nvSpPr>
        <dsp:cNvPr id="0" name=""/>
        <dsp:cNvSpPr/>
      </dsp:nvSpPr>
      <dsp:spPr>
        <a:xfrm>
          <a:off x="0" y="3312293"/>
          <a:ext cx="8229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38A6F024-8F94-43CA-804C-AA87E2446314}">
      <dsp:nvSpPr>
        <dsp:cNvPr id="0" name=""/>
        <dsp:cNvSpPr/>
      </dsp:nvSpPr>
      <dsp:spPr>
        <a:xfrm>
          <a:off x="0" y="3312293"/>
          <a:ext cx="8229600" cy="662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*See Informational messages if results page cannot be edited. </a:t>
          </a:r>
        </a:p>
      </dsp:txBody>
      <dsp:txXfrm>
        <a:off x="0" y="3312293"/>
        <a:ext cx="8229600" cy="66207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4BEF5E-BD0F-4142-814B-4FE88C4BA094}">
      <dsp:nvSpPr>
        <dsp:cNvPr id="0" name=""/>
        <dsp:cNvSpPr/>
      </dsp:nvSpPr>
      <dsp:spPr>
        <a:xfrm>
          <a:off x="0" y="72186"/>
          <a:ext cx="4878125" cy="45571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Orientation</a:t>
          </a:r>
        </a:p>
      </dsp:txBody>
      <dsp:txXfrm>
        <a:off x="22246" y="94432"/>
        <a:ext cx="4833633" cy="411223"/>
      </dsp:txXfrm>
    </dsp:sp>
    <dsp:sp modelId="{14C735FE-FF35-449E-8E97-32A18E234B60}">
      <dsp:nvSpPr>
        <dsp:cNvPr id="0" name=""/>
        <dsp:cNvSpPr/>
      </dsp:nvSpPr>
      <dsp:spPr>
        <a:xfrm>
          <a:off x="0" y="582621"/>
          <a:ext cx="4878125" cy="45571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Plan</a:t>
          </a:r>
        </a:p>
      </dsp:txBody>
      <dsp:txXfrm>
        <a:off x="22246" y="604867"/>
        <a:ext cx="4833633" cy="411223"/>
      </dsp:txXfrm>
    </dsp:sp>
    <dsp:sp modelId="{89D1F808-FDFC-4483-8412-EDC8457204DA}">
      <dsp:nvSpPr>
        <dsp:cNvPr id="0" name=""/>
        <dsp:cNvSpPr/>
      </dsp:nvSpPr>
      <dsp:spPr>
        <a:xfrm>
          <a:off x="0" y="1093056"/>
          <a:ext cx="4878125" cy="45571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Annual Calendar</a:t>
          </a:r>
        </a:p>
      </dsp:txBody>
      <dsp:txXfrm>
        <a:off x="22246" y="1115302"/>
        <a:ext cx="4833633" cy="411223"/>
      </dsp:txXfrm>
    </dsp:sp>
    <dsp:sp modelId="{1F583D64-957A-4B47-A29A-0586EAF871B2}">
      <dsp:nvSpPr>
        <dsp:cNvPr id="0" name=""/>
        <dsp:cNvSpPr/>
      </dsp:nvSpPr>
      <dsp:spPr>
        <a:xfrm>
          <a:off x="0" y="1603491"/>
          <a:ext cx="4878125" cy="45571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Goals</a:t>
          </a:r>
        </a:p>
      </dsp:txBody>
      <dsp:txXfrm>
        <a:off x="22246" y="1625737"/>
        <a:ext cx="4833633" cy="411223"/>
      </dsp:txXfrm>
    </dsp:sp>
    <dsp:sp modelId="{C62F2C20-E31B-484D-86F4-1A5200D81F4D}">
      <dsp:nvSpPr>
        <dsp:cNvPr id="0" name=""/>
        <dsp:cNvSpPr/>
      </dsp:nvSpPr>
      <dsp:spPr>
        <a:xfrm>
          <a:off x="0" y="2113926"/>
          <a:ext cx="4878125" cy="45571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Observations</a:t>
          </a:r>
        </a:p>
      </dsp:txBody>
      <dsp:txXfrm>
        <a:off x="22246" y="2136172"/>
        <a:ext cx="4833633" cy="411223"/>
      </dsp:txXfrm>
    </dsp:sp>
    <dsp:sp modelId="{0F9127F9-8987-420F-BDC7-2431CD56080E}">
      <dsp:nvSpPr>
        <dsp:cNvPr id="0" name=""/>
        <dsp:cNvSpPr/>
      </dsp:nvSpPr>
      <dsp:spPr>
        <a:xfrm>
          <a:off x="0" y="2624361"/>
          <a:ext cx="4878125" cy="45571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Evaluation Conferences</a:t>
          </a:r>
        </a:p>
      </dsp:txBody>
      <dsp:txXfrm>
        <a:off x="22246" y="2646607"/>
        <a:ext cx="4833633" cy="411223"/>
      </dsp:txXfrm>
    </dsp:sp>
    <dsp:sp modelId="{BD8B3201-304E-4A2B-8679-D5396746C93B}">
      <dsp:nvSpPr>
        <dsp:cNvPr id="0" name=""/>
        <dsp:cNvSpPr/>
      </dsp:nvSpPr>
      <dsp:spPr>
        <a:xfrm>
          <a:off x="0" y="3080076"/>
          <a:ext cx="4878125" cy="521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4880"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US" sz="1500" kern="1200"/>
            <a:t>Worksheets</a:t>
          </a:r>
        </a:p>
        <a:p>
          <a:pPr marL="114300" lvl="1" indent="-114300" algn="l" defTabSz="666750">
            <a:lnSpc>
              <a:spcPct val="90000"/>
            </a:lnSpc>
            <a:spcBef>
              <a:spcPct val="0"/>
            </a:spcBef>
            <a:spcAft>
              <a:spcPct val="20000"/>
            </a:spcAft>
            <a:buChar char="•"/>
          </a:pPr>
          <a:r>
            <a:rPr lang="en-US" sz="1500" kern="1200"/>
            <a:t>Evaluation Conference Scoring</a:t>
          </a:r>
        </a:p>
      </dsp:txBody>
      <dsp:txXfrm>
        <a:off x="0" y="3080076"/>
        <a:ext cx="4878125" cy="521122"/>
      </dsp:txXfrm>
    </dsp:sp>
    <dsp:sp modelId="{0BA6B817-1541-4929-B4CC-F4C40593FDE5}">
      <dsp:nvSpPr>
        <dsp:cNvPr id="0" name=""/>
        <dsp:cNvSpPr/>
      </dsp:nvSpPr>
      <dsp:spPr>
        <a:xfrm>
          <a:off x="0" y="3601198"/>
          <a:ext cx="4878125" cy="45571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Professionalism</a:t>
          </a:r>
        </a:p>
      </dsp:txBody>
      <dsp:txXfrm>
        <a:off x="22246" y="3623444"/>
        <a:ext cx="4833633" cy="411223"/>
      </dsp:txXfrm>
    </dsp:sp>
    <dsp:sp modelId="{805D19B7-85BC-4952-B4C3-E40E74350AE2}">
      <dsp:nvSpPr>
        <dsp:cNvPr id="0" name=""/>
        <dsp:cNvSpPr/>
      </dsp:nvSpPr>
      <dsp:spPr>
        <a:xfrm>
          <a:off x="0" y="4111633"/>
          <a:ext cx="4878125" cy="45571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Attachments</a:t>
          </a:r>
        </a:p>
      </dsp:txBody>
      <dsp:txXfrm>
        <a:off x="22246" y="4133879"/>
        <a:ext cx="4833633" cy="411223"/>
      </dsp:txXfrm>
    </dsp:sp>
    <dsp:sp modelId="{34CDCD9C-4E9C-4A66-B938-0D033C9AB73C}">
      <dsp:nvSpPr>
        <dsp:cNvPr id="0" name=""/>
        <dsp:cNvSpPr/>
      </dsp:nvSpPr>
      <dsp:spPr>
        <a:xfrm>
          <a:off x="0" y="4622068"/>
          <a:ext cx="4878125" cy="45571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t>Results</a:t>
          </a:r>
        </a:p>
      </dsp:txBody>
      <dsp:txXfrm>
        <a:off x="22246" y="4644314"/>
        <a:ext cx="4833633" cy="41122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16501" cy="2539636"/>
          </a:xfrm>
          <a:prstGeom prst="rect">
            <a:avLst/>
          </a:prstGeom>
        </p:spPr>
        <p:txBody>
          <a:bodyPr vert="horz" lIns="174404" tIns="87202" rIns="174404" bIns="87202" rtlCol="0"/>
          <a:lstStyle>
            <a:lvl1pPr algn="l">
              <a:defRPr sz="2300"/>
            </a:lvl1pPr>
          </a:lstStyle>
          <a:p>
            <a:endParaRPr lang="en-US"/>
          </a:p>
        </p:txBody>
      </p:sp>
      <p:sp>
        <p:nvSpPr>
          <p:cNvPr id="3" name="Date Placeholder 2"/>
          <p:cNvSpPr>
            <a:spLocks noGrp="1"/>
          </p:cNvSpPr>
          <p:nvPr>
            <p:ph type="dt" sz="quarter" idx="1"/>
          </p:nvPr>
        </p:nvSpPr>
        <p:spPr>
          <a:xfrm>
            <a:off x="4074048" y="0"/>
            <a:ext cx="3116501" cy="2539636"/>
          </a:xfrm>
          <a:prstGeom prst="rect">
            <a:avLst/>
          </a:prstGeom>
        </p:spPr>
        <p:txBody>
          <a:bodyPr vert="horz" lIns="174404" tIns="87202" rIns="174404" bIns="87202" rtlCol="0"/>
          <a:lstStyle>
            <a:lvl1pPr algn="r">
              <a:defRPr sz="2300"/>
            </a:lvl1pPr>
          </a:lstStyle>
          <a:p>
            <a:fld id="{D2B4CFEA-8CBF-4C22-8D50-557FB93F6529}" type="datetimeFigureOut">
              <a:rPr lang="en-US" smtClean="0"/>
              <a:t>12/6/2024</a:t>
            </a:fld>
            <a:endParaRPr lang="en-US"/>
          </a:p>
        </p:txBody>
      </p:sp>
      <p:sp>
        <p:nvSpPr>
          <p:cNvPr id="4" name="Footer Placeholder 3"/>
          <p:cNvSpPr>
            <a:spLocks noGrp="1"/>
          </p:cNvSpPr>
          <p:nvPr>
            <p:ph type="ftr" sz="quarter" idx="2"/>
          </p:nvPr>
        </p:nvSpPr>
        <p:spPr>
          <a:xfrm>
            <a:off x="0" y="48279040"/>
            <a:ext cx="3116501" cy="2539636"/>
          </a:xfrm>
          <a:prstGeom prst="rect">
            <a:avLst/>
          </a:prstGeom>
        </p:spPr>
        <p:txBody>
          <a:bodyPr vert="horz" lIns="174404" tIns="87202" rIns="174404" bIns="87202" rtlCol="0" anchor="b"/>
          <a:lstStyle>
            <a:lvl1pPr algn="l">
              <a:defRPr sz="2300"/>
            </a:lvl1pPr>
          </a:lstStyle>
          <a:p>
            <a:endParaRPr lang="en-US"/>
          </a:p>
        </p:txBody>
      </p:sp>
      <p:sp>
        <p:nvSpPr>
          <p:cNvPr id="5" name="Slide Number Placeholder 4"/>
          <p:cNvSpPr>
            <a:spLocks noGrp="1"/>
          </p:cNvSpPr>
          <p:nvPr>
            <p:ph type="sldNum" sz="quarter" idx="3"/>
          </p:nvPr>
        </p:nvSpPr>
        <p:spPr>
          <a:xfrm>
            <a:off x="4074048" y="48279040"/>
            <a:ext cx="3116501" cy="2539636"/>
          </a:xfrm>
          <a:prstGeom prst="rect">
            <a:avLst/>
          </a:prstGeom>
        </p:spPr>
        <p:txBody>
          <a:bodyPr vert="horz" lIns="174404" tIns="87202" rIns="174404" bIns="87202" rtlCol="0" anchor="b"/>
          <a:lstStyle>
            <a:lvl1pPr algn="r">
              <a:defRPr sz="2300"/>
            </a:lvl1pPr>
          </a:lstStyle>
          <a:p>
            <a:fld id="{B6ED9658-C64A-4910-B804-7DC54CC9C4D1}" type="slidenum">
              <a:rPr lang="en-US" smtClean="0"/>
              <a:t>‹#›</a:t>
            </a:fld>
            <a:endParaRPr lang="en-US"/>
          </a:p>
        </p:txBody>
      </p:sp>
    </p:spTree>
    <p:extLst>
      <p:ext uri="{BB962C8B-B14F-4D97-AF65-F5344CB8AC3E}">
        <p14:creationId xmlns:p14="http://schemas.microsoft.com/office/powerpoint/2010/main" val="773655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16501" cy="2539636"/>
          </a:xfrm>
          <a:prstGeom prst="rect">
            <a:avLst/>
          </a:prstGeom>
        </p:spPr>
        <p:txBody>
          <a:bodyPr vert="horz" lIns="174404" tIns="87202" rIns="174404" bIns="87202" rtlCol="0"/>
          <a:lstStyle>
            <a:lvl1pPr algn="l">
              <a:defRPr sz="2300"/>
            </a:lvl1pPr>
          </a:lstStyle>
          <a:p>
            <a:endParaRPr lang="en-US"/>
          </a:p>
        </p:txBody>
      </p:sp>
      <p:sp>
        <p:nvSpPr>
          <p:cNvPr id="3" name="Date Placeholder 2"/>
          <p:cNvSpPr>
            <a:spLocks noGrp="1"/>
          </p:cNvSpPr>
          <p:nvPr>
            <p:ph type="dt" idx="1"/>
          </p:nvPr>
        </p:nvSpPr>
        <p:spPr>
          <a:xfrm>
            <a:off x="4074048" y="0"/>
            <a:ext cx="3116501" cy="2539636"/>
          </a:xfrm>
          <a:prstGeom prst="rect">
            <a:avLst/>
          </a:prstGeom>
        </p:spPr>
        <p:txBody>
          <a:bodyPr vert="horz" lIns="174404" tIns="87202" rIns="174404" bIns="87202" rtlCol="0"/>
          <a:lstStyle>
            <a:lvl1pPr algn="r">
              <a:defRPr sz="2300"/>
            </a:lvl1pPr>
          </a:lstStyle>
          <a:p>
            <a:fld id="{413E7117-E1C1-48AA-9EB6-5EE91E541C70}" type="datetimeFigureOut">
              <a:rPr lang="en-US" smtClean="0"/>
              <a:t>12/6/2024</a:t>
            </a:fld>
            <a:endParaRPr lang="en-US"/>
          </a:p>
        </p:txBody>
      </p:sp>
      <p:sp>
        <p:nvSpPr>
          <p:cNvPr id="4" name="Slide Image Placeholder 3"/>
          <p:cNvSpPr>
            <a:spLocks noGrp="1" noRot="1" noChangeAspect="1"/>
          </p:cNvSpPr>
          <p:nvPr>
            <p:ph type="sldImg" idx="2"/>
          </p:nvPr>
        </p:nvSpPr>
        <p:spPr>
          <a:xfrm>
            <a:off x="-13344525" y="3813175"/>
            <a:ext cx="33883600" cy="19061113"/>
          </a:xfrm>
          <a:prstGeom prst="rect">
            <a:avLst/>
          </a:prstGeom>
          <a:noFill/>
          <a:ln w="12700">
            <a:solidFill>
              <a:prstClr val="black"/>
            </a:solidFill>
          </a:ln>
        </p:spPr>
        <p:txBody>
          <a:bodyPr vert="horz" lIns="174404" tIns="87202" rIns="174404" bIns="87202" rtlCol="0" anchor="ctr"/>
          <a:lstStyle/>
          <a:p>
            <a:endParaRPr lang="en-US"/>
          </a:p>
        </p:txBody>
      </p:sp>
      <p:sp>
        <p:nvSpPr>
          <p:cNvPr id="5" name="Notes Placeholder 4"/>
          <p:cNvSpPr>
            <a:spLocks noGrp="1"/>
          </p:cNvSpPr>
          <p:nvPr>
            <p:ph type="body" sz="quarter" idx="3"/>
          </p:nvPr>
        </p:nvSpPr>
        <p:spPr>
          <a:xfrm>
            <a:off x="718567" y="24139522"/>
            <a:ext cx="5755040" cy="22874034"/>
          </a:xfrm>
          <a:prstGeom prst="rect">
            <a:avLst/>
          </a:prstGeom>
        </p:spPr>
        <p:txBody>
          <a:bodyPr vert="horz" lIns="174404" tIns="87202" rIns="174404" bIns="8720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48279040"/>
            <a:ext cx="3116501" cy="2539636"/>
          </a:xfrm>
          <a:prstGeom prst="rect">
            <a:avLst/>
          </a:prstGeom>
        </p:spPr>
        <p:txBody>
          <a:bodyPr vert="horz" lIns="174404" tIns="87202" rIns="174404" bIns="87202" rtlCol="0" anchor="b"/>
          <a:lstStyle>
            <a:lvl1pPr algn="l">
              <a:defRPr sz="2300"/>
            </a:lvl1pPr>
          </a:lstStyle>
          <a:p>
            <a:endParaRPr lang="en-US"/>
          </a:p>
        </p:txBody>
      </p:sp>
      <p:sp>
        <p:nvSpPr>
          <p:cNvPr id="7" name="Slide Number Placeholder 6"/>
          <p:cNvSpPr>
            <a:spLocks noGrp="1"/>
          </p:cNvSpPr>
          <p:nvPr>
            <p:ph type="sldNum" sz="quarter" idx="5"/>
          </p:nvPr>
        </p:nvSpPr>
        <p:spPr>
          <a:xfrm>
            <a:off x="4074048" y="48279040"/>
            <a:ext cx="3116501" cy="2539636"/>
          </a:xfrm>
          <a:prstGeom prst="rect">
            <a:avLst/>
          </a:prstGeom>
        </p:spPr>
        <p:txBody>
          <a:bodyPr vert="horz" lIns="174404" tIns="87202" rIns="174404" bIns="87202" rtlCol="0" anchor="b"/>
          <a:lstStyle>
            <a:lvl1pPr algn="r">
              <a:defRPr sz="2300"/>
            </a:lvl1pPr>
          </a:lstStyle>
          <a:p>
            <a:fld id="{50742E3A-DC09-48C0-97A8-029D8AFE56FE}" type="slidenum">
              <a:rPr lang="en-US" smtClean="0"/>
              <a:t>‹#›</a:t>
            </a:fld>
            <a:endParaRPr lang="en-US"/>
          </a:p>
        </p:txBody>
      </p:sp>
    </p:spTree>
    <p:extLst>
      <p:ext uri="{BB962C8B-B14F-4D97-AF65-F5344CB8AC3E}">
        <p14:creationId xmlns:p14="http://schemas.microsoft.com/office/powerpoint/2010/main" val="379570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3" Type="http://schemas.openxmlformats.org/officeDocument/2006/relationships/hyperlink" Target="https://scleaders.mrooms.net" TargetMode="External"/><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3" Type="http://schemas.openxmlformats.org/officeDocument/2006/relationships/hyperlink" Target="https://scleaders.mrooms.net" TargetMode="External"/><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3" Type="http://schemas.openxmlformats.org/officeDocument/2006/relationships/hyperlink" Target="https://scleaders.mrooms.net/" TargetMode="External"/><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3" Type="http://schemas.openxmlformats.org/officeDocument/2006/relationships/hyperlink" Target="http://sclead.org/" TargetMode="External"/><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Welcome to the management training for Special</a:t>
            </a:r>
            <a:r>
              <a:rPr lang="en-US" baseline="0" dirty="0">
                <a:cs typeface="Calibri"/>
              </a:rPr>
              <a:t> Areas. </a:t>
            </a:r>
            <a:r>
              <a:rPr lang="en-US" dirty="0">
                <a:cs typeface="Calibri"/>
              </a:rPr>
              <a:t> This training is designed to train district level administrators</a:t>
            </a:r>
            <a:r>
              <a:rPr lang="en-US" baseline="0" dirty="0">
                <a:cs typeface="Calibri"/>
              </a:rPr>
              <a:t> who will serve as district managers for evaluators of one or more of the three Special Areas. The three Special Areas are school counselors; school librarians, formerly referred to as library media-specialists; and speech-language professionals, which include speech-language therapists and pathologists.</a:t>
            </a:r>
            <a:r>
              <a:rPr lang="en-US" dirty="0">
                <a:cs typeface="Calibri"/>
              </a:rPr>
              <a:t>  This training is required for each district’s Special Areas Manager and must be completed before access rights in Moodle are granted. </a:t>
            </a:r>
          </a:p>
          <a:p>
            <a:r>
              <a:rPr lang="en-US" dirty="0"/>
              <a:t>You will have a very important role in providing meaningful training to your evaluators</a:t>
            </a:r>
            <a:r>
              <a:rPr lang="en-US" baseline="0" dirty="0"/>
              <a:t> and mentors of the three special areas. </a:t>
            </a:r>
            <a:r>
              <a:rPr lang="en-US" dirty="0"/>
              <a:t>We will guide you through the information you will need to be an effective trainer.</a:t>
            </a:r>
            <a:endParaRPr lang="en-US" dirty="0">
              <a:cs typeface="Calibri"/>
            </a:endParaRPr>
          </a:p>
          <a:p>
            <a:endParaRPr lang="en-US" dirty="0">
              <a:cs typeface="Calibri"/>
            </a:endParaRPr>
          </a:p>
          <a:p>
            <a:r>
              <a:rPr lang="en-US" dirty="0">
                <a:cs typeface="Calibri"/>
              </a:rPr>
              <a:t>You will need copies of several documents on hand to have the full benefit of the training exercises. You may find that hard copies make it easier to follow than flipping to</a:t>
            </a:r>
            <a:r>
              <a:rPr lang="en-US" baseline="0" dirty="0">
                <a:cs typeface="Calibri"/>
              </a:rPr>
              <a:t> electronic copies. Specifically, </a:t>
            </a:r>
            <a:r>
              <a:rPr lang="en-US" dirty="0">
                <a:cs typeface="Calibri"/>
              </a:rPr>
              <a:t>you will need a copy of the 2020 ADEPT Support and Evaluation System Guidelines for Speech-Language Professionals, School Counselors,</a:t>
            </a:r>
            <a:r>
              <a:rPr lang="en-US" baseline="0" dirty="0">
                <a:cs typeface="Calibri"/>
              </a:rPr>
              <a:t> and School Librarians</a:t>
            </a:r>
            <a:r>
              <a:rPr lang="en-US" dirty="0">
                <a:cs typeface="Calibri"/>
              </a:rPr>
              <a:t>, and the three rubrics. </a:t>
            </a:r>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1</a:t>
            </a:fld>
            <a:endParaRPr lang="en-US"/>
          </a:p>
        </p:txBody>
      </p:sp>
    </p:spTree>
    <p:extLst>
      <p:ext uri="{BB962C8B-B14F-4D97-AF65-F5344CB8AC3E}">
        <p14:creationId xmlns:p14="http://schemas.microsoft.com/office/powerpoint/2010/main" val="1427178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lvl="1"/>
            <a:r>
              <a:rPr lang="en-US" dirty="0"/>
              <a:t>The Advisory Groups that met during the summer and fall of 2019 included experienced school counselors, speech-language therapists and pathologists, library media specialists, IHE representatives, district Human Resource directors and district leads, representatives from state organizations, principals, and school level trained evaluators and mentors.</a:t>
            </a:r>
          </a:p>
          <a:p>
            <a:pPr lvl="1"/>
            <a:endParaRPr lang="en-US" dirty="0"/>
          </a:p>
          <a:p>
            <a:pPr lvl="1"/>
            <a:r>
              <a:rPr lang="en-US" dirty="0"/>
              <a:t>Representatives chosen were from</a:t>
            </a:r>
          </a:p>
          <a:p>
            <a:pPr lvl="1"/>
            <a:r>
              <a:rPr lang="en-US" dirty="0"/>
              <a:t>•All regions of SC,</a:t>
            </a:r>
          </a:p>
          <a:p>
            <a:pPr lvl="1"/>
            <a:r>
              <a:rPr lang="en-US" dirty="0"/>
              <a:t>•All school sizes, including elementary/middle/high, and where</a:t>
            </a:r>
          </a:p>
          <a:p>
            <a:pPr lvl="1"/>
            <a:r>
              <a:rPr lang="en-US" dirty="0"/>
              <a:t>•Library schedules are fixed/flexible.</a:t>
            </a:r>
          </a:p>
          <a:p>
            <a:pPr lvl="1"/>
            <a:endParaRPr lang="en-US" dirty="0"/>
          </a:p>
          <a:p>
            <a:pPr lvl="1"/>
            <a:r>
              <a:rPr lang="en-US" dirty="0"/>
              <a:t>The groups looked at all survey results, other state and national models, an overview of the SC Teaching standards 4.0 to recommend revisions.</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10</a:t>
            </a:fld>
            <a:endParaRPr lang="en-US"/>
          </a:p>
        </p:txBody>
      </p:sp>
    </p:spTree>
    <p:extLst>
      <p:ext uri="{BB962C8B-B14F-4D97-AF65-F5344CB8AC3E}">
        <p14:creationId xmlns:p14="http://schemas.microsoft.com/office/powerpoint/2010/main" val="1293016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marL="327007"/>
            <a:r>
              <a:rPr lang="en-US" dirty="0"/>
              <a:t>We received feedback from 300 school librarians, school counselors, speech-language therapists and pathologists, and administrators from winter 2018 to spring 2019. </a:t>
            </a:r>
          </a:p>
          <a:p>
            <a:pPr marL="327007"/>
            <a:endParaRPr lang="en-US" dirty="0"/>
          </a:p>
          <a:p>
            <a:pPr marL="327007"/>
            <a:r>
              <a:rPr lang="en-US" dirty="0"/>
              <a:t>The overwhelming feedback included: </a:t>
            </a:r>
            <a:endParaRPr lang="en-US" dirty="0">
              <a:cs typeface="Calibri"/>
            </a:endParaRPr>
          </a:p>
          <a:p>
            <a:pPr marL="1417029" lvl="1" indent="-545011">
              <a:buFont typeface="Arial,Sans-Serif"/>
              <a:buChar char="•"/>
            </a:pPr>
            <a:r>
              <a:rPr lang="en-US" dirty="0"/>
              <a:t>It’s been a long time since the evaluations were updated, change is needed. </a:t>
            </a:r>
            <a:endParaRPr lang="en-US" dirty="0">
              <a:cs typeface="Calibri"/>
            </a:endParaRPr>
          </a:p>
          <a:p>
            <a:pPr marL="1417029" lvl="1" indent="-545011">
              <a:buFont typeface="Arial,Sans-Serif"/>
              <a:buChar char="•"/>
            </a:pPr>
            <a:r>
              <a:rPr lang="en-US" dirty="0"/>
              <a:t>We need a shift from evaluation to professional growth and development (away from a checklist to meaningful feedback). </a:t>
            </a:r>
            <a:endParaRPr lang="en-US" dirty="0">
              <a:cs typeface="Calibri"/>
            </a:endParaRPr>
          </a:p>
          <a:p>
            <a:pPr marL="1417029" lvl="1" indent="-545011">
              <a:buFont typeface="Arial,Sans-Serif"/>
              <a:buChar char="•"/>
            </a:pPr>
            <a:r>
              <a:rPr lang="en-US" dirty="0"/>
              <a:t>Administrative evaluators need to have knowledge and understanding of the roles and responsibilities.</a:t>
            </a:r>
            <a:endParaRPr lang="en-US" dirty="0">
              <a:cs typeface="Calibri"/>
            </a:endParaRPr>
          </a:p>
          <a:p>
            <a:pPr marL="1417029" lvl="1" indent="-545011">
              <a:buFont typeface="Arial,Sans-Serif"/>
              <a:buChar char="•"/>
            </a:pPr>
            <a:r>
              <a:rPr lang="en-US" dirty="0"/>
              <a:t>Our evaluation should align to national standards/organizations</a:t>
            </a:r>
            <a:r>
              <a:rPr lang="en-US" baseline="0" dirty="0"/>
              <a:t> and </a:t>
            </a:r>
            <a:endParaRPr lang="en-US" dirty="0">
              <a:cs typeface="Calibri"/>
            </a:endParaRPr>
          </a:p>
          <a:p>
            <a:pPr marL="1417029" lvl="1" indent="-545011">
              <a:buFont typeface="Arial,Sans-Serif"/>
              <a:buChar char="•"/>
            </a:pPr>
            <a:r>
              <a:rPr lang="en-US" dirty="0"/>
              <a:t>We need to eliminate the long-range plan, unnecessary paperwork, and isolated interviews.</a:t>
            </a:r>
            <a:endParaRPr lang="en-US" dirty="0">
              <a:cs typeface="Calibri"/>
            </a:endParaRPr>
          </a:p>
          <a:p>
            <a:pPr marL="872018"/>
            <a:endParaRPr lang="en-US" dirty="0"/>
          </a:p>
          <a:p>
            <a:r>
              <a:rPr lang="en-US" dirty="0"/>
              <a:t>Advisory groups helped make proposals for each evaluation, including how to incorporate national standards in the evaluation instrument, weightings for the domains, what artifacts would be required, how evaluation teams and process would look for educators early in their career versus later, and what to keep, change, or eliminate from the current evaluation model. </a:t>
            </a:r>
          </a:p>
          <a:p>
            <a:endParaRPr lang="en-US" dirty="0"/>
          </a:p>
          <a:p>
            <a:r>
              <a:rPr lang="en-US" dirty="0"/>
              <a:t>Advisory Groups landed on 5 major changes that directly address the feedback we were given:</a:t>
            </a:r>
            <a:endParaRPr lang="en-US" dirty="0">
              <a:cs typeface="Calibri"/>
            </a:endParaRPr>
          </a:p>
          <a:p>
            <a:pPr marL="327007" indent="-327007">
              <a:buFont typeface="Arial"/>
              <a:buChar char="•"/>
            </a:pPr>
            <a:r>
              <a:rPr lang="en-US" dirty="0">
                <a:cs typeface="Calibri"/>
              </a:rPr>
              <a:t>Using a 4-level rubric to measure growth</a:t>
            </a:r>
          </a:p>
          <a:p>
            <a:pPr marL="327007" indent="-327007">
              <a:buFont typeface="Arial"/>
              <a:buChar char="•"/>
            </a:pPr>
            <a:r>
              <a:rPr lang="en-US" dirty="0">
                <a:cs typeface="Calibri"/>
              </a:rPr>
              <a:t>Equipping administrative evaluators with knowledge of the unique roles and responsibilities</a:t>
            </a:r>
            <a:endParaRPr lang="en-US" dirty="0"/>
          </a:p>
          <a:p>
            <a:pPr marL="327007" indent="-327007">
              <a:buFont typeface="Arial"/>
              <a:buChar char="•"/>
            </a:pPr>
            <a:r>
              <a:rPr lang="en-US" dirty="0"/>
              <a:t>Alignment to National Standards/Organizations</a:t>
            </a:r>
            <a:endParaRPr lang="en-US" dirty="0">
              <a:cs typeface="Calibri"/>
            </a:endParaRPr>
          </a:p>
          <a:p>
            <a:pPr marL="327007" indent="-327007">
              <a:buFont typeface="Arial"/>
              <a:buChar char="•"/>
            </a:pPr>
            <a:r>
              <a:rPr lang="en-US" dirty="0"/>
              <a:t>Reducing paperwork by replacing the Long Range Plan with a tailored year-long guiding document,</a:t>
            </a:r>
            <a:r>
              <a:rPr lang="en-US" baseline="0" dirty="0"/>
              <a:t> </a:t>
            </a:r>
            <a:r>
              <a:rPr lang="en-US" dirty="0"/>
              <a:t>and replacing isolated interviews with conferencing and reflection.</a:t>
            </a:r>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11</a:t>
            </a:fld>
            <a:endParaRPr lang="en-US"/>
          </a:p>
        </p:txBody>
      </p:sp>
    </p:spTree>
    <p:extLst>
      <p:ext uri="{BB962C8B-B14F-4D97-AF65-F5344CB8AC3E}">
        <p14:creationId xmlns:p14="http://schemas.microsoft.com/office/powerpoint/2010/main" val="2695247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defTabSz="1744035">
              <a:defRPr/>
            </a:pPr>
            <a:r>
              <a:rPr lang="en-US" dirty="0"/>
              <a:t>As</a:t>
            </a:r>
            <a:r>
              <a:rPr lang="en-US" baseline="0" dirty="0"/>
              <a:t> we have mentioned, o</a:t>
            </a:r>
            <a:r>
              <a:rPr lang="en-US" dirty="0"/>
              <a:t>ne</a:t>
            </a:r>
            <a:r>
              <a:rPr lang="en-US" baseline="0" dirty="0"/>
              <a:t> of the important changes our Advisory Groups felt was needed was the alignment to national standards or organizations. The revised evaluation system for speech-language professionals is aligned to the American Speech-Language-Hearing Association. The revised evaluation system for school counselors is aligned to the American School Counselor Association and to the South Carolina Model. The revised evaluation system for school librarians is aligned to the American Association of School Librarians. As you read the guidelines and evaluation instrument for each area, you will see direct alignment to the national expectations.</a:t>
            </a:r>
            <a:endParaRPr lang="en-US" dirty="0"/>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12</a:t>
            </a:fld>
            <a:endParaRPr lang="en-US"/>
          </a:p>
        </p:txBody>
      </p:sp>
    </p:spTree>
    <p:extLst>
      <p:ext uri="{BB962C8B-B14F-4D97-AF65-F5344CB8AC3E}">
        <p14:creationId xmlns:p14="http://schemas.microsoft.com/office/powerpoint/2010/main" val="3840410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t>Instead of requiring the Long-Range Plan during the years of Formative and Summative evaluations, we wanted to tailor meaningful documents to assist each group in guiding them through a successful year. </a:t>
            </a:r>
          </a:p>
          <a:p>
            <a:r>
              <a:rPr lang="en-US"/>
              <a:t>This is to reduce planning documents that practitioners and evaluators said were unnecessary and just for show. </a:t>
            </a:r>
            <a:endParaRPr lang="en-US">
              <a:cs typeface="Calibri"/>
            </a:endParaRPr>
          </a:p>
          <a:p>
            <a:r>
              <a:rPr lang="en-US"/>
              <a:t>These documents are working documents that may be adjusted throughout the school year as needed and will be re-visited by the practitioner and evaluator multiple</a:t>
            </a:r>
            <a:r>
              <a:rPr lang="en-US" baseline="0"/>
              <a:t> times </a:t>
            </a:r>
            <a:r>
              <a:rPr lang="en-US"/>
              <a:t>per year. </a:t>
            </a:r>
          </a:p>
          <a:p>
            <a:r>
              <a:rPr lang="en-US"/>
              <a:t>For the school counselors and school librarians,</a:t>
            </a:r>
            <a:r>
              <a:rPr lang="en-US" baseline="0"/>
              <a:t> this will happen during an approval conference, </a:t>
            </a:r>
            <a:r>
              <a:rPr lang="en-US"/>
              <a:t>the Preliminary cycle Evaluation conference, and during the Final cycle Evaluation conference. For speech language professionals, sampling of</a:t>
            </a:r>
            <a:r>
              <a:rPr lang="en-US" baseline="0"/>
              <a:t> IEPs and evaluations</a:t>
            </a:r>
            <a:r>
              <a:rPr lang="en-US"/>
              <a:t> are a part of </a:t>
            </a:r>
            <a:r>
              <a:rPr lang="en-US" baseline="0"/>
              <a:t>the observation process.</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13</a:t>
            </a:fld>
            <a:endParaRPr lang="en-US"/>
          </a:p>
        </p:txBody>
      </p:sp>
    </p:spTree>
    <p:extLst>
      <p:ext uri="{BB962C8B-B14F-4D97-AF65-F5344CB8AC3E}">
        <p14:creationId xmlns:p14="http://schemas.microsoft.com/office/powerpoint/2010/main" val="1608743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t>The reflections and interviews for the special areas are no longer isolated. They are embedded in the pre- and post-conferences which provide focused, meaningful conversations between the evaluator and the practitioner. This engaging dialogue allows practitioners to reflect on their own professional practices. All educators target one area of reinforcement and one area of refinement following each observation. This process parallels the evaluation process for classroom-based teachers and principals.</a:t>
            </a:r>
          </a:p>
          <a:p>
            <a:endParaRPr lang="en-US" sz="1700">
              <a:cs typeface="Calibri"/>
            </a:endParaRPr>
          </a:p>
          <a:p>
            <a:endParaRPr lang="en-US"/>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14</a:t>
            </a:fld>
            <a:endParaRPr lang="en-US">
              <a:solidFill>
                <a:prstClr val="black"/>
              </a:solidFill>
              <a:latin typeface="Calibri" panose="020F0502020204030204"/>
            </a:endParaRPr>
          </a:p>
        </p:txBody>
      </p:sp>
    </p:spTree>
    <p:extLst>
      <p:ext uri="{BB962C8B-B14F-4D97-AF65-F5344CB8AC3E}">
        <p14:creationId xmlns:p14="http://schemas.microsoft.com/office/powerpoint/2010/main" val="24007909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Let’s pause to think about what</a:t>
            </a:r>
            <a:endParaRPr lang="en-US" dirty="0">
              <a:cs typeface="Calibri"/>
            </a:endParaRPr>
          </a:p>
          <a:p>
            <a:r>
              <a:rPr lang="en-US" dirty="0">
                <a:cs typeface="Calibri"/>
              </a:rPr>
              <a:t> should be happening in an effective small group counseling session. Evaluators will be observing and looking for evidence of effective practice. </a:t>
            </a:r>
            <a:endParaRPr lang="en-US" dirty="0"/>
          </a:p>
          <a:p>
            <a:endParaRPr lang="en-US" dirty="0">
              <a:cs typeface="Calibri"/>
            </a:endParaRPr>
          </a:p>
          <a:p>
            <a:r>
              <a:rPr lang="en-US" dirty="0">
                <a:cs typeface="Calibri"/>
              </a:rPr>
              <a:t>If you walked into an effective small group counseling session, what would you see and hear? What would the school counselor be doing? What would the students be doing?</a:t>
            </a:r>
          </a:p>
          <a:p>
            <a:endParaRPr lang="en-US" dirty="0">
              <a:cs typeface="Calibri"/>
            </a:endParaRPr>
          </a:p>
          <a:p>
            <a:r>
              <a:rPr lang="en-US" dirty="0">
                <a:cs typeface="Calibri"/>
              </a:rPr>
              <a:t>With your table group, you will brainstorm a list of effective practices. Select a note-taker/spokesperson from the group to jot down your ideas. He or she will be responsible for reporting out to the main group, sharing two ideas that have not already been shared. After 10 minutes, you will return to the main room and share your ideas. </a:t>
            </a:r>
          </a:p>
          <a:p>
            <a:endParaRPr lang="en-US" dirty="0"/>
          </a:p>
          <a:p>
            <a:r>
              <a:rPr lang="en-US" dirty="0"/>
              <a:t> </a:t>
            </a:r>
            <a:endParaRPr lang="en-US" dirty="0">
              <a:cs typeface="Calibri"/>
            </a:endParaRPr>
          </a:p>
          <a:p>
            <a:endParaRPr lang="en-US" dirty="0">
              <a:cs typeface="Calibri"/>
            </a:endParaRPr>
          </a:p>
          <a:p>
            <a:pPr marL="327007" indent="-327007">
              <a:buFont typeface="Arial"/>
              <a:buChar char="•"/>
            </a:pP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15</a:t>
            </a:fld>
            <a:endParaRPr lang="en-US"/>
          </a:p>
        </p:txBody>
      </p:sp>
    </p:spTree>
    <p:extLst>
      <p:ext uri="{BB962C8B-B14F-4D97-AF65-F5344CB8AC3E}">
        <p14:creationId xmlns:p14="http://schemas.microsoft.com/office/powerpoint/2010/main" val="1728975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cs typeface="Calibri"/>
              </a:rPr>
              <a:t>What did you think of? </a:t>
            </a:r>
          </a:p>
          <a:p>
            <a:r>
              <a:rPr lang="en-US">
                <a:cs typeface="Calibri"/>
              </a:rPr>
              <a:t>Here are some examples of elements of effective practice for school counselors. Did you think of these? Did you think of others?</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16</a:t>
            </a:fld>
            <a:endParaRPr lang="en-US"/>
          </a:p>
        </p:txBody>
      </p:sp>
    </p:spTree>
    <p:extLst>
      <p:ext uri="{BB962C8B-B14F-4D97-AF65-F5344CB8AC3E}">
        <p14:creationId xmlns:p14="http://schemas.microsoft.com/office/powerpoint/2010/main" val="1849233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cs typeface="Calibri"/>
              </a:rPr>
              <a:t>We</a:t>
            </a:r>
            <a:r>
              <a:rPr lang="en-US" baseline="0">
                <a:cs typeface="Calibri"/>
              </a:rPr>
              <a:t> will now take a look at the evaluation instruments for Special Areas.</a:t>
            </a:r>
            <a:endParaRPr lang="en-US"/>
          </a:p>
          <a:p>
            <a:endParaRPr lang="en-US"/>
          </a:p>
          <a:p>
            <a:r>
              <a:rPr lang="en-US"/>
              <a:t>All three special area</a:t>
            </a:r>
            <a:r>
              <a:rPr lang="en-US" baseline="0"/>
              <a:t> Advisory Groups decided that a rubric would be the most effective way to measure their professional practices.</a:t>
            </a:r>
            <a:endParaRPr lang="en-US">
              <a:cs typeface="Calibri"/>
            </a:endParaRPr>
          </a:p>
          <a:p>
            <a:endParaRPr lang="en-US"/>
          </a:p>
          <a:p>
            <a:r>
              <a:rPr lang="en-US"/>
              <a:t>A rubric is a much different tool than a check list of</a:t>
            </a:r>
            <a:r>
              <a:rPr lang="en-US" baseline="0"/>
              <a:t> standards to mark met or not met, and the language within each descriptor implies growth</a:t>
            </a:r>
            <a:r>
              <a:rPr lang="en-US"/>
              <a:t>.</a:t>
            </a:r>
            <a:endParaRPr lang="en-US">
              <a:cs typeface="Calibri"/>
            </a:endParaRPr>
          </a:p>
          <a:p>
            <a:r>
              <a:rPr lang="en-US"/>
              <a:t> </a:t>
            </a:r>
            <a:endParaRPr lang="en-US" baseline="0">
              <a:cs typeface="Calibri"/>
            </a:endParaRPr>
          </a:p>
          <a:p>
            <a:r>
              <a:rPr lang="en-US" baseline="0"/>
              <a:t>First, let’s take a look at the components of the rubric</a:t>
            </a:r>
            <a:r>
              <a:rPr lang="en-US"/>
              <a:t>.</a:t>
            </a:r>
            <a:endParaRPr lang="en-US" baseline="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17</a:t>
            </a:fld>
            <a:endParaRPr lang="en-US"/>
          </a:p>
        </p:txBody>
      </p:sp>
    </p:spTree>
    <p:extLst>
      <p:ext uri="{BB962C8B-B14F-4D97-AF65-F5344CB8AC3E}">
        <p14:creationId xmlns:p14="http://schemas.microsoft.com/office/powerpoint/2010/main" val="40294582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baseline="0" dirty="0"/>
              <a:t>The rubric for Speech-Language Professionals has </a:t>
            </a:r>
            <a:r>
              <a:rPr lang="en-US" dirty="0"/>
              <a:t>4 Domains, with 18 Indicators. There are 4</a:t>
            </a:r>
            <a:r>
              <a:rPr lang="en-US" baseline="0" dirty="0"/>
              <a:t> Performance Levels for the descriptions of practice for Planning, Instruction, and Collaboration. </a:t>
            </a:r>
            <a:endParaRPr lang="en-US" dirty="0"/>
          </a:p>
          <a:p>
            <a:pPr marL="327007" indent="-327007">
              <a:buFont typeface="Arial" panose="020B0604020202020204" pitchFamily="34" charset="0"/>
              <a:buChar char="•"/>
            </a:pPr>
            <a:endParaRPr lang="en-US" baseline="0" dirty="0"/>
          </a:p>
          <a:p>
            <a:pPr marL="327007" indent="-327007">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18</a:t>
            </a:fld>
            <a:endParaRPr lang="en-US">
              <a:solidFill>
                <a:prstClr val="black"/>
              </a:solidFill>
              <a:latin typeface="Calibri" panose="020F0502020204030204"/>
            </a:endParaRPr>
          </a:p>
        </p:txBody>
      </p:sp>
    </p:spTree>
    <p:extLst>
      <p:ext uri="{BB962C8B-B14F-4D97-AF65-F5344CB8AC3E}">
        <p14:creationId xmlns:p14="http://schemas.microsoft.com/office/powerpoint/2010/main" val="28897757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a:defRPr/>
            </a:pPr>
            <a:r>
              <a:rPr lang="en-US" sz="2300" dirty="0">
                <a:solidFill>
                  <a:prstClr val="black"/>
                </a:solidFill>
              </a:rPr>
              <a:t>The rubric for the school counselor has 4 Domains, with 12 Indicators. There are 4 Performance Levels for the descriptions of practice for Planning, Program Management, and Direct and Indirect Services. </a:t>
            </a:r>
          </a:p>
          <a:p>
            <a:pPr marL="327007" indent="-327007" defTabSz="1744035">
              <a:buFont typeface="Arial" panose="020B0604020202020204" pitchFamily="34" charset="0"/>
              <a:buChar char="•"/>
              <a:defRPr/>
            </a:pPr>
            <a:endParaRPr lang="en-US" sz="2300" dirty="0">
              <a:solidFill>
                <a:prstClr val="black"/>
              </a:solidFill>
            </a:endParaRPr>
          </a:p>
          <a:p>
            <a:pPr marL="327007" indent="-327007">
              <a:buFont typeface="Arial" panose="020B0604020202020204" pitchFamily="34" charset="0"/>
              <a:buChar char="•"/>
            </a:pPr>
            <a:endParaRPr lang="en-US" baseline="0" dirty="0"/>
          </a:p>
          <a:p>
            <a:pPr marL="327007" indent="-327007">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19</a:t>
            </a:fld>
            <a:endParaRPr lang="en-US">
              <a:solidFill>
                <a:prstClr val="black"/>
              </a:solidFill>
              <a:latin typeface="Calibri" panose="020F0502020204030204"/>
            </a:endParaRPr>
          </a:p>
        </p:txBody>
      </p:sp>
    </p:spTree>
    <p:extLst>
      <p:ext uri="{BB962C8B-B14F-4D97-AF65-F5344CB8AC3E}">
        <p14:creationId xmlns:p14="http://schemas.microsoft.com/office/powerpoint/2010/main" val="3929735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Our primary goal is to provide you with the information you will need, </a:t>
            </a:r>
            <a:r>
              <a:rPr lang="en-US" dirty="0"/>
              <a:t>along with the ADEPT guidelines document,</a:t>
            </a:r>
            <a:r>
              <a:rPr lang="en-US" dirty="0">
                <a:cs typeface="Calibri"/>
              </a:rPr>
              <a:t> to provide meaningful support and guidance to those who will be evaluating and mentoring special area practitioners. To do this, we will use the following objectives.</a:t>
            </a:r>
          </a:p>
          <a:p>
            <a:endParaRPr lang="en-US" dirty="0">
              <a:cs typeface="Calibri"/>
            </a:endParaRPr>
          </a:p>
          <a:p>
            <a:r>
              <a:rPr lang="en-US" dirty="0">
                <a:cs typeface="Calibri"/>
              </a:rPr>
              <a:t>READ SLIDE</a:t>
            </a:r>
          </a:p>
          <a:p>
            <a:endParaRPr lang="en-US" dirty="0">
              <a:cs typeface="Calibri"/>
            </a:endParaRPr>
          </a:p>
          <a:p>
            <a:r>
              <a:rPr lang="en-US" dirty="0">
                <a:cs typeface="Calibri"/>
              </a:rPr>
              <a:t>Explain Evaluator Training</a:t>
            </a:r>
            <a:r>
              <a:rPr lang="en-US" baseline="0" dirty="0">
                <a:cs typeface="Calibri"/>
              </a:rPr>
              <a:t> is an online, self-paced training</a:t>
            </a:r>
            <a:r>
              <a:rPr lang="en-US" dirty="0">
                <a:cs typeface="Calibri"/>
              </a:rPr>
              <a:t> </a:t>
            </a:r>
          </a:p>
          <a:p>
            <a:r>
              <a:rPr lang="en-US" baseline="0" dirty="0">
                <a:cs typeface="Calibri"/>
              </a:rPr>
              <a:t>Suggest Face to Face experiences to establish interrater reliability and review steps and requirements yearly</a:t>
            </a:r>
          </a:p>
          <a:p>
            <a:r>
              <a:rPr lang="en-US" baseline="0" dirty="0">
                <a:cs typeface="Calibri"/>
              </a:rPr>
              <a:t>SAM will manage the evaluators</a:t>
            </a:r>
          </a:p>
          <a:p>
            <a:endParaRPr lang="en-US" baseline="0"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a:t>
            </a:fld>
            <a:endParaRPr lang="en-US"/>
          </a:p>
        </p:txBody>
      </p:sp>
    </p:spTree>
    <p:extLst>
      <p:ext uri="{BB962C8B-B14F-4D97-AF65-F5344CB8AC3E}">
        <p14:creationId xmlns:p14="http://schemas.microsoft.com/office/powerpoint/2010/main" val="8667406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baseline="0" dirty="0"/>
              <a:t>The rubric for School Librarian has </a:t>
            </a:r>
            <a:r>
              <a:rPr lang="en-US" dirty="0"/>
              <a:t>4 Domains, with 21 Indicators. There are 4</a:t>
            </a:r>
            <a:r>
              <a:rPr lang="en-US" baseline="0" dirty="0"/>
              <a:t> Performance Levels for the descriptions of practice for Instruction, Environment, and Library Services and Management. </a:t>
            </a:r>
            <a:endParaRPr lang="en-US" dirty="0"/>
          </a:p>
          <a:p>
            <a:pPr marL="327007" indent="-327007">
              <a:buFont typeface="Arial" panose="020B0604020202020204" pitchFamily="34" charset="0"/>
              <a:buChar char="•"/>
            </a:pPr>
            <a:endParaRPr lang="en-US" baseline="0" dirty="0"/>
          </a:p>
          <a:p>
            <a:pPr marL="327007" indent="-327007">
              <a:buFont typeface="Arial" panose="020B0604020202020204" pitchFamily="34" charset="0"/>
              <a:buChar char="•"/>
            </a:pPr>
            <a:endParaRPr lang="en-US" baseline="0" dirty="0"/>
          </a:p>
          <a:p>
            <a:pPr marL="327007" indent="-327007">
              <a:buFont typeface="Arial" panose="020B0604020202020204" pitchFamily="34" charset="0"/>
              <a:buChar char="•"/>
            </a:pPr>
            <a:endParaRPr lang="en-US" baseline="0" dirty="0"/>
          </a:p>
          <a:p>
            <a:pPr marL="327007" indent="-327007">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20</a:t>
            </a:fld>
            <a:endParaRPr lang="en-US">
              <a:solidFill>
                <a:prstClr val="black"/>
              </a:solidFill>
              <a:latin typeface="Calibri" panose="020F0502020204030204"/>
            </a:endParaRPr>
          </a:p>
        </p:txBody>
      </p:sp>
    </p:spTree>
    <p:extLst>
      <p:ext uri="{BB962C8B-B14F-4D97-AF65-F5344CB8AC3E}">
        <p14:creationId xmlns:p14="http://schemas.microsoft.com/office/powerpoint/2010/main" val="26122416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This</a:t>
            </a:r>
            <a:r>
              <a:rPr lang="en-US" baseline="0" dirty="0"/>
              <a:t> slide is taken from the Speech-Language Professional Rubric to highlight each element of the rubric.</a:t>
            </a:r>
            <a:r>
              <a:rPr lang="en-US" dirty="0"/>
              <a:t> </a:t>
            </a:r>
            <a:endParaRPr lang="en-US" baseline="0" dirty="0"/>
          </a:p>
          <a:p>
            <a:pPr marL="327007" indent="-327007">
              <a:buFont typeface="Arial" panose="020B0604020202020204" pitchFamily="34" charset="0"/>
              <a:buChar char="•"/>
            </a:pPr>
            <a:r>
              <a:rPr lang="en-US" baseline="0" dirty="0"/>
              <a:t>Domains are the big buckets</a:t>
            </a:r>
          </a:p>
          <a:p>
            <a:pPr marL="327007" indent="-327007">
              <a:buFont typeface="Arial" panose="020B0604020202020204" pitchFamily="34" charset="0"/>
              <a:buChar char="•"/>
            </a:pPr>
            <a:r>
              <a:rPr lang="en-US" baseline="0" dirty="0"/>
              <a:t>Indicators are the specific elements of practice</a:t>
            </a:r>
            <a:endParaRPr lang="en-US" baseline="0" dirty="0">
              <a:cs typeface="Calibri"/>
            </a:endParaRPr>
          </a:p>
          <a:p>
            <a:pPr marL="327007" indent="-327007">
              <a:buFont typeface="Arial" panose="020B0604020202020204" pitchFamily="34" charset="0"/>
              <a:buChar char="•"/>
            </a:pPr>
            <a:r>
              <a:rPr lang="en-US" baseline="0" dirty="0"/>
              <a:t>Descriptors describe what performance looks like at each level</a:t>
            </a:r>
            <a:endParaRPr lang="en-US" baseline="0" dirty="0">
              <a:cs typeface="Calibri"/>
            </a:endParaRPr>
          </a:p>
          <a:p>
            <a:pPr marL="327007" indent="-327007">
              <a:buFont typeface="Arial" panose="020B0604020202020204" pitchFamily="34" charset="0"/>
              <a:buChar char="•"/>
            </a:pPr>
            <a:r>
              <a:rPr lang="en-US" baseline="0" dirty="0">
                <a:latin typeface="Arial"/>
                <a:cs typeface="Arial"/>
              </a:rPr>
              <a:t>The four performance levels are the biggest difference from the</a:t>
            </a:r>
            <a:r>
              <a:rPr lang="en-US" dirty="0">
                <a:latin typeface="Arial"/>
                <a:cs typeface="Arial"/>
              </a:rPr>
              <a:t> ADEPT 2006 model, giving the SLP more specific feedback.</a:t>
            </a:r>
          </a:p>
          <a:p>
            <a:pPr marL="327007" indent="-327007">
              <a:buFont typeface="Arial" panose="020B0604020202020204" pitchFamily="34" charset="0"/>
              <a:buChar char="•"/>
            </a:pPr>
            <a:r>
              <a:rPr lang="en-US" dirty="0">
                <a:latin typeface="Arial"/>
                <a:cs typeface="Arial"/>
              </a:rPr>
              <a:t>The Sources of Evidence show the evaluator where to find</a:t>
            </a:r>
            <a:r>
              <a:rPr lang="en-US" baseline="0" dirty="0">
                <a:latin typeface="Arial"/>
                <a:cs typeface="Arial"/>
              </a:rPr>
              <a:t> evidence of the descriptors.</a:t>
            </a:r>
            <a:endParaRPr lang="en-US" dirty="0">
              <a:latin typeface="Arial" charset="0"/>
              <a:cs typeface="Arial"/>
            </a:endParaRPr>
          </a:p>
          <a:p>
            <a:endParaRPr lang="en-US" dirty="0"/>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21</a:t>
            </a:fld>
            <a:endParaRPr lang="en-US"/>
          </a:p>
        </p:txBody>
      </p:sp>
    </p:spTree>
    <p:extLst>
      <p:ext uri="{BB962C8B-B14F-4D97-AF65-F5344CB8AC3E}">
        <p14:creationId xmlns:p14="http://schemas.microsoft.com/office/powerpoint/2010/main" val="18033853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defTabSz="1744035">
              <a:defRPr/>
            </a:pPr>
            <a:r>
              <a:rPr lang="en-US" sz="2300"/>
              <a:t>Each special area rubric has 4 levels – moving from Unsatisfactory to Exemplary – increasingly student centered as we move left.</a:t>
            </a:r>
            <a:endParaRPr lang="en-US" sz="2300">
              <a:cs typeface="Calibri"/>
            </a:endParaRPr>
          </a:p>
          <a:p>
            <a:endParaRPr lang="en-US"/>
          </a:p>
        </p:txBody>
      </p:sp>
      <p:sp>
        <p:nvSpPr>
          <p:cNvPr id="4" name="Slide Number Placeholder 3"/>
          <p:cNvSpPr>
            <a:spLocks noGrp="1"/>
          </p:cNvSpPr>
          <p:nvPr>
            <p:ph type="sldNum" sz="quarter" idx="10"/>
          </p:nvPr>
        </p:nvSpPr>
        <p:spPr/>
        <p:txBody>
          <a:bodyPr/>
          <a:lstStyle/>
          <a:p>
            <a:fld id="{50742E3A-DC09-48C0-97A8-029D8AFE56FE}" type="slidenum">
              <a:rPr lang="en-US" smtClean="0"/>
              <a:t>22</a:t>
            </a:fld>
            <a:endParaRPr lang="en-US"/>
          </a:p>
        </p:txBody>
      </p:sp>
    </p:spTree>
    <p:extLst>
      <p:ext uri="{BB962C8B-B14F-4D97-AF65-F5344CB8AC3E}">
        <p14:creationId xmlns:p14="http://schemas.microsoft.com/office/powerpoint/2010/main" val="2245721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We understand that it is imperative that the school level administrators and evaluators understand and acknowledge the unique roles and responsibilities of these three areas. We built in several ways to assist administrators throughout this process.</a:t>
            </a:r>
          </a:p>
          <a:p>
            <a:r>
              <a:rPr lang="en-US" dirty="0"/>
              <a:t>First, near the very beginning of the guidelines, we have devoted a section that lists ways for administrators to support the practitioner. These suggestions are listed by the Domains of the rubric so you can be successful in using the rubric. For example, for the Planning Domain in</a:t>
            </a:r>
            <a:r>
              <a:rPr lang="en-US" baseline="0" dirty="0"/>
              <a:t> the Speech-Language Rubric</a:t>
            </a:r>
            <a:r>
              <a:rPr lang="en-US" dirty="0"/>
              <a:t>, the Speech-Language</a:t>
            </a:r>
            <a:r>
              <a:rPr lang="en-US" baseline="0" dirty="0"/>
              <a:t> Professional</a:t>
            </a:r>
            <a:r>
              <a:rPr lang="en-US" dirty="0"/>
              <a:t> must have all resources necessary to be compliant with state and federal regulations for children with disabilities. Districts and schools must provide the Speech-Language</a:t>
            </a:r>
            <a:r>
              <a:rPr lang="en-US" baseline="0" dirty="0"/>
              <a:t> Professional</a:t>
            </a:r>
            <a:r>
              <a:rPr lang="en-US" dirty="0"/>
              <a:t> with adequate funding for purchasing current standardized speech and language materials and assessments as well as time to collect the wide range of data produced by these tools.</a:t>
            </a:r>
            <a:endParaRPr lang="en-US" b="1" dirty="0">
              <a:cs typeface="Calibri"/>
            </a:endParaRPr>
          </a:p>
          <a:p>
            <a:endParaRPr lang="en-US" dirty="0"/>
          </a:p>
          <a:p>
            <a:r>
              <a:rPr lang="en-US" dirty="0"/>
              <a:t>As you become familiar with your evaluation rubric, you will see in the first column under the Indicator "Sources of Evidence" are listed. The administrator and/or evaluator can readily see where they can find evidence to match every indicator on the rubric. For example, some of the sources of evidence may be correlated pre- or post-conference questions, observations, IEP documents,</a:t>
            </a:r>
            <a:r>
              <a:rPr lang="en-US" baseline="0" dirty="0"/>
              <a:t> the School Counselor Plan, or the School Librarian Plan.</a:t>
            </a:r>
            <a:endParaRPr lang="en-US" b="1" dirty="0">
              <a:cs typeface="Calibri"/>
            </a:endParaRPr>
          </a:p>
          <a:p>
            <a:endParaRPr lang="en-US" b="1" dirty="0">
              <a:cs typeface="Calibri"/>
            </a:endParaRPr>
          </a:p>
          <a:p>
            <a:r>
              <a:rPr lang="en-US" dirty="0"/>
              <a:t>We are providing the administrators and evaluators with required questions to ask during the pre- and post-observation conferences. These questions were developed by the Advisory Groups, and align to the Indicators on the Rubric. Of course, the administrator and evaluator may ask additional questions for clarification or additional information as needed.</a:t>
            </a:r>
            <a:endParaRPr lang="en-US" dirty="0">
              <a:cs typeface="Calibri"/>
            </a:endParaRPr>
          </a:p>
          <a:p>
            <a:endParaRPr lang="en-US" dirty="0"/>
          </a:p>
          <a:p>
            <a:r>
              <a:rPr lang="en-US" dirty="0"/>
              <a:t>Finally, as evaluators</a:t>
            </a:r>
            <a:r>
              <a:rPr lang="en-US" baseline="0" dirty="0"/>
              <a:t> will see a</a:t>
            </a:r>
            <a:r>
              <a:rPr lang="en-US" dirty="0"/>
              <a:t>t the beginning of their</a:t>
            </a:r>
            <a:r>
              <a:rPr lang="en-US" baseline="0" dirty="0"/>
              <a:t> online Evaluator Training, they</a:t>
            </a:r>
            <a:r>
              <a:rPr lang="en-US" dirty="0"/>
              <a:t> are able to hear first-hand from speech-language professionals,</a:t>
            </a:r>
            <a:r>
              <a:rPr lang="en-US" baseline="0" dirty="0"/>
              <a:t> school counselors, and school librarians </a:t>
            </a:r>
            <a:r>
              <a:rPr lang="en-US" dirty="0"/>
              <a:t>through video clips as they share their various roles and responsibilities that administrators may not readily see during scheduled observations with students.</a:t>
            </a:r>
            <a:endParaRPr lang="en-US" dirty="0">
              <a:cs typeface="Calibri"/>
            </a:endParaRPr>
          </a:p>
          <a:p>
            <a:endParaRPr lang="en-US" dirty="0"/>
          </a:p>
          <a:p>
            <a:r>
              <a:rPr lang="en-US" dirty="0"/>
              <a:t>We feel that these new strategies will help bridge the gap of knowledge and understanding between the administrators and the practitioners.</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23</a:t>
            </a:fld>
            <a:endParaRPr lang="en-US"/>
          </a:p>
        </p:txBody>
      </p:sp>
    </p:spTree>
    <p:extLst>
      <p:ext uri="{BB962C8B-B14F-4D97-AF65-F5344CB8AC3E}">
        <p14:creationId xmlns:p14="http://schemas.microsoft.com/office/powerpoint/2010/main" val="11688542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One of the tasks of each</a:t>
            </a:r>
            <a:r>
              <a:rPr lang="en-US" baseline="0" dirty="0">
                <a:cs typeface="Calibri"/>
              </a:rPr>
              <a:t> </a:t>
            </a:r>
            <a:r>
              <a:rPr lang="en-US" dirty="0">
                <a:cs typeface="Calibri"/>
              </a:rPr>
              <a:t>Advisory Group was to determine the weightings for each of the four Domains that will be calculated to reach an overall composite score. This slide shows the</a:t>
            </a:r>
            <a:r>
              <a:rPr lang="en-US" baseline="0" dirty="0">
                <a:cs typeface="Calibri"/>
              </a:rPr>
              <a:t> weightings for the speech-language professionals. T</a:t>
            </a:r>
            <a:r>
              <a:rPr lang="en-US" dirty="0">
                <a:cs typeface="Calibri"/>
              </a:rPr>
              <a:t>he weighting of the Planning Domain is 25% of the composite score, the Instruction Domain is 40%, Collaboration Domain is 10%, and the Professionalism Domain is 25%. </a:t>
            </a:r>
            <a:endParaRPr lang="en-US">
              <a:cs typeface="Calibri"/>
            </a:endParaRPr>
          </a:p>
          <a:p>
            <a:endParaRPr lang="en-US">
              <a:cs typeface="Calibri"/>
            </a:endParaRPr>
          </a:p>
          <a:p>
            <a:r>
              <a:rPr lang="en-US" dirty="0">
                <a:cs typeface="Calibri"/>
              </a:rPr>
              <a:t>The </a:t>
            </a:r>
            <a:r>
              <a:rPr lang="en-US" dirty="0"/>
              <a:t>Office of Educator Effectiveness collected data from districts that elected to pilot ADEPT for each</a:t>
            </a:r>
            <a:r>
              <a:rPr lang="en-US" baseline="0" dirty="0"/>
              <a:t> special area</a:t>
            </a:r>
            <a:r>
              <a:rPr lang="en-US" dirty="0"/>
              <a:t> in 2020-21 to determine a recommendation to the SBE about how composite scores will be converted to overall evaluation ratings of Met and Not Met.</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24</a:t>
            </a:fld>
            <a:endParaRPr lang="en-US"/>
          </a:p>
        </p:txBody>
      </p:sp>
    </p:spTree>
    <p:extLst>
      <p:ext uri="{BB962C8B-B14F-4D97-AF65-F5344CB8AC3E}">
        <p14:creationId xmlns:p14="http://schemas.microsoft.com/office/powerpoint/2010/main" val="1828611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This slide shows the weightings for the School Counselors. The weighting of the Planning Domain is 15% of the composite score, the Program Management Domain is 15%, Direct &amp; Indirect Services Domain is 50%, and the Professionalism Domain is 20%. </a:t>
            </a:r>
          </a:p>
          <a:p>
            <a:endParaRPr lang="en-US" dirty="0">
              <a:cs typeface="Calibri"/>
            </a:endParaRPr>
          </a:p>
        </p:txBody>
      </p:sp>
      <p:sp>
        <p:nvSpPr>
          <p:cNvPr id="4" name="Slide Number Placeholder 3"/>
          <p:cNvSpPr>
            <a:spLocks noGrp="1"/>
          </p:cNvSpPr>
          <p:nvPr>
            <p:ph type="sldNum" sz="quarter" idx="5"/>
          </p:nvPr>
        </p:nvSpPr>
        <p:spPr/>
        <p:txBody>
          <a:bodyPr/>
          <a:lstStyle/>
          <a:p>
            <a:pPr defTabSz="1744035">
              <a:defRPr/>
            </a:pPr>
            <a:fld id="{50742E3A-DC09-48C0-97A8-029D8AFE56FE}" type="slidenum">
              <a:rPr lang="en-US">
                <a:solidFill>
                  <a:prstClr val="black"/>
                </a:solidFill>
                <a:latin typeface="Calibri"/>
              </a:rPr>
              <a:pPr defTabSz="1744035">
                <a:defRPr/>
              </a:pPr>
              <a:t>25</a:t>
            </a:fld>
            <a:endParaRPr lang="en-US">
              <a:solidFill>
                <a:prstClr val="black"/>
              </a:solidFill>
              <a:latin typeface="Calibri"/>
            </a:endParaRPr>
          </a:p>
        </p:txBody>
      </p:sp>
    </p:spTree>
    <p:extLst>
      <p:ext uri="{BB962C8B-B14F-4D97-AF65-F5344CB8AC3E}">
        <p14:creationId xmlns:p14="http://schemas.microsoft.com/office/powerpoint/2010/main" val="36360110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This slide shows the weightings for the school librarians.  The Instruction Domain is 30% of the composite score, the Environment Domain is 20%, the Library Services &amp; Management Domain is 40%, and the Professionalism Domain is 10%.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cs typeface="Calibri" panose="020F0502020204030204"/>
              </a:rPr>
              <a:t>The Office of Educator Effectiveness collected data from districts that elected to pilot ADEPT for school librarians in 2020-21 to determine a recommendation to the SBE about how composite scores will be converted to overall evaluation ratings of Met and Not Met.</a:t>
            </a:r>
          </a:p>
          <a:p>
            <a:endParaRPr lang="en-US" dirty="0">
              <a:cs typeface="Calibri"/>
            </a:endParaRPr>
          </a:p>
        </p:txBody>
      </p:sp>
      <p:sp>
        <p:nvSpPr>
          <p:cNvPr id="4" name="Slide Number Placeholder 3"/>
          <p:cNvSpPr>
            <a:spLocks noGrp="1"/>
          </p:cNvSpPr>
          <p:nvPr>
            <p:ph type="sldNum" sz="quarter" idx="5"/>
          </p:nvPr>
        </p:nvSpPr>
        <p:spPr/>
        <p:txBody>
          <a:bodyPr/>
          <a:lstStyle/>
          <a:p>
            <a:pPr defTabSz="1744035">
              <a:defRPr/>
            </a:pPr>
            <a:fld id="{50742E3A-DC09-48C0-97A8-029D8AFE56FE}" type="slidenum">
              <a:rPr lang="en-US">
                <a:solidFill>
                  <a:prstClr val="black"/>
                </a:solidFill>
                <a:latin typeface="Calibri"/>
              </a:rPr>
              <a:pPr defTabSz="1744035">
                <a:defRPr/>
              </a:pPr>
              <a:t>26</a:t>
            </a:fld>
            <a:endParaRPr lang="en-US">
              <a:solidFill>
                <a:prstClr val="black"/>
              </a:solidFill>
              <a:latin typeface="Calibri"/>
            </a:endParaRPr>
          </a:p>
        </p:txBody>
      </p:sp>
    </p:spTree>
    <p:extLst>
      <p:ext uri="{BB962C8B-B14F-4D97-AF65-F5344CB8AC3E}">
        <p14:creationId xmlns:p14="http://schemas.microsoft.com/office/powerpoint/2010/main" val="26225095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lvl="1"/>
            <a:r>
              <a:rPr lang="en-US" dirty="0">
                <a:cs typeface="Calibri"/>
              </a:rPr>
              <a:t>Model: </a:t>
            </a:r>
            <a:r>
              <a:rPr lang="en-US" dirty="0"/>
              <a:t>Communicates expectations and encourages students to gain independence in applying their target communication skills. </a:t>
            </a:r>
          </a:p>
          <a:p>
            <a:pPr lvl="1"/>
            <a:endParaRPr lang="en-US" dirty="0">
              <a:cs typeface="Calibri"/>
            </a:endParaRPr>
          </a:p>
          <a:p>
            <a:pPr lvl="1"/>
            <a:r>
              <a:rPr lang="en-US" dirty="0">
                <a:cs typeface="Calibri"/>
              </a:rPr>
              <a:t>Here, we have another sample activity from the evaluator training, this time from speech-language professionals training. For this activity, participants will identify what effectiveness looks like and sounds like.</a:t>
            </a:r>
            <a:endParaRPr lang="en-US" dirty="0"/>
          </a:p>
          <a:p>
            <a:pPr lvl="1"/>
            <a:endParaRPr lang="en-US" dirty="0">
              <a:cs typeface="Calibri"/>
            </a:endParaRPr>
          </a:p>
          <a:p>
            <a:pPr lvl="1"/>
            <a:r>
              <a:rPr lang="en-US" dirty="0">
                <a:cs typeface="Calibri"/>
              </a:rPr>
              <a:t>Let's take one descriptor from the Instruction Domain. One of the descriptors that would demonstrate how a speech-language professional creates a Positive Learning Environment would be to use effective strategies to motivate and engage students in the learning process. What would the evaluator see and hear during a therapy session that would provide evidence of using effective strategies to motivate and engage students? </a:t>
            </a:r>
          </a:p>
          <a:p>
            <a:pPr lvl="1"/>
            <a:endParaRPr lang="en-US" dirty="0">
              <a:cs typeface="Calibri"/>
            </a:endParaRPr>
          </a:p>
          <a:p>
            <a:pPr lvl="1"/>
            <a:r>
              <a:rPr lang="en-US" dirty="0"/>
              <a:t>You will brainstorm a list of what this descriptor would look like and sound like in a session where effective therapy is taking place. After 7 minutes ask for responses from participants. </a:t>
            </a:r>
            <a:endParaRPr lang="en-US" dirty="0">
              <a:cs typeface="Calibri"/>
            </a:endParaRPr>
          </a:p>
          <a:p>
            <a:pPr lvl="1"/>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27</a:t>
            </a:fld>
            <a:endParaRPr lang="en-US"/>
          </a:p>
        </p:txBody>
      </p:sp>
    </p:spTree>
    <p:extLst>
      <p:ext uri="{BB962C8B-B14F-4D97-AF65-F5344CB8AC3E}">
        <p14:creationId xmlns:p14="http://schemas.microsoft.com/office/powerpoint/2010/main" val="19503335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lvl="1"/>
            <a:endParaRPr lang="en-US">
              <a:cs typeface="Calibri"/>
            </a:endParaRPr>
          </a:p>
          <a:p>
            <a:pPr lvl="1"/>
            <a:r>
              <a:rPr lang="en-US">
                <a:cs typeface="Calibri"/>
              </a:rPr>
              <a:t>Here are some examples of strategies that motivate and engage students. Did you think of more?</a:t>
            </a:r>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28</a:t>
            </a:fld>
            <a:endParaRPr lang="en-US"/>
          </a:p>
        </p:txBody>
      </p:sp>
    </p:spTree>
    <p:extLst>
      <p:ext uri="{BB962C8B-B14F-4D97-AF65-F5344CB8AC3E}">
        <p14:creationId xmlns:p14="http://schemas.microsoft.com/office/powerpoint/2010/main" val="37235584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t>Now</a:t>
            </a:r>
            <a:r>
              <a:rPr lang="en-US" baseline="0"/>
              <a:t> let’s take a look at an overview of the evaluation process and evidence collection.</a:t>
            </a:r>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29</a:t>
            </a:fld>
            <a:endParaRPr lang="en-US"/>
          </a:p>
        </p:txBody>
      </p:sp>
    </p:spTree>
    <p:extLst>
      <p:ext uri="{BB962C8B-B14F-4D97-AF65-F5344CB8AC3E}">
        <p14:creationId xmlns:p14="http://schemas.microsoft.com/office/powerpoint/2010/main" val="1514689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Before</a:t>
            </a:r>
            <a:r>
              <a:rPr lang="en-US" baseline="0" dirty="0"/>
              <a:t> we begin, we want to hear from you. Now that you have heard our objectives for this training, how are you feeling about becoming a manager for your district special areas evaluators? Let’s examine your emoji emotions.</a:t>
            </a:r>
            <a:endParaRPr lang="en-US" dirty="0"/>
          </a:p>
          <a:p>
            <a:endParaRPr lang="en-US" dirty="0"/>
          </a:p>
          <a:p>
            <a:r>
              <a:rPr lang="en-US" dirty="0"/>
              <a:t>1. Are</a:t>
            </a:r>
            <a:r>
              <a:rPr lang="en-US" baseline="0" dirty="0"/>
              <a:t> you overwhelmed but know that you will get what training has to offer?</a:t>
            </a:r>
            <a:endParaRPr lang="en-US" dirty="0"/>
          </a:p>
          <a:p>
            <a:r>
              <a:rPr lang="en-US" dirty="0"/>
              <a:t>2. Are you a little uneasy,</a:t>
            </a:r>
            <a:r>
              <a:rPr lang="en-US" baseline="0" dirty="0"/>
              <a:t> but ready to learn?</a:t>
            </a:r>
            <a:endParaRPr lang="en-US" dirty="0"/>
          </a:p>
          <a:p>
            <a:r>
              <a:rPr lang="en-US" dirty="0"/>
              <a:t>3. Are</a:t>
            </a:r>
            <a:r>
              <a:rPr lang="en-US" baseline="0" dirty="0"/>
              <a:t> you curious and full of questions about how this is all going to work in your district? </a:t>
            </a:r>
          </a:p>
          <a:p>
            <a:r>
              <a:rPr lang="en-US" baseline="0" dirty="0"/>
              <a:t>4. Are you excited to learn, ready to go, and all ears?</a:t>
            </a:r>
          </a:p>
          <a:p>
            <a:endParaRPr lang="en-US" baseline="0" dirty="0"/>
          </a:p>
          <a:p>
            <a:r>
              <a:rPr lang="en-US" baseline="0" dirty="0"/>
              <a:t>Choose one of the </a:t>
            </a:r>
            <a:r>
              <a:rPr lang="en-US" baseline="0" dirty="0" err="1"/>
              <a:t>emojis</a:t>
            </a:r>
            <a:r>
              <a:rPr lang="en-US" baseline="0" dirty="0"/>
              <a:t> and type your number in the chat box now.</a:t>
            </a:r>
          </a:p>
          <a:p>
            <a:endParaRPr lang="en-US" baseline="0" dirty="0"/>
          </a:p>
          <a:p>
            <a:r>
              <a:rPr lang="en-US" baseline="0" dirty="0"/>
              <a:t>(Pause. Wait for responses. Comment on what you are seeing.)</a:t>
            </a:r>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3</a:t>
            </a:fld>
            <a:endParaRPr lang="en-US"/>
          </a:p>
        </p:txBody>
      </p:sp>
    </p:spTree>
    <p:extLst>
      <p:ext uri="{BB962C8B-B14F-4D97-AF65-F5344CB8AC3E}">
        <p14:creationId xmlns:p14="http://schemas.microsoft.com/office/powerpoint/2010/main" val="26575639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We know that all practitioners do not need the same level and type of feedback, so the support they are given should be tailored to their needs. Evaluation level is assigned based on certification requirements and should be set by the ADEPT Coordinator or Human Resources department in your district. </a:t>
            </a:r>
          </a:p>
          <a:p>
            <a:endParaRPr lang="en-US" dirty="0">
              <a:cs typeface="Calibri"/>
            </a:endParaRPr>
          </a:p>
          <a:p>
            <a:r>
              <a:rPr lang="en-US" dirty="0">
                <a:cs typeface="Calibri"/>
              </a:rPr>
              <a:t>You will notice that each evaluation team, regardless of contract level is required to have an Administrative evaluator or designee. For some contract levels, in addition to this, there is a requirement for a content expert that must be trained and certified in the content area. For school librarians, this content expert must be a school librarian. For school counselors, it must be a school counselor. For speech-language professional, it must be a speech-language professional or special education educator. Guidelines for each area provide more specific detail surrounding evaluation teams.</a:t>
            </a:r>
          </a:p>
          <a:p>
            <a:endParaRPr lang="en-US" dirty="0">
              <a:cs typeface="Calibri"/>
            </a:endParaRPr>
          </a:p>
          <a:p>
            <a:r>
              <a:rPr lang="en-US" dirty="0">
                <a:cs typeface="Calibri"/>
              </a:rPr>
              <a:t>Note that observations for special areas do NOT require classroom instruction. </a:t>
            </a:r>
          </a:p>
        </p:txBody>
      </p:sp>
      <p:sp>
        <p:nvSpPr>
          <p:cNvPr id="4" name="Slide Number Placeholder 3"/>
          <p:cNvSpPr>
            <a:spLocks noGrp="1"/>
          </p:cNvSpPr>
          <p:nvPr>
            <p:ph type="sldNum" sz="quarter" idx="10"/>
          </p:nvPr>
        </p:nvSpPr>
        <p:spPr/>
        <p:txBody>
          <a:bodyPr/>
          <a:lstStyle/>
          <a:p>
            <a:fld id="{50742E3A-DC09-48C0-97A8-029D8AFE56FE}" type="slidenum">
              <a:rPr lang="en-US" smtClean="0"/>
              <a:t>30</a:t>
            </a:fld>
            <a:endParaRPr lang="en-US"/>
          </a:p>
        </p:txBody>
      </p:sp>
    </p:spTree>
    <p:extLst>
      <p:ext uri="{BB962C8B-B14F-4D97-AF65-F5344CB8AC3E}">
        <p14:creationId xmlns:p14="http://schemas.microsoft.com/office/powerpoint/2010/main" val="3204768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An evaluation chair is required for ADEPT 2020 for Special Areas. There is a form that can only be completed by the evaluation chair. </a:t>
            </a:r>
          </a:p>
          <a:p>
            <a:endParaRPr lang="en-US" dirty="0"/>
          </a:p>
          <a:p>
            <a:r>
              <a:rPr lang="en-US" dirty="0"/>
              <a:t>When using the bulk tool to set the evaluation team, please make sure to select permissions for each person you are adding to the team. If permissions are not selected, the person will be added but will not be able to access anything. </a:t>
            </a:r>
          </a:p>
          <a:p>
            <a:endParaRPr lang="en-US" dirty="0"/>
          </a:p>
          <a:p>
            <a:r>
              <a:rPr lang="en-US" dirty="0"/>
              <a:t>Besides login issues, Orientation generates the most support cases for </a:t>
            </a:r>
            <a:r>
              <a:rPr lang="en-US" dirty="0" err="1"/>
              <a:t>SCLead</a:t>
            </a:r>
            <a:r>
              <a:rPr lang="en-US" dirty="0"/>
              <a:t>. The Orientation date must be entered before and educator can sign the orientation. Please remind your administrators to enter the Orientation dates before they ask the educators to sign. If the date is not there, the educator will receive an access denied message. </a:t>
            </a:r>
          </a:p>
        </p:txBody>
      </p:sp>
      <p:sp>
        <p:nvSpPr>
          <p:cNvPr id="4" name="Slide Number Placeholder 3"/>
          <p:cNvSpPr>
            <a:spLocks noGrp="1"/>
          </p:cNvSpPr>
          <p:nvPr>
            <p:ph type="sldNum" sz="quarter" idx="5"/>
          </p:nvPr>
        </p:nvSpPr>
        <p:spPr/>
        <p:txBody>
          <a:bodyPr/>
          <a:lstStyle/>
          <a:p>
            <a:fld id="{16A353FE-32F5-BF4D-A682-07E8A26EBEC6}" type="slidenum">
              <a:rPr lang="en-US" smtClean="0"/>
              <a:t>31</a:t>
            </a:fld>
            <a:endParaRPr lang="en-US"/>
          </a:p>
        </p:txBody>
      </p:sp>
    </p:spTree>
    <p:extLst>
      <p:ext uri="{BB962C8B-B14F-4D97-AF65-F5344CB8AC3E}">
        <p14:creationId xmlns:p14="http://schemas.microsoft.com/office/powerpoint/2010/main" val="16208397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32</a:t>
            </a:fld>
            <a:endParaRPr lang="en-US"/>
          </a:p>
        </p:txBody>
      </p:sp>
    </p:spTree>
    <p:extLst>
      <p:ext uri="{BB962C8B-B14F-4D97-AF65-F5344CB8AC3E}">
        <p14:creationId xmlns:p14="http://schemas.microsoft.com/office/powerpoint/2010/main" val="8002038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As we have already stated, the evaluation process and number of observations vary</a:t>
            </a:r>
            <a:r>
              <a:rPr lang="en-US" baseline="0" dirty="0"/>
              <a:t> </a:t>
            </a:r>
            <a:r>
              <a:rPr lang="en-US" dirty="0"/>
              <a:t>depending on the special area and the type of evaluation the practitioner</a:t>
            </a:r>
            <a:r>
              <a:rPr lang="en-US" baseline="0" dirty="0"/>
              <a:t> is undergoing. </a:t>
            </a:r>
            <a:r>
              <a:rPr lang="en-US" dirty="0"/>
              <a:t>Generally, all educators are evaluated every year. Specific </a:t>
            </a:r>
            <a:r>
              <a:rPr lang="en-US" baseline="0" dirty="0"/>
              <a:t>details of each are thoroughly explored during Evaluator Training.</a:t>
            </a:r>
            <a:r>
              <a:rPr lang="en-US" dirty="0"/>
              <a:t> </a:t>
            </a:r>
            <a:endParaRPr lang="en-US" baseline="0" dirty="0">
              <a:cs typeface="Calibri"/>
            </a:endParaRPr>
          </a:p>
          <a:p>
            <a:r>
              <a:rPr lang="en-US" baseline="0" dirty="0"/>
              <a:t>Generally speaking, the formative and summative evaluations of the speech-language professionals include a records review at the beginning of the year</a:t>
            </a:r>
            <a:r>
              <a:rPr lang="en-US" dirty="0"/>
              <a:t>.</a:t>
            </a:r>
            <a:r>
              <a:rPr lang="en-US" baseline="0" dirty="0"/>
              <a:t> </a:t>
            </a:r>
            <a:r>
              <a:rPr lang="en-US" dirty="0"/>
              <a:t>The</a:t>
            </a:r>
            <a:r>
              <a:rPr lang="en-US" baseline="0" dirty="0"/>
              <a:t> POP cycle during the preliminary evaluation cycle during the fall</a:t>
            </a:r>
            <a:r>
              <a:rPr lang="en-US" dirty="0"/>
              <a:t> </a:t>
            </a:r>
            <a:r>
              <a:rPr lang="en-US" baseline="0" dirty="0"/>
              <a:t>includes a pre-conference, observation, and post-conference. There are two types of observations for the speech-language professional – an observation of an IEP meeting and an observation of a therapy session. After the Preliminary Evaluation Conference mid-year, the final evaluation cycle includes the OP cycle, which is an observation and post-conference. The Final Evaluation Conference is held at the end of the school year.</a:t>
            </a:r>
            <a:r>
              <a:rPr lang="en-US" dirty="0"/>
              <a:t> </a:t>
            </a:r>
            <a:endParaRPr lang="en-US" baseline="0" dirty="0">
              <a:cs typeface="Calibri"/>
            </a:endParaRPr>
          </a:p>
          <a:p>
            <a:r>
              <a:rPr lang="en-US" dirty="0">
                <a:cs typeface="Calibri"/>
              </a:rPr>
              <a:t>During all other years, speech-language professionals participate in a Goals-Based Evaluation. During the GBE years, speech-language professionals will develop a Professional Goal that impacts student growth.</a:t>
            </a:r>
            <a:endParaRPr lang="en-US" dirty="0"/>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33</a:t>
            </a:fld>
            <a:endParaRPr lang="en-US"/>
          </a:p>
        </p:txBody>
      </p:sp>
    </p:spTree>
    <p:extLst>
      <p:ext uri="{BB962C8B-B14F-4D97-AF65-F5344CB8AC3E}">
        <p14:creationId xmlns:p14="http://schemas.microsoft.com/office/powerpoint/2010/main" val="20019526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On this slide you will see the basic requirements for input into </a:t>
            </a:r>
            <a:r>
              <a:rPr lang="en-US" dirty="0" err="1"/>
              <a:t>SCLead</a:t>
            </a:r>
            <a:r>
              <a:rPr lang="en-US" dirty="0"/>
              <a:t> for a formative or summative evaluation. If a speech-language professional is on a GBE, professionalism would not be included, and professional goals would be added to the evaluation. </a:t>
            </a:r>
          </a:p>
        </p:txBody>
      </p:sp>
      <p:sp>
        <p:nvSpPr>
          <p:cNvPr id="4" name="Slide Number Placeholder 3"/>
          <p:cNvSpPr>
            <a:spLocks noGrp="1"/>
          </p:cNvSpPr>
          <p:nvPr>
            <p:ph type="sldNum" sz="quarter" idx="5"/>
          </p:nvPr>
        </p:nvSpPr>
        <p:spPr/>
        <p:txBody>
          <a:bodyPr/>
          <a:lstStyle/>
          <a:p>
            <a:fld id="{16A353FE-32F5-BF4D-A682-07E8A26EBEC6}" type="slidenum">
              <a:rPr lang="en-US" smtClean="0"/>
              <a:t>34</a:t>
            </a:fld>
            <a:endParaRPr lang="en-US"/>
          </a:p>
        </p:txBody>
      </p:sp>
    </p:spTree>
    <p:extLst>
      <p:ext uri="{BB962C8B-B14F-4D97-AF65-F5344CB8AC3E}">
        <p14:creationId xmlns:p14="http://schemas.microsoft.com/office/powerpoint/2010/main" val="9350005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Read slide. </a:t>
            </a:r>
          </a:p>
        </p:txBody>
      </p:sp>
      <p:sp>
        <p:nvSpPr>
          <p:cNvPr id="4" name="Slide Number Placeholder 3"/>
          <p:cNvSpPr>
            <a:spLocks noGrp="1"/>
          </p:cNvSpPr>
          <p:nvPr>
            <p:ph type="sldNum" sz="quarter" idx="10"/>
          </p:nvPr>
        </p:nvSpPr>
        <p:spPr/>
        <p:txBody>
          <a:bodyPr/>
          <a:lstStyle/>
          <a:p>
            <a:fld id="{50742E3A-DC09-48C0-97A8-029D8AFE56FE}" type="slidenum">
              <a:rPr lang="en-US" smtClean="0"/>
              <a:t>35</a:t>
            </a:fld>
            <a:endParaRPr lang="en-US"/>
          </a:p>
        </p:txBody>
      </p:sp>
    </p:spTree>
    <p:extLst>
      <p:ext uri="{BB962C8B-B14F-4D97-AF65-F5344CB8AC3E}">
        <p14:creationId xmlns:p14="http://schemas.microsoft.com/office/powerpoint/2010/main" val="40955313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err="1"/>
              <a:t>SCLead</a:t>
            </a:r>
            <a:r>
              <a:rPr lang="en-US"/>
              <a:t> is set up so the type of evaluation</a:t>
            </a:r>
            <a:r>
              <a:rPr lang="en-US" baseline="0"/>
              <a:t> is tailored to the IEP Meeting or Therapy Session for the Speech-Language Professional.</a:t>
            </a:r>
            <a:endParaRPr lang="en-US"/>
          </a:p>
        </p:txBody>
      </p:sp>
      <p:sp>
        <p:nvSpPr>
          <p:cNvPr id="4" name="Slide Number Placeholder 3"/>
          <p:cNvSpPr>
            <a:spLocks noGrp="1"/>
          </p:cNvSpPr>
          <p:nvPr>
            <p:ph type="sldNum" sz="quarter" idx="5"/>
          </p:nvPr>
        </p:nvSpPr>
        <p:spPr/>
        <p:txBody>
          <a:bodyPr/>
          <a:lstStyle/>
          <a:p>
            <a:fld id="{16A353FE-32F5-BF4D-A682-07E8A26EBEC6}" type="slidenum">
              <a:rPr lang="en-US" smtClean="0"/>
              <a:t>36</a:t>
            </a:fld>
            <a:endParaRPr lang="en-US"/>
          </a:p>
        </p:txBody>
      </p:sp>
    </p:spTree>
    <p:extLst>
      <p:ext uri="{BB962C8B-B14F-4D97-AF65-F5344CB8AC3E}">
        <p14:creationId xmlns:p14="http://schemas.microsoft.com/office/powerpoint/2010/main" val="29835678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Each of the three areas will have its own pre-conference form. The questions will be answered by the evaluator. </a:t>
            </a:r>
          </a:p>
        </p:txBody>
      </p:sp>
      <p:sp>
        <p:nvSpPr>
          <p:cNvPr id="4" name="Slide Number Placeholder 3"/>
          <p:cNvSpPr>
            <a:spLocks noGrp="1"/>
          </p:cNvSpPr>
          <p:nvPr>
            <p:ph type="sldNum" sz="quarter" idx="5"/>
          </p:nvPr>
        </p:nvSpPr>
        <p:spPr/>
        <p:txBody>
          <a:bodyPr/>
          <a:lstStyle/>
          <a:p>
            <a:fld id="{16A353FE-32F5-BF4D-A682-07E8A26EBEC6}" type="slidenum">
              <a:rPr lang="en-US" smtClean="0"/>
              <a:t>37</a:t>
            </a:fld>
            <a:endParaRPr lang="en-US"/>
          </a:p>
        </p:txBody>
      </p:sp>
    </p:spTree>
    <p:extLst>
      <p:ext uri="{BB962C8B-B14F-4D97-AF65-F5344CB8AC3E}">
        <p14:creationId xmlns:p14="http://schemas.microsoft.com/office/powerpoint/2010/main" val="42748803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Scripting notes are an optional feature in </a:t>
            </a:r>
            <a:r>
              <a:rPr lang="en-US" dirty="0" err="1"/>
              <a:t>SCLead</a:t>
            </a:r>
            <a:r>
              <a:rPr lang="en-US" dirty="0"/>
              <a:t>. Scripting can be entered in </a:t>
            </a:r>
            <a:r>
              <a:rPr lang="en-US" dirty="0" err="1"/>
              <a:t>SCLead</a:t>
            </a:r>
            <a:r>
              <a:rPr lang="en-US" dirty="0"/>
              <a:t> and then each section of notes, or evidence, can be aligned to the rubric indicators. Each block of evidence can be aligned to as many indicators as applicable. </a:t>
            </a:r>
          </a:p>
          <a:p>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The idea is that each script block is a small description of what occurred during the observation. For example, you create one script block to describe what the educator just said to a group of students and how the students responded. Then you enter a new block to describe what happened next. Each of those small blocks of scripting can be aligned to each indictor to help inform scoring. The alignment can occur at any time, but it may be easiest to enter all scripting and then after the visit portion of the observation has concluded, go back and complete the alignment.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Some users may want to record all the notes in Word or even on paper and then later add them to </a:t>
            </a:r>
            <a:r>
              <a:rPr lang="en-US" dirty="0" err="1"/>
              <a:t>SCLead</a:t>
            </a:r>
            <a:r>
              <a:rPr lang="en-US" dirty="0"/>
              <a:t> and that is okay too. My only caution is that if you are copy/pasting from Word or similar program, copy into </a:t>
            </a:r>
            <a:r>
              <a:rPr lang="en-US" dirty="0" err="1"/>
              <a:t>SCLead</a:t>
            </a:r>
            <a:r>
              <a:rPr lang="en-US" dirty="0"/>
              <a:t> as plain text to avoid hidden characters. Please remember, the blocks are intended to be smaller sections of notes and there are character limits to each section.  You could also just save the document and add it as an attachment. Attachments in this section are not viewable anyone else. </a:t>
            </a:r>
          </a:p>
          <a:p>
            <a:endParaRPr lang="en-US" dirty="0"/>
          </a:p>
          <a:p>
            <a:r>
              <a:rPr lang="en-US" dirty="0"/>
              <a:t>Scripting notes will only be visible to the observer. The educator, administrators or other observers will not be able to access the scripting notes at any time. </a:t>
            </a:r>
          </a:p>
        </p:txBody>
      </p:sp>
      <p:sp>
        <p:nvSpPr>
          <p:cNvPr id="4" name="Slide Number Placeholder 3"/>
          <p:cNvSpPr>
            <a:spLocks noGrp="1"/>
          </p:cNvSpPr>
          <p:nvPr>
            <p:ph type="sldNum" sz="quarter" idx="5"/>
          </p:nvPr>
        </p:nvSpPr>
        <p:spPr/>
        <p:txBody>
          <a:bodyPr/>
          <a:lstStyle/>
          <a:p>
            <a:fld id="{16A353FE-32F5-BF4D-A682-07E8A26EBEC6}" type="slidenum">
              <a:rPr lang="en-US" smtClean="0"/>
              <a:t>38</a:t>
            </a:fld>
            <a:endParaRPr lang="en-US"/>
          </a:p>
        </p:txBody>
      </p:sp>
    </p:spTree>
    <p:extLst>
      <p:ext uri="{BB962C8B-B14F-4D97-AF65-F5344CB8AC3E}">
        <p14:creationId xmlns:p14="http://schemas.microsoft.com/office/powerpoint/2010/main" val="19616565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endParaRPr lang="en-US" dirty="0"/>
          </a:p>
          <a:p>
            <a:pPr marL="0" indent="0">
              <a:buClr>
                <a:schemeClr val="dk1"/>
              </a:buClr>
              <a:buFont typeface="Arial" panose="020B0604020202020204" pitchFamily="34" charset="0"/>
              <a:buNone/>
            </a:pPr>
            <a:r>
              <a:rPr lang="en-US" sz="1200" baseline="0" dirty="0">
                <a:solidFill>
                  <a:schemeClr val="tx1"/>
                </a:solidFill>
                <a:ea typeface="Source Sans Pro"/>
                <a:cs typeface="Source Sans Pro"/>
                <a:sym typeface="Source Sans Pro"/>
              </a:rPr>
              <a:t>We understand for special areas, there are many sources of evidence to consider when scoring the rubric. Some indicators may not have any relation to an observation. With that, we have created worksheets as a space for evaluators to collect evidence, add notes and score the rubric. </a:t>
            </a:r>
          </a:p>
          <a:p>
            <a:pPr marL="0" indent="0">
              <a:buClr>
                <a:schemeClr val="dk1"/>
              </a:buClr>
              <a:buFont typeface="Arial" panose="020B0604020202020204" pitchFamily="34" charset="0"/>
              <a:buNone/>
            </a:pPr>
            <a:endParaRPr lang="en-US" sz="1200" baseline="0" dirty="0">
              <a:solidFill>
                <a:schemeClr val="tx1"/>
              </a:solidFill>
              <a:ea typeface="Source Sans Pro"/>
              <a:cs typeface="Source Sans Pro"/>
              <a:sym typeface="Source Sans Pro"/>
            </a:endParaRPr>
          </a:p>
          <a:p>
            <a:pPr marL="0" indent="0">
              <a:buClr>
                <a:schemeClr val="dk1"/>
              </a:buClr>
              <a:buFont typeface="Arial" panose="020B0604020202020204" pitchFamily="34" charset="0"/>
              <a:buNone/>
            </a:pPr>
            <a:r>
              <a:rPr lang="en-US" sz="1200" baseline="0" dirty="0">
                <a:solidFill>
                  <a:schemeClr val="tx1"/>
                </a:solidFill>
                <a:ea typeface="Source Sans Pro"/>
                <a:cs typeface="Source Sans Pro"/>
                <a:sym typeface="Source Sans Pro"/>
              </a:rPr>
              <a:t>The worksheets are not visible to the educator and are a tool solely for the evaluator. </a:t>
            </a:r>
          </a:p>
          <a:p>
            <a:pPr marL="0" indent="0">
              <a:buClr>
                <a:schemeClr val="dk1"/>
              </a:buClr>
              <a:buFont typeface="Arial" panose="020B0604020202020204" pitchFamily="34" charset="0"/>
              <a:buNone/>
            </a:pPr>
            <a:endParaRPr lang="en-US" sz="1200" baseline="0" dirty="0">
              <a:solidFill>
                <a:schemeClr val="tx1"/>
              </a:solidFill>
              <a:ea typeface="Source Sans Pro"/>
              <a:cs typeface="Source Sans Pro"/>
              <a:sym typeface="Source Sans Pro"/>
            </a:endParaRPr>
          </a:p>
          <a:p>
            <a:pPr marL="0" indent="0">
              <a:buClr>
                <a:schemeClr val="dk1"/>
              </a:buClr>
              <a:buFont typeface="Arial" panose="020B0604020202020204" pitchFamily="34" charset="0"/>
              <a:buNone/>
            </a:pPr>
            <a:r>
              <a:rPr lang="en-US" sz="1200" baseline="0" dirty="0">
                <a:solidFill>
                  <a:schemeClr val="tx1"/>
                </a:solidFill>
                <a:ea typeface="Source Sans Pro"/>
                <a:cs typeface="Source Sans Pro"/>
                <a:sym typeface="Source Sans Pro"/>
              </a:rPr>
              <a:t>Once the worksheets are complete, the scores will be displayed in the Preliminary and Final Conference forms. We’ll discuss the scoring section in just a moment. </a:t>
            </a:r>
          </a:p>
          <a:p>
            <a:r>
              <a:rPr lang="en-US" dirty="0"/>
              <a:t>To add a worksheet, click Evaluation Conferences in the left navigation menu. Then click Add Worksheet. </a:t>
            </a:r>
          </a:p>
          <a:p>
            <a:endParaRPr lang="en-US" dirty="0"/>
          </a:p>
          <a:p>
            <a:r>
              <a:rPr lang="en-US" dirty="0"/>
              <a:t>Each evaluator on the team will need to complete a worksheet for the preliminary and final cycles. The system will indicate if final cycles can be skipped based on scoring and contract levels. </a:t>
            </a:r>
          </a:p>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0099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As</a:t>
            </a:r>
            <a:r>
              <a:rPr lang="en-US" baseline="0" dirty="0">
                <a:cs typeface="Calibri"/>
              </a:rPr>
              <a:t> you can see from our agenda, we will cover a great deal of information so that you will be fully equipped to effectively manage the training of your special area evaluators</a:t>
            </a:r>
            <a:r>
              <a:rPr lang="en-US" dirty="0">
                <a:cs typeface="Calibri"/>
              </a:rPr>
              <a:t> and mentors</a:t>
            </a:r>
            <a:r>
              <a:rPr lang="en-US" baseline="0" dirty="0">
                <a:cs typeface="Calibri"/>
              </a:rPr>
              <a:t>. The introduction will include our norms for virtual training and your role as a manager. We will provide a brief overview of the special areas evaluations, why and how the evaluation process and instruments have changed since the last revision in 2003, and participate in a collaborative activity that focuses on elements of effective practice. Then, we will take a look at the special areas rubrics and how they will be used, followed by our second collaborative activity. Next, we will take a closer look at the evaluation process and evidence collection by contract levels and the roles of the evaluation team members, followed by our third collaborative activity. Finally, we will explain your next steps as you learn how to </a:t>
            </a:r>
            <a:r>
              <a:rPr lang="en-US" dirty="0">
                <a:cs typeface="Calibri"/>
              </a:rPr>
              <a:t>set up your account in Moodle, </a:t>
            </a:r>
            <a:r>
              <a:rPr lang="en-US" baseline="0" dirty="0">
                <a:cs typeface="Calibri"/>
              </a:rPr>
              <a:t>sign up your evaluators</a:t>
            </a:r>
            <a:r>
              <a:rPr lang="en-US" dirty="0">
                <a:cs typeface="Calibri"/>
              </a:rPr>
              <a:t> in Moodle</a:t>
            </a:r>
            <a:r>
              <a:rPr lang="en-US" baseline="0" dirty="0">
                <a:cs typeface="Calibri"/>
              </a:rPr>
              <a:t>, </a:t>
            </a:r>
            <a:r>
              <a:rPr lang="en-US" dirty="0">
                <a:cs typeface="Calibri"/>
              </a:rPr>
              <a:t>and manage</a:t>
            </a:r>
            <a:r>
              <a:rPr lang="en-US" baseline="0" dirty="0">
                <a:cs typeface="Calibri"/>
              </a:rPr>
              <a:t> certification</a:t>
            </a:r>
            <a:r>
              <a:rPr lang="en-US">
                <a:cs typeface="Calibri"/>
              </a:rPr>
              <a:t>.</a:t>
            </a:r>
            <a:r>
              <a:rPr lang="en-US" baseline="0">
                <a:cs typeface="Calibri"/>
              </a:rPr>
              <a:t> </a:t>
            </a:r>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29740919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Once you click add worksheet, you’ll go to the details page. </a:t>
            </a:r>
          </a:p>
          <a:p>
            <a:endParaRPr lang="en-US" dirty="0"/>
          </a:p>
          <a:p>
            <a:r>
              <a:rPr lang="en-US" dirty="0"/>
              <a:t>When creating worksheet for Speech-Language Professionals, the evaluator will select the type of observation he/she completed and are responsible for scoring.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93786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Next, select the domain you’d like to work with. Then enter supporting evidence in the form of notes and attachments. Each indicator will need a score selected. Before you leave the page, click Save at the bottom to save your work. </a:t>
            </a:r>
          </a:p>
          <a:p>
            <a:endParaRPr lang="en-US" dirty="0"/>
          </a:p>
          <a:p>
            <a:r>
              <a:rPr lang="en-US" dirty="0"/>
              <a:t>I know I’ve said this but as a reminder, the worksheet is not shared with the educator. </a:t>
            </a:r>
          </a:p>
          <a:p>
            <a:endParaRPr lang="en-US" dirty="0"/>
          </a:p>
          <a:p>
            <a:r>
              <a:rPr lang="en-US" dirty="0"/>
              <a:t>Once the evaluator has completed the worksheet and scored all indicators, the evaluator will add his/her signature to indicate the scores are complete. </a:t>
            </a:r>
          </a:p>
          <a:p>
            <a:endParaRPr lang="en-US" dirty="0"/>
          </a:p>
          <a:p>
            <a:r>
              <a:rPr lang="en-US" dirty="0"/>
              <a:t>Both evaluators on the team would need to complete a worksheet.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91944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We have added a feature that will automatically enable self-reflection if the date of the observation has passed. If the date has not passed, self-reflection will need to be enabled by the observer. </a:t>
            </a:r>
          </a:p>
          <a:p>
            <a:endParaRPr lang="en-US" dirty="0"/>
          </a:p>
          <a:p>
            <a:r>
              <a:rPr lang="en-US" dirty="0"/>
              <a:t>Once the observer clicks “allow educator self-reflection”, the educator can see the observation and enter self-scores provided the post conference form has not been signed. </a:t>
            </a:r>
          </a:p>
          <a:p>
            <a:endParaRPr lang="en-US" dirty="0"/>
          </a:p>
          <a:p>
            <a:r>
              <a:rPr lang="en-US" dirty="0"/>
              <a:t>If the observer disables self-reflection, the observation is no longer visible to the educator, even if the observer has signed the post-conference form. It’s important to remember “Allow Educator Self-Reflection” is required for an educator to see the observation. If you want to disable the self-reflection after the three-day window, you can; however, you must enable again </a:t>
            </a:r>
            <a:r>
              <a:rPr lang="en-US" b="0" dirty="0"/>
              <a:t>before you sign the post conference form</a:t>
            </a:r>
            <a:r>
              <a:rPr lang="en-US" dirty="0"/>
              <a:t>, thus allowing the educator to sign yet still controlling the window for self-reflection. </a:t>
            </a:r>
          </a:p>
          <a:p>
            <a:endParaRPr lang="en-US" dirty="0"/>
          </a:p>
        </p:txBody>
      </p:sp>
      <p:sp>
        <p:nvSpPr>
          <p:cNvPr id="4" name="Slide Number Placeholder 3"/>
          <p:cNvSpPr>
            <a:spLocks noGrp="1"/>
          </p:cNvSpPr>
          <p:nvPr>
            <p:ph type="sldNum" sz="quarter" idx="5"/>
          </p:nvPr>
        </p:nvSpPr>
        <p:spPr/>
        <p:txBody>
          <a:bodyPr/>
          <a:lstStyle/>
          <a:p>
            <a:fld id="{16A353FE-32F5-BF4D-A682-07E8A26EBEC6}" type="slidenum">
              <a:rPr lang="en-US" smtClean="0"/>
              <a:t>42</a:t>
            </a:fld>
            <a:endParaRPr lang="en-US"/>
          </a:p>
        </p:txBody>
      </p:sp>
    </p:spTree>
    <p:extLst>
      <p:ext uri="{BB962C8B-B14F-4D97-AF65-F5344CB8AC3E}">
        <p14:creationId xmlns:p14="http://schemas.microsoft.com/office/powerpoint/2010/main" val="29289165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The Post-conference form will have the Observation Summary and the planning sheet. Again, the scoring will not be included directly in the observation. </a:t>
            </a:r>
          </a:p>
          <a:p>
            <a:endParaRPr lang="en-US" dirty="0"/>
          </a:p>
          <a:p>
            <a:r>
              <a:rPr lang="en-US" dirty="0"/>
              <a:t>The Planning sheet will be completed by the evaluator. </a:t>
            </a:r>
          </a:p>
          <a:p>
            <a:endParaRPr lang="en-US" dirty="0"/>
          </a:p>
          <a:p>
            <a:r>
              <a:rPr lang="en-US" dirty="0"/>
              <a:t>The evaluator will also complete the  Observation Summary. If the educator has completed the self-reflection and shared it with the evaluator, his/her reflection selections will be displayed. The evaluator will select a reinforcement and refinement and can enter reflections notes. The educator will not see the post-conference form until the evaluator has entered his/her signature. </a:t>
            </a:r>
          </a:p>
          <a:p>
            <a:endParaRPr lang="en-US" dirty="0"/>
          </a:p>
        </p:txBody>
      </p:sp>
      <p:sp>
        <p:nvSpPr>
          <p:cNvPr id="4" name="Slide Number Placeholder 3"/>
          <p:cNvSpPr>
            <a:spLocks noGrp="1"/>
          </p:cNvSpPr>
          <p:nvPr>
            <p:ph type="sldNum" sz="quarter" idx="5"/>
          </p:nvPr>
        </p:nvSpPr>
        <p:spPr/>
        <p:txBody>
          <a:bodyPr/>
          <a:lstStyle/>
          <a:p>
            <a:fld id="{16A353FE-32F5-BF4D-A682-07E8A26EBEC6}" type="slidenum">
              <a:rPr lang="en-US" smtClean="0"/>
              <a:t>43</a:t>
            </a:fld>
            <a:endParaRPr lang="en-US"/>
          </a:p>
        </p:txBody>
      </p:sp>
    </p:spTree>
    <p:extLst>
      <p:ext uri="{BB962C8B-B14F-4D97-AF65-F5344CB8AC3E}">
        <p14:creationId xmlns:p14="http://schemas.microsoft.com/office/powerpoint/2010/main" val="745956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529848" y="5861115"/>
            <a:ext cx="4238771" cy="5552634"/>
          </a:xfrm>
          <a:prstGeom prst="rect">
            <a:avLst/>
          </a:prstGeom>
          <a:noFill/>
          <a:ln>
            <a:noFill/>
          </a:ln>
        </p:spPr>
        <p:txBody>
          <a:bodyPr spcFirstLastPara="1" wrap="square" lIns="93308" tIns="93308" rIns="93308" bIns="93308" anchor="t" anchorCtr="0">
            <a:noAutofit/>
          </a:bodyPr>
          <a:lstStyle/>
          <a:p>
            <a:pPr marL="0" marR="0" lvl="0" indent="0" algn="l" defTabSz="685800" rtl="0" eaLnBrk="1" fontAlgn="auto" latinLnBrk="0" hangingPunct="1">
              <a:lnSpc>
                <a:spcPct val="100000"/>
              </a:lnSpc>
              <a:spcBef>
                <a:spcPts val="0"/>
              </a:spcBef>
              <a:spcAft>
                <a:spcPts val="0"/>
              </a:spcAft>
              <a:buClr>
                <a:schemeClr val="dk1"/>
              </a:buClr>
              <a:buSzTx/>
              <a:buFont typeface="Arial" panose="020B0604020202020204" pitchFamily="34" charset="0"/>
              <a:buNone/>
              <a:tabLst/>
              <a:defRPr/>
            </a:pPr>
            <a:r>
              <a:rPr lang="en-US" sz="1200" baseline="0" dirty="0">
                <a:solidFill>
                  <a:schemeClr val="tx1"/>
                </a:solidFill>
                <a:ea typeface="Source Sans Pro"/>
                <a:cs typeface="Source Sans Pro"/>
                <a:sym typeface="Source Sans Pro"/>
              </a:rPr>
              <a:t>The scoring section will have the Preliminary and Final Evaluation Conference forms. These are the forms where consensus scores will be selected, and the scores shared with the educator. The final evaluation conference form will carry forward to the results section unless the final cycle can be skipped in which case preliminary scores would be used. It could be a combination of preliminary and final scores for Speech-Language Professionals in a situation where the spring IEP meeting is eligible to be skipped. </a:t>
            </a:r>
          </a:p>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The evaluation chair will need to start the evaluation conference forms. The evaluator only role cannot start the form. </a:t>
            </a:r>
          </a:p>
        </p:txBody>
      </p:sp>
      <p:sp>
        <p:nvSpPr>
          <p:cNvPr id="345" name="Shape 345"/>
          <p:cNvSpPr>
            <a:spLocks noGrp="1" noRot="1" noChangeAspect="1"/>
          </p:cNvSpPr>
          <p:nvPr>
            <p:ph type="sldImg" idx="2"/>
          </p:nvPr>
        </p:nvSpPr>
        <p:spPr>
          <a:xfrm>
            <a:off x="-1462088" y="925513"/>
            <a:ext cx="8224838" cy="46275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1966247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529848" y="5861115"/>
            <a:ext cx="4238771" cy="5552634"/>
          </a:xfrm>
          <a:prstGeom prst="rect">
            <a:avLst/>
          </a:prstGeom>
          <a:noFill/>
          <a:ln>
            <a:noFill/>
          </a:ln>
        </p:spPr>
        <p:txBody>
          <a:bodyPr spcFirstLastPara="1" wrap="square" lIns="93308" tIns="93308" rIns="93308" bIns="93308" anchor="t" anchorCtr="0">
            <a:noAutofit/>
          </a:bodyPr>
          <a:lstStyle/>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The evaluation conference form will open to the Consensus scoring page. Again, this page will not be shared with the educator. </a:t>
            </a:r>
          </a:p>
          <a:p>
            <a:pPr marL="0" indent="0">
              <a:buClr>
                <a:schemeClr val="dk1"/>
              </a:buClr>
              <a:buFont typeface="Arial" panose="020B0604020202020204" pitchFamily="34" charset="0"/>
              <a:buNone/>
            </a:pPr>
            <a:endParaRPr lang="en-US" sz="1200" baseline="0" dirty="0">
              <a:solidFill>
                <a:schemeClr val="dk1"/>
              </a:solidFill>
              <a:latin typeface="Calibri"/>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The evaluation chair will select the consensus score for each indicator. </a:t>
            </a:r>
          </a:p>
        </p:txBody>
      </p:sp>
      <p:sp>
        <p:nvSpPr>
          <p:cNvPr id="345" name="Shape 345"/>
          <p:cNvSpPr>
            <a:spLocks noGrp="1" noRot="1" noChangeAspect="1"/>
          </p:cNvSpPr>
          <p:nvPr>
            <p:ph type="sldImg" idx="2"/>
          </p:nvPr>
        </p:nvSpPr>
        <p:spPr>
          <a:xfrm>
            <a:off x="-1462088" y="925513"/>
            <a:ext cx="8224838" cy="46275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4381609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529848" y="5861115"/>
            <a:ext cx="4238771" cy="5552634"/>
          </a:xfrm>
          <a:prstGeom prst="rect">
            <a:avLst/>
          </a:prstGeom>
          <a:noFill/>
          <a:ln>
            <a:noFill/>
          </a:ln>
        </p:spPr>
        <p:txBody>
          <a:bodyPr spcFirstLastPara="1" wrap="square" lIns="93308" tIns="93308" rIns="93308" bIns="93308" anchor="t" anchorCtr="0">
            <a:noAutofit/>
          </a:bodyPr>
          <a:lstStyle/>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The scores selected will display on the Summary tab. The evaluation chair and then evaluator will enter his/her signature. At that point, the conference form will be visible to the educator and the educator can enter his/her signature. </a:t>
            </a:r>
          </a:p>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So the only action for the summary tab is to add signatures. </a:t>
            </a:r>
          </a:p>
        </p:txBody>
      </p:sp>
      <p:sp>
        <p:nvSpPr>
          <p:cNvPr id="345" name="Shape 345"/>
          <p:cNvSpPr>
            <a:spLocks noGrp="1" noRot="1" noChangeAspect="1"/>
          </p:cNvSpPr>
          <p:nvPr>
            <p:ph type="sldImg" idx="2"/>
          </p:nvPr>
        </p:nvSpPr>
        <p:spPr>
          <a:xfrm>
            <a:off x="-1462088" y="925513"/>
            <a:ext cx="8224838" cy="46275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04154551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As an overview: The evaluators will collect evidence. This may be from an observation, the counselor submitting their annual calendars, reviewing communication regarding IEPs, etc. As the evaluator is reviewing evidence, he/she will complete the worksheet. Scoring does not really make sense in an observation since many of the indicators are not observable in a student setting, so the worksheet allows the evaluator to consider all evidence. </a:t>
            </a:r>
          </a:p>
          <a:p>
            <a:r>
              <a:rPr lang="en-US" dirty="0"/>
              <a:t>Once the evaluators have finalized individual scoring, they will meet to discuss scores and reach a consensus. Those consensus scores are shared with the educator in the Preliminary and Final Evaluation Conferences. The professionalism scores may be shared at this time as well, but those scores are recorded separately. </a:t>
            </a:r>
          </a:p>
        </p:txBody>
      </p:sp>
      <p:sp>
        <p:nvSpPr>
          <p:cNvPr id="4" name="Slide Number Placeholder 3"/>
          <p:cNvSpPr>
            <a:spLocks noGrp="1"/>
          </p:cNvSpPr>
          <p:nvPr>
            <p:ph type="sldNum" sz="quarter" idx="5"/>
          </p:nvPr>
        </p:nvSpPr>
        <p:spPr/>
        <p:txBody>
          <a:bodyPr/>
          <a:lstStyle/>
          <a:p>
            <a:fld id="{16A353FE-32F5-BF4D-A682-07E8A26EBEC6}" type="slidenum">
              <a:rPr lang="en-US" smtClean="0"/>
              <a:t>47</a:t>
            </a:fld>
            <a:endParaRPr lang="en-US"/>
          </a:p>
        </p:txBody>
      </p:sp>
    </p:spTree>
    <p:extLst>
      <p:ext uri="{BB962C8B-B14F-4D97-AF65-F5344CB8AC3E}">
        <p14:creationId xmlns:p14="http://schemas.microsoft.com/office/powerpoint/2010/main" val="12715074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529848" y="5861115"/>
            <a:ext cx="4238771" cy="5552634"/>
          </a:xfrm>
          <a:prstGeom prst="rect">
            <a:avLst/>
          </a:prstGeom>
          <a:noFill/>
          <a:ln>
            <a:noFill/>
          </a:ln>
        </p:spPr>
        <p:txBody>
          <a:bodyPr spcFirstLastPara="1" wrap="square" lIns="93308" tIns="93308" rIns="93308" bIns="93308" anchor="t" anchorCtr="0">
            <a:noAutofit/>
          </a:bodyPr>
          <a:lstStyle/>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As I just mentioned, special areas will also complete the professionalism rubric. </a:t>
            </a:r>
          </a:p>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The Professionalism review is required unless on GBE/</a:t>
            </a:r>
            <a:r>
              <a:rPr lang="en-US" sz="1200" baseline="0" dirty="0" err="1">
                <a:solidFill>
                  <a:schemeClr val="dk1"/>
                </a:solidFill>
                <a:latin typeface="Calibri"/>
                <a:ea typeface="Calibri"/>
                <a:cs typeface="Calibri"/>
                <a:sym typeface="Calibri"/>
              </a:rPr>
              <a:t>LoA</a:t>
            </a:r>
            <a:r>
              <a:rPr lang="en-US" sz="1200" baseline="0" dirty="0">
                <a:solidFill>
                  <a:schemeClr val="dk1"/>
                </a:solidFill>
                <a:latin typeface="Calibri"/>
                <a:ea typeface="Calibri"/>
                <a:cs typeface="Calibri"/>
                <a:sym typeface="Calibri"/>
              </a:rPr>
              <a:t>. A preliminary review is optional, and the scores do not count. A final review must be completed and once signed by the evaluator; the scores will be included in results. The educator is not required to sign the professionalism review; however, the progress indicators will not show as complete unless the educator signs. </a:t>
            </a:r>
          </a:p>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For special areas, educators ARE required to complete a final self-review. The preliminary self-review is optional. </a:t>
            </a:r>
          </a:p>
          <a:p>
            <a:pPr marL="0" indent="0">
              <a:buClr>
                <a:schemeClr val="dk1"/>
              </a:buClr>
              <a:buFont typeface="Arial" panose="020B0604020202020204" pitchFamily="34" charset="0"/>
              <a:buNone/>
            </a:pPr>
            <a:endParaRPr lang="en-US" sz="1200" baseline="0"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1462088" y="925513"/>
            <a:ext cx="8224838" cy="46275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565770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The evaluation overall rating will be calculated by the system.</a:t>
            </a:r>
          </a:p>
          <a:p>
            <a:r>
              <a:rPr lang="en-US" dirty="0"/>
              <a:t>Once the results have been entered and signatures are present, the evaluation can no longer be edited. If edits are needed, the signatures will need to be removed. </a:t>
            </a:r>
          </a:p>
          <a:p>
            <a:r>
              <a:rPr lang="en-US" dirty="0"/>
              <a:t>Pause for Questions….</a:t>
            </a:r>
          </a:p>
          <a:p>
            <a:endParaRPr lang="en-US" dirty="0"/>
          </a:p>
        </p:txBody>
      </p:sp>
      <p:sp>
        <p:nvSpPr>
          <p:cNvPr id="4" name="Slide Number Placeholder 3"/>
          <p:cNvSpPr>
            <a:spLocks noGrp="1"/>
          </p:cNvSpPr>
          <p:nvPr>
            <p:ph type="sldNum" sz="quarter" idx="5"/>
          </p:nvPr>
        </p:nvSpPr>
        <p:spPr/>
        <p:txBody>
          <a:bodyPr/>
          <a:lstStyle/>
          <a:p>
            <a:fld id="{16A353FE-32F5-BF4D-A682-07E8A26EBEC6}" type="slidenum">
              <a:rPr lang="en-US" smtClean="0"/>
              <a:t>49</a:t>
            </a:fld>
            <a:endParaRPr lang="en-US"/>
          </a:p>
        </p:txBody>
      </p:sp>
    </p:spTree>
    <p:extLst>
      <p:ext uri="{BB962C8B-B14F-4D97-AF65-F5344CB8AC3E}">
        <p14:creationId xmlns:p14="http://schemas.microsoft.com/office/powerpoint/2010/main" val="3704667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baseline="0" dirty="0"/>
              <a:t>We know that virtual training is very different from face-to-face training. We are learning this process together at the SCDE, and it takes teamwork to make this opportunity both meaningful and productive for our attendees.</a:t>
            </a:r>
          </a:p>
          <a:p>
            <a:endParaRPr lang="en-US" dirty="0"/>
          </a:p>
          <a:p>
            <a:r>
              <a:rPr lang="en-US" dirty="0">
                <a:cs typeface="Calibri"/>
              </a:rPr>
              <a:t>While in this training, please ensure that your focus is on the training information and activities. Avoid engaging in other activities during this time. </a:t>
            </a:r>
          </a:p>
          <a:p>
            <a:endParaRPr lang="en-US" dirty="0">
              <a:cs typeface="Calibri"/>
            </a:endParaRPr>
          </a:p>
          <a:p>
            <a:r>
              <a:rPr lang="en-US" dirty="0">
                <a:cs typeface="Calibri"/>
              </a:rPr>
              <a:t>Please do your best to be prompt. There will be times that you will have to leave the main room. When those times occur, please return to the room at the assigned time.</a:t>
            </a:r>
          </a:p>
          <a:p>
            <a:endParaRPr lang="en-US" dirty="0">
              <a:cs typeface="Calibri"/>
            </a:endParaRPr>
          </a:p>
          <a:p>
            <a:r>
              <a:rPr lang="en-US" dirty="0">
                <a:cs typeface="Calibri"/>
              </a:rPr>
              <a:t>A part of being engaged in this training is being available physically and mentally. Please have your camera on throughout our time together and use the features available to share your voice whenever possible.</a:t>
            </a:r>
          </a:p>
        </p:txBody>
      </p:sp>
      <p:sp>
        <p:nvSpPr>
          <p:cNvPr id="4" name="Slide Number Placeholder 3"/>
          <p:cNvSpPr>
            <a:spLocks noGrp="1"/>
          </p:cNvSpPr>
          <p:nvPr>
            <p:ph type="sldNum" sz="quarter" idx="10"/>
          </p:nvPr>
        </p:nvSpPr>
        <p:spPr/>
        <p:txBody>
          <a:bodyPr/>
          <a:lstStyle/>
          <a:p>
            <a:fld id="{50742E3A-DC09-48C0-97A8-029D8AFE56FE}" type="slidenum">
              <a:rPr lang="en-US" smtClean="0"/>
              <a:t>5</a:t>
            </a:fld>
            <a:endParaRPr lang="en-US"/>
          </a:p>
        </p:txBody>
      </p:sp>
    </p:spTree>
    <p:extLst>
      <p:ext uri="{BB962C8B-B14F-4D97-AF65-F5344CB8AC3E}">
        <p14:creationId xmlns:p14="http://schemas.microsoft.com/office/powerpoint/2010/main" val="87330087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50</a:t>
            </a:fld>
            <a:endParaRPr lang="en-US"/>
          </a:p>
        </p:txBody>
      </p:sp>
    </p:spTree>
    <p:extLst>
      <p:ext uri="{BB962C8B-B14F-4D97-AF65-F5344CB8AC3E}">
        <p14:creationId xmlns:p14="http://schemas.microsoft.com/office/powerpoint/2010/main" val="56507598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Generally speaking, the formative and summative evaluations of the school counselor include an Approval Conference at the beginning of the year when the administrative evaluator approves the School Counselor Plan, Student Growth Goal, and Annual Calendar. The POP cycle during the preliminary evaluation cycle during the fall includes a pre-conference, observation, and post-conference. After the Preliminary Evaluation Conference mid-year, the final evaluation cycle includes another POP cycle because all observations of the school counselor are announced with a pre-conference and a post-conference. The Final Evaluation Conference is held at the end of the school year. </a:t>
            </a:r>
          </a:p>
          <a:p>
            <a:r>
              <a:rPr lang="en-US" dirty="0"/>
              <a:t>Waivers of observations can be granted at the discretion of the evaluation chair for particular years if all criteria are met. These waivers will be explored during the Evaluator Training. If you have any questions about these waivers, please refer to the Guidelines. </a:t>
            </a:r>
            <a:endParaRPr lang="en-US" dirty="0">
              <a:cs typeface="Calibri"/>
            </a:endParaRPr>
          </a:p>
          <a:p>
            <a:r>
              <a:rPr lang="en-US" dirty="0"/>
              <a:t>During all other years, school counselors participate in a Goals-Based Evaluation. During the GBE years, ALL school counselors will develop a Student Growth Goal. Professional goals may be added (above and beyond the SGG) at the discretion of the district. </a:t>
            </a:r>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51</a:t>
            </a:fld>
            <a:endParaRPr lang="en-US"/>
          </a:p>
        </p:txBody>
      </p:sp>
    </p:spTree>
    <p:extLst>
      <p:ext uri="{BB962C8B-B14F-4D97-AF65-F5344CB8AC3E}">
        <p14:creationId xmlns:p14="http://schemas.microsoft.com/office/powerpoint/2010/main" val="14274014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The components are included on the school counselor evaluation. </a:t>
            </a:r>
          </a:p>
          <a:p>
            <a:endParaRPr lang="en-US" dirty="0"/>
          </a:p>
          <a:p>
            <a:r>
              <a:rPr lang="en-US" dirty="0"/>
              <a:t>If a school counselor is on a GBE, only goals would be included.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31612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Again, we’ll review observations in detail in moment but here is a reminder of the requirements for counselor observations. These business rules will be implemented in the system.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178425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err="1"/>
              <a:t>SCLead</a:t>
            </a:r>
            <a:r>
              <a:rPr lang="en-US" baseline="0"/>
              <a:t> contains all of the components of each evaluation the evaluator and practitioner will need. Here you see where to locate the School Counselor Plan.</a:t>
            </a:r>
            <a:endParaRPr lang="en-US"/>
          </a:p>
        </p:txBody>
      </p:sp>
      <p:sp>
        <p:nvSpPr>
          <p:cNvPr id="4" name="Slide Number Placeholder 3"/>
          <p:cNvSpPr>
            <a:spLocks noGrp="1"/>
          </p:cNvSpPr>
          <p:nvPr>
            <p:ph type="sldNum" sz="quarter" idx="5"/>
          </p:nvPr>
        </p:nvSpPr>
        <p:spPr/>
        <p:txBody>
          <a:bodyPr/>
          <a:lstStyle/>
          <a:p>
            <a:fld id="{16A353FE-32F5-BF4D-A682-07E8A26EBEC6}" type="slidenum">
              <a:rPr lang="en-US" smtClean="0"/>
              <a:t>54</a:t>
            </a:fld>
            <a:endParaRPr lang="en-US"/>
          </a:p>
        </p:txBody>
      </p:sp>
    </p:spTree>
    <p:extLst>
      <p:ext uri="{BB962C8B-B14F-4D97-AF65-F5344CB8AC3E}">
        <p14:creationId xmlns:p14="http://schemas.microsoft.com/office/powerpoint/2010/main" val="230073953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t>This screenshot shows you the</a:t>
            </a:r>
            <a:r>
              <a:rPr lang="en-US" baseline="0"/>
              <a:t> template for the School Counselor Plan.</a:t>
            </a:r>
            <a:r>
              <a:rPr lang="en-US"/>
              <a:t> </a:t>
            </a:r>
          </a:p>
        </p:txBody>
      </p:sp>
      <p:sp>
        <p:nvSpPr>
          <p:cNvPr id="4" name="Slide Number Placeholder 3"/>
          <p:cNvSpPr>
            <a:spLocks noGrp="1"/>
          </p:cNvSpPr>
          <p:nvPr>
            <p:ph type="sldNum" sz="quarter" idx="5"/>
          </p:nvPr>
        </p:nvSpPr>
        <p:spPr/>
        <p:txBody>
          <a:bodyPr/>
          <a:lstStyle/>
          <a:p>
            <a:fld id="{16A353FE-32F5-BF4D-A682-07E8A26EBEC6}" type="slidenum">
              <a:rPr lang="en-US" smtClean="0"/>
              <a:t>55</a:t>
            </a:fld>
            <a:endParaRPr lang="en-US"/>
          </a:p>
        </p:txBody>
      </p:sp>
    </p:spTree>
    <p:extLst>
      <p:ext uri="{BB962C8B-B14F-4D97-AF65-F5344CB8AC3E}">
        <p14:creationId xmlns:p14="http://schemas.microsoft.com/office/powerpoint/2010/main" val="195746074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Counselors will click Annual Calendar in the navigation selections and then click Add.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387098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err="1"/>
              <a:t>SCLead</a:t>
            </a:r>
            <a:r>
              <a:rPr lang="en-US" baseline="0"/>
              <a:t> also provides a place for the School Counselor to house their Annual Calendar.</a:t>
            </a:r>
            <a:endParaRPr lang="en-US"/>
          </a:p>
        </p:txBody>
      </p:sp>
      <p:sp>
        <p:nvSpPr>
          <p:cNvPr id="4" name="Slide Number Placeholder 3"/>
          <p:cNvSpPr>
            <a:spLocks noGrp="1"/>
          </p:cNvSpPr>
          <p:nvPr>
            <p:ph type="sldNum" sz="quarter" idx="5"/>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57</a:t>
            </a:fld>
            <a:endParaRPr lang="en-US">
              <a:solidFill>
                <a:prstClr val="black"/>
              </a:solidFill>
              <a:latin typeface="Calibri" panose="020F0502020204030204"/>
            </a:endParaRPr>
          </a:p>
        </p:txBody>
      </p:sp>
    </p:spTree>
    <p:extLst>
      <p:ext uri="{BB962C8B-B14F-4D97-AF65-F5344CB8AC3E}">
        <p14:creationId xmlns:p14="http://schemas.microsoft.com/office/powerpoint/2010/main" val="14337984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highlight>
                  <a:srgbClr val="FFFF00"/>
                </a:highlight>
              </a:rPr>
              <a:t>The annual calendar will remain open throughout the year and the counselor can adjust as needed. There are not signatures on this form as it’s a working document.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877951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59</a:t>
            </a:fld>
            <a:endParaRPr lang="en-US"/>
          </a:p>
        </p:txBody>
      </p:sp>
    </p:spTree>
    <p:extLst>
      <p:ext uri="{BB962C8B-B14F-4D97-AF65-F5344CB8AC3E}">
        <p14:creationId xmlns:p14="http://schemas.microsoft.com/office/powerpoint/2010/main" val="3554555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marL="327007" indent="-327007">
              <a:lnSpc>
                <a:spcPct val="90000"/>
              </a:lnSpc>
              <a:spcBef>
                <a:spcPts val="1430"/>
              </a:spcBef>
              <a:buFont typeface="Arial"/>
              <a:buChar char="•"/>
            </a:pPr>
            <a:r>
              <a:rPr lang="en-US" dirty="0"/>
              <a:t>To serve as a Special Areas Manager</a:t>
            </a:r>
          </a:p>
          <a:p>
            <a:pPr marL="1199024" lvl="1" indent="-327007">
              <a:lnSpc>
                <a:spcPct val="90000"/>
              </a:lnSpc>
              <a:spcBef>
                <a:spcPts val="715"/>
              </a:spcBef>
              <a:buFont typeface="Arial"/>
              <a:buChar char="•"/>
            </a:pPr>
            <a:r>
              <a:rPr lang="en-US" dirty="0"/>
              <a:t>Must be recommended by a school district administrator or faculty member in an Educator Preparation Program</a:t>
            </a:r>
            <a:endParaRPr lang="en-US" dirty="0">
              <a:cs typeface="Calibri"/>
            </a:endParaRPr>
          </a:p>
          <a:p>
            <a:pPr marL="1199024" lvl="1" indent="-327007">
              <a:lnSpc>
                <a:spcPct val="90000"/>
              </a:lnSpc>
              <a:spcBef>
                <a:spcPts val="715"/>
              </a:spcBef>
              <a:buFont typeface="Arial"/>
              <a:buChar char="•"/>
            </a:pPr>
            <a:r>
              <a:rPr lang="en-US" dirty="0"/>
              <a:t>Complete this training</a:t>
            </a:r>
            <a:endParaRPr lang="en-US" dirty="0">
              <a:cs typeface="Calibri"/>
            </a:endParaRPr>
          </a:p>
          <a:p>
            <a:pPr marL="1199024" lvl="1" indent="-327007">
              <a:lnSpc>
                <a:spcPct val="90000"/>
              </a:lnSpc>
              <a:spcBef>
                <a:spcPts val="715"/>
              </a:spcBef>
              <a:buFont typeface="Arial"/>
              <a:buChar char="•"/>
            </a:pPr>
            <a:endParaRPr lang="en-US" dirty="0"/>
          </a:p>
          <a:p>
            <a:pPr marL="327007" indent="-327007">
              <a:lnSpc>
                <a:spcPct val="90000"/>
              </a:lnSpc>
              <a:spcBef>
                <a:spcPts val="1430"/>
              </a:spcBef>
              <a:buFont typeface="Arial"/>
              <a:buChar char="•"/>
            </a:pPr>
            <a:r>
              <a:rPr lang="en-US" dirty="0"/>
              <a:t>To serve as a Special Areas Evaluator:</a:t>
            </a:r>
            <a:endParaRPr lang="en-US" dirty="0">
              <a:cs typeface="Calibri"/>
            </a:endParaRPr>
          </a:p>
          <a:p>
            <a:pPr marL="1199024" lvl="1" indent="-327007">
              <a:lnSpc>
                <a:spcPct val="90000"/>
              </a:lnSpc>
              <a:spcBef>
                <a:spcPts val="715"/>
              </a:spcBef>
              <a:buFont typeface="Arial"/>
              <a:buChar char="•"/>
            </a:pPr>
            <a:r>
              <a:rPr lang="en-US" dirty="0"/>
              <a:t>Must be recommended by a school district administrator or faculty member in an Educator Preparation Program.</a:t>
            </a:r>
            <a:endParaRPr lang="en-US" dirty="0">
              <a:cs typeface="Calibri"/>
            </a:endParaRPr>
          </a:p>
          <a:p>
            <a:pPr marL="1199024" lvl="1" indent="-327007">
              <a:lnSpc>
                <a:spcPct val="90000"/>
              </a:lnSpc>
              <a:spcBef>
                <a:spcPts val="715"/>
              </a:spcBef>
              <a:buFont typeface="Arial"/>
              <a:buChar char="•"/>
            </a:pPr>
            <a:r>
              <a:rPr lang="en-US" dirty="0"/>
              <a:t>Complete the online Evaluator Training</a:t>
            </a:r>
            <a:endParaRPr lang="en-US" dirty="0">
              <a:cs typeface="Calibri"/>
            </a:endParaRPr>
          </a:p>
          <a:p>
            <a:pPr marL="1199024" lvl="1" indent="-327007">
              <a:lnSpc>
                <a:spcPct val="90000"/>
              </a:lnSpc>
              <a:spcBef>
                <a:spcPts val="715"/>
              </a:spcBef>
              <a:buFont typeface="Arial"/>
              <a:buChar char="•"/>
            </a:pPr>
            <a:endParaRPr lang="en-US" dirty="0"/>
          </a:p>
          <a:p>
            <a:pPr marL="327007" indent="-327007">
              <a:lnSpc>
                <a:spcPct val="90000"/>
              </a:lnSpc>
              <a:spcBef>
                <a:spcPts val="1430"/>
              </a:spcBef>
              <a:buFont typeface="Arial"/>
              <a:buChar char="•"/>
            </a:pPr>
            <a:r>
              <a:rPr lang="en-US" dirty="0"/>
              <a:t>To serve as a Special Areas Mentor</a:t>
            </a:r>
            <a:endParaRPr lang="en-US" dirty="0">
              <a:cs typeface="Calibri"/>
            </a:endParaRPr>
          </a:p>
          <a:p>
            <a:pPr marL="1199024" lvl="1" indent="-327007">
              <a:lnSpc>
                <a:spcPct val="90000"/>
              </a:lnSpc>
              <a:spcBef>
                <a:spcPts val="715"/>
              </a:spcBef>
              <a:buFont typeface="Arial"/>
              <a:buChar char="•"/>
            </a:pPr>
            <a:r>
              <a:rPr lang="en-US" dirty="0"/>
              <a:t>Participate in the 2-day South Carolina mentor training through Cerra.org</a:t>
            </a:r>
            <a:endParaRPr lang="en-US" dirty="0">
              <a:cs typeface="Calibri"/>
            </a:endParaRPr>
          </a:p>
          <a:p>
            <a:pPr marL="1199024" lvl="1" indent="-327007">
              <a:lnSpc>
                <a:spcPct val="90000"/>
              </a:lnSpc>
              <a:spcBef>
                <a:spcPts val="715"/>
              </a:spcBef>
              <a:buFont typeface="Arial"/>
              <a:buChar char="•"/>
            </a:pPr>
            <a:r>
              <a:rPr lang="en-US" dirty="0"/>
              <a:t>Within the first five years of becoming a mentor, complete the appropriate content-specific special area training</a:t>
            </a:r>
            <a:endParaRPr lang="en-US" dirty="0">
              <a:cs typeface="Calibri"/>
            </a:endParaRPr>
          </a:p>
          <a:p>
            <a:endParaRPr lang="en-US" dirty="0">
              <a:cs typeface="Calibri"/>
            </a:endParaRPr>
          </a:p>
          <a:p>
            <a:r>
              <a:rPr lang="en-US" dirty="0">
                <a:cs typeface="Calibri"/>
              </a:rPr>
              <a:t>New peer evaluators or mentors for special areas evaluations are not required to attend the SCTS 4.0 training.</a:t>
            </a: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6</a:t>
            </a:fld>
            <a:endParaRPr lang="en-US"/>
          </a:p>
        </p:txBody>
      </p:sp>
    </p:spTree>
    <p:extLst>
      <p:ext uri="{BB962C8B-B14F-4D97-AF65-F5344CB8AC3E}">
        <p14:creationId xmlns:p14="http://schemas.microsoft.com/office/powerpoint/2010/main" val="126241485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Generally speaking, the formative and summative evaluations of the school librarians include an Approval Conference at the beginning of the year when the administrative evaluator approved the School Librarian Plan. The POP cycle during the preliminary evaluation cycle during the fall includes a pre-conference, observation, and post-conference. After the Preliminary Evaluation Conference mid-year, the final evaluation cycle includes the OP cycle, which is an observation and post-conference. The Final Evaluation Conference is held at the end of the school year. </a:t>
            </a:r>
          </a:p>
          <a:p>
            <a:r>
              <a:rPr lang="en-US" dirty="0"/>
              <a:t>Waivers of observations can be granted at the discretion of the evaluation chair for particular years if all criteria are met. These waivers will be explored during the Evaluator Training. Again, please refer to the guidelines for the specific waivers for each area and contract level.</a:t>
            </a:r>
            <a:endParaRPr lang="en-US" dirty="0">
              <a:cs typeface="Calibri"/>
            </a:endParaRPr>
          </a:p>
          <a:p>
            <a:r>
              <a:rPr lang="en-US" dirty="0"/>
              <a:t>During all other years, school librarians participate in a Goals-Based Evaluation. During the GBE years, school librarians will develop a Professional Goal that impacts student growth. This goal is located within the School Librarian plan. </a:t>
            </a:r>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60</a:t>
            </a:fld>
            <a:endParaRPr lang="en-US"/>
          </a:p>
        </p:txBody>
      </p:sp>
    </p:spTree>
    <p:extLst>
      <p:ext uri="{BB962C8B-B14F-4D97-AF65-F5344CB8AC3E}">
        <p14:creationId xmlns:p14="http://schemas.microsoft.com/office/powerpoint/2010/main" val="60535632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The components will be included in a school librarian evaluation. However, if a librarian is GBE, only professional goals would be included. </a:t>
            </a:r>
          </a:p>
        </p:txBody>
      </p:sp>
      <p:sp>
        <p:nvSpPr>
          <p:cNvPr id="4" name="Slide Number Placeholder 3"/>
          <p:cNvSpPr>
            <a:spLocks noGrp="1"/>
          </p:cNvSpPr>
          <p:nvPr>
            <p:ph type="sldNum" sz="quarter" idx="5"/>
          </p:nvPr>
        </p:nvSpPr>
        <p:spPr/>
        <p:txBody>
          <a:bodyPr/>
          <a:lstStyle/>
          <a:p>
            <a:fld id="{16A353FE-32F5-BF4D-A682-07E8A26EBEC6}" type="slidenum">
              <a:rPr lang="en-US" smtClean="0"/>
              <a:t>61</a:t>
            </a:fld>
            <a:endParaRPr lang="en-US"/>
          </a:p>
        </p:txBody>
      </p:sp>
    </p:spTree>
    <p:extLst>
      <p:ext uri="{BB962C8B-B14F-4D97-AF65-F5344CB8AC3E}">
        <p14:creationId xmlns:p14="http://schemas.microsoft.com/office/powerpoint/2010/main" val="6738185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We’ll review observations in detail in a few moments. The system will include the business rules for observation requirements. Final scores are based on Spring observation/consensus unless Spring cycle can be skipped. </a:t>
            </a:r>
          </a:p>
        </p:txBody>
      </p:sp>
      <p:sp>
        <p:nvSpPr>
          <p:cNvPr id="4" name="Slide Number Placeholder 3"/>
          <p:cNvSpPr>
            <a:spLocks noGrp="1"/>
          </p:cNvSpPr>
          <p:nvPr>
            <p:ph type="sldNum" sz="quarter" idx="5"/>
          </p:nvPr>
        </p:nvSpPr>
        <p:spPr/>
        <p:txBody>
          <a:bodyPr/>
          <a:lstStyle/>
          <a:p>
            <a:fld id="{16A353FE-32F5-BF4D-A682-07E8A26EBEC6}" type="slidenum">
              <a:rPr lang="en-US" smtClean="0"/>
              <a:t>62</a:t>
            </a:fld>
            <a:endParaRPr lang="en-US"/>
          </a:p>
        </p:txBody>
      </p:sp>
    </p:spTree>
    <p:extLst>
      <p:ext uri="{BB962C8B-B14F-4D97-AF65-F5344CB8AC3E}">
        <p14:creationId xmlns:p14="http://schemas.microsoft.com/office/powerpoint/2010/main" val="77129298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Here is a quick look at the template for the School Librarian Plan. </a:t>
            </a:r>
          </a:p>
          <a:p>
            <a:r>
              <a:rPr lang="en-US" dirty="0"/>
              <a:t> </a:t>
            </a:r>
          </a:p>
        </p:txBody>
      </p:sp>
      <p:sp>
        <p:nvSpPr>
          <p:cNvPr id="4" name="Slide Number Placeholder 3"/>
          <p:cNvSpPr>
            <a:spLocks noGrp="1"/>
          </p:cNvSpPr>
          <p:nvPr>
            <p:ph type="sldNum" sz="quarter" idx="5"/>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63</a:t>
            </a:fld>
            <a:endParaRPr lang="en-US">
              <a:solidFill>
                <a:prstClr val="black"/>
              </a:solidFill>
              <a:latin typeface="Calibri" panose="020F0502020204030204"/>
            </a:endParaRPr>
          </a:p>
        </p:txBody>
      </p:sp>
    </p:spTree>
    <p:extLst>
      <p:ext uri="{BB962C8B-B14F-4D97-AF65-F5344CB8AC3E}">
        <p14:creationId xmlns:p14="http://schemas.microsoft.com/office/powerpoint/2010/main" val="276176858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cs typeface="Calibri"/>
              </a:rPr>
              <a:t>As you can see from this slide, the role of the evaluator in the evaluation process is to gather information regarding the educator's professional practice from multiple sources over time and provide timely, actionable, meaningful feedback that will enable the educator to grow professionally. </a:t>
            </a:r>
          </a:p>
          <a:p>
            <a:endParaRPr lang="en-US">
              <a:cs typeface="Calibri"/>
            </a:endParaRPr>
          </a:p>
          <a:p>
            <a:r>
              <a:rPr lang="en-US">
                <a:cs typeface="Calibri"/>
              </a:rPr>
              <a:t>When a mentor is assigned to the evaluation team, this does NOT mean that the mentor will evaluate the educator. Rather, the mentor's role is to provide support. Mentors must attend a separate mentor training, which is the two-day South Carolina Mentor Training, in order to serve. It is of utmost importance that the evaluator understands the confidentiality that must be respected between the mentor and the educator. The mentor is trained to know when and how to share any information with the evaluator. </a:t>
            </a:r>
            <a:endParaRPr lang="en-US"/>
          </a:p>
        </p:txBody>
      </p:sp>
      <p:sp>
        <p:nvSpPr>
          <p:cNvPr id="4" name="Slide Number Placeholder 3"/>
          <p:cNvSpPr>
            <a:spLocks noGrp="1"/>
          </p:cNvSpPr>
          <p:nvPr>
            <p:ph type="sldNum" sz="quarter" idx="10"/>
          </p:nvPr>
        </p:nvSpPr>
        <p:spPr/>
        <p:txBody>
          <a:bodyPr/>
          <a:lstStyle/>
          <a:p>
            <a:fld id="{50742E3A-DC09-48C0-97A8-029D8AFE56FE}" type="slidenum">
              <a:rPr lang="en-US" smtClean="0"/>
              <a:t>64</a:t>
            </a:fld>
            <a:endParaRPr lang="en-US"/>
          </a:p>
        </p:txBody>
      </p:sp>
    </p:spTree>
    <p:extLst>
      <p:ext uri="{BB962C8B-B14F-4D97-AF65-F5344CB8AC3E}">
        <p14:creationId xmlns:p14="http://schemas.microsoft.com/office/powerpoint/2010/main" val="232182040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t>The pre-conference is a new step in the evaluation of special-area educators. Why is this step important? How does it benefit the educator? How does it benefit the evaluator? Please hop on the mic or use the chat box to share your thoughts.</a:t>
            </a:r>
          </a:p>
        </p:txBody>
      </p:sp>
      <p:sp>
        <p:nvSpPr>
          <p:cNvPr id="4" name="Slide Number Placeholder 3"/>
          <p:cNvSpPr>
            <a:spLocks noGrp="1"/>
          </p:cNvSpPr>
          <p:nvPr>
            <p:ph type="sldNum" sz="quarter" idx="5"/>
          </p:nvPr>
        </p:nvSpPr>
        <p:spPr/>
        <p:txBody>
          <a:bodyPr/>
          <a:lstStyle/>
          <a:p>
            <a:fld id="{50742E3A-DC09-48C0-97A8-029D8AFE56FE}" type="slidenum">
              <a:rPr lang="en-US" smtClean="0"/>
              <a:t>65</a:t>
            </a:fld>
            <a:endParaRPr lang="en-US"/>
          </a:p>
        </p:txBody>
      </p:sp>
    </p:spTree>
    <p:extLst>
      <p:ext uri="{BB962C8B-B14F-4D97-AF65-F5344CB8AC3E}">
        <p14:creationId xmlns:p14="http://schemas.microsoft.com/office/powerpoint/2010/main" val="303561680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In addition to the things you've shared, here are some other benefits of the pre-conference. It is important to note that observations do not have to be classroom based. </a:t>
            </a:r>
          </a:p>
        </p:txBody>
      </p:sp>
      <p:sp>
        <p:nvSpPr>
          <p:cNvPr id="4" name="Slide Number Placeholder 3"/>
          <p:cNvSpPr>
            <a:spLocks noGrp="1"/>
          </p:cNvSpPr>
          <p:nvPr>
            <p:ph type="sldNum" sz="quarter" idx="10"/>
          </p:nvPr>
        </p:nvSpPr>
        <p:spPr/>
        <p:txBody>
          <a:bodyPr/>
          <a:lstStyle/>
          <a:p>
            <a:fld id="{50742E3A-DC09-48C0-97A8-029D8AFE56FE}" type="slidenum">
              <a:rPr lang="en-US" smtClean="0"/>
              <a:t>66</a:t>
            </a:fld>
            <a:endParaRPr lang="en-US"/>
          </a:p>
        </p:txBody>
      </p:sp>
    </p:spTree>
    <p:extLst>
      <p:ext uri="{BB962C8B-B14F-4D97-AF65-F5344CB8AC3E}">
        <p14:creationId xmlns:p14="http://schemas.microsoft.com/office/powerpoint/2010/main" val="84002846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cs typeface="Calibri"/>
              </a:rPr>
              <a:t>Before the evaluator observes the librarian, a pre-conference is held. Pre-conferences are held only before announced observations. </a:t>
            </a:r>
          </a:p>
          <a:p>
            <a:r>
              <a:rPr lang="en-US">
                <a:cs typeface="Calibri"/>
              </a:rPr>
              <a:t>The purpose of the pre-conference is to promote reflection and encourage professional growth and development. This is an opportunity for the evaluator to collect evidence through provided questions that align to the rubric. This is also an opportunity for the librarian to ask clarifying questions, provide information, or request support that will be helpful for the upcoming observation. </a:t>
            </a:r>
          </a:p>
          <a:p>
            <a:r>
              <a:rPr lang="en-US">
                <a:cs typeface="Calibri"/>
              </a:rPr>
              <a:t>Librarians should be notified of the date and time of the pre-conference at least 3 school days in advance.</a:t>
            </a:r>
          </a:p>
          <a:p>
            <a:r>
              <a:rPr lang="en-US"/>
              <a:t>Remember, the responses to specific questions are correlated to specific descriptors in the Rubric, and will inform the evaluation ratings for those indicators, so unlike teacher evaluation, evaluators will need to use the specific questions on the form to help them collect evidence. </a:t>
            </a:r>
            <a:endParaRPr lang="en-US">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67</a:t>
            </a:fld>
            <a:endParaRPr lang="en-US"/>
          </a:p>
        </p:txBody>
      </p:sp>
    </p:spTree>
    <p:extLst>
      <p:ext uri="{BB962C8B-B14F-4D97-AF65-F5344CB8AC3E}">
        <p14:creationId xmlns:p14="http://schemas.microsoft.com/office/powerpoint/2010/main" val="172469710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The next activity we will do together comes from the school librarian training and focuses on the observation pre-conference.</a:t>
            </a:r>
          </a:p>
          <a:p>
            <a:endParaRPr lang="en-US" dirty="0"/>
          </a:p>
          <a:p>
            <a:r>
              <a:rPr lang="en-US" dirty="0"/>
              <a:t>(note: Need to find the right clip that will give them evidence, but not drag on) </a:t>
            </a:r>
          </a:p>
          <a:p>
            <a:endParaRPr lang="en-US" dirty="0">
              <a:cs typeface="Calibri"/>
            </a:endParaRPr>
          </a:p>
          <a:p>
            <a:r>
              <a:rPr lang="en-US" dirty="0">
                <a:cs typeface="Calibri"/>
              </a:rPr>
              <a:t>You will view a pre-conference between a school librarian and an evaluator. Take note of the questions you hear. Consider the school librarians' rubric. Evidence for the three listed indicators, Promoting Literacy, Promoting Inquiry, and Motivating Learners, can come from the pre-conference. Jot down any evidence you hear that supports each as you watch.</a:t>
            </a:r>
          </a:p>
        </p:txBody>
      </p:sp>
      <p:sp>
        <p:nvSpPr>
          <p:cNvPr id="4" name="Slide Number Placeholder 3"/>
          <p:cNvSpPr>
            <a:spLocks noGrp="1"/>
          </p:cNvSpPr>
          <p:nvPr>
            <p:ph type="sldNum" sz="quarter" idx="10"/>
          </p:nvPr>
        </p:nvSpPr>
        <p:spPr/>
        <p:txBody>
          <a:bodyPr/>
          <a:lstStyle/>
          <a:p>
            <a:fld id="{50742E3A-DC09-48C0-97A8-029D8AFE56FE}" type="slidenum">
              <a:rPr lang="en-US" smtClean="0"/>
              <a:t>68</a:t>
            </a:fld>
            <a:endParaRPr lang="en-US"/>
          </a:p>
        </p:txBody>
      </p:sp>
    </p:spTree>
    <p:extLst>
      <p:ext uri="{BB962C8B-B14F-4D97-AF65-F5344CB8AC3E}">
        <p14:creationId xmlns:p14="http://schemas.microsoft.com/office/powerpoint/2010/main" val="414801123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a:cs typeface="Calibri"/>
              </a:rPr>
              <a:t>You should have gotten evidence to support each of these three indicators.</a:t>
            </a:r>
          </a:p>
          <a:p>
            <a:endParaRPr lang="en-US">
              <a:cs typeface="Calibri"/>
            </a:endParaRPr>
          </a:p>
          <a:p>
            <a:r>
              <a:rPr lang="en-US">
                <a:cs typeface="Calibri"/>
              </a:rPr>
              <a:t>The librarian promotes literacy by introducing students to a variety of literature and providing them ways to access this literature. Through data collection and analysis, she has identified that students are not reading as desired. She indicates the use of strategies such as book talks and modeling to support students in identifying reading that interests them.</a:t>
            </a:r>
          </a:p>
          <a:p>
            <a:r>
              <a:rPr lang="en-US">
                <a:cs typeface="Calibri"/>
              </a:rPr>
              <a:t>The librarian promotes inquiry by having students locate information as they navigate book reviews in the planned lesson.</a:t>
            </a:r>
          </a:p>
          <a:p>
            <a:r>
              <a:rPr lang="en-US">
                <a:cs typeface="Calibri"/>
              </a:rPr>
              <a:t>She motivates learners by identifying topics of interest to them and assisting them in locating reading surrounding these topics.</a:t>
            </a:r>
          </a:p>
        </p:txBody>
      </p:sp>
      <p:sp>
        <p:nvSpPr>
          <p:cNvPr id="4" name="Slide Number Placeholder 3"/>
          <p:cNvSpPr>
            <a:spLocks noGrp="1"/>
          </p:cNvSpPr>
          <p:nvPr>
            <p:ph type="sldNum" sz="quarter" idx="5"/>
          </p:nvPr>
        </p:nvSpPr>
        <p:spPr/>
        <p:txBody>
          <a:bodyPr/>
          <a:lstStyle/>
          <a:p>
            <a:fld id="{50742E3A-DC09-48C0-97A8-029D8AFE56FE}" type="slidenum">
              <a:rPr lang="en-US" smtClean="0"/>
              <a:t>69</a:t>
            </a:fld>
            <a:endParaRPr lang="en-US"/>
          </a:p>
        </p:txBody>
      </p:sp>
    </p:spTree>
    <p:extLst>
      <p:ext uri="{BB962C8B-B14F-4D97-AF65-F5344CB8AC3E}">
        <p14:creationId xmlns:p14="http://schemas.microsoft.com/office/powerpoint/2010/main" val="1976951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This training will allow you to be the person to manage special areas evaluator training for your district. As the district's manager, you will ensure that each person who completes the training in your district receives the proper credential by committing to all of the following (read slide). This training will also certify you to provide the one-day orientation for speech-language professionals, school counselors, and school librarians. </a:t>
            </a:r>
          </a:p>
          <a:p>
            <a:endParaRPr lang="en-US" dirty="0">
              <a:cs typeface="Calibri"/>
            </a:endParaRPr>
          </a:p>
          <a:p>
            <a:r>
              <a:rPr lang="en-US" dirty="0">
                <a:cs typeface="Calibri"/>
              </a:rPr>
              <a:t>This training will not certify you as a trainer of other trainers. Only the SCDE can train special area managers. In addition, this training will not certify you to evaluate the special areas. To serve as an evaluator, you will need to participate in the content-specific training for the area you intend to evaluate. </a:t>
            </a:r>
          </a:p>
        </p:txBody>
      </p:sp>
      <p:sp>
        <p:nvSpPr>
          <p:cNvPr id="4" name="Slide Number Placeholder 3"/>
          <p:cNvSpPr>
            <a:spLocks noGrp="1"/>
          </p:cNvSpPr>
          <p:nvPr>
            <p:ph type="sldNum" sz="quarter" idx="10"/>
          </p:nvPr>
        </p:nvSpPr>
        <p:spPr/>
        <p:txBody>
          <a:bodyPr/>
          <a:lstStyle/>
          <a:p>
            <a:fld id="{50742E3A-DC09-48C0-97A8-029D8AFE56FE}" type="slidenum">
              <a:rPr lang="en-US" smtClean="0"/>
              <a:t>7</a:t>
            </a:fld>
            <a:endParaRPr lang="en-US"/>
          </a:p>
        </p:txBody>
      </p:sp>
    </p:spTree>
    <p:extLst>
      <p:ext uri="{BB962C8B-B14F-4D97-AF65-F5344CB8AC3E}">
        <p14:creationId xmlns:p14="http://schemas.microsoft.com/office/powerpoint/2010/main" val="327750400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All</a:t>
            </a:r>
            <a:r>
              <a:rPr lang="en-US" baseline="0" dirty="0"/>
              <a:t> three Special Areas will have the needed pre- and post-conference questions. We suggest using the built in planning sheet in SCLead to track your evidence to make sure it is captured. </a:t>
            </a:r>
          </a:p>
        </p:txBody>
      </p:sp>
      <p:sp>
        <p:nvSpPr>
          <p:cNvPr id="4" name="Slide Number Placeholder 3"/>
          <p:cNvSpPr>
            <a:spLocks noGrp="1"/>
          </p:cNvSpPr>
          <p:nvPr>
            <p:ph type="sldNum" sz="quarter" idx="5"/>
          </p:nvPr>
        </p:nvSpPr>
        <p:spPr/>
        <p:txBody>
          <a:bodyPr/>
          <a:lstStyle/>
          <a:p>
            <a:fld id="{16A353FE-32F5-BF4D-A682-07E8A26EBEC6}" type="slidenum">
              <a:rPr lang="en-US" smtClean="0"/>
              <a:t>70</a:t>
            </a:fld>
            <a:endParaRPr lang="en-US"/>
          </a:p>
        </p:txBody>
      </p:sp>
    </p:spTree>
    <p:extLst>
      <p:ext uri="{BB962C8B-B14F-4D97-AF65-F5344CB8AC3E}">
        <p14:creationId xmlns:p14="http://schemas.microsoft.com/office/powerpoint/2010/main" val="58583630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SCLead</a:t>
            </a:r>
            <a:r>
              <a:rPr lang="en-US" baseline="0" dirty="0"/>
              <a:t> provides a space for the observer to script during observations. This is an optional feature for the convenience of the observer. These quick slides show just a sneak peek of all that SCLead.org has to offer for Special Areas Evaluations.</a:t>
            </a:r>
            <a:endParaRPr lang="en-US" dirty="0"/>
          </a:p>
        </p:txBody>
      </p:sp>
      <p:sp>
        <p:nvSpPr>
          <p:cNvPr id="4" name="Slide Number Placeholder 3"/>
          <p:cNvSpPr>
            <a:spLocks noGrp="1"/>
          </p:cNvSpPr>
          <p:nvPr>
            <p:ph type="sldNum" sz="quarter" idx="5"/>
          </p:nvPr>
        </p:nvSpPr>
        <p:spPr/>
        <p:txBody>
          <a:bodyPr/>
          <a:lstStyle/>
          <a:p>
            <a:fld id="{16A353FE-32F5-BF4D-A682-07E8A26EBEC6}" type="slidenum">
              <a:rPr lang="en-US" smtClean="0"/>
              <a:t>71</a:t>
            </a:fld>
            <a:endParaRPr lang="en-US"/>
          </a:p>
        </p:txBody>
      </p:sp>
    </p:spTree>
    <p:extLst>
      <p:ext uri="{BB962C8B-B14F-4D97-AF65-F5344CB8AC3E}">
        <p14:creationId xmlns:p14="http://schemas.microsoft.com/office/powerpoint/2010/main" val="27907801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Information messages are a helpful tool. If items are missing before the next step can be completed, the information messages will let you know what those missing pieces are. The messages could be in a blue or yellow box. </a:t>
            </a:r>
          </a:p>
          <a:p>
            <a:endParaRPr lang="en-US" dirty="0"/>
          </a:p>
          <a:p>
            <a:r>
              <a:rPr lang="en-US" dirty="0"/>
              <a:t>In the screenshots here, this educator is missing the required number of observations, the required number of observations completed by different evaluators and the consensus for both spring and fall. </a:t>
            </a:r>
          </a:p>
          <a:p>
            <a:endParaRPr lang="en-US" dirty="0"/>
          </a:p>
          <a:p>
            <a:r>
              <a:rPr lang="en-US" dirty="0"/>
              <a:t>In addition, the yellow message lets the user know what is preventing the evaluation from being signed. </a:t>
            </a:r>
          </a:p>
        </p:txBody>
      </p:sp>
      <p:sp>
        <p:nvSpPr>
          <p:cNvPr id="4" name="Slide Number Placeholder 3"/>
          <p:cNvSpPr>
            <a:spLocks noGrp="1"/>
          </p:cNvSpPr>
          <p:nvPr>
            <p:ph type="sldNum" sz="quarter" idx="5"/>
          </p:nvPr>
        </p:nvSpPr>
        <p:spPr/>
        <p:txBody>
          <a:bodyPr/>
          <a:lstStyle/>
          <a:p>
            <a:fld id="{16A353FE-32F5-BF4D-A682-07E8A26EBEC6}" type="slidenum">
              <a:rPr lang="en-US" smtClean="0"/>
              <a:t>72</a:t>
            </a:fld>
            <a:endParaRPr lang="en-US"/>
          </a:p>
        </p:txBody>
      </p:sp>
    </p:spTree>
    <p:extLst>
      <p:ext uri="{BB962C8B-B14F-4D97-AF65-F5344CB8AC3E}">
        <p14:creationId xmlns:p14="http://schemas.microsoft.com/office/powerpoint/2010/main" val="30534780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73</a:t>
            </a:fld>
            <a:endParaRPr lang="en-US"/>
          </a:p>
        </p:txBody>
      </p:sp>
    </p:spTree>
    <p:extLst>
      <p:ext uri="{BB962C8B-B14F-4D97-AF65-F5344CB8AC3E}">
        <p14:creationId xmlns:p14="http://schemas.microsoft.com/office/powerpoint/2010/main" val="203021691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Now let's talk about your next steps. Each district will have one Special Areas Manager to set up and manage the evaluators in Moodle. The only responsibilities of the Special Areas Manager are directly related to Moodle. The Special Areas Manager may be the ADEPT Coordinator for your district, or the ADEPT Coordinator may delegate that role to someone else who must attend this Train-the-Trainer training either today or at another session. </a:t>
            </a:r>
            <a:endParaRPr lang="en-US" dirty="0"/>
          </a:p>
          <a:p>
            <a:r>
              <a:rPr lang="en-US" dirty="0">
                <a:cs typeface="Calibri"/>
              </a:rPr>
              <a:t>We will show you how the Special Areas Manager needs to set up an account in Moodle, sign up evaluators, and how certification will work so that the evaluators and mentors can be assigned to an evaluation team for your speech-language professionals, school counselors, and school librarians. You are not expected to remember all of these steps we are showing you today. You will be sent a link to a quick guide  in a google folder later.</a:t>
            </a:r>
          </a:p>
        </p:txBody>
      </p:sp>
      <p:sp>
        <p:nvSpPr>
          <p:cNvPr id="4" name="Slide Number Placeholder 3"/>
          <p:cNvSpPr>
            <a:spLocks noGrp="1"/>
          </p:cNvSpPr>
          <p:nvPr>
            <p:ph type="sldNum" sz="quarter" idx="5"/>
          </p:nvPr>
        </p:nvSpPr>
        <p:spPr/>
        <p:txBody>
          <a:bodyPr/>
          <a:lstStyle/>
          <a:p>
            <a:fld id="{50742E3A-DC09-48C0-97A8-029D8AFE56FE}" type="slidenum">
              <a:rPr lang="en-US" smtClean="0"/>
              <a:t>74</a:t>
            </a:fld>
            <a:endParaRPr lang="en-US"/>
          </a:p>
        </p:txBody>
      </p:sp>
    </p:spTree>
    <p:extLst>
      <p:ext uri="{BB962C8B-B14F-4D97-AF65-F5344CB8AC3E}">
        <p14:creationId xmlns:p14="http://schemas.microsoft.com/office/powerpoint/2010/main" val="409926034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To log onto Moodle, you would go to </a:t>
            </a:r>
            <a:r>
              <a:rPr lang="en-US" dirty="0">
                <a:cs typeface="Calibri"/>
                <a:hlinkClick r:id="rId3"/>
              </a:rPr>
              <a:t>https://scleaders.mrooms.net</a:t>
            </a:r>
            <a:r>
              <a:rPr lang="en-US" dirty="0">
                <a:cs typeface="Calibri"/>
              </a:rPr>
              <a:t>. At the top, you will see a link that says, "New Account Signup" Click on that link.</a:t>
            </a:r>
          </a:p>
        </p:txBody>
      </p:sp>
      <p:sp>
        <p:nvSpPr>
          <p:cNvPr id="4" name="Slide Number Placeholder 3"/>
          <p:cNvSpPr>
            <a:spLocks noGrp="1"/>
          </p:cNvSpPr>
          <p:nvPr>
            <p:ph type="sldNum" sz="quarter" idx="5"/>
          </p:nvPr>
        </p:nvSpPr>
        <p:spPr/>
        <p:txBody>
          <a:bodyPr/>
          <a:lstStyle/>
          <a:p>
            <a:fld id="{50742E3A-DC09-48C0-97A8-029D8AFE56FE}" type="slidenum">
              <a:rPr lang="en-US" smtClean="0"/>
              <a:t>75</a:t>
            </a:fld>
            <a:endParaRPr lang="en-US"/>
          </a:p>
        </p:txBody>
      </p:sp>
    </p:spTree>
    <p:extLst>
      <p:ext uri="{BB962C8B-B14F-4D97-AF65-F5344CB8AC3E}">
        <p14:creationId xmlns:p14="http://schemas.microsoft.com/office/powerpoint/2010/main" val="318832392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marL="545011" indent="-545011">
              <a:buFont typeface="Arial,Sans-Serif"/>
              <a:buChar char="•"/>
            </a:pPr>
            <a:r>
              <a:rPr lang="en-US" dirty="0"/>
              <a:t>Fill in the Registration page</a:t>
            </a:r>
          </a:p>
          <a:p>
            <a:pPr marL="545011" indent="-545011">
              <a:buFont typeface="Arial,Sans-Serif"/>
              <a:buChar char="•"/>
            </a:pPr>
            <a:r>
              <a:rPr lang="en-US" dirty="0"/>
              <a:t>Click "Create My New Account" button. Use your work email address.</a:t>
            </a:r>
            <a:endParaRPr lang="en-US" dirty="0">
              <a:cs typeface="Calibri"/>
            </a:endParaRPr>
          </a:p>
          <a:p>
            <a:pPr marL="545011" indent="-545011">
              <a:buFont typeface="Arial,Sans-Serif"/>
              <a:buChar char="•"/>
            </a:pPr>
            <a:r>
              <a:rPr lang="en-US" dirty="0"/>
              <a:t>You will receive an email that needs your response. Verify your email.</a:t>
            </a:r>
            <a:endParaRPr lang="en-US" dirty="0">
              <a:cs typeface="Calibri"/>
            </a:endParaRPr>
          </a:p>
          <a:p>
            <a:pPr marL="545011" indent="-545011">
              <a:buFont typeface="Arial,Sans-Serif"/>
              <a:buChar char="•"/>
            </a:pPr>
            <a:r>
              <a:rPr lang="en-US" dirty="0"/>
              <a:t>Send an email to Ashley </a:t>
            </a:r>
            <a:r>
              <a:rPr lang="en-US" dirty="0" err="1"/>
              <a:t>Cohoon</a:t>
            </a:r>
            <a:r>
              <a:rPr lang="en-US" dirty="0"/>
              <a:t>. to tell her you have registered as the District Special Areas Manager. She will grant you the credentials as Special Areas Manager if you have attended this training.</a:t>
            </a:r>
          </a:p>
          <a:p>
            <a:pPr marL="545011" indent="-545011">
              <a:buFont typeface="Arial,Sans-Serif"/>
              <a:buChar char="•"/>
            </a:pPr>
            <a:r>
              <a:rPr lang="en-US" dirty="0"/>
              <a:t>You will then be able to proceed in Moodle.</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76</a:t>
            </a:fld>
            <a:endParaRPr lang="en-US"/>
          </a:p>
        </p:txBody>
      </p:sp>
    </p:spTree>
    <p:extLst>
      <p:ext uri="{BB962C8B-B14F-4D97-AF65-F5344CB8AC3E}">
        <p14:creationId xmlns:p14="http://schemas.microsoft.com/office/powerpoint/2010/main" val="241641275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Your evaluators will need to set up their own accounts by registering just like you did. Tell them to log onto Moodle, they would go to </a:t>
            </a:r>
            <a:r>
              <a:rPr lang="en-US" dirty="0">
                <a:cs typeface="Calibri"/>
                <a:hlinkClick r:id="rId3"/>
              </a:rPr>
              <a:t>https://scleaders.mrooms.net</a:t>
            </a:r>
            <a:r>
              <a:rPr lang="en-US" dirty="0">
                <a:cs typeface="Calibri"/>
              </a:rPr>
              <a:t>. At the top, they will see a link that says, "New Account Signup" .They will click on that link. You will find a Quick Guide for Evaluators PDF in your SAM Resources on the website. We have created this guide for you to send to your evaluators to assist them with setting up their accounts. </a:t>
            </a:r>
          </a:p>
        </p:txBody>
      </p:sp>
      <p:sp>
        <p:nvSpPr>
          <p:cNvPr id="4" name="Slide Number Placeholder 3"/>
          <p:cNvSpPr>
            <a:spLocks noGrp="1"/>
          </p:cNvSpPr>
          <p:nvPr>
            <p:ph type="sldNum" sz="quarter" idx="5"/>
          </p:nvPr>
        </p:nvSpPr>
        <p:spPr/>
        <p:txBody>
          <a:bodyPr/>
          <a:lstStyle/>
          <a:p>
            <a:fld id="{50742E3A-DC09-48C0-97A8-029D8AFE56FE}" type="slidenum">
              <a:rPr lang="en-US" smtClean="0"/>
              <a:t>77</a:t>
            </a:fld>
            <a:endParaRPr lang="en-US"/>
          </a:p>
        </p:txBody>
      </p:sp>
    </p:spTree>
    <p:extLst>
      <p:ext uri="{BB962C8B-B14F-4D97-AF65-F5344CB8AC3E}">
        <p14:creationId xmlns:p14="http://schemas.microsoft.com/office/powerpoint/2010/main" val="414452895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endParaRPr lang="en-US" dirty="0"/>
          </a:p>
          <a:p>
            <a:pPr marL="545011" indent="-545011">
              <a:buFont typeface="Arial,Sans-Serif"/>
              <a:buChar char="•"/>
            </a:pPr>
            <a:r>
              <a:rPr lang="en-US" dirty="0"/>
              <a:t>They need to fill in the Registration page</a:t>
            </a:r>
            <a:endParaRPr lang="en-US" dirty="0">
              <a:cs typeface="Calibri"/>
            </a:endParaRPr>
          </a:p>
          <a:p>
            <a:pPr marL="545011" indent="-545011">
              <a:buFont typeface="Arial,Sans-Serif"/>
              <a:buChar char="•"/>
            </a:pPr>
            <a:r>
              <a:rPr lang="en-US" dirty="0"/>
              <a:t>They will then click "Create My New Account" button. Ask them to use their work email address.</a:t>
            </a:r>
            <a:endParaRPr lang="en-US" dirty="0">
              <a:cs typeface="Calibri"/>
            </a:endParaRPr>
          </a:p>
          <a:p>
            <a:pPr marL="545011" indent="-545011">
              <a:buFont typeface="Arial,Sans-Serif"/>
              <a:buChar char="•"/>
            </a:pPr>
            <a:r>
              <a:rPr lang="en-US" b="1" dirty="0"/>
              <a:t>They will receive an email from no_reply@ed.sc.gov that needs their response. They will verify their email. (This is a frequently encountered issue!</a:t>
            </a:r>
            <a:r>
              <a:rPr lang="en-US" b="1" baseline="0" dirty="0"/>
              <a:t> They are not registered until they confirm the email!)</a:t>
            </a:r>
            <a:endParaRPr lang="en-US" b="1" dirty="0">
              <a:cs typeface="Calibri"/>
            </a:endParaRPr>
          </a:p>
          <a:p>
            <a:pPr marL="545011" indent="-545011">
              <a:buFont typeface="Arial,Sans-Serif"/>
              <a:buChar char="•"/>
            </a:pPr>
            <a:r>
              <a:rPr lang="en-US" dirty="0"/>
              <a:t>They need to send an email to the district Special Areas Manager indicating they have registered their account.</a:t>
            </a:r>
            <a:endParaRPr lang="en-US" dirty="0">
              <a:cs typeface="Calibri"/>
            </a:endParaRPr>
          </a:p>
          <a:p>
            <a:pPr marL="545011" indent="-545011">
              <a:buFont typeface="Arial,Sans-Serif"/>
              <a:buChar char="•"/>
            </a:pPr>
            <a:r>
              <a:rPr lang="en-US" dirty="0"/>
              <a:t>They will need to be able to access Microsoft PowerPoint on their device.</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78</a:t>
            </a:fld>
            <a:endParaRPr lang="en-US"/>
          </a:p>
        </p:txBody>
      </p:sp>
    </p:spTree>
    <p:extLst>
      <p:ext uri="{BB962C8B-B14F-4D97-AF65-F5344CB8AC3E}">
        <p14:creationId xmlns:p14="http://schemas.microsoft.com/office/powerpoint/2010/main" val="271600421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Once you have been granted permissions from Beverly, you will be able to log back in and set up your evaluators to be trained. So you would</a:t>
            </a:r>
          </a:p>
          <a:p>
            <a:pPr marL="545011" indent="-545011">
              <a:buFont typeface="Arial,Sans-Serif"/>
              <a:buChar char="•"/>
            </a:pPr>
            <a:r>
              <a:rPr lang="en-US" dirty="0"/>
              <a:t>Log onto </a:t>
            </a:r>
            <a:r>
              <a:rPr lang="en-US" u="sng" dirty="0">
                <a:hlinkClick r:id="rId3"/>
              </a:rPr>
              <a:t>https://scleaders.mrooms.net</a:t>
            </a:r>
            <a:endParaRPr lang="en-US" dirty="0"/>
          </a:p>
          <a:p>
            <a:pPr marL="545011" indent="-545011">
              <a:buFont typeface="Arial,Sans-Serif"/>
              <a:buChar char="•"/>
            </a:pPr>
            <a:r>
              <a:rPr lang="en-US" dirty="0"/>
              <a:t>Click on “Browse All</a:t>
            </a:r>
            <a:r>
              <a:rPr lang="en-US" baseline="0" dirty="0"/>
              <a:t> Courses”, s</a:t>
            </a:r>
            <a:r>
              <a:rPr lang="en-US" dirty="0"/>
              <a:t>croll down to the categories and click on "Special Areas Evaluator Training"</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79</a:t>
            </a:fld>
            <a:endParaRPr lang="en-US"/>
          </a:p>
        </p:txBody>
      </p:sp>
    </p:spTree>
    <p:extLst>
      <p:ext uri="{BB962C8B-B14F-4D97-AF65-F5344CB8AC3E}">
        <p14:creationId xmlns:p14="http://schemas.microsoft.com/office/powerpoint/2010/main" val="1875720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Now I will be giving you an overview of the special areas evaluation revisions. If you have questions, just ask them as we go. We will also have time at the end of the </a:t>
            </a:r>
            <a:r>
              <a:rPr lang="en-US"/>
              <a:t>presentation before lunch to </a:t>
            </a:r>
            <a:r>
              <a:rPr lang="en-US" dirty="0"/>
              <a:t>answer any questions you may still have after hearing the information we will give you.</a:t>
            </a:r>
          </a:p>
          <a:p>
            <a:endParaRPr lang="en-US" dirty="0"/>
          </a:p>
          <a:p>
            <a:r>
              <a:rPr lang="en-US" dirty="0"/>
              <a:t>As a reminder, ADEPT, the system of assisting, developing, and evaluating professional teaching, is the overall umbrella for teacher education in the state of South Carolina.</a:t>
            </a:r>
            <a:endParaRPr lang="en-US" dirty="0">
              <a:cs typeface="Calibri"/>
            </a:endParaRPr>
          </a:p>
          <a:p>
            <a:endParaRPr lang="en-US" dirty="0">
              <a:cs typeface="Calibri"/>
            </a:endParaRPr>
          </a:p>
          <a:p>
            <a:r>
              <a:rPr lang="en-US" dirty="0"/>
              <a:t>ADEPT for 2006 was previously the portfolio-based process for school counselors, school librarians, and speech-language therapists and pathologists.</a:t>
            </a:r>
            <a:endParaRPr lang="en-US" dirty="0">
              <a:cs typeface="Calibri"/>
            </a:endParaRPr>
          </a:p>
          <a:p>
            <a:endParaRPr lang="en-US" dirty="0"/>
          </a:p>
          <a:p>
            <a:r>
              <a:rPr lang="en-US" dirty="0"/>
              <a:t>Since then, national standards for librarians, school counselors, and speech language professionals have changed, as has teacher evaluation in SC and across the country. </a:t>
            </a:r>
            <a:endParaRPr lang="en-US" dirty="0">
              <a:cs typeface="Calibri"/>
            </a:endParaRPr>
          </a:p>
          <a:p>
            <a:endParaRPr lang="en-US" dirty="0"/>
          </a:p>
          <a:p>
            <a:r>
              <a:rPr lang="en-US" dirty="0"/>
              <a:t>The Office of Educator Effectiveness and Leadership Development has heard from advocates for school counselors, school librarians, and speech-language therapists and pathologists that change is needed, but we also wanted to make sure SC districts, schools, and evaluators had lived through and learned from the beginning of implementation of the new teacher evaluation system before addressing changes to evaluations for support professionals. </a:t>
            </a:r>
            <a:endParaRPr lang="en-US" dirty="0">
              <a:cs typeface="Calibri"/>
            </a:endParaRPr>
          </a:p>
          <a:p>
            <a:endParaRPr lang="en-US" dirty="0">
              <a:cs typeface="Calibri"/>
            </a:endParaRPr>
          </a:p>
          <a:p>
            <a:pPr>
              <a:buFont typeface="Arial" panose="020B0604020202020204" pitchFamily="34" charset="0"/>
            </a:pPr>
            <a:endParaRPr lang="en-US" dirty="0">
              <a:cs typeface="Calibri"/>
            </a:endParaRPr>
          </a:p>
          <a:p>
            <a:pPr>
              <a:buFont typeface="Arial" panose="020B0604020202020204" pitchFamily="34" charset="0"/>
            </a:pPr>
            <a:endParaRPr lang="en-US" dirty="0">
              <a:cs typeface="Calibri"/>
            </a:endParaRPr>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8</a:t>
            </a:fld>
            <a:endParaRPr lang="en-US">
              <a:solidFill>
                <a:prstClr val="black"/>
              </a:solidFill>
              <a:latin typeface="Calibri" panose="020F0502020204030204"/>
            </a:endParaRPr>
          </a:p>
        </p:txBody>
      </p:sp>
    </p:spTree>
    <p:extLst>
      <p:ext uri="{BB962C8B-B14F-4D97-AF65-F5344CB8AC3E}">
        <p14:creationId xmlns:p14="http://schemas.microsoft.com/office/powerpoint/2010/main" val="405657951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There are three different training sessions - one for each special area. If your principals will be evaluating all three special areas, you will need to assign them to each of those trainings individually. </a:t>
            </a:r>
          </a:p>
        </p:txBody>
      </p:sp>
      <p:sp>
        <p:nvSpPr>
          <p:cNvPr id="4" name="Slide Number Placeholder 3"/>
          <p:cNvSpPr>
            <a:spLocks noGrp="1"/>
          </p:cNvSpPr>
          <p:nvPr>
            <p:ph type="sldNum" sz="quarter" idx="5"/>
          </p:nvPr>
        </p:nvSpPr>
        <p:spPr/>
        <p:txBody>
          <a:bodyPr/>
          <a:lstStyle/>
          <a:p>
            <a:fld id="{50742E3A-DC09-48C0-97A8-029D8AFE56FE}" type="slidenum">
              <a:rPr lang="en-US" smtClean="0"/>
              <a:t>80</a:t>
            </a:fld>
            <a:endParaRPr lang="en-US"/>
          </a:p>
        </p:txBody>
      </p:sp>
    </p:spTree>
    <p:extLst>
      <p:ext uri="{BB962C8B-B14F-4D97-AF65-F5344CB8AC3E}">
        <p14:creationId xmlns:p14="http://schemas.microsoft.com/office/powerpoint/2010/main" val="46062399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Next, you will find the option</a:t>
            </a:r>
            <a:r>
              <a:rPr lang="en-US" baseline="0" dirty="0">
                <a:cs typeface="Calibri"/>
              </a:rPr>
              <a:t> for “Course Dashboard</a:t>
            </a:r>
            <a:r>
              <a:rPr lang="en-US" dirty="0">
                <a:cs typeface="Calibri"/>
              </a:rPr>
              <a:t>" down the left-hand side of the screen. Click on that link. Again, please refer to the Quick Guide on the website for updated step by step directions.</a:t>
            </a:r>
          </a:p>
        </p:txBody>
      </p:sp>
      <p:sp>
        <p:nvSpPr>
          <p:cNvPr id="4" name="Slide Number Placeholder 3"/>
          <p:cNvSpPr>
            <a:spLocks noGrp="1"/>
          </p:cNvSpPr>
          <p:nvPr>
            <p:ph type="sldNum" sz="quarter" idx="5"/>
          </p:nvPr>
        </p:nvSpPr>
        <p:spPr/>
        <p:txBody>
          <a:bodyPr/>
          <a:lstStyle/>
          <a:p>
            <a:fld id="{50742E3A-DC09-48C0-97A8-029D8AFE56FE}" type="slidenum">
              <a:rPr lang="en-US" smtClean="0"/>
              <a:t>81</a:t>
            </a:fld>
            <a:endParaRPr lang="en-US"/>
          </a:p>
        </p:txBody>
      </p:sp>
    </p:spTree>
    <p:extLst>
      <p:ext uri="{BB962C8B-B14F-4D97-AF65-F5344CB8AC3E}">
        <p14:creationId xmlns:p14="http://schemas.microsoft.com/office/powerpoint/2010/main" val="312104991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Once in the Course Dashboard, click on Participants.</a:t>
            </a:r>
            <a:r>
              <a:rPr lang="en-US" baseline="0" dirty="0"/>
              <a:t> </a:t>
            </a:r>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82</a:t>
            </a:fld>
            <a:endParaRPr lang="en-US"/>
          </a:p>
        </p:txBody>
      </p:sp>
    </p:spTree>
    <p:extLst>
      <p:ext uri="{BB962C8B-B14F-4D97-AF65-F5344CB8AC3E}">
        <p14:creationId xmlns:p14="http://schemas.microsoft.com/office/powerpoint/2010/main" val="42205402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That takes you to this page where you will click on the "Enroll User" button.</a:t>
            </a:r>
          </a:p>
        </p:txBody>
      </p:sp>
      <p:sp>
        <p:nvSpPr>
          <p:cNvPr id="4" name="Slide Number Placeholder 3"/>
          <p:cNvSpPr>
            <a:spLocks noGrp="1"/>
          </p:cNvSpPr>
          <p:nvPr>
            <p:ph type="sldNum" sz="quarter" idx="5"/>
          </p:nvPr>
        </p:nvSpPr>
        <p:spPr/>
        <p:txBody>
          <a:bodyPr/>
          <a:lstStyle/>
          <a:p>
            <a:fld id="{50742E3A-DC09-48C0-97A8-029D8AFE56FE}" type="slidenum">
              <a:rPr lang="en-US" smtClean="0"/>
              <a:t>83</a:t>
            </a:fld>
            <a:endParaRPr lang="en-US"/>
          </a:p>
        </p:txBody>
      </p:sp>
    </p:spTree>
    <p:extLst>
      <p:ext uri="{BB962C8B-B14F-4D97-AF65-F5344CB8AC3E}">
        <p14:creationId xmlns:p14="http://schemas.microsoft.com/office/powerpoint/2010/main" val="272254856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Use the "Search" to find the registered users you want, making sure their assigned role is "Student", and click "Enroll Users". That is all you need to do to set up your evaluators and mentors. </a:t>
            </a:r>
          </a:p>
        </p:txBody>
      </p:sp>
      <p:sp>
        <p:nvSpPr>
          <p:cNvPr id="4" name="Slide Number Placeholder 3"/>
          <p:cNvSpPr>
            <a:spLocks noGrp="1"/>
          </p:cNvSpPr>
          <p:nvPr>
            <p:ph type="sldNum" sz="quarter" idx="5"/>
          </p:nvPr>
        </p:nvSpPr>
        <p:spPr/>
        <p:txBody>
          <a:bodyPr/>
          <a:lstStyle/>
          <a:p>
            <a:fld id="{50742E3A-DC09-48C0-97A8-029D8AFE56FE}" type="slidenum">
              <a:rPr lang="en-US" smtClean="0"/>
              <a:t>84</a:t>
            </a:fld>
            <a:endParaRPr lang="en-US"/>
          </a:p>
        </p:txBody>
      </p:sp>
    </p:spTree>
    <p:extLst>
      <p:ext uri="{BB962C8B-B14F-4D97-AF65-F5344CB8AC3E}">
        <p14:creationId xmlns:p14="http://schemas.microsoft.com/office/powerpoint/2010/main" val="170486024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Here is an outline of what the evaluator will see in Moodle when they enter their specific training. As you can see, they will work their way through each of these sections in order, taking a quick checkpoint after each of the 3 modules. They will also have practice exercises to complete within the Modules. Starting in August. </a:t>
            </a:r>
          </a:p>
        </p:txBody>
      </p:sp>
      <p:sp>
        <p:nvSpPr>
          <p:cNvPr id="4" name="Slide Number Placeholder 3"/>
          <p:cNvSpPr>
            <a:spLocks noGrp="1"/>
          </p:cNvSpPr>
          <p:nvPr>
            <p:ph type="sldNum" sz="quarter" idx="5"/>
          </p:nvPr>
        </p:nvSpPr>
        <p:spPr/>
        <p:txBody>
          <a:bodyPr/>
          <a:lstStyle/>
          <a:p>
            <a:fld id="{50742E3A-DC09-48C0-97A8-029D8AFE56FE}" type="slidenum">
              <a:rPr lang="en-US" smtClean="0"/>
              <a:t>85</a:t>
            </a:fld>
            <a:endParaRPr lang="en-US"/>
          </a:p>
        </p:txBody>
      </p:sp>
    </p:spTree>
    <p:extLst>
      <p:ext uri="{BB962C8B-B14F-4D97-AF65-F5344CB8AC3E}">
        <p14:creationId xmlns:p14="http://schemas.microsoft.com/office/powerpoint/2010/main" val="364837296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fontAlgn="b"/>
            <a:r>
              <a:rPr lang="en-US" sz="1800" b="1" dirty="0">
                <a:solidFill>
                  <a:srgbClr val="4A86E8"/>
                </a:solidFill>
                <a:effectLst/>
              </a:rPr>
              <a:t>Instructions for submitting evaluators for credentials in SClead.org. First make a copy of the Google Sheet or you can download the sheet as an Excel workbook and save as your copy. ONLY type or work in your copy! </a:t>
            </a:r>
          </a:p>
          <a:p>
            <a:pPr fontAlgn="b"/>
            <a:r>
              <a:rPr lang="en-US" sz="1800" b="1" dirty="0">
                <a:solidFill>
                  <a:srgbClr val="38761D"/>
                </a:solidFill>
                <a:effectLst/>
              </a:rPr>
              <a:t>1. Pay close attention to the tabs located at the bottom of the screen. Please only place the appropriate evaluators on the coordinating sheet.</a:t>
            </a:r>
          </a:p>
          <a:p>
            <a:pPr fontAlgn="b"/>
            <a:r>
              <a:rPr lang="en-US" sz="1800" b="1" dirty="0">
                <a:solidFill>
                  <a:srgbClr val="ED7D31"/>
                </a:solidFill>
                <a:effectLst/>
              </a:rPr>
              <a:t>2. Please highlight new credentials for each new submission or use a different copy of the spreadsheet to submit evaluators who have not previously been submitted.</a:t>
            </a:r>
          </a:p>
          <a:p>
            <a:pPr fontAlgn="b"/>
            <a:r>
              <a:rPr lang="en-US" sz="1800" b="1" i="0" dirty="0">
                <a:solidFill>
                  <a:srgbClr val="FF0000"/>
                </a:solidFill>
                <a:effectLst/>
                <a:latin typeface="Calibri" panose="020F0502020204030204" pitchFamily="34" charset="0"/>
              </a:rPr>
              <a:t>3. Please verify CID is correct by checking in </a:t>
            </a:r>
            <a:r>
              <a:rPr lang="en-US" sz="1800" b="1" i="0" u="sng" dirty="0">
                <a:solidFill>
                  <a:srgbClr val="FF0000"/>
                </a:solidFill>
                <a:effectLst/>
                <a:latin typeface="Calibri" panose="020F0502020204030204" pitchFamily="34" charset="0"/>
                <a:hlinkClick r:id="rId3"/>
              </a:rPr>
              <a:t>SClead.org</a:t>
            </a:r>
            <a:r>
              <a:rPr lang="en-US" sz="1800" b="1" i="0" dirty="0">
                <a:solidFill>
                  <a:srgbClr val="FF0000"/>
                </a:solidFill>
                <a:effectLst/>
                <a:latin typeface="Calibri" panose="020F0502020204030204" pitchFamily="34" charset="0"/>
              </a:rPr>
              <a:t> or </a:t>
            </a:r>
            <a:r>
              <a:rPr lang="en-US" sz="1800" b="1" i="0" dirty="0" err="1">
                <a:solidFill>
                  <a:srgbClr val="FF0000"/>
                </a:solidFill>
                <a:effectLst/>
                <a:latin typeface="Calibri" panose="020F0502020204030204" pitchFamily="34" charset="0"/>
              </a:rPr>
              <a:t>SCEducator</a:t>
            </a:r>
            <a:r>
              <a:rPr lang="en-US" sz="1800" b="1" i="0" dirty="0">
                <a:solidFill>
                  <a:srgbClr val="FF0000"/>
                </a:solidFill>
                <a:effectLst/>
                <a:latin typeface="Calibri" panose="020F0502020204030204" pitchFamily="34" charset="0"/>
              </a:rPr>
              <a:t> prior to using it in the spreadsheet. This will prevent mix-ups in credentials being assigned to the wrong educators.</a:t>
            </a:r>
            <a:endParaRPr lang="en-US" sz="1800" b="1" dirty="0">
              <a:solidFill>
                <a:srgbClr val="FF0000"/>
              </a:solidFill>
              <a:effectLst/>
            </a:endParaRPr>
          </a:p>
          <a:p>
            <a:pPr fontAlgn="b"/>
            <a:r>
              <a:rPr lang="en-US" sz="1800" b="1" dirty="0">
                <a:solidFill>
                  <a:srgbClr val="674EA7"/>
                </a:solidFill>
                <a:effectLst/>
              </a:rPr>
              <a:t>4. Submit new evaluators to acohoon@ed.sc.gov.</a:t>
            </a:r>
          </a:p>
          <a:p>
            <a:pPr fontAlgn="b"/>
            <a:r>
              <a:rPr lang="en-US" sz="1800" b="1" dirty="0">
                <a:solidFill>
                  <a:srgbClr val="A64D79"/>
                </a:solidFill>
                <a:effectLst/>
              </a:rPr>
              <a:t>5. MAINTAIN a running spreadsheet for your own records! There is no report in Moodle that can be filtered for just your district. </a:t>
            </a:r>
          </a:p>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86</a:t>
            </a:fld>
            <a:endParaRPr lang="en-US"/>
          </a:p>
        </p:txBody>
      </p:sp>
    </p:spTree>
    <p:extLst>
      <p:ext uri="{BB962C8B-B14F-4D97-AF65-F5344CB8AC3E}">
        <p14:creationId xmlns:p14="http://schemas.microsoft.com/office/powerpoint/2010/main" val="252348095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marL="545011" indent="-545011">
              <a:lnSpc>
                <a:spcPct val="90000"/>
              </a:lnSpc>
              <a:spcBef>
                <a:spcPts val="1430"/>
              </a:spcBef>
              <a:buFont typeface="Arial"/>
              <a:buChar char="•"/>
            </a:pPr>
            <a:r>
              <a:rPr lang="en-US" dirty="0"/>
              <a:t>At the end of the Evaluator Training, the evaluator will receive a Certificate of Completion.</a:t>
            </a:r>
          </a:p>
          <a:p>
            <a:pPr marL="545011" indent="-545011">
              <a:lnSpc>
                <a:spcPct val="90000"/>
              </a:lnSpc>
              <a:spcBef>
                <a:spcPts val="1430"/>
              </a:spcBef>
              <a:buFont typeface="Arial"/>
              <a:buChar char="•"/>
            </a:pPr>
            <a:r>
              <a:rPr lang="en-US" dirty="0"/>
              <a:t>They need to send a copy of the certificate to the district Special Areas Manager.</a:t>
            </a:r>
            <a:endParaRPr lang="en-US" dirty="0">
              <a:cs typeface="Calibri"/>
            </a:endParaRPr>
          </a:p>
          <a:p>
            <a:pPr marL="545011" indent="-545011">
              <a:lnSpc>
                <a:spcPct val="90000"/>
              </a:lnSpc>
              <a:spcBef>
                <a:spcPts val="1430"/>
              </a:spcBef>
              <a:buFont typeface="Arial"/>
              <a:buChar char="•"/>
            </a:pPr>
            <a:r>
              <a:rPr lang="en-US" dirty="0"/>
              <a:t>The Special Areas Manager will send their name, CID#, and date of training to Ashley Cahoon, acahoon@ed.sc.gov, who then will grant their special areas evaluator credential in SCLead.org.</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87</a:t>
            </a:fld>
            <a:endParaRPr lang="en-US"/>
          </a:p>
        </p:txBody>
      </p:sp>
    </p:spTree>
    <p:extLst>
      <p:ext uri="{BB962C8B-B14F-4D97-AF65-F5344CB8AC3E}">
        <p14:creationId xmlns:p14="http://schemas.microsoft.com/office/powerpoint/2010/main" val="365864533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There is no master list in Moodle that can be filtered by district or school. Therefore, we recommend you maintain your own spreadsheet. It would be wise to periodically check your Staff Credentials report in SCLead to verify that all evaluators have credentials in SCLead. You will not be able to add evaluators to evaluation teams for your educators if they do not have the correct required credential. </a:t>
            </a:r>
          </a:p>
        </p:txBody>
      </p:sp>
      <p:sp>
        <p:nvSpPr>
          <p:cNvPr id="4" name="Slide Number Placeholder 3"/>
          <p:cNvSpPr>
            <a:spLocks noGrp="1"/>
          </p:cNvSpPr>
          <p:nvPr>
            <p:ph type="sldNum" sz="quarter" idx="5"/>
          </p:nvPr>
        </p:nvSpPr>
        <p:spPr/>
        <p:txBody>
          <a:bodyPr/>
          <a:lstStyle/>
          <a:p>
            <a:fld id="{50742E3A-DC09-48C0-97A8-029D8AFE56FE}" type="slidenum">
              <a:rPr lang="en-US" smtClean="0"/>
              <a:t>88</a:t>
            </a:fld>
            <a:endParaRPr lang="en-US"/>
          </a:p>
        </p:txBody>
      </p:sp>
    </p:spTree>
    <p:extLst>
      <p:ext uri="{BB962C8B-B14F-4D97-AF65-F5344CB8AC3E}">
        <p14:creationId xmlns:p14="http://schemas.microsoft.com/office/powerpoint/2010/main" val="184504885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There will be no one-day training for Special Areas practitioners from the SCDE like there is for classroom teachers with the SCTS 4.0. As stated in each of the guidelines documents, districts are responsible for providing an orientation to all Special Areas practitioners at the beginning of the year. </a:t>
            </a:r>
          </a:p>
          <a:p>
            <a:r>
              <a:rPr lang="en-US" dirty="0">
                <a:cs typeface="Calibri"/>
              </a:rPr>
              <a:t>In general, this is a limited list of required components that must be included in your district orientations that you will provide. </a:t>
            </a:r>
          </a:p>
          <a:p>
            <a:endParaRPr lang="en-US" dirty="0">
              <a:cs typeface="Calibri"/>
            </a:endParaRPr>
          </a:p>
          <a:p>
            <a:r>
              <a:rPr lang="en-US" dirty="0">
                <a:cs typeface="Calibri"/>
              </a:rPr>
              <a:t>We</a:t>
            </a:r>
            <a:r>
              <a:rPr lang="en-US" baseline="0" dirty="0">
                <a:cs typeface="Calibri"/>
              </a:rPr>
              <a:t> have developed sample orientations for each special area which can be found on our website. These can be adapted as necessary and were updated in 2024 based on your feedback. </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89</a:t>
            </a:fld>
            <a:endParaRPr lang="en-US"/>
          </a:p>
        </p:txBody>
      </p:sp>
    </p:spTree>
    <p:extLst>
      <p:ext uri="{BB962C8B-B14F-4D97-AF65-F5344CB8AC3E}">
        <p14:creationId xmlns:p14="http://schemas.microsoft.com/office/powerpoint/2010/main" val="2045849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t>Here you see the Special Areas Evaluation Revision Timeline that includes:</a:t>
            </a:r>
            <a:endParaRPr lang="en-US" dirty="0">
              <a:cs typeface="Calibri"/>
            </a:endParaRPr>
          </a:p>
          <a:p>
            <a:r>
              <a:rPr lang="en-US" dirty="0"/>
              <a:t>1. Feedback</a:t>
            </a:r>
            <a:endParaRPr lang="en-US" dirty="0">
              <a:cs typeface="Calibri"/>
            </a:endParaRPr>
          </a:p>
          <a:p>
            <a:r>
              <a:rPr lang="en-US" dirty="0"/>
              <a:t>2. Drafting and Revision </a:t>
            </a:r>
            <a:endParaRPr lang="en-US" dirty="0">
              <a:cs typeface="Calibri"/>
            </a:endParaRPr>
          </a:p>
          <a:p>
            <a:r>
              <a:rPr lang="en-US" dirty="0"/>
              <a:t>3. Approval </a:t>
            </a:r>
            <a:endParaRPr lang="en-US" dirty="0">
              <a:cs typeface="Calibri"/>
            </a:endParaRPr>
          </a:p>
          <a:p>
            <a:r>
              <a:rPr lang="en-US" dirty="0"/>
              <a:t>4. Training </a:t>
            </a:r>
            <a:endParaRPr lang="en-US" dirty="0">
              <a:cs typeface="Calibri"/>
            </a:endParaRPr>
          </a:p>
          <a:p>
            <a:r>
              <a:rPr lang="en-US" dirty="0"/>
              <a:t>5. Implementation </a:t>
            </a:r>
            <a:endParaRPr lang="en-US" dirty="0">
              <a:cs typeface="Calibri"/>
            </a:endParaRPr>
          </a:p>
          <a:p>
            <a:endParaRPr lang="en-US" dirty="0">
              <a:cs typeface="Calibri"/>
            </a:endParaRPr>
          </a:p>
          <a:p>
            <a:r>
              <a:rPr lang="en-US" dirty="0">
                <a:cs typeface="Calibri"/>
              </a:rPr>
              <a:t>Specifically, during the winter of 2018-19, the Office of Educator Effectiveness and Leadership Development gathered survey feedback from</a:t>
            </a:r>
            <a:r>
              <a:rPr lang="en-US" dirty="0"/>
              <a:t> school counselors, school librarians, speech-language professionals, evaluators, principals, and districts. From there, we reached out specifically to advocacy groups, HR leaders and a series of advisory groups in the summer and fall of 2019. During the winter of 2019-20, we began drafting those guidelines and continued to seek feedback from stakeholders. Training</a:t>
            </a:r>
            <a:r>
              <a:rPr lang="en-US" baseline="0" dirty="0"/>
              <a:t> began </a:t>
            </a:r>
            <a:r>
              <a:rPr lang="en-US" dirty="0"/>
              <a:t>during the summer of 2020. Each district had the opportunity to pilot the new guidelines and evaluation instrument in 2020-21. Full implementation took </a:t>
            </a:r>
            <a:r>
              <a:rPr lang="en-US" baseline="0" dirty="0"/>
              <a:t>place in</a:t>
            </a:r>
            <a:r>
              <a:rPr lang="en-US" dirty="0"/>
              <a:t> 2021-22 school year. Surveys went out in spring 2022 for feedback to drive revisions to training. </a:t>
            </a:r>
            <a:endParaRPr lang="en-US" dirty="0">
              <a:cs typeface="Calibri"/>
            </a:endParaRPr>
          </a:p>
          <a:p>
            <a:endParaRPr lang="en-US" dirty="0"/>
          </a:p>
          <a:p>
            <a:endParaRPr lang="en-US" dirty="0">
              <a:cs typeface="Calibri"/>
            </a:endParaRPr>
          </a:p>
          <a:p>
            <a:endParaRPr lang="en-US" dirty="0">
              <a:cs typeface="Calibri"/>
            </a:endParaRPr>
          </a:p>
          <a:p>
            <a:endParaRPr lang="en-US" dirty="0"/>
          </a:p>
          <a:p>
            <a:endParaRPr lang="en-US" dirty="0"/>
          </a:p>
          <a:p>
            <a:endParaRPr lang="en-US" dirty="0"/>
          </a:p>
          <a:p>
            <a:endParaRPr lang="en-US" dirty="0">
              <a:cs typeface="Calibri"/>
            </a:endParaRPr>
          </a:p>
          <a:p>
            <a:endParaRPr lang="en-US" dirty="0"/>
          </a:p>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9</a:t>
            </a:fld>
            <a:endParaRPr lang="en-US"/>
          </a:p>
        </p:txBody>
      </p:sp>
    </p:spTree>
    <p:extLst>
      <p:ext uri="{BB962C8B-B14F-4D97-AF65-F5344CB8AC3E}">
        <p14:creationId xmlns:p14="http://schemas.microsoft.com/office/powerpoint/2010/main" val="269631177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We know that children learn best when everyone works together as a team. We are excited that we will have crosswalks for each of the 3 special areas showing how the SCTS 4.0 rubric is connected to the rubrics for the special areas. These crosswalks should be distributed to all building level administrators, evaluators, mentors, classroom teachers, and special area practitioners. The third column offers implications for connections among classroom teachers, special area practitioners, and administrators to ensure the unique needs of each child are met through collaboration and teamwork. You will receive a link to these crosswalks in the google folder you will receive sometime after this training. We will also post the finalized crosswalks on our website.</a:t>
            </a:r>
          </a:p>
        </p:txBody>
      </p:sp>
      <p:sp>
        <p:nvSpPr>
          <p:cNvPr id="4" name="Slide Number Placeholder 3"/>
          <p:cNvSpPr>
            <a:spLocks noGrp="1"/>
          </p:cNvSpPr>
          <p:nvPr>
            <p:ph type="sldNum" sz="quarter" idx="5"/>
          </p:nvPr>
        </p:nvSpPr>
        <p:spPr/>
        <p:txBody>
          <a:bodyPr/>
          <a:lstStyle/>
          <a:p>
            <a:fld id="{50742E3A-DC09-48C0-97A8-029D8AFE56FE}" type="slidenum">
              <a:rPr lang="en-US" smtClean="0"/>
              <a:t>90</a:t>
            </a:fld>
            <a:endParaRPr lang="en-US"/>
          </a:p>
        </p:txBody>
      </p:sp>
    </p:spTree>
    <p:extLst>
      <p:ext uri="{BB962C8B-B14F-4D97-AF65-F5344CB8AC3E}">
        <p14:creationId xmlns:p14="http://schemas.microsoft.com/office/powerpoint/2010/main" val="368645083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pPr lvl="1"/>
            <a:r>
              <a:rPr lang="en-US" dirty="0">
                <a:cs typeface="Calibri"/>
              </a:rPr>
              <a:t>We have provided you with a great deal of new information this morning. So what are your next steps? We know that this fall will be an unusual for you, and we understand that your platform, whether it be in person, or virtually, may be uncertain at this time. We understand that you will do what you can do, and we are here to support you along the way. So first, you may want to</a:t>
            </a:r>
          </a:p>
          <a:p>
            <a:pPr marL="1199024" lvl="1" indent="-327007">
              <a:buFont typeface="Arial"/>
              <a:buChar char="•"/>
            </a:pPr>
            <a:endParaRPr lang="en-US" dirty="0"/>
          </a:p>
          <a:p>
            <a:pPr marL="1199024" lvl="1" indent="-327007">
              <a:buFont typeface="Arial"/>
              <a:buChar char="•"/>
            </a:pPr>
            <a:r>
              <a:rPr lang="en-US" dirty="0"/>
              <a:t>Review your Implementation Planning Template and continue the planning phase with your district implementation team.</a:t>
            </a:r>
            <a:endParaRPr lang="en-US" dirty="0">
              <a:cs typeface="Calibri"/>
            </a:endParaRPr>
          </a:p>
          <a:p>
            <a:pPr marL="1199024" lvl="1" indent="-327007">
              <a:buFont typeface="Arial"/>
              <a:buChar char="•"/>
            </a:pPr>
            <a:r>
              <a:rPr lang="en-US" dirty="0"/>
              <a:t>Plan your district orientations.</a:t>
            </a:r>
            <a:endParaRPr lang="en-US" dirty="0">
              <a:cs typeface="Calibri"/>
            </a:endParaRPr>
          </a:p>
          <a:p>
            <a:pPr marL="1199024" lvl="1" indent="-327007">
              <a:buFont typeface="Arial"/>
              <a:buChar char="•"/>
            </a:pPr>
            <a:r>
              <a:rPr lang="en-US" dirty="0"/>
              <a:t>Make your principals, evaluators, mentors, special area practitioners, and classroom-based teachers aware of the crosswalks</a:t>
            </a:r>
            <a:endParaRPr lang="en-US" dirty="0">
              <a:cs typeface="Calibri"/>
            </a:endParaRPr>
          </a:p>
          <a:p>
            <a:pPr marL="1199024" lvl="1" indent="-327007">
              <a:buFont typeface="Arial"/>
              <a:buChar char="•"/>
            </a:pPr>
            <a:endParaRPr lang="en-US" dirty="0">
              <a:cs typeface="Calibri"/>
            </a:endParaRPr>
          </a:p>
          <a:p>
            <a:pPr lvl="1"/>
            <a:r>
              <a:rPr lang="en-US" dirty="0"/>
              <a:t>If you will be the Special Areas Manager,</a:t>
            </a:r>
            <a:endParaRPr lang="en-US" dirty="0">
              <a:cs typeface="Calibri"/>
            </a:endParaRPr>
          </a:p>
          <a:p>
            <a:pPr marL="1199024" lvl="1" indent="-327007">
              <a:buFont typeface="Arial"/>
              <a:buChar char="•"/>
            </a:pPr>
            <a:r>
              <a:rPr lang="en-US" dirty="0"/>
              <a:t>You will set up your account in Moodle.</a:t>
            </a:r>
            <a:endParaRPr lang="en-US" dirty="0">
              <a:cs typeface="Calibri"/>
            </a:endParaRPr>
          </a:p>
          <a:p>
            <a:pPr marL="1199024" lvl="1" indent="-327007">
              <a:buFont typeface="Arial"/>
              <a:buChar char="•"/>
            </a:pPr>
            <a:r>
              <a:rPr lang="en-US" dirty="0"/>
              <a:t>and send to your evaluators and mentors:</a:t>
            </a:r>
            <a:endParaRPr lang="en-US" dirty="0">
              <a:cs typeface="Calibri"/>
            </a:endParaRPr>
          </a:p>
          <a:p>
            <a:pPr marL="2071042" lvl="2" indent="-327007">
              <a:buFont typeface="Arial"/>
              <a:buChar char="•"/>
            </a:pPr>
            <a:r>
              <a:rPr lang="en-US" dirty="0"/>
              <a:t>Quick guide for them to set up a Moodle account</a:t>
            </a:r>
            <a:endParaRPr lang="en-US" dirty="0">
              <a:cs typeface="Calibri"/>
            </a:endParaRPr>
          </a:p>
          <a:p>
            <a:pPr marL="2071042" lvl="2" indent="-327007">
              <a:buFont typeface="Arial"/>
              <a:buChar char="•"/>
            </a:pPr>
            <a:endParaRPr lang="en-US" dirty="0">
              <a:cs typeface="Calibri"/>
            </a:endParaRPr>
          </a:p>
          <a:p>
            <a:pPr marL="2071042" lvl="2" indent="-327007">
              <a:buFont typeface="Arial"/>
              <a:buChar char="•"/>
            </a:pPr>
            <a:endParaRPr lang="en-US" dirty="0">
              <a:cs typeface="Calibri"/>
            </a:endParaRPr>
          </a:p>
          <a:p>
            <a:pPr lvl="2"/>
            <a:r>
              <a:rPr lang="en-US" dirty="0">
                <a:cs typeface="Calibri"/>
              </a:rPr>
              <a:t>These quick guides will be sent to the Special Areas Managers in a google folder.</a:t>
            </a:r>
          </a:p>
          <a:p>
            <a:pPr marL="2071042" lvl="2" indent="-327007">
              <a:buFont typeface="Arial"/>
              <a:buChar char="•"/>
            </a:pPr>
            <a:endParaRPr lang="en-US" dirty="0">
              <a:cs typeface="Calibri"/>
            </a:endParaRPr>
          </a:p>
          <a:p>
            <a:pPr marL="1199024" lvl="1" indent="-327007">
              <a:buFont typeface="Arial"/>
              <a:buChar char="•"/>
            </a:pPr>
            <a:endParaRPr lang="en-US" dirty="0">
              <a:cs typeface="Calibri"/>
            </a:endParaRPr>
          </a:p>
          <a:p>
            <a:pPr marL="1199024" lvl="1" indent="-327007">
              <a:buFont typeface="Arial"/>
              <a:buChar char="•"/>
            </a:pPr>
            <a:endParaRPr lang="en-US" dirty="0">
              <a:cs typeface="Calibri"/>
            </a:endParaRPr>
          </a:p>
          <a:p>
            <a:pPr marL="2071042" lvl="2" indent="-327007">
              <a:buFont typeface="Arial"/>
              <a:buChar char="•"/>
            </a:pPr>
            <a:endParaRPr lang="en-US" dirty="0"/>
          </a:p>
          <a:p>
            <a:pPr marL="2071042" lvl="2" indent="-327007">
              <a:buFont typeface="Arial"/>
              <a:buChar char="•"/>
            </a:pPr>
            <a:endParaRPr lang="en-US" dirty="0">
              <a:cs typeface="Calibri"/>
            </a:endParaRPr>
          </a:p>
          <a:p>
            <a:pPr marL="2071042" lvl="2" indent="-327007">
              <a:buFont typeface="Arial"/>
              <a:buChar char="•"/>
            </a:pPr>
            <a:endParaRPr lang="en-US" dirty="0">
              <a:cs typeface="Calibri"/>
            </a:endParaRPr>
          </a:p>
          <a:p>
            <a:pPr marL="1199024" lvl="1" indent="-327007">
              <a:buFont typeface="Arial"/>
              <a:buChar char="•"/>
            </a:pP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91</a:t>
            </a:fld>
            <a:endParaRPr lang="en-US"/>
          </a:p>
        </p:txBody>
      </p:sp>
    </p:spTree>
    <p:extLst>
      <p:ext uri="{BB962C8B-B14F-4D97-AF65-F5344CB8AC3E}">
        <p14:creationId xmlns:p14="http://schemas.microsoft.com/office/powerpoint/2010/main" val="63096058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dirty="0">
                <a:cs typeface="Calibri"/>
              </a:rPr>
              <a:t>That concludes our overview of the special areas evaluations.</a:t>
            </a: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92</a:t>
            </a:fld>
            <a:endParaRPr lang="en-US"/>
          </a:p>
        </p:txBody>
      </p:sp>
    </p:spTree>
    <p:extLst>
      <p:ext uri="{BB962C8B-B14F-4D97-AF65-F5344CB8AC3E}">
        <p14:creationId xmlns:p14="http://schemas.microsoft.com/office/powerpoint/2010/main" val="748819166"/>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44525" y="3813175"/>
            <a:ext cx="33883600" cy="19061113"/>
          </a:xfrm>
        </p:spPr>
      </p:sp>
      <p:sp>
        <p:nvSpPr>
          <p:cNvPr id="3" name="Notes Placeholder 2"/>
          <p:cNvSpPr>
            <a:spLocks noGrp="1"/>
          </p:cNvSpPr>
          <p:nvPr>
            <p:ph type="body" idx="1"/>
          </p:nvPr>
        </p:nvSpPr>
        <p:spPr/>
        <p:txBody>
          <a:bodyPr/>
          <a:lstStyle/>
          <a:p>
            <a:r>
              <a:rPr lang="en-US" sz="1700" dirty="0">
                <a:solidFill>
                  <a:prstClr val="black"/>
                </a:solidFill>
                <a:cs typeface="Calibri"/>
              </a:rPr>
              <a:t> </a:t>
            </a:r>
            <a:br>
              <a:rPr lang="en-US" sz="1500" dirty="0">
                <a:cs typeface="+mn-lt"/>
              </a:rPr>
            </a:br>
            <a:endParaRPr lang="en-US" dirty="0"/>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93</a:t>
            </a:fld>
            <a:endParaRPr lang="en-US">
              <a:solidFill>
                <a:prstClr val="black"/>
              </a:solidFill>
              <a:latin typeface="Calibri" panose="020F0502020204030204"/>
            </a:endParaRPr>
          </a:p>
        </p:txBody>
      </p:sp>
    </p:spTree>
    <p:extLst>
      <p:ext uri="{BB962C8B-B14F-4D97-AF65-F5344CB8AC3E}">
        <p14:creationId xmlns:p14="http://schemas.microsoft.com/office/powerpoint/2010/main" val="2301192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endParaRPr lang="en-US" dirty="0"/>
          </a:p>
        </p:txBody>
      </p:sp>
      <p:sp>
        <p:nvSpPr>
          <p:cNvPr id="3" name="Content Placeholder 2"/>
          <p:cNvSpPr>
            <a:spLocks noGrp="1"/>
          </p:cNvSpPr>
          <p:nvPr>
            <p:ph idx="1"/>
          </p:nvPr>
        </p:nvSpPr>
        <p:spPr>
          <a:xfrm>
            <a:off x="586596" y="1665369"/>
            <a:ext cx="10972800" cy="39763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97560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211200"/>
            <a:ext cx="45624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217801"/>
            <a:ext cx="3132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2"/>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3136331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2E4AC-3C05-4CEF-AC55-FE168FED317B}" type="datetimeFigureOut">
              <a:rPr lang="en-US" smtClean="0"/>
              <a:t>12/6/2024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819079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3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523473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3"/>
            <a:ext cx="10972800" cy="2852737"/>
          </a:xfrm>
        </p:spPr>
        <p:txBody>
          <a:bodyPr anchor="b">
            <a:normAutofit/>
          </a:bodyPr>
          <a:lstStyle>
            <a:lvl1pPr>
              <a:defRPr sz="3000"/>
            </a:lvl1pPr>
          </a:lstStyle>
          <a:p>
            <a:r>
              <a:rPr lang="en-US"/>
              <a:t>Click to edit Master title style</a:t>
            </a:r>
            <a:endParaRPr lang="en-US" dirty="0"/>
          </a:p>
        </p:txBody>
      </p:sp>
      <p:sp>
        <p:nvSpPr>
          <p:cNvPr id="3" name="Text Placeholder 2"/>
          <p:cNvSpPr>
            <a:spLocks noGrp="1"/>
          </p:cNvSpPr>
          <p:nvPr>
            <p:ph type="body" idx="1"/>
          </p:nvPr>
        </p:nvSpPr>
        <p:spPr>
          <a:xfrm>
            <a:off x="609600" y="3760220"/>
            <a:ext cx="10972800" cy="1743435"/>
          </a:xfrm>
        </p:spPr>
        <p:txBody>
          <a:bodyPr>
            <a:normAutofit/>
          </a:bodyPr>
          <a:lstStyle>
            <a:lvl1pPr marL="0" indent="0">
              <a:buNone/>
              <a:defRPr sz="2100">
                <a:solidFill>
                  <a:schemeClr val="bg1">
                    <a:lumMod val="50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4" name="Picture 3">
            <a:extLst>
              <a:ext uri="{FF2B5EF4-FFF2-40B4-BE49-F238E27FC236}">
                <a16:creationId xmlns:a16="http://schemas.microsoft.com/office/drawing/2014/main" id="{255F65CC-9FFA-D4ED-6365-494E301234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reeform 16">
            <a:extLst>
              <a:ext uri="{FF2B5EF4-FFF2-40B4-BE49-F238E27FC236}">
                <a16:creationId xmlns:a16="http://schemas.microsoft.com/office/drawing/2014/main" id="{D8075BC8-3DEA-C3CB-3F01-B3848FB18A85}"/>
              </a:ext>
            </a:extLst>
          </p:cNvPr>
          <p:cNvSpPr/>
          <p:nvPr userDrawn="1"/>
        </p:nvSpPr>
        <p:spPr>
          <a:xfrm>
            <a:off x="0" y="-1"/>
            <a:ext cx="12192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6" name="Freeform 17">
            <a:extLst>
              <a:ext uri="{FF2B5EF4-FFF2-40B4-BE49-F238E27FC236}">
                <a16:creationId xmlns:a16="http://schemas.microsoft.com/office/drawing/2014/main" id="{DE62DC1F-FB05-7176-55BF-D9E586295040}"/>
              </a:ext>
            </a:extLst>
          </p:cNvPr>
          <p:cNvSpPr/>
          <p:nvPr userDrawn="1"/>
        </p:nvSpPr>
        <p:spPr>
          <a:xfrm>
            <a:off x="254000" y="224818"/>
            <a:ext cx="11684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cxnSp>
        <p:nvCxnSpPr>
          <p:cNvPr id="7" name="Straight Connector 6">
            <a:extLst>
              <a:ext uri="{FF2B5EF4-FFF2-40B4-BE49-F238E27FC236}">
                <a16:creationId xmlns:a16="http://schemas.microsoft.com/office/drawing/2014/main" id="{3D99B00F-0683-A982-4C29-0F637E37AF76}"/>
              </a:ext>
            </a:extLst>
          </p:cNvPr>
          <p:cNvCxnSpPr/>
          <p:nvPr userDrawn="1"/>
        </p:nvCxnSpPr>
        <p:spPr>
          <a:xfrm>
            <a:off x="1093499" y="3761361"/>
            <a:ext cx="5007404"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756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603851" y="1592714"/>
            <a:ext cx="5303520" cy="4005831"/>
          </a:xfrm>
        </p:spPr>
        <p:txBody>
          <a:bodyPr/>
          <a:lstStyle>
            <a:lvl1pPr>
              <a:defRPr sz="2100"/>
            </a:lvl1pPr>
            <a:lvl2pPr>
              <a:defRPr sz="1800"/>
            </a:lvl2pPr>
            <a:lvl3pPr>
              <a:defRPr sz="1500"/>
            </a:lvl3pPr>
            <a:lvl4pPr>
              <a:defRPr sz="135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100"/>
            </a:lvl1pPr>
            <a:lvl2pPr>
              <a:defRPr sz="1800"/>
            </a:lvl2pPr>
            <a:lvl3pPr>
              <a:defRPr sz="1500"/>
            </a:lvl3pPr>
            <a:lvl4pPr>
              <a:defRPr sz="135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grpSp>
        <p:nvGrpSpPr>
          <p:cNvPr id="5" name="Group 4">
            <a:extLst>
              <a:ext uri="{FF2B5EF4-FFF2-40B4-BE49-F238E27FC236}">
                <a16:creationId xmlns:a16="http://schemas.microsoft.com/office/drawing/2014/main" id="{CCE92413-B16D-EF29-196F-C7D69CFD99C8}"/>
              </a:ext>
            </a:extLst>
          </p:cNvPr>
          <p:cNvGrpSpPr/>
          <p:nvPr userDrawn="1"/>
        </p:nvGrpSpPr>
        <p:grpSpPr>
          <a:xfrm>
            <a:off x="668420" y="4971695"/>
            <a:ext cx="11188999" cy="1956583"/>
            <a:chOff x="501314" y="3670868"/>
            <a:chExt cx="8391749" cy="1467437"/>
          </a:xfrm>
        </p:grpSpPr>
        <p:pic>
          <p:nvPicPr>
            <p:cNvPr id="6" name="Picture 5">
              <a:extLst>
                <a:ext uri="{FF2B5EF4-FFF2-40B4-BE49-F238E27FC236}">
                  <a16:creationId xmlns:a16="http://schemas.microsoft.com/office/drawing/2014/main" id="{100CF7B6-6712-35D5-CD1A-DFB02786E3E6}"/>
                </a:ext>
              </a:extLst>
            </p:cNvPr>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7" name="Picture 6">
              <a:extLst>
                <a:ext uri="{FF2B5EF4-FFF2-40B4-BE49-F238E27FC236}">
                  <a16:creationId xmlns:a16="http://schemas.microsoft.com/office/drawing/2014/main" id="{80117FD7-6CA3-A046-A55B-306BA079CDA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1944716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endParaRPr lang="en-US" dirty="0"/>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1800"/>
            </a:lvl1pPr>
            <a:lvl2pPr>
              <a:defRPr sz="1500"/>
            </a:lvl2pPr>
            <a:lvl3pPr>
              <a:defRPr sz="1350"/>
            </a:lvl3pPr>
          </a:lstStyle>
          <a:p>
            <a:pPr lvl="0"/>
            <a:r>
              <a:rPr lang="en-US" dirty="0"/>
              <a:t>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1800"/>
            </a:lvl1pPr>
            <a:lvl2pPr>
              <a:defRPr sz="1500"/>
            </a:lvl2pPr>
            <a:lvl3pPr>
              <a:defRPr sz="1350"/>
            </a:lvl3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69405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13445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2700"/>
            </a:lvl1pPr>
          </a:lstStyle>
          <a:p>
            <a:r>
              <a:rPr lang="en-US"/>
              <a:t>Click to edit Master title style</a:t>
            </a:r>
            <a:endParaRPr lang="en-US" dirty="0"/>
          </a:p>
        </p:txBody>
      </p:sp>
      <p:sp>
        <p:nvSpPr>
          <p:cNvPr id="3" name="Content Placeholder 2"/>
          <p:cNvSpPr>
            <a:spLocks noGrp="1"/>
          </p:cNvSpPr>
          <p:nvPr>
            <p:ph idx="1" hasCustomPrompt="1"/>
          </p:nvPr>
        </p:nvSpPr>
        <p:spPr>
          <a:xfrm>
            <a:off x="5167223" y="457200"/>
            <a:ext cx="6504167" cy="5149970"/>
          </a:xfrm>
        </p:spPr>
        <p:txBody>
          <a:bodyPr/>
          <a:lstStyle>
            <a:lvl1pPr>
              <a:defRPr sz="2100"/>
            </a:lvl1pPr>
            <a:lvl2pPr>
              <a:defRPr sz="180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dirty="0"/>
              <a:t>Edit Master text styles</a:t>
            </a:r>
          </a:p>
          <a:p>
            <a:pPr lvl="1"/>
            <a:r>
              <a:rPr lang="en-US" dirty="0"/>
              <a:t>Second level</a:t>
            </a:r>
          </a:p>
          <a:p>
            <a:pPr lvl="2"/>
            <a:r>
              <a:rPr lang="en-US" dirty="0"/>
              <a:t>Third level</a:t>
            </a:r>
          </a:p>
        </p:txBody>
      </p:sp>
      <p:sp>
        <p:nvSpPr>
          <p:cNvPr id="4" name="Text Placeholder 3"/>
          <p:cNvSpPr>
            <a:spLocks noGrp="1"/>
          </p:cNvSpPr>
          <p:nvPr>
            <p:ph type="body" sz="half" idx="2"/>
          </p:nvPr>
        </p:nvSpPr>
        <p:spPr>
          <a:xfrm>
            <a:off x="520613" y="2057400"/>
            <a:ext cx="4114799"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Tree>
    <p:extLst>
      <p:ext uri="{BB962C8B-B14F-4D97-AF65-F5344CB8AC3E}">
        <p14:creationId xmlns:p14="http://schemas.microsoft.com/office/powerpoint/2010/main" val="326676009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2700"/>
            </a:lvl1pPr>
          </a:lstStyle>
          <a:p>
            <a:r>
              <a:rPr lang="en-US"/>
              <a:t>Click to edit Master title style</a:t>
            </a:r>
            <a:endParaRPr lang="en-US" dirty="0"/>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Tree>
    <p:extLst>
      <p:ext uri="{BB962C8B-B14F-4D97-AF65-F5344CB8AC3E}">
        <p14:creationId xmlns:p14="http://schemas.microsoft.com/office/powerpoint/2010/main" val="153311363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938050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7"/>
            <a:ext cx="2628900" cy="519891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93143" y="365127"/>
            <a:ext cx="7734300" cy="5198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881721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6"/>
            <a:ext cx="10972800" cy="11887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3851" y="1663855"/>
            <a:ext cx="10972800" cy="39072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1282856408"/>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Lst>
  <p:hf sldNum="0" hdr="0" ftr="0" dt="0"/>
  <p:txStyles>
    <p:titleStyle>
      <a:lvl1pPr algn="l" defTabSz="685800" rtl="0" eaLnBrk="1" latinLnBrk="0" hangingPunct="1">
        <a:lnSpc>
          <a:spcPct val="90000"/>
        </a:lnSpc>
        <a:spcBef>
          <a:spcPct val="0"/>
        </a:spcBef>
        <a:buNone/>
        <a:defRPr sz="3000" kern="1200">
          <a:solidFill>
            <a:schemeClr val="tx1"/>
          </a:solidFill>
          <a:latin typeface="Rockwell" panose="02060603020205020403"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Trebuchet MS" panose="020B0603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rebuchet MS" panose="020B0603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rebuchet MS" panose="020B0603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2700" dirty="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1" y="3104421"/>
            <a:ext cx="5524500" cy="1543050"/>
          </a:xfrm>
          <a:prstGeom prst="rect">
            <a:avLst/>
          </a:prstGeom>
        </p:spPr>
        <p:txBody>
          <a:bodyPr vert="horz" lIns="91440" tIns="45720" rIns="91440" bIns="45720" rtlCol="0">
            <a:normAutofit/>
          </a:bodyPr>
          <a:lstStyle/>
          <a:p>
            <a:pPr marL="0" indent="0" algn="ctr">
              <a:buNone/>
            </a:pPr>
            <a:r>
              <a:rPr lang="en-US" sz="1800" dirty="0">
                <a:latin typeface="Trebuchet MS" panose="020B0603020202020204" pitchFamily="34" charset="0"/>
              </a:rPr>
              <a:t>&lt;Date Here&gt;</a:t>
            </a:r>
          </a:p>
          <a:p>
            <a:pPr marL="0" indent="0" algn="ctr">
              <a:buNone/>
            </a:pPr>
            <a:r>
              <a:rPr lang="en-US" sz="1800" dirty="0">
                <a:latin typeface="Trebuchet MS" panose="020B0603020202020204" pitchFamily="34" charset="0"/>
              </a:rPr>
              <a:t>Molly M. Spearman</a:t>
            </a:r>
          </a:p>
          <a:p>
            <a:pPr marL="0" indent="0" algn="ctr">
              <a:buNone/>
            </a:pPr>
            <a:r>
              <a:rPr lang="en-US" sz="1800" dirty="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832" y="1375778"/>
            <a:ext cx="3333928" cy="3271695"/>
          </a:xfrm>
          <a:prstGeom prst="rect">
            <a:avLst/>
          </a:prstGeom>
        </p:spPr>
      </p:pic>
    </p:spTree>
    <p:extLst>
      <p:ext uri="{BB962C8B-B14F-4D97-AF65-F5344CB8AC3E}">
        <p14:creationId xmlns:p14="http://schemas.microsoft.com/office/powerpoint/2010/main" val="1904814879"/>
      </p:ext>
    </p:extLst>
  </p:cSld>
  <p:clrMap bg1="lt1" tx1="dk1" bg2="lt2" tx2="dk2" accent1="accent1" accent2="accent2" accent3="accent3" accent4="accent4" accent5="accent5" accent6="accent6" hlink="hlink" folHlink="folHlink"/>
  <p:sldLayoutIdLst>
    <p:sldLayoutId id="2147483934" r:id="rId1"/>
  </p:sldLayoutIdLst>
  <p:txStyles>
    <p:titleStyle>
      <a:lvl1pPr marL="0" indent="0" algn="ctr" defTabSz="685800" rtl="0" eaLnBrk="1" latinLnBrk="0" hangingPunct="1">
        <a:lnSpc>
          <a:spcPct val="100000"/>
        </a:lnSpc>
        <a:spcBef>
          <a:spcPct val="0"/>
        </a:spcBef>
        <a:buNone/>
        <a:defRPr sz="3000" kern="1200">
          <a:solidFill>
            <a:schemeClr val="tx1"/>
          </a:solidFill>
          <a:latin typeface="Rockwell" panose="02060603020205020403" pitchFamily="18" charset="0"/>
          <a:ea typeface="+mj-ea"/>
          <a:cs typeface="+mj-cs"/>
        </a:defRPr>
      </a:lvl1pPr>
    </p:titleStyle>
    <p:bodyStyle>
      <a:lvl1pPr marL="0" indent="0" algn="ctr" defTabSz="685800" rtl="0" eaLnBrk="1" latinLnBrk="0" hangingPunct="1">
        <a:lnSpc>
          <a:spcPct val="100000"/>
        </a:lnSpc>
        <a:spcBef>
          <a:spcPts val="0"/>
        </a:spcBef>
        <a:buFont typeface="Arial" panose="020B0604020202020204" pitchFamily="34" charset="0"/>
        <a:buNone/>
        <a:defRPr sz="18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3.png"/><Relationship Id="rId7" Type="http://schemas.openxmlformats.org/officeDocument/2006/relationships/diagramColors" Target="../diagrams/colors3.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52.xml"/><Relationship Id="rId1" Type="http://schemas.openxmlformats.org/officeDocument/2006/relationships/slideLayout" Target="../slideLayouts/slideLayout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7.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5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62.xml"/><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6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3.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67.xml"/><Relationship Id="rId1" Type="http://schemas.openxmlformats.org/officeDocument/2006/relationships/slideLayout" Target="../slideLayouts/slideLayout6.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68.xml.rels><?xml version="1.0" encoding="UTF-8" standalone="yes"?>
<Relationships xmlns="http://schemas.openxmlformats.org/package/2006/relationships"><Relationship Id="rId3" Type="http://schemas.openxmlformats.org/officeDocument/2006/relationships/hyperlink" Target="https://www.kaltura.com/tiny/n7eou" TargetMode="External"/><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mailto:khoward@ed.sc.gov"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2.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5.xml"/><Relationship Id="rId1" Type="http://schemas.openxmlformats.org/officeDocument/2006/relationships/slideLayout" Target="../slideLayouts/slideLayout1.xml"/><Relationship Id="rId4" Type="http://schemas.openxmlformats.org/officeDocument/2006/relationships/hyperlink" Target="https://scleaders.mrooms.net"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6.xml"/><Relationship Id="rId1" Type="http://schemas.openxmlformats.org/officeDocument/2006/relationships/slideLayout" Target="../slideLayouts/slideLayout6.xml"/><Relationship Id="rId5" Type="http://schemas.openxmlformats.org/officeDocument/2006/relationships/hyperlink" Target="mailto:acohoon@ed.sc.gov" TargetMode="External"/><Relationship Id="rId4" Type="http://schemas.openxmlformats.org/officeDocument/2006/relationships/hyperlink" Target="mailto:no_reply@ed.sc.gov" TargetMode="External"/></Relationships>
</file>

<file path=ppt/slides/_rels/slide7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7.xml"/><Relationship Id="rId1" Type="http://schemas.openxmlformats.org/officeDocument/2006/relationships/slideLayout" Target="../slideLayouts/slideLayout1.xml"/><Relationship Id="rId4" Type="http://schemas.openxmlformats.org/officeDocument/2006/relationships/hyperlink" Target="https://scleaders.mrooms.net"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9.xml"/><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hyperlink" Target="https://scleaders.mrooms.ne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2.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8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87.xml"/><Relationship Id="rId1" Type="http://schemas.openxmlformats.org/officeDocument/2006/relationships/slideLayout" Target="../slideLayouts/slideLayout6.xml"/><Relationship Id="rId4" Type="http://schemas.openxmlformats.org/officeDocument/2006/relationships/hyperlink" Target="mailto:ascohoon@ed.sc.gov" TargetMode="External"/></Relationships>
</file>

<file path=ppt/slides/_rels/slide8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88.xml"/><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89.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89.xml"/><Relationship Id="rId1" Type="http://schemas.openxmlformats.org/officeDocument/2006/relationships/slideLayout" Target="../slideLayouts/slideLayout1.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93.xml"/><Relationship Id="rId1" Type="http://schemas.openxmlformats.org/officeDocument/2006/relationships/slideLayout" Target="../slideLayouts/slideLayout4.xml"/><Relationship Id="rId4" Type="http://schemas.openxmlformats.org/officeDocument/2006/relationships/hyperlink" Target="https://drive.google.com/drive/folders/1fe0OZLOmbH6OjJUTLRX5BMlEK6x9xOZL?usp=drive_lin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Welcome!</a:t>
            </a:r>
          </a:p>
        </p:txBody>
      </p:sp>
      <p:sp>
        <p:nvSpPr>
          <p:cNvPr id="3" name="Subtitle 2"/>
          <p:cNvSpPr>
            <a:spLocks noGrp="1"/>
          </p:cNvSpPr>
          <p:nvPr>
            <p:ph idx="1"/>
          </p:nvPr>
        </p:nvSpPr>
        <p:spPr>
          <a:xfrm>
            <a:off x="5406452" y="3104421"/>
            <a:ext cx="4838638" cy="1543050"/>
          </a:xfrm>
        </p:spPr>
        <p:txBody>
          <a:bodyPr vert="horz" lIns="0" tIns="0" rIns="0" bIns="0" rtlCol="0" anchor="t">
            <a:normAutofit fontScale="25000" lnSpcReduction="20000"/>
          </a:bodyPr>
          <a:lstStyle/>
          <a:p>
            <a:pPr algn="l"/>
            <a:r>
              <a:rPr lang="en-US" sz="9600" dirty="0"/>
              <a:t>Special Areas Management Training for ADEPT 2020</a:t>
            </a:r>
            <a:r>
              <a:rPr lang="en-US" sz="9600" dirty="0">
                <a:solidFill>
                  <a:srgbClr val="FFFFFF"/>
                </a:solidFill>
              </a:rPr>
              <a:t>ain</a:t>
            </a:r>
          </a:p>
          <a:p>
            <a:pPr algn="l"/>
            <a:endParaRPr lang="en-US" sz="9600" dirty="0">
              <a:solidFill>
                <a:srgbClr val="FFFFFF"/>
              </a:solidFill>
            </a:endParaRPr>
          </a:p>
          <a:p>
            <a:pPr algn="l"/>
            <a:r>
              <a:rPr lang="en-US" sz="9600" dirty="0">
                <a:solidFill>
                  <a:srgbClr val="FFFFFF"/>
                </a:solidFill>
              </a:rPr>
              <a:t>in, you will nee</a:t>
            </a:r>
          </a:p>
          <a:p>
            <a:pPr algn="l"/>
            <a:r>
              <a:rPr lang="en-US" sz="8000" dirty="0"/>
              <a:t>Office of Educator Effectiveness &amp;</a:t>
            </a:r>
          </a:p>
          <a:p>
            <a:pPr algn="l"/>
            <a:r>
              <a:rPr lang="en-US" sz="8000" dirty="0"/>
              <a:t> Leadership Development</a:t>
            </a:r>
          </a:p>
          <a:p>
            <a:endParaRPr lang="en-US" sz="2400" dirty="0"/>
          </a:p>
          <a:p>
            <a:r>
              <a:rPr lang="en-US" sz="2400" dirty="0">
                <a:solidFill>
                  <a:srgbClr val="FFFFFF"/>
                </a:solidFill>
              </a:rPr>
              <a:t> 2020 Guidelines for all 3 Areas</a:t>
            </a:r>
            <a:endParaRPr lang="en-US" sz="2400" dirty="0">
              <a:solidFill>
                <a:srgbClr val="FFFFFF"/>
              </a:solidFill>
              <a:cs typeface="Calibri"/>
            </a:endParaRPr>
          </a:p>
          <a:p>
            <a:r>
              <a:rPr lang="en-US" sz="2400" dirty="0">
                <a:solidFill>
                  <a:srgbClr val="FFFFFF"/>
                </a:solidFill>
                <a:cs typeface="Calibri"/>
              </a:rPr>
              <a:t>Rubrics for all 3  Areas</a:t>
            </a:r>
          </a:p>
          <a:p>
            <a:endParaRPr lang="en-US" sz="2400" dirty="0">
              <a:solidFill>
                <a:srgbClr val="FFFFFF">
                  <a:alpha val="60000"/>
                </a:srgbClr>
              </a:solidFill>
              <a:cs typeface="Calibri"/>
            </a:endParaRPr>
          </a:p>
          <a:p>
            <a:endParaRPr lang="en-US" dirty="0">
              <a:solidFill>
                <a:srgbClr val="FFFFFF">
                  <a:alpha val="60000"/>
                </a:srgbClr>
              </a:solidFill>
              <a:cs typeface="Calibri"/>
            </a:endParaRPr>
          </a:p>
        </p:txBody>
      </p:sp>
    </p:spTree>
    <p:extLst>
      <p:ext uri="{BB962C8B-B14F-4D97-AF65-F5344CB8AC3E}">
        <p14:creationId xmlns:p14="http://schemas.microsoft.com/office/powerpoint/2010/main" val="3812442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914457" y="457200"/>
            <a:ext cx="3086100" cy="1600200"/>
          </a:xfrm>
        </p:spPr>
        <p:txBody>
          <a:bodyPr anchor="b">
            <a:normAutofit/>
          </a:bodyPr>
          <a:lstStyle/>
          <a:p>
            <a:r>
              <a:rPr lang="en-US"/>
              <a:t>Advisory Groups</a:t>
            </a:r>
          </a:p>
        </p:txBody>
      </p:sp>
      <p:graphicFrame>
        <p:nvGraphicFramePr>
          <p:cNvPr id="5" name="Content Placeholder 2">
            <a:extLst>
              <a:ext uri="{FF2B5EF4-FFF2-40B4-BE49-F238E27FC236}">
                <a16:creationId xmlns:a16="http://schemas.microsoft.com/office/drawing/2014/main" id="{0BC645A7-B23E-6333-99F3-E1EC6C51FF84}"/>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189532838"/>
              </p:ext>
            </p:extLst>
          </p:nvPr>
        </p:nvGraphicFramePr>
        <p:xfrm>
          <a:off x="5399418" y="457200"/>
          <a:ext cx="4878125" cy="5149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8317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Rockwell"/>
                <a:cs typeface="Calibri"/>
              </a:rPr>
              <a:t>Major Changes</a:t>
            </a:r>
          </a:p>
        </p:txBody>
      </p:sp>
      <p:sp>
        <p:nvSpPr>
          <p:cNvPr id="3" name="Text Placeholder 2"/>
          <p:cNvSpPr>
            <a:spLocks noGrp="1"/>
          </p:cNvSpPr>
          <p:nvPr>
            <p:ph type="body" idx="1"/>
          </p:nvPr>
        </p:nvSpPr>
        <p:spPr>
          <a:xfrm>
            <a:off x="2574430" y="1640944"/>
            <a:ext cx="3057148" cy="639762"/>
          </a:xfrm>
        </p:spPr>
        <p:txBody>
          <a:bodyPr>
            <a:normAutofit fontScale="92500"/>
          </a:bodyPr>
          <a:lstStyle/>
          <a:p>
            <a:pPr algn="ctr"/>
            <a:r>
              <a:rPr lang="en-US" dirty="0"/>
              <a:t>Feedback from Surveys &amp; Advisory Groups</a:t>
            </a:r>
            <a:endParaRPr lang="en-US" dirty="0">
              <a:cs typeface="Calibri"/>
            </a:endParaRPr>
          </a:p>
        </p:txBody>
      </p:sp>
      <p:sp>
        <p:nvSpPr>
          <p:cNvPr id="4" name="Content Placeholder 3"/>
          <p:cNvSpPr>
            <a:spLocks noGrp="1"/>
          </p:cNvSpPr>
          <p:nvPr>
            <p:ph sz="half" idx="2"/>
          </p:nvPr>
        </p:nvSpPr>
        <p:spPr>
          <a:xfrm>
            <a:off x="2580098" y="2284563"/>
            <a:ext cx="3419856" cy="3295891"/>
          </a:xfrm>
        </p:spPr>
        <p:txBody>
          <a:bodyPr vert="horz" lIns="91440" tIns="45720" rIns="91440" bIns="45720" rtlCol="0" anchor="t">
            <a:noAutofit/>
          </a:bodyPr>
          <a:lstStyle/>
          <a:p>
            <a:r>
              <a:rPr lang="en-US" dirty="0"/>
              <a:t>Shift to professional growth</a:t>
            </a:r>
            <a:endParaRPr lang="en-US" dirty="0">
              <a:cs typeface="Calibri"/>
            </a:endParaRPr>
          </a:p>
          <a:p>
            <a:r>
              <a:rPr lang="en-US" dirty="0"/>
              <a:t>Knowledge of unique role and responsibilities</a:t>
            </a:r>
            <a:endParaRPr lang="en-US" dirty="0">
              <a:cs typeface="Calibri"/>
            </a:endParaRPr>
          </a:p>
          <a:p>
            <a:r>
              <a:rPr lang="en-US" dirty="0"/>
              <a:t>Alignment to national standards</a:t>
            </a:r>
            <a:endParaRPr lang="en-US" dirty="0">
              <a:cs typeface="Calibri"/>
            </a:endParaRPr>
          </a:p>
          <a:p>
            <a:r>
              <a:rPr lang="en-US" dirty="0"/>
              <a:t>Eliminate unnecessary paperwork</a:t>
            </a:r>
            <a:endParaRPr lang="en-US" dirty="0">
              <a:cs typeface="Calibri"/>
            </a:endParaRPr>
          </a:p>
          <a:p>
            <a:endParaRPr lang="en-US" dirty="0"/>
          </a:p>
        </p:txBody>
      </p:sp>
      <p:sp>
        <p:nvSpPr>
          <p:cNvPr id="5" name="Text Placeholder 4"/>
          <p:cNvSpPr>
            <a:spLocks noGrp="1"/>
          </p:cNvSpPr>
          <p:nvPr>
            <p:ph type="body" sz="quarter" idx="3"/>
          </p:nvPr>
        </p:nvSpPr>
        <p:spPr>
          <a:xfrm>
            <a:off x="6169153" y="1370807"/>
            <a:ext cx="3055717" cy="639762"/>
          </a:xfrm>
        </p:spPr>
        <p:txBody>
          <a:bodyPr>
            <a:normAutofit fontScale="92500"/>
          </a:bodyPr>
          <a:lstStyle/>
          <a:p>
            <a:pPr algn="ctr"/>
            <a:r>
              <a:rPr lang="en-US"/>
              <a:t>Changes Made</a:t>
            </a:r>
          </a:p>
        </p:txBody>
      </p:sp>
      <p:sp>
        <p:nvSpPr>
          <p:cNvPr id="6" name="Content Placeholder 5"/>
          <p:cNvSpPr>
            <a:spLocks noGrp="1"/>
          </p:cNvSpPr>
          <p:nvPr>
            <p:ph sz="quarter" idx="4"/>
          </p:nvPr>
        </p:nvSpPr>
        <p:spPr>
          <a:xfrm>
            <a:off x="6097265" y="2010570"/>
            <a:ext cx="4124346" cy="3569884"/>
          </a:xfrm>
        </p:spPr>
        <p:txBody>
          <a:bodyPr vert="horz" lIns="91440" tIns="45720" rIns="91440" bIns="45720" rtlCol="0" anchor="t">
            <a:noAutofit/>
          </a:bodyPr>
          <a:lstStyle/>
          <a:p>
            <a:r>
              <a:rPr lang="en-US" dirty="0"/>
              <a:t>Using a Four-Level Rubric to Measure Growth</a:t>
            </a:r>
            <a:endParaRPr lang="en-US" dirty="0">
              <a:cs typeface="Calibri"/>
            </a:endParaRPr>
          </a:p>
          <a:p>
            <a:r>
              <a:rPr lang="en-US" dirty="0"/>
              <a:t>Equipping Administrative Evaluators with Knowledge of School </a:t>
            </a:r>
            <a:r>
              <a:rPr lang="en-US" sz="1600" dirty="0"/>
              <a:t>Support</a:t>
            </a:r>
            <a:r>
              <a:rPr lang="en-US" dirty="0"/>
              <a:t> Roles and Responsibilities</a:t>
            </a:r>
            <a:endParaRPr lang="en-US" dirty="0">
              <a:cs typeface="Calibri"/>
            </a:endParaRPr>
          </a:p>
          <a:p>
            <a:r>
              <a:rPr lang="en-US" dirty="0">
                <a:cs typeface="Calibri"/>
              </a:rPr>
              <a:t>Alignment to National Standards/Organizations</a:t>
            </a:r>
          </a:p>
          <a:p>
            <a:r>
              <a:rPr lang="en-US" dirty="0"/>
              <a:t>Reduce Paperwork: Year-Long Guiding Document</a:t>
            </a:r>
            <a:endParaRPr lang="en-US" dirty="0">
              <a:cs typeface="Calibri"/>
            </a:endParaRPr>
          </a:p>
          <a:p>
            <a:r>
              <a:rPr lang="en-US" dirty="0"/>
              <a:t>Replace isolated interviews with conferencing and reflection</a:t>
            </a:r>
            <a:endParaRPr lang="en-US" dirty="0">
              <a:cs typeface="Calibri"/>
            </a:endParaRPr>
          </a:p>
          <a:p>
            <a:endParaRPr lang="en-US" dirty="0"/>
          </a:p>
        </p:txBody>
      </p:sp>
    </p:spTree>
    <p:extLst>
      <p:ext uri="{BB962C8B-B14F-4D97-AF65-F5344CB8AC3E}">
        <p14:creationId xmlns:p14="http://schemas.microsoft.com/office/powerpoint/2010/main" val="4176402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Alignment to National Standards/Organizations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29897770"/>
              </p:ext>
            </p:extLst>
          </p:nvPr>
        </p:nvGraphicFramePr>
        <p:xfrm>
          <a:off x="2182178" y="1911033"/>
          <a:ext cx="7502526" cy="3596640"/>
        </p:xfrm>
        <a:graphic>
          <a:graphicData uri="http://schemas.openxmlformats.org/drawingml/2006/table">
            <a:tbl>
              <a:tblPr firstRow="1" bandRow="1">
                <a:tableStyleId>{5940675A-B579-460E-94D1-54222C63F5DA}</a:tableStyleId>
              </a:tblPr>
              <a:tblGrid>
                <a:gridCol w="2500842">
                  <a:extLst>
                    <a:ext uri="{9D8B030D-6E8A-4147-A177-3AD203B41FA5}">
                      <a16:colId xmlns:a16="http://schemas.microsoft.com/office/drawing/2014/main" val="3461969090"/>
                    </a:ext>
                  </a:extLst>
                </a:gridCol>
                <a:gridCol w="2500842">
                  <a:extLst>
                    <a:ext uri="{9D8B030D-6E8A-4147-A177-3AD203B41FA5}">
                      <a16:colId xmlns:a16="http://schemas.microsoft.com/office/drawing/2014/main" val="4127354359"/>
                    </a:ext>
                  </a:extLst>
                </a:gridCol>
                <a:gridCol w="2500842">
                  <a:extLst>
                    <a:ext uri="{9D8B030D-6E8A-4147-A177-3AD203B41FA5}">
                      <a16:colId xmlns:a16="http://schemas.microsoft.com/office/drawing/2014/main" val="3717809537"/>
                    </a:ext>
                  </a:extLst>
                </a:gridCol>
              </a:tblGrid>
              <a:tr h="370840">
                <a:tc>
                  <a:txBody>
                    <a:bodyPr/>
                    <a:lstStyle/>
                    <a:p>
                      <a:pPr algn="ctr"/>
                      <a:endParaRPr lang="en-US" sz="3200"/>
                    </a:p>
                    <a:p>
                      <a:pPr algn="ctr"/>
                      <a:r>
                        <a:rPr lang="en-US" sz="3200"/>
                        <a:t>Speech-Language Professionals</a:t>
                      </a:r>
                    </a:p>
                  </a:txBody>
                  <a:tcPr/>
                </a:tc>
                <a:tc>
                  <a:txBody>
                    <a:bodyPr/>
                    <a:lstStyle/>
                    <a:p>
                      <a:pPr algn="ctr"/>
                      <a:endParaRPr lang="en-US" sz="3200"/>
                    </a:p>
                    <a:p>
                      <a:pPr algn="ctr"/>
                      <a:r>
                        <a:rPr lang="en-US" sz="3200"/>
                        <a:t>School</a:t>
                      </a:r>
                      <a:r>
                        <a:rPr lang="en-US" sz="3200" baseline="0"/>
                        <a:t> Counselors</a:t>
                      </a:r>
                      <a:endParaRPr lang="en-US" sz="3200"/>
                    </a:p>
                  </a:txBody>
                  <a:tcPr/>
                </a:tc>
                <a:tc>
                  <a:txBody>
                    <a:bodyPr/>
                    <a:lstStyle/>
                    <a:p>
                      <a:pPr algn="ctr"/>
                      <a:endParaRPr lang="en-US" sz="3200"/>
                    </a:p>
                    <a:p>
                      <a:pPr algn="ctr"/>
                      <a:r>
                        <a:rPr lang="en-US" sz="3200"/>
                        <a:t>School Librarians</a:t>
                      </a:r>
                    </a:p>
                  </a:txBody>
                  <a:tcPr/>
                </a:tc>
                <a:extLst>
                  <a:ext uri="{0D108BD9-81ED-4DB2-BD59-A6C34878D82A}">
                    <a16:rowId xmlns:a16="http://schemas.microsoft.com/office/drawing/2014/main" val="2074960566"/>
                  </a:ext>
                </a:extLst>
              </a:tr>
              <a:tr h="370840">
                <a:tc>
                  <a:txBody>
                    <a:bodyPr/>
                    <a:lstStyle/>
                    <a:p>
                      <a:pPr algn="ctr"/>
                      <a:endParaRPr lang="en-US" sz="3200"/>
                    </a:p>
                    <a:p>
                      <a:pPr algn="ctr"/>
                      <a:r>
                        <a:rPr lang="en-US" sz="3200"/>
                        <a:t>ASHA</a:t>
                      </a:r>
                    </a:p>
                  </a:txBody>
                  <a:tcPr/>
                </a:tc>
                <a:tc>
                  <a:txBody>
                    <a:bodyPr/>
                    <a:lstStyle/>
                    <a:p>
                      <a:pPr algn="ctr"/>
                      <a:endParaRPr lang="en-US" sz="3200"/>
                    </a:p>
                    <a:p>
                      <a:pPr algn="ctr"/>
                      <a:r>
                        <a:rPr lang="en-US" sz="3200"/>
                        <a:t>ASCA</a:t>
                      </a:r>
                    </a:p>
                    <a:p>
                      <a:pPr algn="ctr"/>
                      <a:r>
                        <a:rPr lang="en-US" sz="3200"/>
                        <a:t>SC</a:t>
                      </a:r>
                      <a:r>
                        <a:rPr lang="en-US" sz="3200" baseline="0"/>
                        <a:t> Model</a:t>
                      </a:r>
                      <a:endParaRPr lang="en-US" sz="3200"/>
                    </a:p>
                  </a:txBody>
                  <a:tcPr/>
                </a:tc>
                <a:tc>
                  <a:txBody>
                    <a:bodyPr/>
                    <a:lstStyle/>
                    <a:p>
                      <a:pPr algn="ctr"/>
                      <a:endParaRPr lang="en-US" sz="3200" dirty="0"/>
                    </a:p>
                    <a:p>
                      <a:pPr algn="ctr"/>
                      <a:r>
                        <a:rPr lang="en-US" sz="3200" dirty="0"/>
                        <a:t>AASL</a:t>
                      </a:r>
                    </a:p>
                  </a:txBody>
                  <a:tcPr/>
                </a:tc>
                <a:extLst>
                  <a:ext uri="{0D108BD9-81ED-4DB2-BD59-A6C34878D82A}">
                    <a16:rowId xmlns:a16="http://schemas.microsoft.com/office/drawing/2014/main" val="1675913377"/>
                  </a:ext>
                </a:extLst>
              </a:tr>
            </a:tbl>
          </a:graphicData>
        </a:graphic>
      </p:graphicFrame>
    </p:spTree>
    <p:extLst>
      <p:ext uri="{BB962C8B-B14F-4D97-AF65-F5344CB8AC3E}">
        <p14:creationId xmlns:p14="http://schemas.microsoft.com/office/powerpoint/2010/main" val="2342968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EFF93-8F68-4F03-9F7A-9C442F1D30E7}"/>
              </a:ext>
            </a:extLst>
          </p:cNvPr>
          <p:cNvSpPr>
            <a:spLocks noGrp="1"/>
          </p:cNvSpPr>
          <p:nvPr>
            <p:ph type="title"/>
          </p:nvPr>
        </p:nvSpPr>
        <p:spPr>
          <a:xfrm>
            <a:off x="1963946" y="365126"/>
            <a:ext cx="8229600" cy="838835"/>
          </a:xfrm>
        </p:spPr>
        <p:txBody>
          <a:bodyPr>
            <a:normAutofit fontScale="90000"/>
          </a:bodyPr>
          <a:lstStyle/>
          <a:p>
            <a:pPr algn="ctr"/>
            <a:r>
              <a:rPr lang="en-US" dirty="0">
                <a:latin typeface="Calibri"/>
                <a:cs typeface="Calibri"/>
              </a:rPr>
              <a:t>Year-Long Guiding Document</a:t>
            </a:r>
            <a:br>
              <a:rPr lang="en-US" dirty="0">
                <a:latin typeface="Calibri"/>
                <a:cs typeface="Calibri"/>
              </a:rPr>
            </a:br>
            <a:r>
              <a:rPr lang="en-US" dirty="0">
                <a:latin typeface="Calibri"/>
                <a:cs typeface="Calibri"/>
              </a:rPr>
              <a:t>(instead of Long-Range Plan)</a:t>
            </a:r>
            <a:endParaRPr lang="en-US" dirty="0"/>
          </a:p>
        </p:txBody>
      </p:sp>
      <p:graphicFrame>
        <p:nvGraphicFramePr>
          <p:cNvPr id="14" name="Table 14">
            <a:extLst>
              <a:ext uri="{FF2B5EF4-FFF2-40B4-BE49-F238E27FC236}">
                <a16:creationId xmlns:a16="http://schemas.microsoft.com/office/drawing/2014/main" id="{D3DCE34A-4AB9-45DC-812A-EFBF61986BFA}"/>
              </a:ext>
            </a:extLst>
          </p:cNvPr>
          <p:cNvGraphicFramePr>
            <a:graphicFrameLocks noGrp="1"/>
          </p:cNvGraphicFramePr>
          <p:nvPr>
            <p:ph idx="1"/>
            <p:extLst>
              <p:ext uri="{D42A27DB-BD31-4B8C-83A1-F6EECF244321}">
                <p14:modId xmlns:p14="http://schemas.microsoft.com/office/powerpoint/2010/main" val="1964216005"/>
              </p:ext>
            </p:extLst>
          </p:nvPr>
        </p:nvGraphicFramePr>
        <p:xfrm>
          <a:off x="2323290" y="1203960"/>
          <a:ext cx="7545420" cy="4450080"/>
        </p:xfrm>
        <a:graphic>
          <a:graphicData uri="http://schemas.openxmlformats.org/drawingml/2006/table">
            <a:tbl>
              <a:tblPr firstRow="1" bandRow="1">
                <a:tableStyleId>{5940675A-B579-460E-94D1-54222C63F5DA}</a:tableStyleId>
              </a:tblPr>
              <a:tblGrid>
                <a:gridCol w="2515140">
                  <a:extLst>
                    <a:ext uri="{9D8B030D-6E8A-4147-A177-3AD203B41FA5}">
                      <a16:colId xmlns:a16="http://schemas.microsoft.com/office/drawing/2014/main" val="1243620198"/>
                    </a:ext>
                  </a:extLst>
                </a:gridCol>
                <a:gridCol w="2515140">
                  <a:extLst>
                    <a:ext uri="{9D8B030D-6E8A-4147-A177-3AD203B41FA5}">
                      <a16:colId xmlns:a16="http://schemas.microsoft.com/office/drawing/2014/main" val="2843922900"/>
                    </a:ext>
                  </a:extLst>
                </a:gridCol>
                <a:gridCol w="2515140">
                  <a:extLst>
                    <a:ext uri="{9D8B030D-6E8A-4147-A177-3AD203B41FA5}">
                      <a16:colId xmlns:a16="http://schemas.microsoft.com/office/drawing/2014/main" val="1359720114"/>
                    </a:ext>
                  </a:extLst>
                </a:gridCol>
              </a:tblGrid>
              <a:tr h="681208">
                <a:tc>
                  <a:txBody>
                    <a:bodyPr/>
                    <a:lstStyle/>
                    <a:p>
                      <a:pPr algn="ctr"/>
                      <a:r>
                        <a:rPr lang="en-US" sz="2000" dirty="0">
                          <a:solidFill>
                            <a:srgbClr val="002060"/>
                          </a:solidFill>
                        </a:rPr>
                        <a:t>Speech-Language Professionals</a:t>
                      </a:r>
                      <a:endParaRPr lang="en-US" sz="1600" dirty="0">
                        <a:solidFill>
                          <a:srgbClr val="002060"/>
                        </a:solidFill>
                      </a:endParaRPr>
                    </a:p>
                  </a:txBody>
                  <a:tcPr/>
                </a:tc>
                <a:tc>
                  <a:txBody>
                    <a:bodyPr/>
                    <a:lstStyle/>
                    <a:p>
                      <a:pPr algn="ctr"/>
                      <a:r>
                        <a:rPr lang="en-US" sz="2000" dirty="0">
                          <a:solidFill>
                            <a:srgbClr val="002060"/>
                          </a:solidFill>
                        </a:rPr>
                        <a:t>School </a:t>
                      </a:r>
                      <a:endParaRPr lang="en-US" dirty="0">
                        <a:solidFill>
                          <a:srgbClr val="002060"/>
                        </a:solidFill>
                      </a:endParaRPr>
                    </a:p>
                    <a:p>
                      <a:pPr lvl="0" algn="ctr">
                        <a:buNone/>
                      </a:pPr>
                      <a:r>
                        <a:rPr lang="en-US" sz="2000" dirty="0">
                          <a:solidFill>
                            <a:srgbClr val="002060"/>
                          </a:solidFill>
                        </a:rPr>
                        <a:t>Counselors</a:t>
                      </a:r>
                      <a:endParaRPr lang="en-US" dirty="0">
                        <a:solidFill>
                          <a:srgbClr val="002060"/>
                        </a:solidFill>
                      </a:endParaRPr>
                    </a:p>
                  </a:txBody>
                  <a:tcPr/>
                </a:tc>
                <a:tc>
                  <a:txBody>
                    <a:bodyPr/>
                    <a:lstStyle/>
                    <a:p>
                      <a:pPr algn="ctr"/>
                      <a:r>
                        <a:rPr lang="en-US" sz="2000" dirty="0">
                          <a:solidFill>
                            <a:srgbClr val="002060"/>
                          </a:solidFill>
                        </a:rPr>
                        <a:t>School</a:t>
                      </a:r>
                    </a:p>
                    <a:p>
                      <a:pPr lvl="0" algn="ctr">
                        <a:buNone/>
                      </a:pPr>
                      <a:r>
                        <a:rPr lang="en-US" sz="2000" dirty="0">
                          <a:solidFill>
                            <a:srgbClr val="002060"/>
                          </a:solidFill>
                        </a:rPr>
                        <a:t>Librarians</a:t>
                      </a:r>
                    </a:p>
                  </a:txBody>
                  <a:tcPr/>
                </a:tc>
                <a:extLst>
                  <a:ext uri="{0D108BD9-81ED-4DB2-BD59-A6C34878D82A}">
                    <a16:rowId xmlns:a16="http://schemas.microsoft.com/office/drawing/2014/main" val="2150092278"/>
                  </a:ext>
                </a:extLst>
              </a:tr>
              <a:tr h="3326726">
                <a:tc>
                  <a:txBody>
                    <a:bodyPr/>
                    <a:lstStyle/>
                    <a:p>
                      <a:r>
                        <a:rPr lang="en-US" sz="2000" dirty="0">
                          <a:solidFill>
                            <a:srgbClr val="002060"/>
                          </a:solidFill>
                        </a:rPr>
                        <a:t>Samples of Individual Student IEPs and Evaluations</a:t>
                      </a:r>
                    </a:p>
                  </a:txBody>
                  <a:tcPr/>
                </a:tc>
                <a:tc>
                  <a:txBody>
                    <a:bodyPr/>
                    <a:lstStyle/>
                    <a:p>
                      <a:r>
                        <a:rPr lang="en-US" sz="2000" dirty="0">
                          <a:solidFill>
                            <a:srgbClr val="002060"/>
                          </a:solidFill>
                        </a:rPr>
                        <a:t>School Counselor Plan</a:t>
                      </a:r>
                    </a:p>
                    <a:p>
                      <a:pPr marL="285750" lvl="0" indent="-285750">
                        <a:buFont typeface="Arial"/>
                        <a:buChar char="•"/>
                      </a:pPr>
                      <a:r>
                        <a:rPr lang="en-US" sz="2000" dirty="0">
                          <a:solidFill>
                            <a:srgbClr val="002060"/>
                          </a:solidFill>
                        </a:rPr>
                        <a:t>Role &amp; Responsibilities</a:t>
                      </a:r>
                    </a:p>
                    <a:p>
                      <a:pPr marL="285750" lvl="0" indent="-285750">
                        <a:buFont typeface="Arial"/>
                        <a:buChar char="•"/>
                      </a:pPr>
                      <a:r>
                        <a:rPr lang="en-US" sz="2000" dirty="0">
                          <a:solidFill>
                            <a:srgbClr val="002060"/>
                          </a:solidFill>
                        </a:rPr>
                        <a:t>Use of Time</a:t>
                      </a:r>
                    </a:p>
                    <a:p>
                      <a:pPr marL="285750" lvl="0" indent="-285750">
                        <a:buFont typeface="Arial"/>
                        <a:buChar char="•"/>
                      </a:pPr>
                      <a:r>
                        <a:rPr lang="en-US" sz="2000" dirty="0">
                          <a:solidFill>
                            <a:srgbClr val="002060"/>
                          </a:solidFill>
                        </a:rPr>
                        <a:t>Assessment</a:t>
                      </a:r>
                    </a:p>
                    <a:p>
                      <a:pPr marL="285750" lvl="0" indent="-285750">
                        <a:buFont typeface="Arial"/>
                        <a:buChar char="•"/>
                      </a:pPr>
                      <a:r>
                        <a:rPr lang="en-US" sz="2000" dirty="0">
                          <a:solidFill>
                            <a:srgbClr val="002060"/>
                          </a:solidFill>
                        </a:rPr>
                        <a:t>Records Report</a:t>
                      </a:r>
                    </a:p>
                    <a:p>
                      <a:pPr marL="285750" lvl="0" indent="-285750">
                        <a:buFont typeface="Arial"/>
                        <a:buChar char="•"/>
                      </a:pPr>
                      <a:r>
                        <a:rPr lang="en-US" sz="2000" dirty="0">
                          <a:solidFill>
                            <a:srgbClr val="002060"/>
                          </a:solidFill>
                        </a:rPr>
                        <a:t>Collaboration</a:t>
                      </a:r>
                    </a:p>
                  </a:txBody>
                  <a:tcPr/>
                </a:tc>
                <a:tc>
                  <a:txBody>
                    <a:bodyPr/>
                    <a:lstStyle/>
                    <a:p>
                      <a:r>
                        <a:rPr lang="en-US" sz="2000" dirty="0">
                          <a:solidFill>
                            <a:srgbClr val="002060"/>
                          </a:solidFill>
                        </a:rPr>
                        <a:t>School Librarian Plan</a:t>
                      </a:r>
                    </a:p>
                    <a:p>
                      <a:pPr marL="342900" lvl="0" indent="-342900">
                        <a:buFont typeface="Arial"/>
                        <a:buChar char="•"/>
                      </a:pPr>
                      <a:r>
                        <a:rPr lang="en-US" sz="2000" dirty="0">
                          <a:solidFill>
                            <a:srgbClr val="002060"/>
                          </a:solidFill>
                        </a:rPr>
                        <a:t>Schedule</a:t>
                      </a:r>
                    </a:p>
                    <a:p>
                      <a:pPr marL="342900" lvl="0" indent="-342900">
                        <a:buFont typeface="Arial"/>
                        <a:buChar char="•"/>
                      </a:pPr>
                      <a:r>
                        <a:rPr lang="en-US" sz="2000" dirty="0">
                          <a:solidFill>
                            <a:srgbClr val="002060"/>
                          </a:solidFill>
                        </a:rPr>
                        <a:t>Collection Analysis</a:t>
                      </a:r>
                    </a:p>
                    <a:p>
                      <a:pPr marL="342900" lvl="0" indent="-342900">
                        <a:buFont typeface="Arial"/>
                        <a:buChar char="•"/>
                      </a:pPr>
                      <a:r>
                        <a:rPr lang="en-US" sz="2000" dirty="0">
                          <a:solidFill>
                            <a:srgbClr val="002060"/>
                          </a:solidFill>
                        </a:rPr>
                        <a:t>Budget</a:t>
                      </a:r>
                    </a:p>
                    <a:p>
                      <a:pPr marL="342900" lvl="0" indent="-342900">
                        <a:buFont typeface="Arial"/>
                        <a:buChar char="•"/>
                      </a:pPr>
                      <a:r>
                        <a:rPr lang="en-US" sz="2000" dirty="0">
                          <a:solidFill>
                            <a:srgbClr val="002060"/>
                          </a:solidFill>
                        </a:rPr>
                        <a:t>Resource Alignment Goals</a:t>
                      </a:r>
                    </a:p>
                    <a:p>
                      <a:pPr marL="342900" lvl="0" indent="-342900">
                        <a:buFont typeface="Arial"/>
                        <a:buChar char="•"/>
                      </a:pPr>
                      <a:r>
                        <a:rPr lang="en-US" sz="2000" dirty="0">
                          <a:solidFill>
                            <a:srgbClr val="002060"/>
                          </a:solidFill>
                        </a:rPr>
                        <a:t>Policies &amp; Procedures</a:t>
                      </a:r>
                    </a:p>
                    <a:p>
                      <a:pPr marL="342900" lvl="0" indent="-342900">
                        <a:buFont typeface="Arial"/>
                        <a:buChar char="•"/>
                      </a:pPr>
                      <a:r>
                        <a:rPr lang="en-US" sz="2000" dirty="0">
                          <a:solidFill>
                            <a:srgbClr val="002060"/>
                          </a:solidFill>
                        </a:rPr>
                        <a:t>Leadership within School &amp; Community</a:t>
                      </a:r>
                    </a:p>
                    <a:p>
                      <a:pPr marL="342900" lvl="0" indent="-342900">
                        <a:buFont typeface="Arial"/>
                        <a:buChar char="•"/>
                      </a:pPr>
                      <a:endParaRPr lang="en-US" sz="2000" dirty="0">
                        <a:solidFill>
                          <a:srgbClr val="002060"/>
                        </a:solidFill>
                      </a:endParaRPr>
                    </a:p>
                  </a:txBody>
                  <a:tcPr/>
                </a:tc>
                <a:extLst>
                  <a:ext uri="{0D108BD9-81ED-4DB2-BD59-A6C34878D82A}">
                    <a16:rowId xmlns:a16="http://schemas.microsoft.com/office/drawing/2014/main" val="844598386"/>
                  </a:ext>
                </a:extLst>
              </a:tr>
            </a:tbl>
          </a:graphicData>
        </a:graphic>
      </p:graphicFrame>
    </p:spTree>
    <p:extLst>
      <p:ext uri="{BB962C8B-B14F-4D97-AF65-F5344CB8AC3E}">
        <p14:creationId xmlns:p14="http://schemas.microsoft.com/office/powerpoint/2010/main" val="1163210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44800" y="198878"/>
            <a:ext cx="7502400" cy="964308"/>
          </a:xfrm>
        </p:spPr>
        <p:txBody>
          <a:bodyPr/>
          <a:lstStyle/>
          <a:p>
            <a:pPr algn="ctr"/>
            <a:r>
              <a:rPr lang="en-US"/>
              <a:t>Reflections and Conferences</a:t>
            </a:r>
          </a:p>
        </p:txBody>
      </p:sp>
      <p:pic>
        <p:nvPicPr>
          <p:cNvPr id="2050" name="Picture 2">
            <a:extLst>
              <a:ext uri="{C183D7F6-B498-43B3-948B-1728B52AA6E4}">
                <adec:decorative xmlns:adec="http://schemas.microsoft.com/office/drawing/2017/decorative" val="1"/>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2419" r="2941"/>
          <a:stretch/>
        </p:blipFill>
        <p:spPr bwMode="auto">
          <a:xfrm>
            <a:off x="2451247" y="1580129"/>
            <a:ext cx="4164604" cy="24565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Diagram 8" descr="POP CYcle&#10;"/>
          <p:cNvGraphicFramePr/>
          <p:nvPr>
            <p:extLst>
              <p:ext uri="{D42A27DB-BD31-4B8C-83A1-F6EECF244321}">
                <p14:modId xmlns:p14="http://schemas.microsoft.com/office/powerpoint/2010/main" val="2324627132"/>
              </p:ext>
            </p:extLst>
          </p:nvPr>
        </p:nvGraphicFramePr>
        <p:xfrm>
          <a:off x="7167592" y="2649650"/>
          <a:ext cx="3321050" cy="24311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p:cNvSpPr txBox="1"/>
          <p:nvPr/>
        </p:nvSpPr>
        <p:spPr>
          <a:xfrm>
            <a:off x="2432649" y="4459857"/>
            <a:ext cx="4724400" cy="1477328"/>
          </a:xfrm>
          <a:prstGeom prst="rect">
            <a:avLst/>
          </a:prstGeom>
          <a:noFill/>
        </p:spPr>
        <p:txBody>
          <a:bodyPr wrap="square" rtlCol="0" anchor="t">
            <a:spAutoFit/>
          </a:bodyPr>
          <a:lstStyle/>
          <a:p>
            <a:pPr marL="285750" indent="-285750">
              <a:buFont typeface="Arial" panose="020B0604020202020204" pitchFamily="34" charset="0"/>
              <a:buChar char="•"/>
            </a:pPr>
            <a:r>
              <a:rPr lang="en-US"/>
              <a:t>Reflections embedded in pre- and post-conference questions</a:t>
            </a:r>
          </a:p>
          <a:p>
            <a:pPr marL="285750" indent="-285750">
              <a:buFont typeface="Arial" panose="020B0604020202020204" pitchFamily="34" charset="0"/>
              <a:buChar char="•"/>
            </a:pPr>
            <a:r>
              <a:rPr lang="en-US"/>
              <a:t>Self-Reflections after each observation</a:t>
            </a:r>
            <a:endParaRPr lang="en-US">
              <a:cs typeface="Calibri"/>
            </a:endParaRPr>
          </a:p>
          <a:p>
            <a:pPr marL="285750" indent="-285750">
              <a:buFont typeface="Arial" panose="020B0604020202020204" pitchFamily="34" charset="0"/>
              <a:buChar char="•"/>
            </a:pPr>
            <a:r>
              <a:rPr lang="en-US"/>
              <a:t>Professional Self-Review</a:t>
            </a:r>
            <a:endParaRPr lang="en-US">
              <a:cs typeface="Calibri"/>
            </a:endParaRPr>
          </a:p>
          <a:p>
            <a:endParaRPr lang="en-US">
              <a:cs typeface="Calibri"/>
            </a:endParaRPr>
          </a:p>
        </p:txBody>
      </p:sp>
    </p:spTree>
    <p:extLst>
      <p:ext uri="{BB962C8B-B14F-4D97-AF65-F5344CB8AC3E}">
        <p14:creationId xmlns:p14="http://schemas.microsoft.com/office/powerpoint/2010/main" val="2407088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4800" y="89151"/>
            <a:ext cx="8422260" cy="1280609"/>
          </a:xfrm>
        </p:spPr>
        <p:txBody>
          <a:bodyPr>
            <a:noAutofit/>
          </a:bodyPr>
          <a:lstStyle/>
          <a:p>
            <a:r>
              <a:rPr lang="en-US" sz="3200" dirty="0">
                <a:cs typeface="Calibri"/>
              </a:rPr>
              <a:t>Collaborative Activity 1</a:t>
            </a:r>
            <a:br>
              <a:rPr lang="en-US" sz="3200" dirty="0">
                <a:cs typeface="Calibri"/>
              </a:rPr>
            </a:br>
            <a:r>
              <a:rPr lang="en-US" sz="3200" dirty="0">
                <a:cs typeface="Calibri"/>
              </a:rPr>
              <a:t>Looks Like/Sounds Like: School Counselor </a:t>
            </a:r>
            <a:endParaRPr lang="en-US" sz="3200" dirty="0"/>
          </a:p>
        </p:txBody>
      </p:sp>
      <p:sp>
        <p:nvSpPr>
          <p:cNvPr id="3" name="Content Placeholder 2"/>
          <p:cNvSpPr>
            <a:spLocks noGrp="1"/>
          </p:cNvSpPr>
          <p:nvPr>
            <p:ph idx="1"/>
          </p:nvPr>
        </p:nvSpPr>
        <p:spPr/>
        <p:txBody>
          <a:bodyPr vert="horz" lIns="0" tIns="0" rIns="0" bIns="0" rtlCol="0" anchor="t">
            <a:normAutofit/>
          </a:bodyPr>
          <a:lstStyle/>
          <a:p>
            <a:pPr marL="0" indent="0">
              <a:lnSpc>
                <a:spcPct val="100000"/>
              </a:lnSpc>
              <a:spcBef>
                <a:spcPts val="0"/>
              </a:spcBef>
              <a:buNone/>
            </a:pPr>
            <a:endParaRPr lang="en-US" dirty="0">
              <a:ea typeface="+mn-lt"/>
              <a:cs typeface="+mn-lt"/>
            </a:endParaRPr>
          </a:p>
          <a:p>
            <a:pPr marL="0" indent="0">
              <a:lnSpc>
                <a:spcPct val="100000"/>
              </a:lnSpc>
              <a:spcBef>
                <a:spcPts val="0"/>
              </a:spcBef>
              <a:buNone/>
            </a:pPr>
            <a:r>
              <a:rPr lang="en-US" dirty="0">
                <a:ea typeface="+mn-lt"/>
                <a:cs typeface="+mn-lt"/>
              </a:rPr>
              <a:t>If you walked into a small group being served by a school counselor, what would you see that indicates effectiveness? Use the Direct and Indirect Services Domain and together brainstorm what it looks like and sounds like. </a:t>
            </a:r>
          </a:p>
          <a:p>
            <a:pPr marL="0" indent="0">
              <a:lnSpc>
                <a:spcPct val="100000"/>
              </a:lnSpc>
              <a:spcBef>
                <a:spcPts val="0"/>
              </a:spcBef>
              <a:buNone/>
            </a:pPr>
            <a:endParaRPr lang="en-US" dirty="0">
              <a:cs typeface="Calibri"/>
            </a:endParaRPr>
          </a:p>
          <a:p>
            <a:pPr marL="0" indent="0">
              <a:lnSpc>
                <a:spcPct val="100000"/>
              </a:lnSpc>
              <a:spcBef>
                <a:spcPts val="0"/>
              </a:spcBef>
              <a:buNone/>
            </a:pPr>
            <a:r>
              <a:rPr lang="en-US" dirty="0">
                <a:cs typeface="Calibri"/>
              </a:rPr>
              <a:t>In your table group, compile your responses onto the poster provided. </a:t>
            </a:r>
          </a:p>
          <a:p>
            <a:pPr marL="0" indent="0">
              <a:lnSpc>
                <a:spcPct val="100000"/>
              </a:lnSpc>
              <a:spcBef>
                <a:spcPts val="0"/>
              </a:spcBef>
              <a:buNone/>
            </a:pPr>
            <a:r>
              <a:rPr lang="en-US" dirty="0">
                <a:cs typeface="Calibri"/>
              </a:rPr>
              <a:t>Select a notetaker and a spokesperson. </a:t>
            </a:r>
          </a:p>
        </p:txBody>
      </p:sp>
    </p:spTree>
    <p:extLst>
      <p:ext uri="{BB962C8B-B14F-4D97-AF65-F5344CB8AC3E}">
        <p14:creationId xmlns:p14="http://schemas.microsoft.com/office/powerpoint/2010/main" val="3669919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8C3CB-FA70-4B50-8814-6004BA9A0ECF}"/>
              </a:ext>
            </a:extLst>
          </p:cNvPr>
          <p:cNvSpPr>
            <a:spLocks noGrp="1"/>
          </p:cNvSpPr>
          <p:nvPr>
            <p:ph type="title"/>
          </p:nvPr>
        </p:nvSpPr>
        <p:spPr>
          <a:xfrm>
            <a:off x="1963946" y="365126"/>
            <a:ext cx="8229600" cy="854075"/>
          </a:xfrm>
        </p:spPr>
        <p:txBody>
          <a:bodyPr/>
          <a:lstStyle/>
          <a:p>
            <a:r>
              <a:rPr lang="en-US">
                <a:latin typeface="Calibri"/>
                <a:cs typeface="Calibri"/>
              </a:rPr>
              <a:t>Elements of Effective Practice</a:t>
            </a:r>
            <a:endParaRPr lang="en-US"/>
          </a:p>
        </p:txBody>
      </p:sp>
      <p:sp>
        <p:nvSpPr>
          <p:cNvPr id="3" name="Content Placeholder 2" descr="examples of effective practice">
            <a:extLst>
              <a:ext uri="{FF2B5EF4-FFF2-40B4-BE49-F238E27FC236}">
                <a16:creationId xmlns:a16="http://schemas.microsoft.com/office/drawing/2014/main" id="{F4E21950-2B2E-490E-B6D1-92D479CB5BDA}"/>
              </a:ext>
            </a:extLst>
          </p:cNvPr>
          <p:cNvSpPr>
            <a:spLocks noGrp="1"/>
          </p:cNvSpPr>
          <p:nvPr>
            <p:ph idx="1"/>
          </p:nvPr>
        </p:nvSpPr>
        <p:spPr>
          <a:xfrm>
            <a:off x="1942236" y="1962417"/>
            <a:ext cx="8307531" cy="4688818"/>
          </a:xfrm>
        </p:spPr>
        <p:txBody>
          <a:bodyPr vert="horz" lIns="0" tIns="0" rIns="0" bIns="0" rtlCol="0" anchor="t">
            <a:normAutofit/>
          </a:bodyPr>
          <a:lstStyle/>
          <a:p>
            <a:pPr>
              <a:lnSpc>
                <a:spcPct val="100000"/>
              </a:lnSpc>
              <a:spcBef>
                <a:spcPts val="0"/>
              </a:spcBef>
              <a:buFont typeface="Arial,Sans-Serif" panose="020B0604020202020204" pitchFamily="34" charset="0"/>
            </a:pPr>
            <a:endParaRPr lang="en-US">
              <a:ea typeface="+mn-lt"/>
              <a:cs typeface="+mn-lt"/>
            </a:endParaRPr>
          </a:p>
          <a:p>
            <a:pPr>
              <a:lnSpc>
                <a:spcPct val="100000"/>
              </a:lnSpc>
              <a:spcBef>
                <a:spcPts val="0"/>
              </a:spcBef>
              <a:buFont typeface="Arial,Sans-Serif" panose="020B0604020202020204" pitchFamily="34" charset="0"/>
            </a:pPr>
            <a:endParaRPr lang="en-US">
              <a:ea typeface="+mn-lt"/>
              <a:cs typeface="+mn-lt"/>
            </a:endParaRPr>
          </a:p>
          <a:p>
            <a:pPr>
              <a:lnSpc>
                <a:spcPct val="100000"/>
              </a:lnSpc>
              <a:spcBef>
                <a:spcPts val="0"/>
              </a:spcBef>
              <a:buFont typeface="Arial,Sans-Serif" panose="020B0604020202020204" pitchFamily="34" charset="0"/>
            </a:pPr>
            <a:endParaRPr lang="en-US">
              <a:ea typeface="+mn-lt"/>
              <a:cs typeface="+mn-lt"/>
            </a:endParaRPr>
          </a:p>
          <a:p>
            <a:pPr>
              <a:lnSpc>
                <a:spcPct val="100000"/>
              </a:lnSpc>
              <a:spcBef>
                <a:spcPts val="0"/>
              </a:spcBef>
            </a:pPr>
            <a:endParaRPr lang="en-US">
              <a:ea typeface="+mn-lt"/>
              <a:cs typeface="+mn-lt"/>
            </a:endParaRPr>
          </a:p>
          <a:p>
            <a:endParaRPr lang="en-US">
              <a:cs typeface="Calibri"/>
            </a:endParaRPr>
          </a:p>
        </p:txBody>
      </p:sp>
      <p:sp>
        <p:nvSpPr>
          <p:cNvPr id="7" name="Content Placeholder 2">
            <a:extLst>
              <a:ext uri="{FF2B5EF4-FFF2-40B4-BE49-F238E27FC236}">
                <a16:creationId xmlns:a16="http://schemas.microsoft.com/office/drawing/2014/main" id="{E1CF19E2-0160-4881-B7CB-BCAC640574FB}"/>
              </a:ext>
            </a:extLst>
          </p:cNvPr>
          <p:cNvSpPr txBox="1">
            <a:spLocks/>
          </p:cNvSpPr>
          <p:nvPr/>
        </p:nvSpPr>
        <p:spPr>
          <a:xfrm>
            <a:off x="1999746" y="1219201"/>
            <a:ext cx="7847455" cy="4554071"/>
          </a:xfrm>
          <a:prstGeom prst="rect">
            <a:avLst/>
          </a:prstGeom>
        </p:spPr>
        <p:txBody>
          <a:bodyPr vert="horz" lIns="0" tIns="0" rIns="0" bIns="0" rtlCol="0" anchor="t">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lumMod val="65000"/>
                    <a:lumOff val="3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65000"/>
                    <a:lumOff val="3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65000"/>
                    <a:lumOff val="3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65000"/>
                    <a:lumOff val="3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65000"/>
                    <a:lumOff val="3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None/>
            </a:pPr>
            <a:r>
              <a:rPr lang="en-US">
                <a:ea typeface="+mn-lt"/>
                <a:cs typeface="+mn-lt"/>
              </a:rPr>
              <a:t>DIRECT AND INDIRECT STUDENT SERVICES </a:t>
            </a:r>
          </a:p>
          <a:p>
            <a:pPr>
              <a:buNone/>
            </a:pPr>
            <a:endParaRPr lang="en-US">
              <a:cs typeface="Calibri"/>
            </a:endParaRPr>
          </a:p>
          <a:p>
            <a:pPr>
              <a:buFont typeface="Arial"/>
              <a:buChar char="•"/>
            </a:pPr>
            <a:r>
              <a:rPr lang="en-US">
                <a:ea typeface="+mn-lt"/>
                <a:cs typeface="+mn-lt"/>
              </a:rPr>
              <a:t>Effective communication amongst student(s) and counselor</a:t>
            </a:r>
          </a:p>
          <a:p>
            <a:pPr>
              <a:buFont typeface="Arial"/>
              <a:buChar char="•"/>
            </a:pPr>
            <a:r>
              <a:rPr lang="en-US">
                <a:ea typeface="+mn-lt"/>
                <a:cs typeface="+mn-lt"/>
              </a:rPr>
              <a:t>Instruction aligned to the ASCA Mindsets &amp; Behaviors for Student Success </a:t>
            </a:r>
            <a:endParaRPr lang="en-US"/>
          </a:p>
          <a:p>
            <a:pPr>
              <a:buFont typeface="Arial"/>
              <a:buChar char="•"/>
            </a:pPr>
            <a:r>
              <a:rPr lang="en-US">
                <a:ea typeface="+mn-lt"/>
                <a:cs typeface="+mn-lt"/>
              </a:rPr>
              <a:t>Appraisal and advisement </a:t>
            </a:r>
            <a:endParaRPr lang="en-US"/>
          </a:p>
          <a:p>
            <a:pPr>
              <a:buFont typeface="Arial"/>
              <a:buChar char="•"/>
            </a:pPr>
            <a:r>
              <a:rPr lang="en-US">
                <a:ea typeface="+mn-lt"/>
                <a:cs typeface="+mn-lt"/>
              </a:rPr>
              <a:t>Short-term counseling </a:t>
            </a:r>
            <a:endParaRPr lang="en-US"/>
          </a:p>
          <a:p>
            <a:pPr>
              <a:buFont typeface="Arial"/>
              <a:buChar char="•"/>
            </a:pPr>
            <a:r>
              <a:rPr lang="en-US">
                <a:ea typeface="+mn-lt"/>
                <a:cs typeface="+mn-lt"/>
              </a:rPr>
              <a:t>Referrals to appropriate school and community resources</a:t>
            </a:r>
            <a:endParaRPr lang="en-US"/>
          </a:p>
          <a:p>
            <a:pPr>
              <a:buFont typeface="Arial"/>
              <a:buChar char="•"/>
            </a:pPr>
            <a:r>
              <a:rPr lang="en-US">
                <a:ea typeface="+mn-lt"/>
                <a:cs typeface="+mn-lt"/>
              </a:rPr>
              <a:t>Consultation to support student achievement and success</a:t>
            </a:r>
            <a:endParaRPr lang="en-US"/>
          </a:p>
          <a:p>
            <a:pPr>
              <a:buFont typeface="Arial"/>
              <a:buChar char="•"/>
            </a:pPr>
            <a:r>
              <a:rPr lang="en-US">
                <a:ea typeface="+mn-lt"/>
                <a:cs typeface="+mn-lt"/>
              </a:rPr>
              <a:t>Collaboration with families, teachers, administrators, other school staff and education stakeholders </a:t>
            </a:r>
            <a:endParaRPr lang="en-US"/>
          </a:p>
          <a:p>
            <a:pPr marL="0" indent="0">
              <a:lnSpc>
                <a:spcPct val="100000"/>
              </a:lnSpc>
              <a:spcBef>
                <a:spcPts val="0"/>
              </a:spcBef>
              <a:buNone/>
            </a:pPr>
            <a:endParaRPr lang="en-US">
              <a:cs typeface="Calibri" panose="020F0502020204030204"/>
            </a:endParaRPr>
          </a:p>
          <a:p>
            <a:pPr marL="0" indent="0">
              <a:lnSpc>
                <a:spcPct val="100000"/>
              </a:lnSpc>
              <a:spcBef>
                <a:spcPts val="0"/>
              </a:spcBef>
              <a:buNone/>
            </a:pPr>
            <a:endParaRPr lang="en-US">
              <a:cs typeface="Calibri" panose="020F0502020204030204"/>
            </a:endParaRPr>
          </a:p>
        </p:txBody>
      </p:sp>
    </p:spTree>
    <p:extLst>
      <p:ext uri="{BB962C8B-B14F-4D97-AF65-F5344CB8AC3E}">
        <p14:creationId xmlns:p14="http://schemas.microsoft.com/office/powerpoint/2010/main" val="2299000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457" y="457200"/>
            <a:ext cx="3086100" cy="1600200"/>
          </a:xfrm>
        </p:spPr>
        <p:txBody>
          <a:bodyPr vert="horz" lIns="91440" tIns="45720" rIns="91440" bIns="45720" rtlCol="0" anchor="b">
            <a:normAutofit/>
          </a:bodyPr>
          <a:lstStyle/>
          <a:p>
            <a:pPr defTabSz="914400"/>
            <a:r>
              <a:rPr lang="en-US"/>
              <a:t>Understanding the Rubric</a:t>
            </a:r>
            <a:endParaRPr lang="en-US" kern="1200"/>
          </a:p>
        </p:txBody>
      </p:sp>
      <p:pic>
        <p:nvPicPr>
          <p:cNvPr id="7" name="Picture 6">
            <a:extLst>
              <a:ext uri="{FF2B5EF4-FFF2-40B4-BE49-F238E27FC236}">
                <a16:creationId xmlns:a16="http://schemas.microsoft.com/office/drawing/2014/main" id="{51570471-A3F2-49FE-93E7-370B42B374F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99418" y="593123"/>
            <a:ext cx="4878125" cy="4878125"/>
          </a:xfrm>
          <a:prstGeom prst="rect">
            <a:avLst/>
          </a:prstGeom>
          <a:noFill/>
        </p:spPr>
      </p:pic>
      <p:sp>
        <p:nvSpPr>
          <p:cNvPr id="3" name="Text Placeholder 2"/>
          <p:cNvSpPr>
            <a:spLocks noGrp="1"/>
          </p:cNvSpPr>
          <p:nvPr>
            <p:ph type="body" sz="half" idx="2"/>
          </p:nvPr>
        </p:nvSpPr>
        <p:spPr>
          <a:xfrm>
            <a:off x="1914460" y="2057400"/>
            <a:ext cx="3086099" cy="3549770"/>
          </a:xfrm>
        </p:spPr>
        <p:txBody>
          <a:bodyPr vert="horz" lIns="91440" tIns="45720" rIns="91440" bIns="45720" rtlCol="0">
            <a:normAutofit/>
          </a:bodyPr>
          <a:lstStyle/>
          <a:p>
            <a:pPr defTabSz="914400">
              <a:spcBef>
                <a:spcPts val="1000"/>
              </a:spcBef>
            </a:pPr>
            <a:r>
              <a:rPr lang="en-US" kern="1200"/>
              <a:t>Components</a:t>
            </a:r>
          </a:p>
          <a:p>
            <a:pPr defTabSz="914400">
              <a:spcBef>
                <a:spcPts val="1000"/>
              </a:spcBef>
            </a:pPr>
            <a:r>
              <a:rPr lang="en-US"/>
              <a:t>Sources of Evidence</a:t>
            </a:r>
          </a:p>
        </p:txBody>
      </p:sp>
    </p:spTree>
    <p:extLst>
      <p:ext uri="{BB962C8B-B14F-4D97-AF65-F5344CB8AC3E}">
        <p14:creationId xmlns:p14="http://schemas.microsoft.com/office/powerpoint/2010/main" val="384645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3946" y="365126"/>
            <a:ext cx="8229600" cy="683611"/>
          </a:xfrm>
        </p:spPr>
        <p:txBody>
          <a:bodyPr/>
          <a:lstStyle/>
          <a:p>
            <a:r>
              <a:rPr lang="en-US" dirty="0"/>
              <a:t>South Carolina Speech-Language Rubric</a:t>
            </a:r>
          </a:p>
        </p:txBody>
      </p:sp>
      <p:sp>
        <p:nvSpPr>
          <p:cNvPr id="24" name="Rectangle 23"/>
          <p:cNvSpPr/>
          <p:nvPr/>
        </p:nvSpPr>
        <p:spPr>
          <a:xfrm>
            <a:off x="1566205" y="1239555"/>
            <a:ext cx="1603169"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rPr>
              <a:t>Planning</a:t>
            </a:r>
          </a:p>
        </p:txBody>
      </p:sp>
      <p:sp>
        <p:nvSpPr>
          <p:cNvPr id="14" name="TextBox 13"/>
          <p:cNvSpPr txBox="1"/>
          <p:nvPr/>
        </p:nvSpPr>
        <p:spPr>
          <a:xfrm>
            <a:off x="1691641" y="1678224"/>
            <a:ext cx="1768628" cy="2031325"/>
          </a:xfrm>
          <a:prstGeom prst="rect">
            <a:avLst/>
          </a:prstGeom>
          <a:noFill/>
        </p:spPr>
        <p:txBody>
          <a:bodyPr wrap="square" rtlCol="0">
            <a:spAutoFit/>
          </a:bodyPr>
          <a:lstStyle/>
          <a:p>
            <a:pPr marL="119063" indent="-119063" defTabSz="685800">
              <a:buFont typeface="Arial" panose="020B0604020202020204" pitchFamily="34" charset="0"/>
              <a:buChar char="•"/>
            </a:pPr>
            <a:r>
              <a:rPr lang="en-US" sz="1400" dirty="0">
                <a:latin typeface="Calibri" panose="020F0502020204030204"/>
              </a:rPr>
              <a:t>Demonstrating Knowledge &amp; Skills</a:t>
            </a:r>
          </a:p>
          <a:p>
            <a:pPr marL="119063" indent="-119063" defTabSz="685800">
              <a:buFont typeface="Arial" panose="020B0604020202020204" pitchFamily="34" charset="0"/>
              <a:buChar char="•"/>
            </a:pPr>
            <a:r>
              <a:rPr lang="en-US" sz="1400" dirty="0">
                <a:latin typeface="Calibri" panose="020F0502020204030204"/>
              </a:rPr>
              <a:t>Planning Program &amp; Services</a:t>
            </a:r>
          </a:p>
          <a:p>
            <a:pPr marL="119063" indent="-119063" defTabSz="685800">
              <a:buFont typeface="Arial" panose="020B0604020202020204" pitchFamily="34" charset="0"/>
              <a:buChar char="•"/>
            </a:pPr>
            <a:r>
              <a:rPr lang="en-US" sz="1400" dirty="0">
                <a:latin typeface="Calibri" panose="020F0502020204030204"/>
              </a:rPr>
              <a:t>Developing the IEP</a:t>
            </a:r>
          </a:p>
          <a:p>
            <a:pPr marL="119063" indent="-119063" defTabSz="685800">
              <a:buFont typeface="Arial" panose="020B0604020202020204" pitchFamily="34" charset="0"/>
              <a:buChar char="•"/>
            </a:pPr>
            <a:r>
              <a:rPr lang="en-US" sz="1400" dirty="0">
                <a:latin typeface="Calibri" panose="020F0502020204030204"/>
              </a:rPr>
              <a:t>Conducting IEP Meetings</a:t>
            </a:r>
          </a:p>
          <a:p>
            <a:pPr marL="119063" indent="-119063" defTabSz="685800">
              <a:buFont typeface="Arial" panose="020B0604020202020204" pitchFamily="34" charset="0"/>
              <a:buChar char="•"/>
            </a:pPr>
            <a:r>
              <a:rPr lang="en-US" sz="1400" dirty="0">
                <a:latin typeface="Calibri" panose="020F0502020204030204"/>
              </a:rPr>
              <a:t>Assessing Student Needs</a:t>
            </a:r>
          </a:p>
        </p:txBody>
      </p:sp>
      <p:sp>
        <p:nvSpPr>
          <p:cNvPr id="25" name="Rectangle 24"/>
          <p:cNvSpPr/>
          <p:nvPr/>
        </p:nvSpPr>
        <p:spPr>
          <a:xfrm>
            <a:off x="3516827" y="1216194"/>
            <a:ext cx="1603169"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rPr>
              <a:t>Instruction</a:t>
            </a:r>
          </a:p>
        </p:txBody>
      </p:sp>
      <p:sp>
        <p:nvSpPr>
          <p:cNvPr id="15" name="TextBox 14"/>
          <p:cNvSpPr txBox="1"/>
          <p:nvPr/>
        </p:nvSpPr>
        <p:spPr>
          <a:xfrm>
            <a:off x="3715699" y="1678260"/>
            <a:ext cx="1751751" cy="2462213"/>
          </a:xfrm>
          <a:prstGeom prst="rect">
            <a:avLst/>
          </a:prstGeom>
          <a:noFill/>
        </p:spPr>
        <p:txBody>
          <a:bodyPr wrap="square" rtlCol="0">
            <a:spAutoFit/>
          </a:bodyPr>
          <a:lstStyle/>
          <a:p>
            <a:pPr marL="119063" indent="-119063" eaLnBrk="0" hangingPunct="0">
              <a:buFont typeface="Arial" pitchFamily="34" charset="0"/>
              <a:buChar char="•"/>
              <a:defRPr/>
            </a:pPr>
            <a:r>
              <a:rPr lang="en-US" sz="1400" dirty="0">
                <a:latin typeface="Calibri" panose="020F0502020204030204"/>
              </a:rPr>
              <a:t>Creating a Positive Learning Environment</a:t>
            </a:r>
          </a:p>
          <a:p>
            <a:pPr marL="119063" indent="-119063" eaLnBrk="0" hangingPunct="0">
              <a:buFont typeface="Arial" pitchFamily="34" charset="0"/>
              <a:buChar char="•"/>
              <a:defRPr/>
            </a:pPr>
            <a:r>
              <a:rPr lang="en-US" sz="1400" dirty="0">
                <a:latin typeface="Calibri" panose="020F0502020204030204"/>
              </a:rPr>
              <a:t>Scheduling Flexible &amp; Responsive Services</a:t>
            </a:r>
          </a:p>
          <a:p>
            <a:pPr marL="119063" indent="-119063" eaLnBrk="0" hangingPunct="0">
              <a:buFont typeface="Arial" pitchFamily="34" charset="0"/>
              <a:buChar char="•"/>
              <a:defRPr/>
            </a:pPr>
            <a:r>
              <a:rPr lang="en-US" sz="1400" dirty="0">
                <a:latin typeface="Calibri" panose="020F0502020204030204"/>
              </a:rPr>
              <a:t>Delivering Instruction</a:t>
            </a:r>
          </a:p>
          <a:p>
            <a:pPr marL="119063" indent="-119063" eaLnBrk="0" hangingPunct="0">
              <a:buFont typeface="Arial" pitchFamily="34" charset="0"/>
              <a:buChar char="•"/>
              <a:defRPr/>
            </a:pPr>
            <a:r>
              <a:rPr lang="en-US" sz="1400" dirty="0">
                <a:latin typeface="Calibri" panose="020F0502020204030204"/>
              </a:rPr>
              <a:t>Communicating Responsively</a:t>
            </a:r>
          </a:p>
          <a:p>
            <a:pPr marL="119063" indent="-119063" eaLnBrk="0" hangingPunct="0">
              <a:buFont typeface="Arial" pitchFamily="34" charset="0"/>
              <a:buChar char="•"/>
              <a:defRPr/>
            </a:pPr>
            <a:r>
              <a:rPr lang="en-US" sz="1400" dirty="0">
                <a:latin typeface="Calibri" panose="020F0502020204030204"/>
              </a:rPr>
              <a:t>Using Feedback</a:t>
            </a:r>
          </a:p>
        </p:txBody>
      </p:sp>
      <p:sp>
        <p:nvSpPr>
          <p:cNvPr id="27" name="Rectangle 26"/>
          <p:cNvSpPr/>
          <p:nvPr/>
        </p:nvSpPr>
        <p:spPr>
          <a:xfrm>
            <a:off x="5467450" y="1216196"/>
            <a:ext cx="2398822"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rPr>
              <a:t>Collaboration</a:t>
            </a:r>
          </a:p>
        </p:txBody>
      </p:sp>
      <p:sp>
        <p:nvSpPr>
          <p:cNvPr id="16" name="TextBox 15"/>
          <p:cNvSpPr txBox="1"/>
          <p:nvPr/>
        </p:nvSpPr>
        <p:spPr>
          <a:xfrm>
            <a:off x="5657599" y="1787416"/>
            <a:ext cx="2315689" cy="738664"/>
          </a:xfrm>
          <a:prstGeom prst="rect">
            <a:avLst/>
          </a:prstGeom>
          <a:noFill/>
        </p:spPr>
        <p:txBody>
          <a:bodyPr wrap="square" rtlCol="0">
            <a:spAutoFit/>
          </a:bodyPr>
          <a:lstStyle/>
          <a:p>
            <a:pPr marL="119063" indent="-119063" eaLnBrk="0" hangingPunct="0">
              <a:buFont typeface="Arial" pitchFamily="34" charset="0"/>
              <a:buChar char="•"/>
              <a:defRPr/>
            </a:pPr>
            <a:r>
              <a:rPr lang="en-US" sz="1400" dirty="0">
                <a:latin typeface="Calibri" panose="020F0502020204030204"/>
              </a:rPr>
              <a:t>Collaborating with Professionals</a:t>
            </a:r>
          </a:p>
          <a:p>
            <a:pPr marL="119063" indent="-119063" eaLnBrk="0" hangingPunct="0">
              <a:buFont typeface="Arial" pitchFamily="34" charset="0"/>
              <a:buChar char="•"/>
              <a:defRPr/>
            </a:pPr>
            <a:r>
              <a:rPr lang="en-US" sz="1400" dirty="0">
                <a:latin typeface="Calibri" panose="020F0502020204030204"/>
              </a:rPr>
              <a:t>Collaborating with Families</a:t>
            </a:r>
            <a:endParaRPr lang="en-US" sz="1300" dirty="0">
              <a:latin typeface="Calibri" panose="020F0502020204030204"/>
            </a:endParaRPr>
          </a:p>
        </p:txBody>
      </p:sp>
      <p:sp>
        <p:nvSpPr>
          <p:cNvPr id="26" name="Rectangle 25"/>
          <p:cNvSpPr/>
          <p:nvPr/>
        </p:nvSpPr>
        <p:spPr>
          <a:xfrm>
            <a:off x="8014856" y="1216195"/>
            <a:ext cx="1603169"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rPr>
              <a:t>Professionalism</a:t>
            </a:r>
          </a:p>
        </p:txBody>
      </p:sp>
      <p:sp>
        <p:nvSpPr>
          <p:cNvPr id="17" name="TextBox 16"/>
          <p:cNvSpPr txBox="1"/>
          <p:nvPr/>
        </p:nvSpPr>
        <p:spPr>
          <a:xfrm>
            <a:off x="8056421" y="1578196"/>
            <a:ext cx="2171632" cy="2246769"/>
          </a:xfrm>
          <a:prstGeom prst="rect">
            <a:avLst/>
          </a:prstGeom>
          <a:noFill/>
        </p:spPr>
        <p:txBody>
          <a:bodyPr wrap="square" rtlCol="0">
            <a:spAutoFit/>
          </a:bodyPr>
          <a:lstStyle/>
          <a:p>
            <a:pPr marL="119063" indent="-119063" eaLnBrk="0" hangingPunct="0">
              <a:buFont typeface="Arial" pitchFamily="34" charset="0"/>
              <a:buChar char="•"/>
              <a:defRPr/>
            </a:pPr>
            <a:r>
              <a:rPr lang="en-US" sz="1400" dirty="0">
                <a:latin typeface="Calibri" panose="020F0502020204030204"/>
              </a:rPr>
              <a:t>Demonstrating Compliance</a:t>
            </a:r>
          </a:p>
          <a:p>
            <a:pPr marL="119063" indent="-119063" eaLnBrk="0" hangingPunct="0">
              <a:buFont typeface="Arial" pitchFamily="34" charset="0"/>
              <a:buChar char="•"/>
              <a:defRPr/>
            </a:pPr>
            <a:r>
              <a:rPr lang="en-US" sz="1400" dirty="0">
                <a:latin typeface="Calibri" panose="020F0502020204030204"/>
              </a:rPr>
              <a:t>Demonstrating Confidentiality</a:t>
            </a:r>
          </a:p>
          <a:p>
            <a:pPr marL="119063" indent="-119063" eaLnBrk="0" hangingPunct="0">
              <a:buFont typeface="Arial" pitchFamily="34" charset="0"/>
              <a:buChar char="•"/>
              <a:defRPr/>
            </a:pPr>
            <a:r>
              <a:rPr lang="en-US" sz="1400" dirty="0">
                <a:latin typeface="Calibri" panose="020F0502020204030204"/>
              </a:rPr>
              <a:t>Demonstrating Ethical Communication</a:t>
            </a:r>
          </a:p>
          <a:p>
            <a:pPr marL="119063" indent="-119063" eaLnBrk="0" hangingPunct="0">
              <a:buFont typeface="Arial" pitchFamily="34" charset="0"/>
              <a:buChar char="•"/>
              <a:defRPr/>
            </a:pPr>
            <a:r>
              <a:rPr lang="en-US" sz="1400" dirty="0">
                <a:latin typeface="Calibri" panose="020F0502020204030204"/>
              </a:rPr>
              <a:t>Growing &amp; Developing Professionally</a:t>
            </a:r>
          </a:p>
          <a:p>
            <a:pPr marL="119063" indent="-119063" eaLnBrk="0" hangingPunct="0">
              <a:buFont typeface="Arial" pitchFamily="34" charset="0"/>
              <a:buChar char="•"/>
              <a:defRPr/>
            </a:pPr>
            <a:r>
              <a:rPr lang="en-US" sz="1400" dirty="0">
                <a:latin typeface="Calibri" panose="020F0502020204030204"/>
              </a:rPr>
              <a:t>School Responsibilities</a:t>
            </a:r>
          </a:p>
          <a:p>
            <a:pPr marL="119063" indent="-119063" eaLnBrk="0" hangingPunct="0">
              <a:buFont typeface="Arial" pitchFamily="34" charset="0"/>
              <a:buChar char="•"/>
              <a:defRPr/>
            </a:pPr>
            <a:r>
              <a:rPr lang="en-US" sz="1400" dirty="0">
                <a:latin typeface="Calibri" panose="020F0502020204030204"/>
              </a:rPr>
              <a:t>Leadership</a:t>
            </a:r>
          </a:p>
        </p:txBody>
      </p:sp>
    </p:spTree>
    <p:extLst>
      <p:ext uri="{BB962C8B-B14F-4D97-AF65-F5344CB8AC3E}">
        <p14:creationId xmlns:p14="http://schemas.microsoft.com/office/powerpoint/2010/main" val="3756448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  </a:t>
            </a:r>
            <a:r>
              <a:rPr lang="en-US" dirty="0">
                <a:cs typeface="Calibri"/>
              </a:rPr>
              <a:t> South Carolina School Counselor Rubric</a:t>
            </a:r>
            <a:endParaRPr lang="en-US" dirty="0"/>
          </a:p>
        </p:txBody>
      </p:sp>
      <p:sp>
        <p:nvSpPr>
          <p:cNvPr id="24" name="Rectangle 23"/>
          <p:cNvSpPr/>
          <p:nvPr/>
        </p:nvSpPr>
        <p:spPr>
          <a:xfrm>
            <a:off x="822961" y="2323854"/>
            <a:ext cx="3038496"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rPr>
              <a:t>Planning</a:t>
            </a:r>
          </a:p>
        </p:txBody>
      </p:sp>
      <p:sp>
        <p:nvSpPr>
          <p:cNvPr id="14" name="TextBox 13"/>
          <p:cNvSpPr txBox="1"/>
          <p:nvPr/>
        </p:nvSpPr>
        <p:spPr>
          <a:xfrm>
            <a:off x="1611630" y="2928189"/>
            <a:ext cx="2154121" cy="738664"/>
          </a:xfrm>
          <a:prstGeom prst="rect">
            <a:avLst/>
          </a:prstGeom>
          <a:noFill/>
        </p:spPr>
        <p:txBody>
          <a:bodyPr wrap="square" rtlCol="0" anchor="t">
            <a:spAutoFit/>
          </a:bodyPr>
          <a:lstStyle/>
          <a:p>
            <a:pPr marL="118745" indent="-118745" defTabSz="685800">
              <a:buFont typeface="Arial" panose="020B0604020202020204" pitchFamily="34" charset="0"/>
              <a:buChar char="•"/>
            </a:pPr>
            <a:r>
              <a:rPr lang="en-US" sz="1400" dirty="0">
                <a:latin typeface="Calibri" panose="020F0502020204030204"/>
                <a:cs typeface="Calibri"/>
              </a:rPr>
              <a:t>Program Plans</a:t>
            </a:r>
          </a:p>
          <a:p>
            <a:pPr marL="118745" indent="-118745" defTabSz="685800">
              <a:buFont typeface="Arial" panose="020B0604020202020204" pitchFamily="34" charset="0"/>
              <a:buChar char="•"/>
            </a:pPr>
            <a:r>
              <a:rPr lang="en-US" sz="1400" dirty="0">
                <a:latin typeface="Calibri" panose="020F0502020204030204"/>
                <a:cs typeface="Calibri"/>
              </a:rPr>
              <a:t>Communication</a:t>
            </a:r>
          </a:p>
          <a:p>
            <a:pPr marL="118745" indent="-118745" defTabSz="685800">
              <a:buFont typeface="Arial" panose="020B0604020202020204" pitchFamily="34" charset="0"/>
              <a:buChar char="•"/>
            </a:pPr>
            <a:r>
              <a:rPr lang="en-US" sz="1400" dirty="0">
                <a:latin typeface="Calibri" panose="020F0502020204030204"/>
                <a:cs typeface="Calibri"/>
              </a:rPr>
              <a:t>Lesson Planning</a:t>
            </a:r>
            <a:endParaRPr lang="en-US" sz="1300" dirty="0">
              <a:latin typeface="Calibri" panose="020F0502020204030204"/>
              <a:cs typeface="Calibri"/>
            </a:endParaRPr>
          </a:p>
        </p:txBody>
      </p:sp>
      <p:sp>
        <p:nvSpPr>
          <p:cNvPr id="25" name="Rectangle 24"/>
          <p:cNvSpPr/>
          <p:nvPr/>
        </p:nvSpPr>
        <p:spPr>
          <a:xfrm>
            <a:off x="3545226" y="2338402"/>
            <a:ext cx="1895454"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srgbClr val="002060"/>
                </a:solidFill>
                <a:latin typeface="Calibri" panose="020F0502020204030204"/>
                <a:cs typeface="Calibri"/>
              </a:rPr>
              <a:t>Program Management</a:t>
            </a:r>
          </a:p>
        </p:txBody>
      </p:sp>
      <p:sp>
        <p:nvSpPr>
          <p:cNvPr id="15" name="TextBox 14"/>
          <p:cNvSpPr txBox="1"/>
          <p:nvPr/>
        </p:nvSpPr>
        <p:spPr>
          <a:xfrm>
            <a:off x="3734500" y="2902422"/>
            <a:ext cx="1516905" cy="738664"/>
          </a:xfrm>
          <a:prstGeom prst="rect">
            <a:avLst/>
          </a:prstGeom>
          <a:noFill/>
        </p:spPr>
        <p:txBody>
          <a:bodyPr wrap="square" rtlCol="0" anchor="t">
            <a:spAutoFit/>
          </a:bodyPr>
          <a:lstStyle/>
          <a:p>
            <a:pPr marL="118745" indent="-118745" eaLnBrk="0" hangingPunct="0">
              <a:buFont typeface="Arial" pitchFamily="34" charset="0"/>
              <a:buChar char="•"/>
              <a:defRPr/>
            </a:pPr>
            <a:r>
              <a:rPr lang="en-US" sz="1400" dirty="0">
                <a:latin typeface="Calibri" panose="020F0502020204030204"/>
                <a:cs typeface="Calibri"/>
              </a:rPr>
              <a:t>Assessment</a:t>
            </a:r>
          </a:p>
          <a:p>
            <a:pPr marL="118745" indent="-118745">
              <a:buFont typeface="Arial" pitchFamily="34" charset="0"/>
              <a:buChar char="•"/>
              <a:defRPr/>
            </a:pPr>
            <a:r>
              <a:rPr lang="en-US" sz="1400" dirty="0">
                <a:latin typeface="Calibri" panose="020F0502020204030204"/>
                <a:cs typeface="Calibri"/>
              </a:rPr>
              <a:t>Progress Monitoring</a:t>
            </a:r>
          </a:p>
        </p:txBody>
      </p:sp>
      <p:sp>
        <p:nvSpPr>
          <p:cNvPr id="27" name="Rectangle 26"/>
          <p:cNvSpPr/>
          <p:nvPr/>
        </p:nvSpPr>
        <p:spPr>
          <a:xfrm>
            <a:off x="5840673" y="2321874"/>
            <a:ext cx="2398822"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srgbClr val="002060"/>
                </a:solidFill>
                <a:latin typeface="Calibri" panose="020F0502020204030204"/>
                <a:cs typeface="Calibri"/>
              </a:rPr>
              <a:t>Direct &amp; Indirect Services</a:t>
            </a:r>
          </a:p>
        </p:txBody>
      </p:sp>
      <p:sp>
        <p:nvSpPr>
          <p:cNvPr id="16" name="TextBox 15"/>
          <p:cNvSpPr txBox="1"/>
          <p:nvPr/>
        </p:nvSpPr>
        <p:spPr>
          <a:xfrm>
            <a:off x="5899955" y="2908230"/>
            <a:ext cx="2315689" cy="523220"/>
          </a:xfrm>
          <a:prstGeom prst="rect">
            <a:avLst/>
          </a:prstGeom>
          <a:noFill/>
        </p:spPr>
        <p:txBody>
          <a:bodyPr wrap="square" rtlCol="0" anchor="t">
            <a:spAutoFit/>
          </a:bodyPr>
          <a:lstStyle/>
          <a:p>
            <a:pPr marL="118745" indent="-118745" eaLnBrk="0" hangingPunct="0">
              <a:buFont typeface="Arial" pitchFamily="34" charset="0"/>
              <a:buChar char="•"/>
              <a:defRPr/>
            </a:pPr>
            <a:r>
              <a:rPr lang="en-US" sz="1400" dirty="0">
                <a:cs typeface="Calibri"/>
              </a:rPr>
              <a:t>Direct Services</a:t>
            </a:r>
          </a:p>
          <a:p>
            <a:pPr marL="118745" indent="-118745">
              <a:buFont typeface="Arial" pitchFamily="34" charset="0"/>
              <a:buChar char="•"/>
              <a:defRPr/>
            </a:pPr>
            <a:r>
              <a:rPr lang="en-US" sz="1400" dirty="0">
                <a:cs typeface="Calibri"/>
              </a:rPr>
              <a:t>Indirect Services</a:t>
            </a:r>
          </a:p>
        </p:txBody>
      </p:sp>
      <p:sp>
        <p:nvSpPr>
          <p:cNvPr id="26" name="Rectangle 25"/>
          <p:cNvSpPr/>
          <p:nvPr/>
        </p:nvSpPr>
        <p:spPr>
          <a:xfrm>
            <a:off x="8404315" y="2325833"/>
            <a:ext cx="1603169"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srgbClr val="002060"/>
                </a:solidFill>
                <a:latin typeface="Calibri" panose="020F0502020204030204"/>
              </a:rPr>
              <a:t>Professionalism</a:t>
            </a:r>
          </a:p>
        </p:txBody>
      </p:sp>
      <p:sp>
        <p:nvSpPr>
          <p:cNvPr id="17" name="TextBox 16"/>
          <p:cNvSpPr txBox="1"/>
          <p:nvPr/>
        </p:nvSpPr>
        <p:spPr>
          <a:xfrm>
            <a:off x="8402472" y="2821419"/>
            <a:ext cx="2398878" cy="1585049"/>
          </a:xfrm>
          <a:prstGeom prst="rect">
            <a:avLst/>
          </a:prstGeom>
          <a:noFill/>
        </p:spPr>
        <p:txBody>
          <a:bodyPr wrap="square" rtlCol="0" anchor="t">
            <a:spAutoFit/>
          </a:bodyPr>
          <a:lstStyle/>
          <a:p>
            <a:pPr marL="118745" indent="-118745" eaLnBrk="0" hangingPunct="0">
              <a:buFont typeface="Arial" pitchFamily="34" charset="0"/>
              <a:buChar char="•"/>
              <a:defRPr/>
            </a:pPr>
            <a:r>
              <a:rPr lang="en-US" sz="1400" dirty="0">
                <a:cs typeface="Calibri"/>
              </a:rPr>
              <a:t>Ethics</a:t>
            </a:r>
          </a:p>
          <a:p>
            <a:pPr marL="118745" indent="-118745">
              <a:buFont typeface="Arial" pitchFamily="34" charset="0"/>
              <a:buChar char="•"/>
              <a:defRPr/>
            </a:pPr>
            <a:r>
              <a:rPr lang="en-US" sz="1400" dirty="0">
                <a:cs typeface="Calibri"/>
              </a:rPr>
              <a:t>Growing &amp; Developing Professionally</a:t>
            </a:r>
          </a:p>
          <a:p>
            <a:pPr marL="118745" indent="-118745">
              <a:buFont typeface="Arial" pitchFamily="34" charset="0"/>
              <a:buChar char="•"/>
              <a:defRPr/>
            </a:pPr>
            <a:r>
              <a:rPr lang="en-US" sz="1400" dirty="0">
                <a:cs typeface="Calibri"/>
              </a:rPr>
              <a:t>Student Success</a:t>
            </a:r>
          </a:p>
          <a:p>
            <a:pPr marL="118745" indent="-118745">
              <a:buFont typeface="Arial" pitchFamily="34" charset="0"/>
              <a:buChar char="•"/>
              <a:defRPr/>
            </a:pPr>
            <a:r>
              <a:rPr lang="en-US" sz="1400" dirty="0">
                <a:cs typeface="Calibri"/>
              </a:rPr>
              <a:t>Leadership</a:t>
            </a:r>
          </a:p>
          <a:p>
            <a:pPr marL="118745" indent="-118745">
              <a:buFont typeface="Arial" pitchFamily="34" charset="0"/>
              <a:buChar char="•"/>
              <a:defRPr/>
            </a:pPr>
            <a:r>
              <a:rPr lang="en-US" sz="1400" dirty="0">
                <a:cs typeface="Calibri"/>
              </a:rPr>
              <a:t>Collaboration</a:t>
            </a:r>
          </a:p>
          <a:p>
            <a:pPr marL="118745" indent="-118745">
              <a:buFont typeface="Arial" pitchFamily="34" charset="0"/>
              <a:buChar char="•"/>
              <a:defRPr/>
            </a:pPr>
            <a:endParaRPr lang="en-US" sz="1300" dirty="0">
              <a:solidFill>
                <a:srgbClr val="FFFFFF"/>
              </a:solidFill>
              <a:cs typeface="Calibri"/>
            </a:endParaRPr>
          </a:p>
        </p:txBody>
      </p:sp>
    </p:spTree>
    <p:extLst>
      <p:ext uri="{BB962C8B-B14F-4D97-AF65-F5344CB8AC3E}">
        <p14:creationId xmlns:p14="http://schemas.microsoft.com/office/powerpoint/2010/main" val="2635337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2FE9-4545-4788-A52D-F6D658F449BD}"/>
              </a:ext>
            </a:extLst>
          </p:cNvPr>
          <p:cNvSpPr>
            <a:spLocks noGrp="1"/>
          </p:cNvSpPr>
          <p:nvPr>
            <p:ph type="title"/>
          </p:nvPr>
        </p:nvSpPr>
        <p:spPr/>
        <p:txBody>
          <a:bodyPr>
            <a:normAutofit/>
          </a:bodyPr>
          <a:lstStyle/>
          <a:p>
            <a:r>
              <a:rPr lang="en-US" sz="3200" dirty="0">
                <a:latin typeface="Rockwell"/>
                <a:cs typeface="Calibri"/>
              </a:rPr>
              <a:t>Objectives</a:t>
            </a:r>
            <a:endParaRPr lang="en-US" sz="3200" dirty="0">
              <a:latin typeface="Rockwell"/>
            </a:endParaRPr>
          </a:p>
        </p:txBody>
      </p:sp>
      <p:sp>
        <p:nvSpPr>
          <p:cNvPr id="3" name="Content Placeholder 2">
            <a:extLst>
              <a:ext uri="{FF2B5EF4-FFF2-40B4-BE49-F238E27FC236}">
                <a16:creationId xmlns:a16="http://schemas.microsoft.com/office/drawing/2014/main" id="{576DE1D4-7960-435F-BAD5-DEE247137E27}"/>
              </a:ext>
            </a:extLst>
          </p:cNvPr>
          <p:cNvSpPr>
            <a:spLocks noGrp="1"/>
          </p:cNvSpPr>
          <p:nvPr>
            <p:ph idx="1"/>
          </p:nvPr>
        </p:nvSpPr>
        <p:spPr/>
        <p:txBody>
          <a:bodyPr vert="horz" lIns="0" tIns="0" rIns="0" bIns="0" rtlCol="0" anchor="t">
            <a:normAutofit fontScale="92500" lnSpcReduction="10000"/>
          </a:bodyPr>
          <a:lstStyle/>
          <a:p>
            <a:pPr marL="0" indent="0">
              <a:buNone/>
            </a:pPr>
            <a:r>
              <a:rPr lang="en-US" dirty="0">
                <a:cs typeface="Calibri"/>
              </a:rPr>
              <a:t>Participants will:</a:t>
            </a:r>
          </a:p>
          <a:p>
            <a:r>
              <a:rPr lang="en-US" dirty="0">
                <a:cs typeface="Calibri"/>
              </a:rPr>
              <a:t>Become familiar with the Special Areas  training process</a:t>
            </a:r>
          </a:p>
          <a:p>
            <a:r>
              <a:rPr lang="en-US" dirty="0">
                <a:cs typeface="Calibri"/>
              </a:rPr>
              <a:t>Be exposed to the evaluation instrument to support educator growth and improved instruction</a:t>
            </a:r>
          </a:p>
          <a:p>
            <a:r>
              <a:rPr lang="en-US" dirty="0">
                <a:cs typeface="Calibri"/>
              </a:rPr>
              <a:t>Understand that the Special Areas ADEPT process is based on best practices and an ongoing system of feedback and support.</a:t>
            </a:r>
          </a:p>
          <a:p>
            <a:r>
              <a:rPr lang="en-US" dirty="0">
                <a:cs typeface="Calibri"/>
              </a:rPr>
              <a:t>Participate in activities that can be used to enhance the Evaluator Training through face-to-face experiences</a:t>
            </a:r>
          </a:p>
          <a:p>
            <a:r>
              <a:rPr lang="en-US" dirty="0">
                <a:cs typeface="Calibri"/>
              </a:rPr>
              <a:t>Understand the steps necessary to manage training and certification of special area evaluators and mentors</a:t>
            </a:r>
          </a:p>
          <a:p>
            <a:r>
              <a:rPr lang="en-US" dirty="0">
                <a:cs typeface="Calibri"/>
              </a:rPr>
              <a:t>Understand the key features of the Moodle virtual learning platform being used to train evaluators and mentors</a:t>
            </a:r>
          </a:p>
          <a:p>
            <a:pPr lvl="1"/>
            <a:endParaRPr lang="en-US" dirty="0">
              <a:solidFill>
                <a:schemeClr val="accent6"/>
              </a:solidFill>
              <a:cs typeface="Calibri"/>
            </a:endParaRPr>
          </a:p>
          <a:p>
            <a:endParaRPr lang="en-US" dirty="0">
              <a:cs typeface="Calibri"/>
            </a:endParaRPr>
          </a:p>
        </p:txBody>
      </p:sp>
      <p:pic>
        <p:nvPicPr>
          <p:cNvPr id="4" name="Picture 6" descr="A picture containing text, map&#10;&#10;Description generated with very high confidence">
            <a:extLst>
              <a:ext uri="{FF2B5EF4-FFF2-40B4-BE49-F238E27FC236}">
                <a16:creationId xmlns:a16="http://schemas.microsoft.com/office/drawing/2014/main" id="{BE1ABCAC-FD81-478D-861D-93D9F8842933}"/>
              </a:ext>
            </a:extLst>
          </p:cNvPr>
          <p:cNvPicPr>
            <a:picLocks noChangeAspect="1"/>
          </p:cNvPicPr>
          <p:nvPr/>
        </p:nvPicPr>
        <p:blipFill>
          <a:blip r:embed="rId3"/>
          <a:stretch>
            <a:fillRect/>
          </a:stretch>
        </p:blipFill>
        <p:spPr>
          <a:xfrm>
            <a:off x="8221046" y="372915"/>
            <a:ext cx="1626154" cy="1584209"/>
          </a:xfrm>
          <a:prstGeom prst="rect">
            <a:avLst/>
          </a:prstGeom>
        </p:spPr>
      </p:pic>
    </p:spTree>
    <p:extLst>
      <p:ext uri="{BB962C8B-B14F-4D97-AF65-F5344CB8AC3E}">
        <p14:creationId xmlns:p14="http://schemas.microsoft.com/office/powerpoint/2010/main" val="1361727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   </a:t>
            </a:r>
            <a:r>
              <a:rPr lang="en-US" dirty="0">
                <a:cs typeface="Calibri"/>
              </a:rPr>
              <a:t>South Carolina School Librarian Rubric</a:t>
            </a:r>
            <a:endParaRPr lang="en-US" dirty="0"/>
          </a:p>
        </p:txBody>
      </p:sp>
      <p:sp>
        <p:nvSpPr>
          <p:cNvPr id="24" name="Rectangle 23"/>
          <p:cNvSpPr/>
          <p:nvPr/>
        </p:nvSpPr>
        <p:spPr>
          <a:xfrm>
            <a:off x="2255035" y="1462406"/>
            <a:ext cx="1603169"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dirty="0">
                <a:solidFill>
                  <a:srgbClr val="002060"/>
                </a:solidFill>
                <a:latin typeface="Calibri" panose="020F0502020204030204"/>
                <a:cs typeface="Calibri"/>
              </a:rPr>
              <a:t>Instruction</a:t>
            </a:r>
          </a:p>
        </p:txBody>
      </p:sp>
      <p:sp>
        <p:nvSpPr>
          <p:cNvPr id="14" name="TextBox 13"/>
          <p:cNvSpPr txBox="1"/>
          <p:nvPr/>
        </p:nvSpPr>
        <p:spPr>
          <a:xfrm>
            <a:off x="2259175" y="1871946"/>
            <a:ext cx="1671843" cy="2462213"/>
          </a:xfrm>
          <a:prstGeom prst="rect">
            <a:avLst/>
          </a:prstGeom>
          <a:noFill/>
        </p:spPr>
        <p:txBody>
          <a:bodyPr wrap="square" lIns="91440" tIns="45720" rIns="91440" bIns="45720" rtlCol="0" anchor="t">
            <a:spAutoFit/>
          </a:bodyPr>
          <a:lstStyle/>
          <a:p>
            <a:pPr marL="118745" indent="-118745" defTabSz="685800">
              <a:buFont typeface="Arial" panose="020B0604020202020204" pitchFamily="34" charset="0"/>
              <a:buChar char="•"/>
              <a:defRPr/>
            </a:pPr>
            <a:r>
              <a:rPr lang="en-US" sz="1400" dirty="0">
                <a:latin typeface="Calibri" panose="020F0502020204030204"/>
                <a:cs typeface="Calibri"/>
              </a:rPr>
              <a:t>Promoting Literacy</a:t>
            </a:r>
          </a:p>
          <a:p>
            <a:pPr marL="118745" indent="-118745" defTabSz="685800">
              <a:buFont typeface="Arial" panose="020B0604020202020204" pitchFamily="34" charset="0"/>
              <a:buChar char="•"/>
              <a:defRPr/>
            </a:pPr>
            <a:r>
              <a:rPr lang="en-US" sz="1400" dirty="0">
                <a:latin typeface="Calibri" panose="020F0502020204030204"/>
                <a:cs typeface="Calibri"/>
              </a:rPr>
              <a:t>Promoting Inquiry</a:t>
            </a:r>
          </a:p>
          <a:p>
            <a:pPr marL="118745" indent="-118745" defTabSz="685800">
              <a:buFont typeface="Arial" panose="020B0604020202020204" pitchFamily="34" charset="0"/>
              <a:buChar char="•"/>
              <a:defRPr/>
            </a:pPr>
            <a:r>
              <a:rPr lang="en-US" sz="1400" dirty="0">
                <a:latin typeface="Calibri" panose="020F0502020204030204"/>
                <a:cs typeface="Calibri"/>
              </a:rPr>
              <a:t>Motivating Learners</a:t>
            </a:r>
          </a:p>
          <a:p>
            <a:pPr marL="118745" indent="-118745" defTabSz="685800">
              <a:buFont typeface="Arial" panose="020B0604020202020204" pitchFamily="34" charset="0"/>
              <a:buChar char="•"/>
              <a:defRPr/>
            </a:pPr>
            <a:r>
              <a:rPr lang="en-US" sz="1400" dirty="0">
                <a:latin typeface="Calibri" panose="020F0502020204030204"/>
                <a:cs typeface="Calibri"/>
              </a:rPr>
              <a:t>Librarian Knowledge of Learners</a:t>
            </a:r>
          </a:p>
          <a:p>
            <a:pPr marL="118745" indent="-118745" defTabSz="685800">
              <a:buFont typeface="Arial" panose="020B0604020202020204" pitchFamily="34" charset="0"/>
              <a:buChar char="•"/>
              <a:defRPr/>
            </a:pPr>
            <a:r>
              <a:rPr lang="en-US" sz="1400" dirty="0">
                <a:latin typeface="Calibri" panose="020F0502020204030204"/>
                <a:cs typeface="Calibri"/>
              </a:rPr>
              <a:t>Learner Collaboration</a:t>
            </a:r>
          </a:p>
          <a:p>
            <a:pPr marL="118745" indent="-118745" defTabSz="685800">
              <a:buFont typeface="Arial" panose="020B0604020202020204" pitchFamily="34" charset="0"/>
              <a:buChar char="•"/>
              <a:defRPr/>
            </a:pPr>
            <a:r>
              <a:rPr lang="en-US" sz="1400" dirty="0">
                <a:latin typeface="Calibri" panose="020F0502020204030204"/>
                <a:cs typeface="Calibri"/>
              </a:rPr>
              <a:t>Thinking</a:t>
            </a:r>
          </a:p>
          <a:p>
            <a:pPr marL="118745" indent="-118745" defTabSz="685800">
              <a:buFont typeface="Arial" panose="020B0604020202020204" pitchFamily="34" charset="0"/>
              <a:buChar char="•"/>
              <a:defRPr/>
            </a:pPr>
            <a:r>
              <a:rPr lang="en-US" sz="1400" dirty="0">
                <a:latin typeface="Calibri" panose="020F0502020204030204"/>
                <a:cs typeface="Calibri"/>
              </a:rPr>
              <a:t>Problem Solving</a:t>
            </a:r>
            <a:endParaRPr lang="en-US" sz="1300" dirty="0">
              <a:latin typeface="Calibri" panose="020F0502020204030204"/>
              <a:cs typeface="Calibri"/>
            </a:endParaRPr>
          </a:p>
        </p:txBody>
      </p:sp>
      <p:sp>
        <p:nvSpPr>
          <p:cNvPr id="25" name="Rectangle 24"/>
          <p:cNvSpPr/>
          <p:nvPr/>
        </p:nvSpPr>
        <p:spPr>
          <a:xfrm>
            <a:off x="3927721" y="1462403"/>
            <a:ext cx="1723512"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dirty="0">
                <a:solidFill>
                  <a:srgbClr val="002060"/>
                </a:solidFill>
                <a:latin typeface="Calibri" panose="020F0502020204030204"/>
                <a:cs typeface="Calibri"/>
              </a:rPr>
              <a:t>Environment</a:t>
            </a:r>
          </a:p>
        </p:txBody>
      </p:sp>
      <p:sp>
        <p:nvSpPr>
          <p:cNvPr id="15" name="TextBox 14"/>
          <p:cNvSpPr txBox="1"/>
          <p:nvPr/>
        </p:nvSpPr>
        <p:spPr>
          <a:xfrm>
            <a:off x="3927722" y="1902724"/>
            <a:ext cx="1631421" cy="2431435"/>
          </a:xfrm>
          <a:prstGeom prst="rect">
            <a:avLst/>
          </a:prstGeom>
          <a:noFill/>
        </p:spPr>
        <p:txBody>
          <a:bodyPr wrap="square" rtlCol="0" anchor="t">
            <a:spAutoFit/>
          </a:bodyPr>
          <a:lstStyle/>
          <a:p>
            <a:pPr marL="118745" indent="-118745" eaLnBrk="0" hangingPunct="0">
              <a:buFont typeface="Arial" pitchFamily="34" charset="0"/>
              <a:buChar char="•"/>
              <a:defRPr/>
            </a:pPr>
            <a:r>
              <a:rPr lang="en-US" sz="1400" dirty="0">
                <a:latin typeface="Calibri" panose="020F0502020204030204"/>
                <a:cs typeface="Calibri"/>
              </a:rPr>
              <a:t>Multiple Perspectives</a:t>
            </a:r>
          </a:p>
          <a:p>
            <a:pPr marL="118745" indent="-118745">
              <a:buFont typeface="Arial" pitchFamily="34" charset="0"/>
              <a:buChar char="•"/>
              <a:defRPr/>
            </a:pPr>
            <a:r>
              <a:rPr lang="en-US" sz="1400" dirty="0">
                <a:latin typeface="Calibri" panose="020F0502020204030204"/>
                <a:cs typeface="Calibri"/>
              </a:rPr>
              <a:t>Collaborative Conversations</a:t>
            </a:r>
          </a:p>
          <a:p>
            <a:pPr marL="118745" indent="-118745">
              <a:buFont typeface="Arial" pitchFamily="34" charset="0"/>
              <a:buChar char="•"/>
              <a:defRPr/>
            </a:pPr>
            <a:r>
              <a:rPr lang="en-US" sz="1400" dirty="0">
                <a:latin typeface="Calibri" panose="020F0502020204030204"/>
                <a:cs typeface="Calibri"/>
              </a:rPr>
              <a:t>Learning Environment</a:t>
            </a:r>
          </a:p>
          <a:p>
            <a:pPr marL="118745" indent="-118745">
              <a:buFont typeface="Arial" pitchFamily="34" charset="0"/>
              <a:buChar char="•"/>
              <a:defRPr/>
            </a:pPr>
            <a:r>
              <a:rPr lang="en-US" sz="1400" dirty="0">
                <a:latin typeface="Calibri" panose="020F0502020204030204"/>
                <a:cs typeface="Calibri"/>
              </a:rPr>
              <a:t>Learner Feedback</a:t>
            </a:r>
          </a:p>
          <a:p>
            <a:pPr marL="118745" indent="-118745">
              <a:buFont typeface="Arial" pitchFamily="34" charset="0"/>
              <a:buChar char="•"/>
              <a:defRPr/>
            </a:pPr>
            <a:r>
              <a:rPr lang="en-US" sz="1400" dirty="0">
                <a:latin typeface="Calibri" panose="020F0502020204030204"/>
                <a:cs typeface="Calibri"/>
              </a:rPr>
              <a:t>Learner Engagement</a:t>
            </a:r>
          </a:p>
          <a:p>
            <a:pPr>
              <a:defRPr/>
            </a:pPr>
            <a:endParaRPr lang="en-US" sz="1300" dirty="0">
              <a:solidFill>
                <a:srgbClr val="FFFFFF"/>
              </a:solidFill>
              <a:latin typeface="Calibri" panose="020F0502020204030204"/>
              <a:cs typeface="Calibri"/>
            </a:endParaRPr>
          </a:p>
          <a:p>
            <a:pPr>
              <a:defRPr/>
            </a:pPr>
            <a:endParaRPr lang="en-US" sz="1300" dirty="0">
              <a:solidFill>
                <a:srgbClr val="FFFFFF"/>
              </a:solidFill>
              <a:latin typeface="Calibri" panose="020F0502020204030204"/>
              <a:cs typeface="Calibri"/>
            </a:endParaRPr>
          </a:p>
        </p:txBody>
      </p:sp>
      <p:sp>
        <p:nvSpPr>
          <p:cNvPr id="27" name="Rectangle 26"/>
          <p:cNvSpPr/>
          <p:nvPr/>
        </p:nvSpPr>
        <p:spPr>
          <a:xfrm>
            <a:off x="5735214" y="1462403"/>
            <a:ext cx="2398822"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dirty="0">
                <a:solidFill>
                  <a:srgbClr val="002060"/>
                </a:solidFill>
                <a:latin typeface="Calibri" panose="020F0502020204030204"/>
                <a:cs typeface="Calibri"/>
              </a:rPr>
              <a:t>Library Services &amp; Management</a:t>
            </a:r>
          </a:p>
        </p:txBody>
      </p:sp>
      <p:sp>
        <p:nvSpPr>
          <p:cNvPr id="16" name="TextBox 15"/>
          <p:cNvSpPr txBox="1"/>
          <p:nvPr/>
        </p:nvSpPr>
        <p:spPr>
          <a:xfrm>
            <a:off x="5735215" y="1902724"/>
            <a:ext cx="2315689" cy="954107"/>
          </a:xfrm>
          <a:prstGeom prst="rect">
            <a:avLst/>
          </a:prstGeom>
          <a:noFill/>
        </p:spPr>
        <p:txBody>
          <a:bodyPr wrap="square" rtlCol="0" anchor="t">
            <a:spAutoFit/>
          </a:bodyPr>
          <a:lstStyle/>
          <a:p>
            <a:pPr marL="118745" indent="-118745" eaLnBrk="0" hangingPunct="0">
              <a:buFont typeface="Arial" pitchFamily="34" charset="0"/>
              <a:buChar char="•"/>
              <a:defRPr/>
            </a:pPr>
            <a:r>
              <a:rPr lang="en-US" sz="1400" dirty="0">
                <a:latin typeface="Calibri" panose="020F0502020204030204"/>
                <a:cs typeface="Calibri"/>
              </a:rPr>
              <a:t>Seeking Information</a:t>
            </a:r>
          </a:p>
          <a:p>
            <a:pPr marL="118745" indent="-118745">
              <a:buFont typeface="Arial" pitchFamily="34" charset="0"/>
              <a:buChar char="•"/>
              <a:defRPr/>
            </a:pPr>
            <a:r>
              <a:rPr lang="en-US" sz="1400" dirty="0">
                <a:latin typeface="Calibri" panose="020F0502020204030204"/>
                <a:cs typeface="Calibri"/>
              </a:rPr>
              <a:t>Sharing &amp; Crediting Sources</a:t>
            </a:r>
          </a:p>
          <a:p>
            <a:pPr marL="118745" indent="-118745">
              <a:buFont typeface="Arial" pitchFamily="34" charset="0"/>
              <a:buChar char="•"/>
              <a:defRPr/>
            </a:pPr>
            <a:r>
              <a:rPr lang="en-US" sz="1400" dirty="0">
                <a:latin typeface="Calibri" panose="020F0502020204030204"/>
                <a:cs typeface="Calibri"/>
              </a:rPr>
              <a:t>Resource Management</a:t>
            </a:r>
          </a:p>
          <a:p>
            <a:pPr marL="118745" indent="-118745">
              <a:buFont typeface="Arial" pitchFamily="34" charset="0"/>
              <a:buChar char="•"/>
              <a:defRPr/>
            </a:pPr>
            <a:r>
              <a:rPr lang="en-US" sz="1400" dirty="0">
                <a:latin typeface="Calibri" panose="020F0502020204030204"/>
                <a:cs typeface="Calibri"/>
              </a:rPr>
              <a:t>Library Administration</a:t>
            </a:r>
          </a:p>
        </p:txBody>
      </p:sp>
      <p:sp>
        <p:nvSpPr>
          <p:cNvPr id="26" name="Rectangle 25"/>
          <p:cNvSpPr/>
          <p:nvPr/>
        </p:nvSpPr>
        <p:spPr>
          <a:xfrm>
            <a:off x="8215644" y="1436664"/>
            <a:ext cx="1603169" cy="4037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dirty="0">
                <a:solidFill>
                  <a:srgbClr val="002060"/>
                </a:solidFill>
                <a:latin typeface="Calibri" panose="020F0502020204030204"/>
              </a:rPr>
              <a:t>Professionalism</a:t>
            </a:r>
          </a:p>
        </p:txBody>
      </p:sp>
      <p:sp>
        <p:nvSpPr>
          <p:cNvPr id="17" name="TextBox 16"/>
          <p:cNvSpPr txBox="1"/>
          <p:nvPr/>
        </p:nvSpPr>
        <p:spPr>
          <a:xfrm>
            <a:off x="8215643" y="1913404"/>
            <a:ext cx="1603169" cy="2231380"/>
          </a:xfrm>
          <a:prstGeom prst="rect">
            <a:avLst/>
          </a:prstGeom>
          <a:noFill/>
        </p:spPr>
        <p:txBody>
          <a:bodyPr wrap="square" rtlCol="0" anchor="t">
            <a:spAutoFit/>
          </a:bodyPr>
          <a:lstStyle/>
          <a:p>
            <a:pPr marL="118745" indent="-118745" eaLnBrk="0" hangingPunct="0">
              <a:buFont typeface="Arial" pitchFamily="34" charset="0"/>
              <a:buChar char="•"/>
              <a:defRPr/>
            </a:pPr>
            <a:r>
              <a:rPr lang="en-US" sz="1400" dirty="0">
                <a:latin typeface="Calibri" panose="020F0502020204030204"/>
                <a:cs typeface="Calibri"/>
              </a:rPr>
              <a:t>Collaboration</a:t>
            </a:r>
          </a:p>
          <a:p>
            <a:pPr marL="118745" indent="-118745">
              <a:buFont typeface="Arial" pitchFamily="34" charset="0"/>
              <a:buChar char="•"/>
              <a:defRPr/>
            </a:pPr>
            <a:r>
              <a:rPr lang="en-US" sz="1400" dirty="0">
                <a:latin typeface="Calibri" panose="020F0502020204030204"/>
                <a:cs typeface="Calibri"/>
              </a:rPr>
              <a:t>Ethical Use</a:t>
            </a:r>
          </a:p>
          <a:p>
            <a:pPr marL="118745" indent="-118745">
              <a:buFont typeface="Arial" pitchFamily="34" charset="0"/>
              <a:buChar char="•"/>
              <a:defRPr/>
            </a:pPr>
            <a:r>
              <a:rPr lang="en-US" sz="1400" dirty="0">
                <a:latin typeface="Calibri" panose="020F0502020204030204"/>
                <a:cs typeface="Calibri"/>
              </a:rPr>
              <a:t>Growing &amp; Developing  Professionally</a:t>
            </a:r>
          </a:p>
          <a:p>
            <a:pPr marL="118745" indent="-118745">
              <a:buFont typeface="Arial" pitchFamily="34" charset="0"/>
              <a:buChar char="•"/>
              <a:defRPr/>
            </a:pPr>
            <a:r>
              <a:rPr lang="en-US" sz="1400" dirty="0">
                <a:latin typeface="Calibri" panose="020F0502020204030204"/>
                <a:cs typeface="Calibri"/>
              </a:rPr>
              <a:t>Community Involvement</a:t>
            </a:r>
          </a:p>
          <a:p>
            <a:pPr marL="118745" indent="-118745">
              <a:buFont typeface="Arial" pitchFamily="34" charset="0"/>
              <a:buChar char="•"/>
              <a:defRPr/>
            </a:pPr>
            <a:r>
              <a:rPr lang="en-US" sz="1400" dirty="0">
                <a:latin typeface="Calibri" panose="020F0502020204030204"/>
                <a:cs typeface="Calibri"/>
              </a:rPr>
              <a:t>School Responsibilities</a:t>
            </a:r>
          </a:p>
          <a:p>
            <a:pPr marL="118745" indent="-118745">
              <a:buFont typeface="Arial" pitchFamily="34" charset="0"/>
              <a:buChar char="•"/>
              <a:defRPr/>
            </a:pPr>
            <a:endParaRPr lang="en-US" sz="1300" dirty="0">
              <a:solidFill>
                <a:srgbClr val="FFFFFF"/>
              </a:solidFill>
              <a:latin typeface="Calibri" panose="020F0502020204030204"/>
              <a:cs typeface="Calibri"/>
            </a:endParaRPr>
          </a:p>
        </p:txBody>
      </p:sp>
    </p:spTree>
    <p:extLst>
      <p:ext uri="{BB962C8B-B14F-4D97-AF65-F5344CB8AC3E}">
        <p14:creationId xmlns:p14="http://schemas.microsoft.com/office/powerpoint/2010/main" val="37806577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Parts of the Rubric</a:t>
            </a:r>
          </a:p>
        </p:txBody>
      </p:sp>
      <p:pic>
        <p:nvPicPr>
          <p:cNvPr id="4" name="Content Placeholder 3">
            <a:extLs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1963738" y="2000576"/>
            <a:ext cx="8229600" cy="3306110"/>
          </a:xfrm>
        </p:spPr>
      </p:pic>
      <p:sp>
        <p:nvSpPr>
          <p:cNvPr id="10" name="TextBox 9"/>
          <p:cNvSpPr txBox="1"/>
          <p:nvPr/>
        </p:nvSpPr>
        <p:spPr>
          <a:xfrm>
            <a:off x="1840550" y="1497463"/>
            <a:ext cx="1008609" cy="369332"/>
          </a:xfrm>
          <a:prstGeom prst="rect">
            <a:avLst/>
          </a:prstGeom>
          <a:noFill/>
        </p:spPr>
        <p:txBody>
          <a:bodyPr wrap="none" lIns="91440" tIns="45720" rIns="91440" bIns="45720" rtlCol="0" anchor="t">
            <a:spAutoFit/>
          </a:bodyPr>
          <a:lstStyle/>
          <a:p>
            <a:r>
              <a:rPr lang="en-US" dirty="0"/>
              <a:t>Domains</a:t>
            </a:r>
            <a:endParaRPr lang="en-US" dirty="0">
              <a:ea typeface="Calibri"/>
              <a:cs typeface="Calibri"/>
            </a:endParaRPr>
          </a:p>
        </p:txBody>
      </p:sp>
      <p:sp>
        <p:nvSpPr>
          <p:cNvPr id="11" name="TextBox 10"/>
          <p:cNvSpPr txBox="1"/>
          <p:nvPr/>
        </p:nvSpPr>
        <p:spPr>
          <a:xfrm>
            <a:off x="3118901" y="1497463"/>
            <a:ext cx="1105752" cy="369332"/>
          </a:xfrm>
          <a:prstGeom prst="rect">
            <a:avLst/>
          </a:prstGeom>
          <a:noFill/>
        </p:spPr>
        <p:txBody>
          <a:bodyPr wrap="none" rtlCol="0">
            <a:spAutoFit/>
          </a:bodyPr>
          <a:lstStyle/>
          <a:p>
            <a:r>
              <a:rPr lang="en-US" dirty="0"/>
              <a:t>Indicators</a:t>
            </a:r>
          </a:p>
        </p:txBody>
      </p:sp>
      <p:sp>
        <p:nvSpPr>
          <p:cNvPr id="12" name="TextBox 11"/>
          <p:cNvSpPr txBox="1"/>
          <p:nvPr/>
        </p:nvSpPr>
        <p:spPr>
          <a:xfrm>
            <a:off x="4494397" y="1483360"/>
            <a:ext cx="1513331" cy="369332"/>
          </a:xfrm>
          <a:prstGeom prst="rect">
            <a:avLst/>
          </a:prstGeom>
          <a:noFill/>
        </p:spPr>
        <p:txBody>
          <a:bodyPr wrap="square" rtlCol="0">
            <a:spAutoFit/>
          </a:bodyPr>
          <a:lstStyle/>
          <a:p>
            <a:r>
              <a:rPr lang="en-US" dirty="0"/>
              <a:t>Descriptors</a:t>
            </a:r>
          </a:p>
        </p:txBody>
      </p:sp>
      <p:sp>
        <p:nvSpPr>
          <p:cNvPr id="13" name="TextBox 12"/>
          <p:cNvSpPr txBox="1"/>
          <p:nvPr/>
        </p:nvSpPr>
        <p:spPr>
          <a:xfrm>
            <a:off x="6074736" y="1503681"/>
            <a:ext cx="2089836" cy="369332"/>
          </a:xfrm>
          <a:prstGeom prst="rect">
            <a:avLst/>
          </a:prstGeom>
          <a:noFill/>
        </p:spPr>
        <p:txBody>
          <a:bodyPr wrap="square" rtlCol="0">
            <a:spAutoFit/>
          </a:bodyPr>
          <a:lstStyle/>
          <a:p>
            <a:r>
              <a:rPr lang="en-US" dirty="0"/>
              <a:t>Performance Levels</a:t>
            </a:r>
          </a:p>
        </p:txBody>
      </p:sp>
      <p:sp>
        <p:nvSpPr>
          <p:cNvPr id="14" name="TextBox 13"/>
          <p:cNvSpPr txBox="1"/>
          <p:nvPr/>
        </p:nvSpPr>
        <p:spPr>
          <a:xfrm>
            <a:off x="8427593" y="1483360"/>
            <a:ext cx="2048189" cy="369332"/>
          </a:xfrm>
          <a:prstGeom prst="rect">
            <a:avLst/>
          </a:prstGeom>
          <a:noFill/>
        </p:spPr>
        <p:txBody>
          <a:bodyPr wrap="none" rtlCol="0">
            <a:spAutoFit/>
          </a:bodyPr>
          <a:lstStyle/>
          <a:p>
            <a:r>
              <a:rPr lang="en-US" dirty="0"/>
              <a:t>Sources of Evidence</a:t>
            </a:r>
          </a:p>
        </p:txBody>
      </p:sp>
      <p:cxnSp>
        <p:nvCxnSpPr>
          <p:cNvPr id="15" name="Straight Arrow Connector 14">
            <a:extLst>
              <a:ext uri="{FF2B5EF4-FFF2-40B4-BE49-F238E27FC236}">
                <a16:creationId xmlns:a16="http://schemas.microsoft.com/office/drawing/2014/main" id="{721B9342-8B30-C900-ECA2-4F18C8CFA152}"/>
              </a:ext>
              <a:ext uri="{C183D7F6-B498-43B3-948B-1728B52AA6E4}">
                <adec:decorative xmlns:adec="http://schemas.microsoft.com/office/drawing/2017/decorative" val="1"/>
              </a:ext>
            </a:extLst>
          </p:cNvPr>
          <p:cNvCxnSpPr>
            <a:cxnSpLocks/>
          </p:cNvCxnSpPr>
          <p:nvPr/>
        </p:nvCxnSpPr>
        <p:spPr>
          <a:xfrm>
            <a:off x="2809823" y="1781947"/>
            <a:ext cx="2915847" cy="498381"/>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cxnSp>
        <p:nvCxnSpPr>
          <p:cNvPr id="17" name="Straight Arrow Connector 16">
            <a:extLst>
              <a:ext uri="{FF2B5EF4-FFF2-40B4-BE49-F238E27FC236}">
                <a16:creationId xmlns:a16="http://schemas.microsoft.com/office/drawing/2014/main" id="{D9EF6324-364F-DDBF-43DF-C9578D2CA8D9}"/>
              </a:ext>
              <a:ext uri="{C183D7F6-B498-43B3-948B-1728B52AA6E4}">
                <adec:decorative xmlns:adec="http://schemas.microsoft.com/office/drawing/2017/decorative" val="1"/>
              </a:ext>
            </a:extLst>
          </p:cNvPr>
          <p:cNvCxnSpPr>
            <a:cxnSpLocks/>
          </p:cNvCxnSpPr>
          <p:nvPr/>
        </p:nvCxnSpPr>
        <p:spPr>
          <a:xfrm flipH="1">
            <a:off x="2809823" y="1901853"/>
            <a:ext cx="701462" cy="992105"/>
          </a:xfrm>
          <a:prstGeom prst="straightConnector1">
            <a:avLst/>
          </a:prstGeom>
          <a:ln w="571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22D6102-B3B5-E61A-0A25-3E56253214C0}"/>
              </a:ext>
              <a:ext uri="{C183D7F6-B498-43B3-948B-1728B52AA6E4}">
                <adec:decorative xmlns:adec="http://schemas.microsoft.com/office/drawing/2017/decorative" val="1"/>
              </a:ext>
            </a:extLst>
          </p:cNvPr>
          <p:cNvCxnSpPr>
            <a:cxnSpLocks/>
          </p:cNvCxnSpPr>
          <p:nvPr/>
        </p:nvCxnSpPr>
        <p:spPr>
          <a:xfrm>
            <a:off x="5733490" y="1770037"/>
            <a:ext cx="1205275" cy="1658963"/>
          </a:xfrm>
          <a:prstGeom prst="straightConnector1">
            <a:avLst/>
          </a:prstGeom>
          <a:ln w="57150">
            <a:solidFill>
              <a:srgbClr val="53C3DD"/>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C1F709D-3512-061A-9323-60F3C837384A}"/>
              </a:ext>
              <a:ext uri="{C183D7F6-B498-43B3-948B-1728B52AA6E4}">
                <adec:decorative xmlns:adec="http://schemas.microsoft.com/office/drawing/2017/decorative" val="1"/>
              </a:ext>
            </a:extLst>
          </p:cNvPr>
          <p:cNvCxnSpPr>
            <a:cxnSpLocks/>
          </p:cNvCxnSpPr>
          <p:nvPr/>
        </p:nvCxnSpPr>
        <p:spPr>
          <a:xfrm flipH="1">
            <a:off x="7798517" y="1622303"/>
            <a:ext cx="298715" cy="1145611"/>
          </a:xfrm>
          <a:prstGeom prst="straightConnector1">
            <a:avLst/>
          </a:prstGeom>
          <a:ln w="57150">
            <a:solidFill>
              <a:srgbClr val="E34DB8"/>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D24B340-8ABE-2D1E-41D2-CAAD5B947994}"/>
              </a:ext>
              <a:ext uri="{C183D7F6-B498-43B3-948B-1728B52AA6E4}">
                <adec:decorative xmlns:adec="http://schemas.microsoft.com/office/drawing/2017/decorative" val="1"/>
              </a:ext>
            </a:extLst>
          </p:cNvPr>
          <p:cNvCxnSpPr>
            <a:cxnSpLocks/>
          </p:cNvCxnSpPr>
          <p:nvPr/>
        </p:nvCxnSpPr>
        <p:spPr>
          <a:xfrm flipH="1">
            <a:off x="3112180" y="1770037"/>
            <a:ext cx="6497985" cy="152403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730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4172" y="248156"/>
            <a:ext cx="7502400" cy="718497"/>
          </a:xfrm>
        </p:spPr>
        <p:txBody>
          <a:bodyPr/>
          <a:lstStyle/>
          <a:p>
            <a:r>
              <a:rPr lang="en-US" dirty="0"/>
              <a:t>Growth Mindset</a:t>
            </a:r>
          </a:p>
        </p:txBody>
      </p:sp>
      <p:pic>
        <p:nvPicPr>
          <p:cNvPr id="4" name="Content Placeholder 3">
            <a:extLs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1939318" y="2466754"/>
            <a:ext cx="8218319" cy="2774443"/>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186824274"/>
              </p:ext>
            </p:extLst>
          </p:nvPr>
        </p:nvGraphicFramePr>
        <p:xfrm>
          <a:off x="2103493" y="966652"/>
          <a:ext cx="7889966" cy="1443970"/>
        </p:xfrm>
        <a:graphic>
          <a:graphicData uri="http://schemas.openxmlformats.org/drawingml/2006/table">
            <a:tbl>
              <a:tblPr firstRow="1" firstCol="1" lastRow="1" lastCol="1" bandRow="1" bandCol="1">
                <a:tableStyleId>{5C22544A-7EE6-4342-B048-85BDC9FD1C3A}</a:tableStyleId>
              </a:tblPr>
              <a:tblGrid>
                <a:gridCol w="7889966">
                  <a:extLst>
                    <a:ext uri="{9D8B030D-6E8A-4147-A177-3AD203B41FA5}">
                      <a16:colId xmlns:a16="http://schemas.microsoft.com/office/drawing/2014/main" val="20000"/>
                    </a:ext>
                  </a:extLst>
                </a:gridCol>
              </a:tblGrid>
              <a:tr h="769617">
                <a:tc>
                  <a:txBody>
                    <a:bodyPr/>
                    <a:lstStyle/>
                    <a:p>
                      <a:pPr marL="65405" marR="0" algn="ctr">
                        <a:lnSpc>
                          <a:spcPts val="1095"/>
                        </a:lnSpc>
                        <a:spcBef>
                          <a:spcPts val="0"/>
                        </a:spcBef>
                        <a:spcAft>
                          <a:spcPts val="0"/>
                        </a:spcAft>
                      </a:pPr>
                      <a:endParaRPr lang="en-US" sz="2100" b="1" dirty="0">
                        <a:solidFill>
                          <a:srgbClr val="002060"/>
                        </a:solidFill>
                        <a:effectLst/>
                        <a:latin typeface="Calibri"/>
                        <a:ea typeface="Calibri"/>
                        <a:cs typeface="Times New Roman"/>
                      </a:endParaRPr>
                    </a:p>
                    <a:p>
                      <a:pPr marL="65405" marR="0" algn="ctr">
                        <a:lnSpc>
                          <a:spcPts val="1095"/>
                        </a:lnSpc>
                        <a:spcBef>
                          <a:spcPts val="0"/>
                        </a:spcBef>
                        <a:spcAft>
                          <a:spcPts val="0"/>
                        </a:spcAft>
                      </a:pPr>
                      <a:endParaRPr lang="en-US" sz="2100" b="1" dirty="0">
                        <a:solidFill>
                          <a:srgbClr val="002060"/>
                        </a:solidFill>
                        <a:effectLst/>
                        <a:latin typeface="Constantia" panose="02030602050306030303" pitchFamily="18" charset="0"/>
                        <a:ea typeface="Calibri"/>
                        <a:cs typeface="Times New Roman"/>
                      </a:endParaRPr>
                    </a:p>
                    <a:p>
                      <a:pPr marL="65405" marR="0" algn="ctr">
                        <a:lnSpc>
                          <a:spcPts val="1095"/>
                        </a:lnSpc>
                        <a:spcBef>
                          <a:spcPts val="0"/>
                        </a:spcBef>
                        <a:spcAft>
                          <a:spcPts val="0"/>
                        </a:spcAft>
                      </a:pPr>
                      <a:r>
                        <a:rPr lang="en-US" sz="2100" b="1" dirty="0">
                          <a:solidFill>
                            <a:srgbClr val="002060"/>
                          </a:solidFill>
                          <a:effectLst/>
                          <a:latin typeface="Rockwell" panose="02060603020205020403" pitchFamily="18" charset="0"/>
                          <a:ea typeface="Calibri"/>
                          <a:cs typeface="Times New Roman"/>
                        </a:rPr>
                        <a:t>Instruction</a:t>
                      </a:r>
                    </a:p>
                    <a:p>
                      <a:pPr marL="65405" marR="0" algn="ctr">
                        <a:lnSpc>
                          <a:spcPts val="1095"/>
                        </a:lnSpc>
                        <a:spcBef>
                          <a:spcPts val="0"/>
                        </a:spcBef>
                        <a:spcAft>
                          <a:spcPts val="0"/>
                        </a:spcAft>
                      </a:pPr>
                      <a:endParaRPr lang="en-US" sz="900" b="0" dirty="0">
                        <a:solidFill>
                          <a:srgbClr val="002060"/>
                        </a:solidFill>
                        <a:effectLst/>
                        <a:latin typeface="Calibri"/>
                        <a:ea typeface="Calibri"/>
                        <a:cs typeface="Times New Roman"/>
                      </a:endParaRPr>
                    </a:p>
                  </a:txBody>
                  <a:tcPr marL="0" marR="0" marT="0" marB="0"/>
                </a:tc>
                <a:extLst>
                  <a:ext uri="{0D108BD9-81ED-4DB2-BD59-A6C34878D82A}">
                    <a16:rowId xmlns:a16="http://schemas.microsoft.com/office/drawing/2014/main" val="10000"/>
                  </a:ext>
                </a:extLst>
              </a:tr>
              <a:tr h="674353">
                <a:tc>
                  <a:txBody>
                    <a:bodyPr/>
                    <a:lstStyle/>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endParaRPr kumimoji="0" lang="en-US"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r>
                        <a:rPr kumimoji="0" lang="en-US" sz="800" b="1" i="0" u="none" strike="noStrike" kern="1200" cap="none" spc="0" normalizeH="0" baseline="0" noProof="0" dirty="0">
                          <a:ln>
                            <a:noFill/>
                          </a:ln>
                          <a:solidFill>
                            <a:schemeClr val="tx1"/>
                          </a:solidFill>
                          <a:effectLst/>
                          <a:uLnTx/>
                          <a:uFillTx/>
                          <a:latin typeface="+mn-lt"/>
                          <a:ea typeface="+mn-ea"/>
                          <a:cs typeface="+mn-cs"/>
                        </a:rPr>
                        <a:t>                                   </a:t>
                      </a:r>
                      <a:r>
                        <a:rPr kumimoji="0" lang="en-US" sz="1200" b="1" i="0" u="none" strike="noStrike" kern="1200" cap="none" spc="0" normalizeH="0" baseline="0" noProof="0" dirty="0">
                          <a:ln>
                            <a:noFill/>
                          </a:ln>
                          <a:solidFill>
                            <a:schemeClr val="tx1"/>
                          </a:solidFill>
                          <a:effectLst/>
                          <a:uLnTx/>
                          <a:uFillTx/>
                          <a:latin typeface="+mn-lt"/>
                          <a:ea typeface="+mn-ea"/>
                          <a:cs typeface="+mn-cs"/>
                        </a:rPr>
                        <a:t>Student Centered</a:t>
                      </a:r>
                      <a:r>
                        <a:rPr kumimoji="0" lang="en-US" sz="900" b="1" i="0" u="none" strike="noStrike" kern="1200" cap="none" spc="0" normalizeH="0" baseline="0" noProof="0" dirty="0">
                          <a:ln>
                            <a:noFill/>
                          </a:ln>
                          <a:solidFill>
                            <a:schemeClr val="tx1"/>
                          </a:solidFill>
                          <a:effectLst/>
                          <a:uLnTx/>
                          <a:uFillTx/>
                          <a:latin typeface="+mn-lt"/>
                          <a:ea typeface="+mn-ea"/>
                          <a:cs typeface="+mn-cs"/>
                        </a:rPr>
                        <a:t>                                                                                                                                               </a:t>
                      </a:r>
                      <a:r>
                        <a:rPr kumimoji="0" lang="en-US" sz="1200" b="1" i="0" u="none" strike="noStrike" kern="1200" cap="none" spc="0" normalizeH="0" baseline="0" noProof="0" dirty="0">
                          <a:ln>
                            <a:noFill/>
                          </a:ln>
                          <a:solidFill>
                            <a:schemeClr val="tx1"/>
                          </a:solidFill>
                          <a:effectLst/>
                          <a:uLnTx/>
                          <a:uFillTx/>
                          <a:latin typeface="+mn-lt"/>
                          <a:ea typeface="+mn-ea"/>
                          <a:cs typeface="+mn-cs"/>
                        </a:rPr>
                        <a:t>Teacher Centered</a:t>
                      </a:r>
                      <a:endParaRPr kumimoji="0" lang="en-US" sz="1200" b="1" i="0" u="none" strike="noStrike" kern="1200" cap="none" spc="0" normalizeH="0" baseline="0" noProof="0" dirty="0">
                        <a:ln>
                          <a:noFill/>
                        </a:ln>
                        <a:solidFill>
                          <a:schemeClr val="tx1"/>
                        </a:solidFill>
                        <a:effectLst/>
                        <a:uLnTx/>
                        <a:uFillTx/>
                        <a:latin typeface="+mn-lt"/>
                        <a:ea typeface="Calibri"/>
                        <a:cs typeface="Times New Roman"/>
                      </a:endParaRPr>
                    </a:p>
                    <a:p>
                      <a:pPr marL="65405" marR="0" algn="ctr">
                        <a:lnSpc>
                          <a:spcPts val="1095"/>
                        </a:lnSpc>
                        <a:spcBef>
                          <a:spcPts val="0"/>
                        </a:spcBef>
                        <a:spcAft>
                          <a:spcPts val="0"/>
                        </a:spcAft>
                      </a:pPr>
                      <a:endParaRPr lang="en-US" sz="900" b="0" dirty="0">
                        <a:effectLst/>
                        <a:latin typeface="Calibri"/>
                        <a:ea typeface="Calibri"/>
                        <a:cs typeface="Times New Roman"/>
                      </a:endParaRPr>
                    </a:p>
                  </a:txBody>
                  <a:tcPr marL="0" marR="0" marT="0" marB="0">
                    <a:solidFill>
                      <a:schemeClr val="accent3">
                        <a:lumMod val="40000"/>
                        <a:lumOff val="60000"/>
                      </a:schemeClr>
                    </a:solidFill>
                  </a:tcPr>
                </a:tc>
                <a:extLst>
                  <a:ext uri="{0D108BD9-81ED-4DB2-BD59-A6C34878D82A}">
                    <a16:rowId xmlns:a16="http://schemas.microsoft.com/office/drawing/2014/main" val="10001"/>
                  </a:ext>
                </a:extLst>
              </a:tr>
            </a:tbl>
          </a:graphicData>
        </a:graphic>
      </p:graphicFrame>
      <p:cxnSp>
        <p:nvCxnSpPr>
          <p:cNvPr id="7" name="Straight Arrow Connector 6">
            <a:extLst>
              <a:ext uri="{C183D7F6-B498-43B3-948B-1728B52AA6E4}">
                <adec:decorative xmlns:adec="http://schemas.microsoft.com/office/drawing/2017/decorative" val="1"/>
              </a:ext>
            </a:extLst>
          </p:cNvPr>
          <p:cNvCxnSpPr/>
          <p:nvPr/>
        </p:nvCxnSpPr>
        <p:spPr>
          <a:xfrm>
            <a:off x="5352144" y="2016397"/>
            <a:ext cx="218149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071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884287" y="457200"/>
            <a:ext cx="3086100" cy="1138518"/>
          </a:xfrm>
        </p:spPr>
        <p:txBody>
          <a:bodyPr anchor="b">
            <a:normAutofit/>
          </a:bodyPr>
          <a:lstStyle/>
          <a:p>
            <a:r>
              <a:rPr lang="en-US" dirty="0"/>
              <a:t>Administrative Support</a:t>
            </a:r>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type="body" sz="half" idx="2"/>
          </p:nvPr>
        </p:nvSpPr>
        <p:spPr>
          <a:xfrm>
            <a:off x="1884287" y="2057400"/>
            <a:ext cx="3086100" cy="3549770"/>
          </a:xfrm>
        </p:spPr>
        <p:txBody>
          <a:bodyPr vert="horz" lIns="0" tIns="0" rIns="0" bIns="0" rtlCol="0">
            <a:normAutofit/>
          </a:bodyPr>
          <a:lstStyle/>
          <a:p>
            <a:pPr>
              <a:buFont typeface="Arial"/>
              <a:buChar char="•"/>
            </a:pPr>
            <a:r>
              <a:rPr lang="en-US"/>
              <a:t>Administrative Support section for each Domain within the guidelines</a:t>
            </a:r>
          </a:p>
          <a:p>
            <a:pPr>
              <a:buFont typeface="Arial"/>
              <a:buChar char="•"/>
            </a:pPr>
            <a:r>
              <a:rPr lang="en-US"/>
              <a:t>Sources of Evidence for each Domain</a:t>
            </a:r>
          </a:p>
          <a:p>
            <a:pPr>
              <a:buFont typeface="Arial"/>
              <a:buChar char="•"/>
            </a:pPr>
            <a:r>
              <a:rPr lang="en-US"/>
              <a:t>Questions for Pre- and Post-Conferences Cross-Referenced for each Indicator</a:t>
            </a:r>
          </a:p>
          <a:p>
            <a:pPr>
              <a:buFont typeface="Arial"/>
              <a:buChar char="•"/>
            </a:pPr>
            <a:r>
              <a:rPr lang="en-US"/>
              <a:t>Training will include Roles and Responsibilities via video clips of SC practitioners</a:t>
            </a:r>
          </a:p>
        </p:txBody>
      </p:sp>
      <p:pic>
        <p:nvPicPr>
          <p:cNvPr id="4" name="Picture 5">
            <a:extLst>
              <a:ext uri="{FF2B5EF4-FFF2-40B4-BE49-F238E27FC236}">
                <a16:creationId xmlns:a16="http://schemas.microsoft.com/office/drawing/2014/main" id="{6A7AF89E-B936-4CD5-84BB-ECFB228B5B6C}"/>
              </a:ext>
              <a:ext uri="{C183D7F6-B498-43B3-948B-1728B52AA6E4}">
                <adec:decorative xmlns:adec="http://schemas.microsoft.com/office/drawing/2017/decorative" val="1"/>
              </a:ext>
            </a:extLst>
          </p:cNvPr>
          <p:cNvPicPr>
            <a:picLocks noChangeAspect="1"/>
          </p:cNvPicPr>
          <p:nvPr/>
        </p:nvPicPr>
        <p:blipFill rotWithShape="1">
          <a:blip r:embed="rId3"/>
          <a:srcRect l="31117" r="9671" b="-1"/>
          <a:stretch/>
        </p:blipFill>
        <p:spPr>
          <a:xfrm>
            <a:off x="5372572" y="457200"/>
            <a:ext cx="4904970" cy="5149970"/>
          </a:xfrm>
          <a:prstGeom prst="rect">
            <a:avLst/>
          </a:prstGeom>
          <a:noFill/>
        </p:spPr>
      </p:pic>
    </p:spTree>
    <p:extLst>
      <p:ext uri="{BB962C8B-B14F-4D97-AF65-F5344CB8AC3E}">
        <p14:creationId xmlns:p14="http://schemas.microsoft.com/office/powerpoint/2010/main" val="28383777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884287" y="457200"/>
            <a:ext cx="4373077" cy="793630"/>
          </a:xfrm>
        </p:spPr>
        <p:txBody>
          <a:bodyPr anchor="b">
            <a:normAutofit fontScale="90000"/>
          </a:bodyPr>
          <a:lstStyle/>
          <a:p>
            <a:r>
              <a:rPr lang="en-US" dirty="0"/>
              <a:t>Domain Weightings for SLPs</a:t>
            </a:r>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type="body" sz="half" idx="2"/>
          </p:nvPr>
        </p:nvSpPr>
        <p:spPr>
          <a:xfrm>
            <a:off x="1884287" y="2187388"/>
            <a:ext cx="4373077" cy="3419782"/>
          </a:xfrm>
        </p:spPr>
        <p:txBody>
          <a:bodyPr vert="horz" lIns="0" tIns="0" rIns="0" bIns="0" rtlCol="0">
            <a:normAutofit/>
          </a:bodyPr>
          <a:lstStyle/>
          <a:p>
            <a:pPr algn="just"/>
            <a:r>
              <a:rPr lang="en-US" sz="2400" dirty="0"/>
              <a:t>Planning               25%</a:t>
            </a:r>
          </a:p>
          <a:p>
            <a:pPr algn="just"/>
            <a:r>
              <a:rPr lang="en-US" sz="2400" dirty="0"/>
              <a:t>Instruction            40%</a:t>
            </a:r>
          </a:p>
          <a:p>
            <a:pPr algn="just"/>
            <a:r>
              <a:rPr lang="en-US" sz="2400" dirty="0"/>
              <a:t>Collaboration        10%</a:t>
            </a:r>
          </a:p>
          <a:p>
            <a:pPr algn="just"/>
            <a:r>
              <a:rPr lang="en-US" sz="2400" dirty="0"/>
              <a:t>Professionalism     25</a:t>
            </a:r>
            <a:r>
              <a:rPr lang="en-US" sz="2000" dirty="0"/>
              <a:t>%</a:t>
            </a:r>
          </a:p>
          <a:p>
            <a:endParaRPr lang="en-US" dirty="0"/>
          </a:p>
          <a:p>
            <a:endParaRPr lang="en-US" dirty="0"/>
          </a:p>
          <a:p>
            <a:endParaRPr lang="en-US" dirty="0"/>
          </a:p>
        </p:txBody>
      </p:sp>
      <p:pic>
        <p:nvPicPr>
          <p:cNvPr id="4" name="Picture 5" descr="A close up of a logo&#10;&#10;Description generated with high confidence">
            <a:extLst>
              <a:ext uri="{FF2B5EF4-FFF2-40B4-BE49-F238E27FC236}">
                <a16:creationId xmlns:a16="http://schemas.microsoft.com/office/drawing/2014/main" id="{11ADE65A-3894-44DF-8C02-3833B44F49A9}"/>
              </a:ext>
            </a:extLst>
          </p:cNvPr>
          <p:cNvPicPr>
            <a:picLocks noChangeAspect="1"/>
          </p:cNvPicPr>
          <p:nvPr/>
        </p:nvPicPr>
        <p:blipFill rotWithShape="1">
          <a:blip r:embed="rId3"/>
          <a:srcRect l="16984" r="5603"/>
          <a:stretch/>
        </p:blipFill>
        <p:spPr>
          <a:xfrm>
            <a:off x="6257365" y="457200"/>
            <a:ext cx="4020177" cy="4220982"/>
          </a:xfrm>
          <a:prstGeom prst="rect">
            <a:avLst/>
          </a:prstGeom>
          <a:noFill/>
          <a:effectLst>
            <a:softEdge rad="0"/>
          </a:effectLst>
        </p:spPr>
      </p:pic>
    </p:spTree>
    <p:extLst>
      <p:ext uri="{BB962C8B-B14F-4D97-AF65-F5344CB8AC3E}">
        <p14:creationId xmlns:p14="http://schemas.microsoft.com/office/powerpoint/2010/main" val="4139120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914457" y="457200"/>
            <a:ext cx="7157825" cy="510988"/>
          </a:xfrm>
        </p:spPr>
        <p:txBody>
          <a:bodyPr anchor="b">
            <a:normAutofit/>
          </a:bodyPr>
          <a:lstStyle/>
          <a:p>
            <a:r>
              <a:rPr lang="en-US" dirty="0"/>
              <a:t>Domain Weightings for School Counselors</a:t>
            </a:r>
          </a:p>
        </p:txBody>
      </p:sp>
      <p:pic>
        <p:nvPicPr>
          <p:cNvPr id="5" name="Picture 3">
            <a:extLst>
              <a:ext uri="{FF2B5EF4-FFF2-40B4-BE49-F238E27FC236}">
                <a16:creationId xmlns:a16="http://schemas.microsoft.com/office/drawing/2014/main" id="{B5309E4D-2B94-4010-8DDF-0B06FE0D61F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665752" y="1379991"/>
            <a:ext cx="4002248" cy="3591258"/>
          </a:xfrm>
          <a:prstGeom prst="rect">
            <a:avLst/>
          </a:prstGeom>
          <a:noFill/>
        </p:spPr>
      </p:pic>
      <p:sp>
        <p:nvSpPr>
          <p:cNvPr id="3" name="Content Placeholder 2">
            <a:extLst>
              <a:ext uri="{FF2B5EF4-FFF2-40B4-BE49-F238E27FC236}">
                <a16:creationId xmlns:a16="http://schemas.microsoft.com/office/drawing/2014/main" id="{FF2F87FA-8A89-447F-9ED7-DBF0B6377818}"/>
              </a:ext>
            </a:extLst>
          </p:cNvPr>
          <p:cNvSpPr>
            <a:spLocks noGrp="1"/>
          </p:cNvSpPr>
          <p:nvPr>
            <p:ph type="body" sz="half" idx="2"/>
          </p:nvPr>
        </p:nvSpPr>
        <p:spPr>
          <a:xfrm>
            <a:off x="1914460" y="2015912"/>
            <a:ext cx="4360835" cy="3591258"/>
          </a:xfrm>
        </p:spPr>
        <p:txBody>
          <a:bodyPr vert="horz" lIns="0" tIns="0" rIns="0" bIns="0" rtlCol="0">
            <a:normAutofit/>
          </a:bodyPr>
          <a:lstStyle/>
          <a:p>
            <a:r>
              <a:rPr lang="en-US" sz="2400" dirty="0"/>
              <a:t>Planning                             15%</a:t>
            </a:r>
          </a:p>
          <a:p>
            <a:r>
              <a:rPr lang="en-US" sz="2400" dirty="0"/>
              <a:t>Program Management         15%</a:t>
            </a:r>
          </a:p>
          <a:p>
            <a:r>
              <a:rPr lang="en-US" sz="2400" dirty="0"/>
              <a:t>Direct &amp; Indirect Services   50%</a:t>
            </a:r>
          </a:p>
          <a:p>
            <a:r>
              <a:rPr lang="en-US" sz="2400" dirty="0"/>
              <a:t>Professionalism                   20%</a:t>
            </a:r>
          </a:p>
          <a:p>
            <a:endParaRPr lang="en-US" dirty="0"/>
          </a:p>
          <a:p>
            <a:endParaRPr lang="en-US" dirty="0"/>
          </a:p>
          <a:p>
            <a:endParaRPr lang="en-US" dirty="0"/>
          </a:p>
        </p:txBody>
      </p:sp>
    </p:spTree>
    <p:extLst>
      <p:ext uri="{BB962C8B-B14F-4D97-AF65-F5344CB8AC3E}">
        <p14:creationId xmlns:p14="http://schemas.microsoft.com/office/powerpoint/2010/main" val="9073266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981200" y="325756"/>
            <a:ext cx="8229600" cy="1188720"/>
          </a:xfrm>
        </p:spPr>
        <p:txBody>
          <a:bodyPr anchor="ctr">
            <a:normAutofit/>
          </a:bodyPr>
          <a:lstStyle/>
          <a:p>
            <a:r>
              <a:rPr lang="en-US"/>
              <a:t>Domain Weightings for School Librarians</a:t>
            </a:r>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sz="half" idx="2"/>
          </p:nvPr>
        </p:nvSpPr>
        <p:spPr>
          <a:xfrm>
            <a:off x="1981199" y="2505075"/>
            <a:ext cx="3977640" cy="3122760"/>
          </a:xfrm>
        </p:spPr>
        <p:txBody>
          <a:bodyPr vert="horz" lIns="0" tIns="0" rIns="0" bIns="0" rtlCol="0">
            <a:normAutofit/>
          </a:bodyPr>
          <a:lstStyle/>
          <a:p>
            <a:r>
              <a:rPr lang="en-US" dirty="0"/>
              <a:t>Instruction                   30%</a:t>
            </a:r>
          </a:p>
          <a:p>
            <a:r>
              <a:rPr lang="en-US" dirty="0"/>
              <a:t>Environment                 20%</a:t>
            </a:r>
          </a:p>
          <a:p>
            <a:r>
              <a:rPr lang="en-US" dirty="0"/>
              <a:t>Library Services &amp; Management                 40%</a:t>
            </a:r>
          </a:p>
          <a:p>
            <a:r>
              <a:rPr lang="en-US" dirty="0"/>
              <a:t>Professionalism             10%</a:t>
            </a:r>
          </a:p>
          <a:p>
            <a:endParaRPr lang="en-US" dirty="0"/>
          </a:p>
          <a:p>
            <a:endParaRPr lang="en-US" dirty="0"/>
          </a:p>
          <a:p>
            <a:endParaRPr lang="en-US" dirty="0"/>
          </a:p>
        </p:txBody>
      </p:sp>
      <p:pic>
        <p:nvPicPr>
          <p:cNvPr id="6" name="Picture 5" descr="A picture containing food, room&#10;&#10;Description generated with very high confidence">
            <a:extLst>
              <a:ext uri="{FF2B5EF4-FFF2-40B4-BE49-F238E27FC236}">
                <a16:creationId xmlns:a16="http://schemas.microsoft.com/office/drawing/2014/main" id="{3C9BC976-E200-4DEE-A4E6-B5B30E0CBCB8}"/>
              </a:ext>
            </a:extLst>
          </p:cNvPr>
          <p:cNvPicPr>
            <a:picLocks noChangeAspect="1"/>
          </p:cNvPicPr>
          <p:nvPr/>
        </p:nvPicPr>
        <p:blipFill>
          <a:blip r:embed="rId3"/>
          <a:stretch>
            <a:fillRect/>
          </a:stretch>
        </p:blipFill>
        <p:spPr>
          <a:xfrm>
            <a:off x="6233163" y="1865013"/>
            <a:ext cx="3701744" cy="3127974"/>
          </a:xfrm>
          <a:prstGeom prst="rect">
            <a:avLst/>
          </a:prstGeom>
          <a:noFill/>
        </p:spPr>
      </p:pic>
    </p:spTree>
    <p:extLst>
      <p:ext uri="{BB962C8B-B14F-4D97-AF65-F5344CB8AC3E}">
        <p14:creationId xmlns:p14="http://schemas.microsoft.com/office/powerpoint/2010/main" val="39718266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963946" y="365125"/>
            <a:ext cx="8229600" cy="1097280"/>
          </a:xfrm>
        </p:spPr>
        <p:txBody>
          <a:bodyPr anchor="ctr">
            <a:normAutofit/>
          </a:bodyPr>
          <a:lstStyle/>
          <a:p>
            <a:r>
              <a:rPr lang="en-US"/>
              <a:t>Activity 2:</a:t>
            </a:r>
            <a:br>
              <a:rPr lang="en-US"/>
            </a:br>
            <a:r>
              <a:rPr lang="en-US"/>
              <a:t>Looks Like/Sounds Like</a:t>
            </a:r>
          </a:p>
        </p:txBody>
      </p:sp>
      <p:graphicFrame>
        <p:nvGraphicFramePr>
          <p:cNvPr id="5" name="Content Placeholder 2">
            <a:extLst>
              <a:ext uri="{FF2B5EF4-FFF2-40B4-BE49-F238E27FC236}">
                <a16:creationId xmlns:a16="http://schemas.microsoft.com/office/drawing/2014/main" id="{F85A5C7B-D03D-0E3B-6951-AAFBCFEACF19}"/>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3224092789"/>
              </p:ext>
            </p:extLst>
          </p:nvPr>
        </p:nvGraphicFramePr>
        <p:xfrm>
          <a:off x="1963947" y="1665369"/>
          <a:ext cx="8229600" cy="3976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91783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914457" y="457200"/>
            <a:ext cx="3086100" cy="1600200"/>
          </a:xfrm>
        </p:spPr>
        <p:txBody>
          <a:bodyPr anchor="b">
            <a:normAutofit/>
          </a:bodyPr>
          <a:lstStyle/>
          <a:p>
            <a:r>
              <a:rPr lang="en-US"/>
              <a:t>Looks Like/Sounds Like</a:t>
            </a:r>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399418" y="457200"/>
            <a:ext cx="4878125" cy="5149970"/>
          </a:xfrm>
        </p:spPr>
        <p:txBody>
          <a:bodyPr vert="horz" lIns="0" tIns="0" rIns="0" bIns="0" rtlCol="0">
            <a:normAutofit/>
          </a:bodyPr>
          <a:lstStyle/>
          <a:p>
            <a:pPr marL="0" indent="0">
              <a:buNone/>
            </a:pPr>
            <a:r>
              <a:rPr lang="en-US" sz="1600"/>
              <a:t>Descriptor: The SLP uses effective strategies to motivate and engage students in the learning process.</a:t>
            </a:r>
          </a:p>
          <a:p>
            <a:pPr marL="0" indent="0">
              <a:buNone/>
            </a:pPr>
            <a:endParaRPr lang="en-US" sz="1600"/>
          </a:p>
          <a:p>
            <a:pPr marL="0" indent="0">
              <a:buNone/>
            </a:pPr>
            <a:r>
              <a:rPr lang="en-US" sz="1600"/>
              <a:t>Did you think of some of these strategies or activities?</a:t>
            </a:r>
          </a:p>
          <a:p>
            <a:pPr marL="342900" indent="-342900">
              <a:buFont typeface="Wingdings" panose="020B0604020202020204" pitchFamily="34" charset="0"/>
              <a:buChar char="Ø"/>
            </a:pPr>
            <a:r>
              <a:rPr lang="en-US" sz="1600"/>
              <a:t>Games</a:t>
            </a:r>
          </a:p>
          <a:p>
            <a:pPr marL="342900" indent="-342900">
              <a:buFont typeface="Wingdings" panose="020B0604020202020204" pitchFamily="34" charset="0"/>
              <a:buChar char="Ø"/>
            </a:pPr>
            <a:r>
              <a:rPr lang="en-US" sz="1600"/>
              <a:t>Picture Cards</a:t>
            </a:r>
          </a:p>
          <a:p>
            <a:pPr marL="342900" indent="-342900">
              <a:buFont typeface="Wingdings" panose="020B0604020202020204" pitchFamily="34" charset="0"/>
              <a:buChar char="Ø"/>
            </a:pPr>
            <a:r>
              <a:rPr lang="en-US" sz="1600"/>
              <a:t>Point Sheets</a:t>
            </a:r>
          </a:p>
          <a:p>
            <a:pPr marL="342900" indent="-342900">
              <a:buFont typeface="Wingdings" panose="020B0604020202020204" pitchFamily="34" charset="0"/>
              <a:buChar char="Ø"/>
            </a:pPr>
            <a:r>
              <a:rPr lang="en-US" sz="1600"/>
              <a:t>Manipulatives</a:t>
            </a:r>
          </a:p>
          <a:p>
            <a:pPr marL="342900" indent="-342900">
              <a:buFont typeface="Wingdings" panose="020B0604020202020204" pitchFamily="34" charset="0"/>
              <a:buChar char="Ø"/>
            </a:pPr>
            <a:r>
              <a:rPr lang="en-US" sz="1600"/>
              <a:t>Books</a:t>
            </a:r>
          </a:p>
          <a:p>
            <a:pPr marL="342900" indent="-342900">
              <a:buFont typeface="Wingdings" panose="020B0604020202020204" pitchFamily="34" charset="0"/>
              <a:buChar char="Ø"/>
            </a:pPr>
            <a:r>
              <a:rPr lang="en-US" sz="1600"/>
              <a:t>iPad Apps</a:t>
            </a:r>
          </a:p>
          <a:p>
            <a:pPr marL="342900" indent="-342900">
              <a:buFont typeface="Wingdings" panose="020B0604020202020204" pitchFamily="34" charset="0"/>
              <a:buChar char="Ø"/>
            </a:pPr>
            <a:r>
              <a:rPr lang="en-US" sz="1600"/>
              <a:t>BOOM interactive cards to use with iPads, Tablets, Laptops</a:t>
            </a:r>
          </a:p>
          <a:p>
            <a:pPr marL="342900" indent="-342900">
              <a:buFont typeface="Wingdings" panose="020B0604020202020204" pitchFamily="34" charset="0"/>
              <a:buChar char="Ø"/>
            </a:pPr>
            <a:r>
              <a:rPr lang="en-US" sz="1600"/>
              <a:t>Learning songs or videos</a:t>
            </a:r>
          </a:p>
          <a:p>
            <a:pPr marL="342900" indent="-342900">
              <a:buFont typeface="Wingdings" panose="020B0604020202020204" pitchFamily="34" charset="0"/>
              <a:buChar char="Ø"/>
            </a:pPr>
            <a:r>
              <a:rPr lang="en-US" sz="1600"/>
              <a:t>Crafts with different materials they can earn as they practice their sounds or language tasks</a:t>
            </a:r>
          </a:p>
          <a:p>
            <a:pPr marL="342900" indent="-342900">
              <a:buFont typeface="Wingdings" panose="020B0604020202020204" pitchFamily="34" charset="0"/>
              <a:buChar char="Ø"/>
            </a:pPr>
            <a:endParaRPr lang="en-US" sz="1600"/>
          </a:p>
          <a:p>
            <a:pPr marL="0" indent="0">
              <a:buNone/>
            </a:pPr>
            <a:endParaRPr lang="en-US" sz="1600"/>
          </a:p>
        </p:txBody>
      </p:sp>
    </p:spTree>
    <p:extLst>
      <p:ext uri="{BB962C8B-B14F-4D97-AF65-F5344CB8AC3E}">
        <p14:creationId xmlns:p14="http://schemas.microsoft.com/office/powerpoint/2010/main" val="1057838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457" y="457200"/>
            <a:ext cx="3086100" cy="1600200"/>
          </a:xfrm>
        </p:spPr>
        <p:txBody>
          <a:bodyPr vert="horz" lIns="91440" tIns="45720" rIns="91440" bIns="45720" rtlCol="0" anchor="b">
            <a:normAutofit/>
          </a:bodyPr>
          <a:lstStyle/>
          <a:p>
            <a:pPr defTabSz="914400"/>
            <a:r>
              <a:rPr lang="en-US"/>
              <a:t>Evaluation</a:t>
            </a:r>
            <a:r>
              <a:rPr lang="en-US" kern="1200"/>
              <a:t> Process</a:t>
            </a:r>
            <a:r>
              <a:rPr lang="en-US"/>
              <a:t> and Evidence Collection</a:t>
            </a:r>
            <a:endParaRPr lang="en-US" kern="1200"/>
          </a:p>
        </p:txBody>
      </p:sp>
      <p:pic>
        <p:nvPicPr>
          <p:cNvPr id="8"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5399418" y="593123"/>
            <a:ext cx="4878125" cy="4878125"/>
          </a:xfrm>
          <a:prstGeom prst="rect">
            <a:avLst/>
          </a:prstGeom>
          <a:noFill/>
        </p:spPr>
      </p:pic>
    </p:spTree>
    <p:extLst>
      <p:ext uri="{BB962C8B-B14F-4D97-AF65-F5344CB8AC3E}">
        <p14:creationId xmlns:p14="http://schemas.microsoft.com/office/powerpoint/2010/main" val="3917902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835035" y="2113280"/>
            <a:ext cx="2029184" cy="1766908"/>
          </a:xfrm>
          <a:prstGeom prst="rect">
            <a:avLst/>
          </a:prstGeom>
        </p:spPr>
      </p:pic>
      <p:sp>
        <p:nvSpPr>
          <p:cNvPr id="2" name="Title 1"/>
          <p:cNvSpPr>
            <a:spLocks noGrp="1"/>
          </p:cNvSpPr>
          <p:nvPr>
            <p:ph type="title"/>
          </p:nvPr>
        </p:nvSpPr>
        <p:spPr/>
        <p:txBody>
          <a:bodyPr/>
          <a:lstStyle/>
          <a:p>
            <a:r>
              <a:rPr lang="en-US"/>
              <a:t>Examine Your Emoji Emotion…</a:t>
            </a: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a:t>
            </a:r>
            <a:r>
              <a:rPr lang="en-US" sz="2800" dirty="0"/>
              <a:t> </a:t>
            </a:r>
            <a:r>
              <a:rPr lang="en-US" sz="4000" b="1" dirty="0"/>
              <a:t>1          2            3            4</a:t>
            </a:r>
            <a:endParaRPr lang="en-US" dirty="0"/>
          </a:p>
          <a:p>
            <a:pPr marL="0" indent="0">
              <a:buNone/>
            </a:pPr>
            <a:endParaRPr lang="en-US" dirty="0"/>
          </a:p>
        </p:txBody>
      </p:sp>
      <p:pic>
        <p:nvPicPr>
          <p:cNvPr id="7" name="Picture 6">
            <a:extLs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204282" y="2200061"/>
            <a:ext cx="1600839" cy="1663505"/>
          </a:xfrm>
          <a:prstGeom prst="rect">
            <a:avLst/>
          </a:prstGeom>
        </p:spPr>
      </p:pic>
      <p:pic>
        <p:nvPicPr>
          <p:cNvPr id="8" name="Picture 7">
            <a:extLs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2088940" y="2199503"/>
            <a:ext cx="1743938" cy="1664063"/>
          </a:xfrm>
          <a:prstGeom prst="rect">
            <a:avLst/>
          </a:prstGeom>
        </p:spPr>
      </p:pic>
      <p:pic>
        <p:nvPicPr>
          <p:cNvPr id="9" name="Picture 8">
            <a:extLst>
              <a:ext uri="{C183D7F6-B498-43B3-948B-1728B52AA6E4}">
                <adec:decorative xmlns:adec="http://schemas.microsoft.com/office/drawing/2017/decorative" val="1"/>
              </a:ext>
            </a:extLst>
          </p:cNvPr>
          <p:cNvPicPr>
            <a:picLocks noChangeAspect="1"/>
          </p:cNvPicPr>
          <p:nvPr/>
        </p:nvPicPr>
        <p:blipFill rotWithShape="1">
          <a:blip r:embed="rId6"/>
          <a:srcRect t="3789" r="4344"/>
          <a:stretch/>
        </p:blipFill>
        <p:spPr>
          <a:xfrm>
            <a:off x="8254427" y="2199502"/>
            <a:ext cx="1742542" cy="1726324"/>
          </a:xfrm>
          <a:prstGeom prst="rect">
            <a:avLst/>
          </a:prstGeom>
        </p:spPr>
      </p:pic>
    </p:spTree>
    <p:extLst>
      <p:ext uri="{BB962C8B-B14F-4D97-AF65-F5344CB8AC3E}">
        <p14:creationId xmlns:p14="http://schemas.microsoft.com/office/powerpoint/2010/main" val="21082005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3946" y="365125"/>
            <a:ext cx="8229600" cy="1097280"/>
          </a:xfrm>
        </p:spPr>
        <p:txBody>
          <a:bodyPr anchor="ctr">
            <a:normAutofit/>
          </a:bodyPr>
          <a:lstStyle/>
          <a:p>
            <a:r>
              <a:rPr lang="en-US"/>
              <a:t>Contract Levels and Evaluation Types</a:t>
            </a:r>
          </a:p>
        </p:txBody>
      </p:sp>
      <p:graphicFrame>
        <p:nvGraphicFramePr>
          <p:cNvPr id="7" name="Table 6">
            <a:extLst>
              <a:ext uri="{FF2B5EF4-FFF2-40B4-BE49-F238E27FC236}">
                <a16:creationId xmlns:a16="http://schemas.microsoft.com/office/drawing/2014/main" id="{AED1B7B0-F3E3-4714-A769-F5FE250C7A88}"/>
              </a:ext>
            </a:extLst>
          </p:cNvPr>
          <p:cNvGraphicFramePr>
            <a:graphicFrameLocks noGrp="1"/>
          </p:cNvGraphicFramePr>
          <p:nvPr>
            <p:extLst>
              <p:ext uri="{D42A27DB-BD31-4B8C-83A1-F6EECF244321}">
                <p14:modId xmlns:p14="http://schemas.microsoft.com/office/powerpoint/2010/main" val="1511374391"/>
              </p:ext>
            </p:extLst>
          </p:nvPr>
        </p:nvGraphicFramePr>
        <p:xfrm>
          <a:off x="1963946" y="1307831"/>
          <a:ext cx="8229601" cy="4242339"/>
        </p:xfrm>
        <a:graphic>
          <a:graphicData uri="http://schemas.openxmlformats.org/drawingml/2006/table">
            <a:tbl>
              <a:tblPr firstRow="1" bandRow="1">
                <a:noFill/>
                <a:tableStyleId>{5C22544A-7EE6-4342-B048-85BDC9FD1C3A}</a:tableStyleId>
              </a:tblPr>
              <a:tblGrid>
                <a:gridCol w="2551196">
                  <a:extLst>
                    <a:ext uri="{9D8B030D-6E8A-4147-A177-3AD203B41FA5}">
                      <a16:colId xmlns:a16="http://schemas.microsoft.com/office/drawing/2014/main" val="3194772734"/>
                    </a:ext>
                  </a:extLst>
                </a:gridCol>
                <a:gridCol w="5678405">
                  <a:extLst>
                    <a:ext uri="{9D8B030D-6E8A-4147-A177-3AD203B41FA5}">
                      <a16:colId xmlns:a16="http://schemas.microsoft.com/office/drawing/2014/main" val="3825337896"/>
                    </a:ext>
                  </a:extLst>
                </a:gridCol>
              </a:tblGrid>
              <a:tr h="425365">
                <a:tc>
                  <a:txBody>
                    <a:bodyPr/>
                    <a:lstStyle/>
                    <a:p>
                      <a:pPr marL="0" algn="l" rtl="0" eaLnBrk="1" latinLnBrk="0" hangingPunct="1">
                        <a:spcBef>
                          <a:spcPts val="0"/>
                        </a:spcBef>
                        <a:spcAft>
                          <a:spcPts val="0"/>
                        </a:spcAft>
                      </a:pPr>
                      <a:r>
                        <a:rPr lang="en-US" sz="2000" b="0" kern="1200" cap="none" spc="0">
                          <a:solidFill>
                            <a:schemeClr val="tx1"/>
                          </a:solidFill>
                          <a:effectLst/>
                        </a:rPr>
                        <a:t>Contract Level</a:t>
                      </a:r>
                      <a:endParaRPr lang="en-US" sz="2000" b="0" cap="none" spc="0">
                        <a:solidFill>
                          <a:schemeClr val="tx1"/>
                        </a:solidFill>
                        <a:effectLst/>
                      </a:endParaRPr>
                    </a:p>
                  </a:txBody>
                  <a:tcPr marL="0" marR="0" marT="19351" marB="96759" anchor="b">
                    <a:lnL w="12700" cmpd="sng">
                      <a:noFill/>
                    </a:lnL>
                    <a:lnR w="12700" cmpd="sng">
                      <a:noFill/>
                    </a:lnR>
                    <a:lnT w="9525" cap="flat" cmpd="sng" algn="ctr">
                      <a:noFill/>
                      <a:prstDash val="solid"/>
                    </a:lnT>
                    <a:lnB w="38100" cmpd="sng">
                      <a:noFill/>
                    </a:lnB>
                    <a:noFill/>
                  </a:tcPr>
                </a:tc>
                <a:tc>
                  <a:txBody>
                    <a:bodyPr/>
                    <a:lstStyle/>
                    <a:p>
                      <a:pPr marL="0" algn="l" rtl="0" eaLnBrk="1" latinLnBrk="0" hangingPunct="1">
                        <a:spcBef>
                          <a:spcPts val="0"/>
                        </a:spcBef>
                        <a:spcAft>
                          <a:spcPts val="0"/>
                        </a:spcAft>
                      </a:pPr>
                      <a:r>
                        <a:rPr lang="en-US" sz="2000" b="0" kern="1200" cap="none" spc="0">
                          <a:solidFill>
                            <a:schemeClr val="tx1"/>
                          </a:solidFill>
                          <a:effectLst/>
                        </a:rPr>
                        <a:t>Observations</a:t>
                      </a:r>
                      <a:endParaRPr lang="en-US" sz="2000" b="0" cap="none" spc="0">
                        <a:solidFill>
                          <a:schemeClr val="tx1"/>
                        </a:solidFill>
                        <a:effectLst/>
                      </a:endParaRPr>
                    </a:p>
                  </a:txBody>
                  <a:tcPr marL="0" marR="0" marT="19351" marB="96759" anchor="b">
                    <a:lnL w="12700" cmpd="sng">
                      <a:noFill/>
                    </a:lnL>
                    <a:lnR w="12700" cmpd="sng">
                      <a:noFill/>
                    </a:lnR>
                    <a:lnT w="9525" cap="flat" cmpd="sng" algn="ctr">
                      <a:noFill/>
                      <a:prstDash val="solid"/>
                    </a:lnT>
                    <a:lnB w="38100" cmpd="sng">
                      <a:noFill/>
                    </a:lnB>
                    <a:noFill/>
                  </a:tcPr>
                </a:tc>
                <a:extLst>
                  <a:ext uri="{0D108BD9-81ED-4DB2-BD59-A6C34878D82A}">
                    <a16:rowId xmlns:a16="http://schemas.microsoft.com/office/drawing/2014/main" val="964420972"/>
                  </a:ext>
                </a:extLst>
              </a:tr>
              <a:tr h="575611">
                <a:tc>
                  <a:txBody>
                    <a:bodyPr/>
                    <a:lstStyle/>
                    <a:p>
                      <a:pPr marL="0" algn="l" rtl="0" eaLnBrk="1" latinLnBrk="0" hangingPunct="1">
                        <a:spcBef>
                          <a:spcPts val="0"/>
                        </a:spcBef>
                        <a:spcAft>
                          <a:spcPts val="0"/>
                        </a:spcAft>
                      </a:pPr>
                      <a:r>
                        <a:rPr lang="en-US" sz="1600" kern="1200" cap="none" spc="0">
                          <a:solidFill>
                            <a:schemeClr val="tx1"/>
                          </a:solidFill>
                          <a:effectLst/>
                        </a:rPr>
                        <a:t>Induction - Formative</a:t>
                      </a:r>
                      <a:endParaRPr lang="en-US" sz="1600" cap="none" spc="0">
                        <a:solidFill>
                          <a:schemeClr val="tx1"/>
                        </a:solidFill>
                        <a:effectLst/>
                      </a:endParaRPr>
                    </a:p>
                  </a:txBody>
                  <a:tcPr marL="0" marR="0" marT="29027" marB="96759" anchor="ctr">
                    <a:lnL w="12700" cmpd="sng">
                      <a:noFill/>
                      <a:prstDash val="solid"/>
                    </a:lnL>
                    <a:lnR w="12700" cmpd="sng">
                      <a:noFill/>
                      <a:prstDash val="solid"/>
                    </a:lnR>
                    <a:lnT w="38100" cmpd="sng">
                      <a:noFill/>
                    </a:lnT>
                    <a:lnB w="9525" cap="flat" cmpd="sng" algn="ctr">
                      <a:solidFill>
                        <a:schemeClr val="tx1"/>
                      </a:solidFill>
                      <a:prstDash val="solid"/>
                    </a:lnB>
                    <a:noFill/>
                  </a:tcPr>
                </a:tc>
                <a:tc>
                  <a:txBody>
                    <a:bodyPr/>
                    <a:lstStyle/>
                    <a:p>
                      <a:pPr marL="0" algn="l" rtl="0" eaLnBrk="1" latinLnBrk="0" hangingPunct="1">
                        <a:spcBef>
                          <a:spcPts val="0"/>
                        </a:spcBef>
                        <a:spcAft>
                          <a:spcPts val="0"/>
                        </a:spcAft>
                      </a:pPr>
                      <a:r>
                        <a:rPr lang="en-US" sz="1600" u="sng" kern="1200" cap="none" spc="0">
                          <a:solidFill>
                            <a:schemeClr val="tx1"/>
                          </a:solidFill>
                          <a:effectLst/>
                        </a:rPr>
                        <a:t>&gt;</a:t>
                      </a:r>
                      <a:r>
                        <a:rPr lang="en-US" sz="1600" kern="1200" cap="none" spc="0">
                          <a:solidFill>
                            <a:schemeClr val="tx1"/>
                          </a:solidFill>
                          <a:effectLst/>
                        </a:rPr>
                        <a:t>1 – Full Observation per semester, with conferences</a:t>
                      </a:r>
                      <a:endParaRPr lang="en-US" sz="1600" cap="none" spc="0">
                        <a:solidFill>
                          <a:schemeClr val="tx1"/>
                        </a:solidFill>
                        <a:effectLst/>
                      </a:endParaRPr>
                    </a:p>
                    <a:p>
                      <a:pPr marL="0" algn="l" rtl="0" eaLnBrk="1" latinLnBrk="0" hangingPunct="1">
                        <a:spcBef>
                          <a:spcPts val="0"/>
                        </a:spcBef>
                        <a:spcAft>
                          <a:spcPts val="0"/>
                        </a:spcAft>
                      </a:pPr>
                      <a:r>
                        <a:rPr lang="en-US" sz="1600" kern="1200" cap="none" spc="0">
                          <a:solidFill>
                            <a:schemeClr val="tx1"/>
                          </a:solidFill>
                          <a:effectLst/>
                        </a:rPr>
                        <a:t>(Principal/Administrative Designee;</a:t>
                      </a:r>
                      <a:r>
                        <a:rPr lang="en-US" sz="1600" kern="1200" cap="none" spc="0" baseline="0">
                          <a:solidFill>
                            <a:schemeClr val="tx1"/>
                          </a:solidFill>
                          <a:effectLst/>
                        </a:rPr>
                        <a:t> </a:t>
                      </a:r>
                      <a:r>
                        <a:rPr lang="en-US" sz="1600" kern="1200" cap="none" spc="0">
                          <a:solidFill>
                            <a:schemeClr val="tx1"/>
                          </a:solidFill>
                          <a:effectLst/>
                        </a:rPr>
                        <a:t>Trained Mentor)</a:t>
                      </a:r>
                      <a:endParaRPr lang="en-US" sz="1600" cap="none" spc="0">
                        <a:solidFill>
                          <a:schemeClr val="tx1"/>
                        </a:solidFill>
                        <a:effectLst/>
                      </a:endParaRPr>
                    </a:p>
                  </a:txBody>
                  <a:tcPr marL="0" marR="0" marT="29027" marB="96759" anchor="ctr">
                    <a:lnL w="12700" cmpd="sng">
                      <a:noFill/>
                      <a:prstDash val="solid"/>
                    </a:lnL>
                    <a:lnR w="12700" cmpd="sng">
                      <a:noFill/>
                      <a:prstDash val="solid"/>
                    </a:lnR>
                    <a:lnT w="38100" cmpd="sng">
                      <a:noFill/>
                    </a:lnT>
                    <a:lnB w="9525" cap="flat" cmpd="sng" algn="ctr">
                      <a:solidFill>
                        <a:schemeClr val="tx1"/>
                      </a:solidFill>
                      <a:prstDash val="solid"/>
                    </a:lnB>
                    <a:noFill/>
                  </a:tcPr>
                </a:tc>
                <a:extLst>
                  <a:ext uri="{0D108BD9-81ED-4DB2-BD59-A6C34878D82A}">
                    <a16:rowId xmlns:a16="http://schemas.microsoft.com/office/drawing/2014/main" val="1879650878"/>
                  </a:ext>
                </a:extLst>
              </a:tr>
              <a:tr h="575611">
                <a:tc>
                  <a:txBody>
                    <a:bodyPr/>
                    <a:lstStyle/>
                    <a:p>
                      <a:pPr marL="0" lvl="0" algn="l" rtl="0">
                        <a:spcBef>
                          <a:spcPts val="0"/>
                        </a:spcBef>
                        <a:spcAft>
                          <a:spcPts val="0"/>
                        </a:spcAft>
                        <a:buNone/>
                      </a:pPr>
                      <a:r>
                        <a:rPr lang="en-US" sz="1600" kern="1200" cap="none" spc="0">
                          <a:solidFill>
                            <a:schemeClr val="tx1"/>
                          </a:solidFill>
                          <a:effectLst/>
                        </a:rPr>
                        <a:t>Annual</a:t>
                      </a:r>
                      <a:r>
                        <a:rPr lang="en-US" sz="1600" kern="1200" cap="none" spc="0" baseline="0">
                          <a:solidFill>
                            <a:schemeClr val="tx1"/>
                          </a:solidFill>
                          <a:effectLst/>
                        </a:rPr>
                        <a:t>  - Formative (Diagnostic)</a:t>
                      </a:r>
                      <a:endParaRPr lang="en-US" sz="1600" cap="none" spc="0">
                        <a:solidFill>
                          <a:schemeClr val="tx1"/>
                        </a:solidFill>
                        <a:effectLst/>
                      </a:endParaRPr>
                    </a:p>
                  </a:txBody>
                  <a:tcPr marL="0" marR="0" marT="29027" marB="96759" anchor="ctr">
                    <a:lnL w="12700" cmpd="sng">
                      <a:noFill/>
                      <a:prstDash val="solid"/>
                    </a:lnL>
                    <a:lnR w="12700" cmpd="sng">
                      <a:noFill/>
                      <a:prstDash val="solid"/>
                    </a:lnR>
                    <a:lnT w="9525" cap="flat" cmpd="sng" algn="ctr">
                      <a:solidFill>
                        <a:schemeClr val="tx1"/>
                      </a:solidFill>
                      <a:prstDash val="solid"/>
                    </a:lnT>
                    <a:lnB w="12700" cmpd="sng">
                      <a:noFill/>
                      <a:prstDash val="solid"/>
                    </a:lnB>
                    <a:solidFill>
                      <a:schemeClr val="bg1">
                        <a:lumMod val="95000"/>
                      </a:schemeClr>
                    </a:solidFill>
                  </a:tcPr>
                </a:tc>
                <a:tc>
                  <a:txBody>
                    <a:bodyPr/>
                    <a:lstStyle/>
                    <a:p>
                      <a:pPr marL="0" marR="0" lvl="0" indent="0" algn="l" rtl="0">
                        <a:spcBef>
                          <a:spcPts val="0"/>
                        </a:spcBef>
                        <a:spcAft>
                          <a:spcPts val="0"/>
                        </a:spcAft>
                        <a:buNone/>
                      </a:pPr>
                      <a:r>
                        <a:rPr lang="en-US" sz="1600" u="sng" kern="1200" cap="none" spc="0">
                          <a:solidFill>
                            <a:schemeClr val="tx1"/>
                          </a:solidFill>
                          <a:effectLst/>
                        </a:rPr>
                        <a:t>&gt;</a:t>
                      </a:r>
                      <a:r>
                        <a:rPr lang="en-US" sz="1600" kern="1200" cap="none" spc="0">
                          <a:solidFill>
                            <a:schemeClr val="tx1"/>
                          </a:solidFill>
                          <a:effectLst/>
                        </a:rPr>
                        <a:t>2 – Full Observations per semester,</a:t>
                      </a:r>
                      <a:r>
                        <a:rPr lang="en-US" sz="1600" kern="1200" cap="none" spc="0" baseline="0">
                          <a:solidFill>
                            <a:schemeClr val="tx1"/>
                          </a:solidFill>
                          <a:effectLst/>
                        </a:rPr>
                        <a:t> </a:t>
                      </a:r>
                      <a:r>
                        <a:rPr lang="en-US" sz="1600" kern="1200" cap="none" spc="0">
                          <a:solidFill>
                            <a:schemeClr val="tx1"/>
                          </a:solidFill>
                          <a:effectLst/>
                        </a:rPr>
                        <a:t>with conferences</a:t>
                      </a:r>
                      <a:endParaRPr lang="en-US" sz="1600" cap="none" spc="0">
                        <a:solidFill>
                          <a:schemeClr val="tx1"/>
                        </a:solidFill>
                        <a:effectLst/>
                      </a:endParaRPr>
                    </a:p>
                    <a:p>
                      <a:pPr marL="0" marR="0" lvl="0" indent="0" algn="l" rtl="0">
                        <a:spcBef>
                          <a:spcPts val="0"/>
                        </a:spcBef>
                        <a:spcAft>
                          <a:spcPts val="0"/>
                        </a:spcAft>
                        <a:buNone/>
                      </a:pPr>
                      <a:r>
                        <a:rPr lang="en-US" sz="1600" kern="1200" cap="none" spc="0">
                          <a:solidFill>
                            <a:schemeClr val="tx1"/>
                          </a:solidFill>
                          <a:effectLst/>
                        </a:rPr>
                        <a:t>(Principal/Administrative</a:t>
                      </a:r>
                      <a:r>
                        <a:rPr lang="en-US" sz="1600" kern="1200" cap="none" spc="0" baseline="0">
                          <a:solidFill>
                            <a:schemeClr val="tx1"/>
                          </a:solidFill>
                          <a:effectLst/>
                        </a:rPr>
                        <a:t> Designee, Content Expert &amp; Trained Mentor) </a:t>
                      </a:r>
                      <a:endParaRPr lang="en-US" sz="1600" cap="none" spc="0">
                        <a:solidFill>
                          <a:schemeClr val="tx1"/>
                        </a:solidFill>
                        <a:effectLst/>
                      </a:endParaRPr>
                    </a:p>
                  </a:txBody>
                  <a:tcPr marL="0" marR="0" marT="29027" marB="96759" anchor="ctr">
                    <a:lnL w="12700" cmpd="sng">
                      <a:noFill/>
                      <a:prstDash val="solid"/>
                    </a:lnL>
                    <a:lnR w="12700" cmpd="sng">
                      <a:noFill/>
                      <a:prstDash val="solid"/>
                    </a:lnR>
                    <a:lnT w="9525"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3679721329"/>
                  </a:ext>
                </a:extLst>
              </a:tr>
              <a:tr h="1014475">
                <a:tc>
                  <a:txBody>
                    <a:bodyPr/>
                    <a:lstStyle/>
                    <a:p>
                      <a:pPr marL="0" algn="l" rtl="0" eaLnBrk="1" latinLnBrk="0" hangingPunct="1">
                        <a:spcBef>
                          <a:spcPts val="0"/>
                        </a:spcBef>
                        <a:spcAft>
                          <a:spcPts val="0"/>
                        </a:spcAft>
                      </a:pPr>
                      <a:r>
                        <a:rPr lang="en-US" sz="1600" kern="1200" cap="none" spc="0">
                          <a:solidFill>
                            <a:schemeClr val="tx1"/>
                          </a:solidFill>
                          <a:effectLst/>
                        </a:rPr>
                        <a:t>Annual/Continuing - Summative</a:t>
                      </a:r>
                      <a:endParaRPr lang="en-US" sz="1600" cap="none" spc="0">
                        <a:solidFill>
                          <a:schemeClr val="tx1"/>
                        </a:solidFill>
                        <a:effectLst/>
                      </a:endParaRPr>
                    </a:p>
                  </a:txBody>
                  <a:tcPr marL="0" marR="0" marT="29027" marB="96759" anchor="ctr">
                    <a:lnL w="12700" cmpd="sng">
                      <a:noFill/>
                      <a:prstDash val="solid"/>
                    </a:lnL>
                    <a:lnR w="12700" cmpd="sng">
                      <a:noFill/>
                      <a:prstDash val="solid"/>
                    </a:lnR>
                    <a:lnT w="12700" cmpd="sng">
                      <a:noFill/>
                      <a:prstDash val="solid"/>
                    </a:lnT>
                    <a:lnB w="9525" cap="flat" cmpd="sng" algn="ctr">
                      <a:solidFill>
                        <a:schemeClr val="tx1"/>
                      </a:solidFill>
                      <a:prstDash val="solid"/>
                    </a:lnB>
                    <a:noFill/>
                  </a:tcPr>
                </a:tc>
                <a:tc>
                  <a:txBody>
                    <a:bodyPr/>
                    <a:lstStyle/>
                    <a:p>
                      <a:pPr marL="0" marR="0" algn="l" rtl="0" eaLnBrk="1" latinLnBrk="0" hangingPunct="1">
                        <a:lnSpc>
                          <a:spcPct val="115000"/>
                        </a:lnSpc>
                        <a:spcBef>
                          <a:spcPts val="0"/>
                        </a:spcBef>
                        <a:spcAft>
                          <a:spcPts val="1000"/>
                        </a:spcAft>
                      </a:pPr>
                      <a:r>
                        <a:rPr lang="en-US" sz="1600" u="sng" kern="1200" cap="none" spc="0">
                          <a:solidFill>
                            <a:schemeClr val="tx1"/>
                          </a:solidFill>
                          <a:effectLst/>
                        </a:rPr>
                        <a:t>&gt;</a:t>
                      </a:r>
                      <a:r>
                        <a:rPr lang="en-US" sz="1600" kern="1200" cap="none" spc="0">
                          <a:solidFill>
                            <a:schemeClr val="tx1"/>
                          </a:solidFill>
                          <a:effectLst/>
                        </a:rPr>
                        <a:t>2 – Full Observations per semester,</a:t>
                      </a:r>
                      <a:r>
                        <a:rPr lang="en-US" sz="1600" kern="1200" cap="none" spc="0" baseline="0">
                          <a:solidFill>
                            <a:schemeClr val="tx1"/>
                          </a:solidFill>
                          <a:effectLst/>
                        </a:rPr>
                        <a:t> </a:t>
                      </a:r>
                      <a:r>
                        <a:rPr lang="en-US" sz="1600" kern="1200" cap="none" spc="0">
                          <a:solidFill>
                            <a:schemeClr val="tx1"/>
                          </a:solidFill>
                          <a:effectLst/>
                        </a:rPr>
                        <a:t>with conferences</a:t>
                      </a:r>
                      <a:endParaRPr lang="en-US" sz="1600" cap="none" spc="0">
                        <a:solidFill>
                          <a:schemeClr val="tx1"/>
                        </a:solidFill>
                        <a:effectLst/>
                      </a:endParaRPr>
                    </a:p>
                    <a:p>
                      <a:pPr marL="0" marR="0" algn="l" rtl="0" eaLnBrk="1" latinLnBrk="0" hangingPunct="1">
                        <a:lnSpc>
                          <a:spcPct val="115000"/>
                        </a:lnSpc>
                        <a:spcBef>
                          <a:spcPts val="0"/>
                        </a:spcBef>
                        <a:spcAft>
                          <a:spcPts val="1000"/>
                        </a:spcAft>
                      </a:pPr>
                      <a:r>
                        <a:rPr lang="en-US" sz="1600" kern="1200" cap="none" spc="0">
                          <a:solidFill>
                            <a:schemeClr val="tx1"/>
                          </a:solidFill>
                          <a:effectLst/>
                        </a:rPr>
                        <a:t>(Principal/Administrative</a:t>
                      </a:r>
                      <a:r>
                        <a:rPr lang="en-US" sz="1600" kern="1200" cap="none" spc="0" baseline="0">
                          <a:solidFill>
                            <a:schemeClr val="tx1"/>
                          </a:solidFill>
                          <a:effectLst/>
                        </a:rPr>
                        <a:t> Designee &amp; Content Expert; a third member is required for Highly Consequential Annual Summative evaluations)</a:t>
                      </a:r>
                      <a:endParaRPr lang="en-US" sz="1600" cap="none" spc="0">
                        <a:solidFill>
                          <a:schemeClr val="tx1"/>
                        </a:solidFill>
                        <a:effectLst/>
                      </a:endParaRPr>
                    </a:p>
                  </a:txBody>
                  <a:tcPr marL="0" marR="0" marT="29027" marB="96759" anchor="ctr">
                    <a:lnL w="12700" cmpd="sng">
                      <a:noFill/>
                      <a:prstDash val="solid"/>
                    </a:lnL>
                    <a:lnR w="12700" cmpd="sng">
                      <a:noFill/>
                      <a:prstDash val="solid"/>
                    </a:lnR>
                    <a:lnT w="12700" cmpd="sng">
                      <a:noFill/>
                      <a:prstDash val="solid"/>
                    </a:lnT>
                    <a:lnB w="9525" cap="flat" cmpd="sng" algn="ctr">
                      <a:solidFill>
                        <a:schemeClr val="tx1"/>
                      </a:solidFill>
                      <a:prstDash val="solid"/>
                    </a:lnB>
                    <a:noFill/>
                  </a:tcPr>
                </a:tc>
                <a:extLst>
                  <a:ext uri="{0D108BD9-81ED-4DB2-BD59-A6C34878D82A}">
                    <a16:rowId xmlns:a16="http://schemas.microsoft.com/office/drawing/2014/main" val="2170118521"/>
                  </a:ext>
                </a:extLst>
              </a:tr>
              <a:tr h="575611">
                <a:tc>
                  <a:txBody>
                    <a:bodyPr/>
                    <a:lstStyle/>
                    <a:p>
                      <a:pPr marL="0" lvl="0" algn="l" rtl="0">
                        <a:spcBef>
                          <a:spcPts val="0"/>
                        </a:spcBef>
                        <a:spcAft>
                          <a:spcPts val="0"/>
                        </a:spcAft>
                        <a:buNone/>
                      </a:pPr>
                      <a:r>
                        <a:rPr lang="en-US" sz="1600" kern="1200" cap="none" spc="0">
                          <a:solidFill>
                            <a:schemeClr val="tx1"/>
                          </a:solidFill>
                          <a:effectLst/>
                        </a:rPr>
                        <a:t>Continuing</a:t>
                      </a:r>
                      <a:r>
                        <a:rPr lang="en-US" sz="1600" kern="1200" cap="none" spc="0" baseline="0">
                          <a:solidFill>
                            <a:schemeClr val="tx1"/>
                          </a:solidFill>
                          <a:effectLst/>
                        </a:rPr>
                        <a:t> - Formative</a:t>
                      </a:r>
                      <a:endParaRPr lang="en-US" sz="1600" cap="none" spc="0">
                        <a:solidFill>
                          <a:schemeClr val="tx1"/>
                        </a:solidFill>
                        <a:effectLst/>
                      </a:endParaRPr>
                    </a:p>
                  </a:txBody>
                  <a:tcPr marL="0" marR="0" marT="29027" marB="96759" anchor="ctr">
                    <a:lnL w="12700" cmpd="sng">
                      <a:noFill/>
                      <a:prstDash val="solid"/>
                    </a:lnL>
                    <a:lnR w="12700" cmpd="sng">
                      <a:noFill/>
                      <a:prstDash val="solid"/>
                    </a:lnR>
                    <a:lnT w="9525" cap="flat" cmpd="sng" algn="ctr">
                      <a:solidFill>
                        <a:schemeClr val="tx1"/>
                      </a:solidFill>
                      <a:prstDash val="solid"/>
                    </a:lnT>
                    <a:lnB w="12700" cmpd="sng">
                      <a:noFill/>
                      <a:prstDash val="solid"/>
                    </a:lnB>
                    <a:solidFill>
                      <a:schemeClr val="bg1">
                        <a:lumMod val="95000"/>
                      </a:schemeClr>
                    </a:solidFill>
                  </a:tcPr>
                </a:tc>
                <a:tc>
                  <a:txBody>
                    <a:bodyPr/>
                    <a:lstStyle/>
                    <a:p>
                      <a:pPr marL="0" marR="0" lvl="0" indent="0" algn="l" rtl="0">
                        <a:spcBef>
                          <a:spcPts val="0"/>
                        </a:spcBef>
                        <a:spcAft>
                          <a:spcPts val="0"/>
                        </a:spcAft>
                        <a:buNone/>
                      </a:pPr>
                      <a:r>
                        <a:rPr lang="en-US" sz="1600" u="sng" kern="1200" cap="none" spc="0">
                          <a:solidFill>
                            <a:schemeClr val="tx1"/>
                          </a:solidFill>
                          <a:effectLst/>
                        </a:rPr>
                        <a:t>&gt;</a:t>
                      </a:r>
                      <a:r>
                        <a:rPr lang="en-US" sz="1600" kern="1200" cap="none" spc="0">
                          <a:solidFill>
                            <a:schemeClr val="tx1"/>
                          </a:solidFill>
                          <a:effectLst/>
                        </a:rPr>
                        <a:t>1 – Full Observation per semester, with conferences</a:t>
                      </a:r>
                      <a:endParaRPr lang="en-US" sz="1600" cap="none" spc="0">
                        <a:solidFill>
                          <a:schemeClr val="tx1"/>
                        </a:solidFill>
                        <a:effectLst/>
                      </a:endParaRPr>
                    </a:p>
                    <a:p>
                      <a:pPr marL="0" marR="0" lvl="0" indent="0" algn="l" rtl="0">
                        <a:spcBef>
                          <a:spcPts val="0"/>
                        </a:spcBef>
                        <a:spcAft>
                          <a:spcPts val="0"/>
                        </a:spcAft>
                        <a:buNone/>
                      </a:pPr>
                      <a:r>
                        <a:rPr lang="en-US" sz="1600" kern="1200" cap="none" spc="0">
                          <a:solidFill>
                            <a:schemeClr val="tx1"/>
                          </a:solidFill>
                          <a:effectLst/>
                        </a:rPr>
                        <a:t>(Principal/Administrative</a:t>
                      </a:r>
                      <a:r>
                        <a:rPr lang="en-US" sz="1600" kern="1200" cap="none" spc="0" baseline="0">
                          <a:solidFill>
                            <a:schemeClr val="tx1"/>
                          </a:solidFill>
                          <a:effectLst/>
                        </a:rPr>
                        <a:t> Designee, &amp; if necessary, Content Expert)</a:t>
                      </a:r>
                      <a:endParaRPr lang="en-US" sz="1600" cap="none" spc="0">
                        <a:solidFill>
                          <a:schemeClr val="tx1"/>
                        </a:solidFill>
                        <a:effectLst/>
                      </a:endParaRPr>
                    </a:p>
                  </a:txBody>
                  <a:tcPr marL="0" marR="0" marT="29027" marB="96759" anchor="ctr">
                    <a:lnL w="12700" cmpd="sng">
                      <a:noFill/>
                      <a:prstDash val="solid"/>
                    </a:lnL>
                    <a:lnR w="12700" cmpd="sng">
                      <a:noFill/>
                      <a:prstDash val="solid"/>
                    </a:lnR>
                    <a:lnT w="9525"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1252265507"/>
                  </a:ext>
                </a:extLst>
              </a:tr>
              <a:tr h="374796">
                <a:tc>
                  <a:txBody>
                    <a:bodyPr/>
                    <a:lstStyle/>
                    <a:p>
                      <a:pPr marL="0" algn="l" rtl="0" eaLnBrk="1" latinLnBrk="0" hangingPunct="1">
                        <a:spcBef>
                          <a:spcPts val="0"/>
                        </a:spcBef>
                        <a:spcAft>
                          <a:spcPts val="0"/>
                        </a:spcAft>
                      </a:pPr>
                      <a:r>
                        <a:rPr lang="en-US" sz="1600" kern="1200" cap="none" spc="0">
                          <a:solidFill>
                            <a:schemeClr val="tx1"/>
                          </a:solidFill>
                          <a:effectLst/>
                        </a:rPr>
                        <a:t>Annual/Continuing</a:t>
                      </a:r>
                      <a:r>
                        <a:rPr lang="en-US" sz="1600" kern="1200" cap="none" spc="0" baseline="0">
                          <a:solidFill>
                            <a:schemeClr val="tx1"/>
                          </a:solidFill>
                          <a:effectLst/>
                        </a:rPr>
                        <a:t> - GBE</a:t>
                      </a:r>
                      <a:endParaRPr lang="en-US" sz="1600" cap="none" spc="0">
                        <a:solidFill>
                          <a:schemeClr val="tx1"/>
                        </a:solidFill>
                        <a:effectLst/>
                      </a:endParaRPr>
                    </a:p>
                  </a:txBody>
                  <a:tcPr marL="0" marR="0" marT="29027" marB="96759" anchor="ctr">
                    <a:lnL w="12700" cmpd="sng">
                      <a:noFill/>
                      <a:prstDash val="solid"/>
                    </a:lnL>
                    <a:lnR w="12700" cmpd="sng">
                      <a:noFill/>
                      <a:prstDash val="solid"/>
                    </a:lnR>
                    <a:lnT w="12700" cmpd="sng">
                      <a:noFill/>
                      <a:prstDash val="solid"/>
                    </a:lnT>
                    <a:lnB w="12700" cmpd="sng">
                      <a:noFill/>
                      <a:prstDash val="solid"/>
                    </a:lnB>
                    <a:noFill/>
                  </a:tcPr>
                </a:tc>
                <a:tc>
                  <a:txBody>
                    <a:bodyPr/>
                    <a:lstStyle/>
                    <a:p>
                      <a:pPr marL="0" algn="l" rtl="0" eaLnBrk="1" latinLnBrk="0" hangingPunct="1">
                        <a:spcBef>
                          <a:spcPts val="0"/>
                        </a:spcBef>
                        <a:spcAft>
                          <a:spcPts val="0"/>
                        </a:spcAft>
                      </a:pPr>
                      <a:r>
                        <a:rPr lang="en-US" sz="1600" kern="1200" cap="none" spc="0" dirty="0">
                          <a:solidFill>
                            <a:schemeClr val="tx1"/>
                          </a:solidFill>
                          <a:effectLst/>
                        </a:rPr>
                        <a:t>Informal</a:t>
                      </a:r>
                      <a:endParaRPr lang="en-US" sz="1600" cap="none" spc="0" dirty="0">
                        <a:solidFill>
                          <a:schemeClr val="tx1"/>
                        </a:solidFill>
                        <a:effectLst/>
                      </a:endParaRPr>
                    </a:p>
                  </a:txBody>
                  <a:tcPr marL="0" marR="0" marT="29027" marB="96759"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609585835"/>
                  </a:ext>
                </a:extLst>
              </a:tr>
            </a:tbl>
          </a:graphicData>
        </a:graphic>
      </p:graphicFrame>
    </p:spTree>
    <p:extLst>
      <p:ext uri="{BB962C8B-B14F-4D97-AF65-F5344CB8AC3E}">
        <p14:creationId xmlns:p14="http://schemas.microsoft.com/office/powerpoint/2010/main" val="19188459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356B5-EE64-4308-B38C-C27445999A37}"/>
              </a:ext>
            </a:extLst>
          </p:cNvPr>
          <p:cNvSpPr>
            <a:spLocks noGrp="1"/>
          </p:cNvSpPr>
          <p:nvPr>
            <p:ph type="title"/>
          </p:nvPr>
        </p:nvSpPr>
        <p:spPr>
          <a:xfrm>
            <a:off x="1914457" y="457200"/>
            <a:ext cx="3086100" cy="1600200"/>
          </a:xfrm>
        </p:spPr>
        <p:txBody>
          <a:bodyPr vert="horz" lIns="91440" tIns="45720" rIns="91440" bIns="45720" rtlCol="0" anchor="b">
            <a:normAutofit/>
          </a:bodyPr>
          <a:lstStyle/>
          <a:p>
            <a:pPr defTabSz="914400"/>
            <a:r>
              <a:rPr lang="en-US" kern="1200"/>
              <a:t>Reminders for Evaluation Set-up</a:t>
            </a:r>
          </a:p>
        </p:txBody>
      </p:sp>
      <p:graphicFrame>
        <p:nvGraphicFramePr>
          <p:cNvPr id="5" name="TextBox 2">
            <a:extLst>
              <a:ext uri="{FF2B5EF4-FFF2-40B4-BE49-F238E27FC236}">
                <a16:creationId xmlns:a16="http://schemas.microsoft.com/office/drawing/2014/main" id="{BDA38D49-7CD5-55F1-F7FA-CA68FC95D775}"/>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099388633"/>
              </p:ext>
            </p:extLst>
          </p:nvPr>
        </p:nvGraphicFramePr>
        <p:xfrm>
          <a:off x="5399418" y="457200"/>
          <a:ext cx="4878125" cy="5149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954418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072D8FF-0D89-2837-4B07-812A4A885360}"/>
              </a:ext>
            </a:extLst>
          </p:cNvPr>
          <p:cNvSpPr>
            <a:spLocks noGrp="1"/>
          </p:cNvSpPr>
          <p:nvPr>
            <p:ph type="title"/>
          </p:nvPr>
        </p:nvSpPr>
        <p:spPr>
          <a:xfrm>
            <a:off x="1914457" y="457200"/>
            <a:ext cx="3086100" cy="1600200"/>
          </a:xfrm>
        </p:spPr>
        <p:txBody>
          <a:bodyPr anchor="b">
            <a:normAutofit/>
          </a:bodyPr>
          <a:lstStyle/>
          <a:p>
            <a:r>
              <a:rPr lang="en-US" dirty="0"/>
              <a:t>Speech Language Professionals</a:t>
            </a:r>
          </a:p>
        </p:txBody>
      </p:sp>
      <p:pic>
        <p:nvPicPr>
          <p:cNvPr id="5" name="Picture 5">
            <a:extLst>
              <a:ext uri="{FF2B5EF4-FFF2-40B4-BE49-F238E27FC236}">
                <a16:creationId xmlns:a16="http://schemas.microsoft.com/office/drawing/2014/main" id="{8F2E79DE-9A17-235D-3B31-AD9FB8232ACE}"/>
              </a:ext>
              <a:ext uri="{C183D7F6-B498-43B3-948B-1728B52AA6E4}">
                <adec:decorative xmlns:adec="http://schemas.microsoft.com/office/drawing/2017/decorative" val="1"/>
              </a:ext>
            </a:extLst>
          </p:cNvPr>
          <p:cNvPicPr>
            <a:picLocks noGrp="1" noChangeAspect="1"/>
          </p:cNvPicPr>
          <p:nvPr>
            <p:ph idx="1"/>
          </p:nvPr>
        </p:nvPicPr>
        <p:blipFill rotWithShape="1">
          <a:blip r:embed="rId3"/>
          <a:srcRect l="16984" r="5603"/>
          <a:stretch/>
        </p:blipFill>
        <p:spPr>
          <a:xfrm>
            <a:off x="6649572" y="1344706"/>
            <a:ext cx="3086099" cy="3173506"/>
          </a:xfrm>
          <a:prstGeom prst="rect">
            <a:avLst/>
          </a:prstGeom>
          <a:noFill/>
          <a:effectLst>
            <a:softEdge rad="0"/>
          </a:effectLst>
        </p:spPr>
      </p:pic>
    </p:spTree>
    <p:extLst>
      <p:ext uri="{BB962C8B-B14F-4D97-AF65-F5344CB8AC3E}">
        <p14:creationId xmlns:p14="http://schemas.microsoft.com/office/powerpoint/2010/main" val="1839772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Overview for Speech-Language Professionals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53630433"/>
              </p:ext>
            </p:extLst>
          </p:nvPr>
        </p:nvGraphicFramePr>
        <p:xfrm>
          <a:off x="2327483" y="1234440"/>
          <a:ext cx="7502526" cy="4389120"/>
        </p:xfrm>
        <a:graphic>
          <a:graphicData uri="http://schemas.openxmlformats.org/drawingml/2006/table">
            <a:tbl>
              <a:tblPr firstRow="1" bandRow="1">
                <a:tableStyleId>{616DA210-FB5B-4158-B5E0-FEB733F419BA}</a:tableStyleId>
              </a:tblPr>
              <a:tblGrid>
                <a:gridCol w="3751263">
                  <a:extLst>
                    <a:ext uri="{9D8B030D-6E8A-4147-A177-3AD203B41FA5}">
                      <a16:colId xmlns:a16="http://schemas.microsoft.com/office/drawing/2014/main" val="1421561934"/>
                    </a:ext>
                  </a:extLst>
                </a:gridCol>
                <a:gridCol w="3751263">
                  <a:extLst>
                    <a:ext uri="{9D8B030D-6E8A-4147-A177-3AD203B41FA5}">
                      <a16:colId xmlns:a16="http://schemas.microsoft.com/office/drawing/2014/main" val="771448769"/>
                    </a:ext>
                  </a:extLst>
                </a:gridCol>
              </a:tblGrid>
              <a:tr h="314795">
                <a:tc>
                  <a:txBody>
                    <a:bodyPr/>
                    <a:lstStyle/>
                    <a:p>
                      <a:r>
                        <a:rPr lang="en-US" sz="2000"/>
                        <a:t>Contract</a:t>
                      </a:r>
                      <a:r>
                        <a:rPr lang="en-US" sz="2000" baseline="0"/>
                        <a:t> Level</a:t>
                      </a:r>
                      <a:endParaRPr lang="en-US" sz="2000"/>
                    </a:p>
                  </a:txBody>
                  <a:tcPr/>
                </a:tc>
                <a:tc>
                  <a:txBody>
                    <a:bodyPr/>
                    <a:lstStyle/>
                    <a:p>
                      <a:r>
                        <a:rPr lang="en-US" sz="2000"/>
                        <a:t>Process</a:t>
                      </a:r>
                    </a:p>
                  </a:txBody>
                  <a:tcPr/>
                </a:tc>
                <a:extLst>
                  <a:ext uri="{0D108BD9-81ED-4DB2-BD59-A6C34878D82A}">
                    <a16:rowId xmlns:a16="http://schemas.microsoft.com/office/drawing/2014/main" val="3636590980"/>
                  </a:ext>
                </a:extLst>
              </a:tr>
              <a:tr h="2857370">
                <a:tc>
                  <a:txBody>
                    <a:bodyPr/>
                    <a:lstStyle/>
                    <a:p>
                      <a:r>
                        <a:rPr lang="en-US" sz="2000" dirty="0"/>
                        <a:t>Formative and Summative</a:t>
                      </a:r>
                    </a:p>
                  </a:txBody>
                  <a:tcPr/>
                </a:tc>
                <a:tc>
                  <a:txBody>
                    <a:bodyPr/>
                    <a:lstStyle/>
                    <a:p>
                      <a:r>
                        <a:rPr lang="en-US" sz="2000"/>
                        <a:t>Records Review</a:t>
                      </a:r>
                    </a:p>
                    <a:p>
                      <a:endParaRPr lang="en-US" sz="1000"/>
                    </a:p>
                    <a:p>
                      <a:r>
                        <a:rPr lang="en-US" sz="2000"/>
                        <a:t>Preliminary Cycle: POP</a:t>
                      </a:r>
                    </a:p>
                    <a:p>
                      <a:pPr marL="342900" indent="-342900">
                        <a:buFont typeface="Arial" panose="020B0604020202020204" pitchFamily="34" charset="0"/>
                        <a:buChar char="•"/>
                      </a:pPr>
                      <a:r>
                        <a:rPr lang="en-US" sz="2000"/>
                        <a:t>IEP Meeting</a:t>
                      </a:r>
                    </a:p>
                    <a:p>
                      <a:pPr marL="342900" indent="-342900">
                        <a:buFont typeface="Arial" panose="020B0604020202020204" pitchFamily="34" charset="0"/>
                        <a:buChar char="•"/>
                      </a:pPr>
                      <a:r>
                        <a:rPr lang="en-US" sz="2000"/>
                        <a:t>Therapy Session</a:t>
                      </a:r>
                    </a:p>
                    <a:p>
                      <a:pPr marL="342900" indent="-342900">
                        <a:buFont typeface="Arial" panose="020B0604020202020204" pitchFamily="34" charset="0"/>
                        <a:buChar char="•"/>
                      </a:pPr>
                      <a:endParaRPr lang="en-US" sz="1000"/>
                    </a:p>
                    <a:p>
                      <a:pPr marL="0" indent="0">
                        <a:buFont typeface="Arial" panose="020B0604020202020204" pitchFamily="34" charset="0"/>
                        <a:buNone/>
                      </a:pPr>
                      <a:r>
                        <a:rPr lang="en-US" sz="2000"/>
                        <a:t>Preliminary</a:t>
                      </a:r>
                      <a:r>
                        <a:rPr lang="en-US" sz="2000" baseline="0"/>
                        <a:t> Evaluation Conference</a:t>
                      </a:r>
                    </a:p>
                    <a:p>
                      <a:pPr marL="0" indent="0">
                        <a:buFont typeface="Arial" panose="020B0604020202020204" pitchFamily="34" charset="0"/>
                        <a:buNone/>
                      </a:pPr>
                      <a:endParaRPr lang="en-US" sz="1000"/>
                    </a:p>
                    <a:p>
                      <a:pPr marL="0" indent="0">
                        <a:buFont typeface="Arial" panose="020B0604020202020204" pitchFamily="34" charset="0"/>
                        <a:buNone/>
                      </a:pPr>
                      <a:r>
                        <a:rPr lang="en-US" sz="2000"/>
                        <a:t>Final Cycle:</a:t>
                      </a:r>
                      <a:r>
                        <a:rPr lang="en-US" sz="2000" baseline="0"/>
                        <a:t> OP</a:t>
                      </a:r>
                    </a:p>
                    <a:p>
                      <a:pPr marL="342900" indent="-342900">
                        <a:buFont typeface="Arial" panose="020B0604020202020204" pitchFamily="34" charset="0"/>
                        <a:buChar char="•"/>
                      </a:pPr>
                      <a:r>
                        <a:rPr lang="en-US" sz="2000" baseline="0"/>
                        <a:t>IEP Meeting</a:t>
                      </a:r>
                    </a:p>
                    <a:p>
                      <a:pPr marL="342900" indent="-342900">
                        <a:buFont typeface="Arial" panose="020B0604020202020204" pitchFamily="34" charset="0"/>
                        <a:buChar char="•"/>
                      </a:pPr>
                      <a:r>
                        <a:rPr lang="en-US" sz="2000" baseline="0"/>
                        <a:t>Therapy Session</a:t>
                      </a:r>
                    </a:p>
                    <a:p>
                      <a:pPr marL="0" indent="0">
                        <a:buFontTx/>
                        <a:buNone/>
                      </a:pPr>
                      <a:endParaRPr lang="en-US" sz="1000" baseline="0"/>
                    </a:p>
                    <a:p>
                      <a:pPr marL="0" indent="0">
                        <a:buFontTx/>
                        <a:buNone/>
                      </a:pPr>
                      <a:r>
                        <a:rPr lang="en-US" sz="2000" baseline="0"/>
                        <a:t>Final Evaluation Conference</a:t>
                      </a:r>
                      <a:endParaRPr lang="en-US" sz="2000"/>
                    </a:p>
                    <a:p>
                      <a:endParaRPr lang="en-US" sz="1000"/>
                    </a:p>
                  </a:txBody>
                  <a:tcPr/>
                </a:tc>
                <a:extLst>
                  <a:ext uri="{0D108BD9-81ED-4DB2-BD59-A6C34878D82A}">
                    <a16:rowId xmlns:a16="http://schemas.microsoft.com/office/drawing/2014/main" val="3815230903"/>
                  </a:ext>
                </a:extLst>
              </a:tr>
              <a:tr h="314795">
                <a:tc>
                  <a:txBody>
                    <a:bodyPr/>
                    <a:lstStyle/>
                    <a:p>
                      <a:r>
                        <a:rPr lang="en-US" sz="2000"/>
                        <a:t>Goals-Based Evaluation</a:t>
                      </a:r>
                      <a:r>
                        <a:rPr lang="en-US" sz="2000" baseline="0"/>
                        <a:t> (GBE)</a:t>
                      </a:r>
                      <a:endParaRPr lang="en-US" sz="2000"/>
                    </a:p>
                  </a:txBody>
                  <a:tcPr/>
                </a:tc>
                <a:tc>
                  <a:txBody>
                    <a:bodyPr/>
                    <a:lstStyle/>
                    <a:p>
                      <a:r>
                        <a:rPr lang="en-US" sz="2000" dirty="0"/>
                        <a:t>Professional</a:t>
                      </a:r>
                      <a:r>
                        <a:rPr lang="en-US" sz="2000" baseline="0" dirty="0"/>
                        <a:t> Goal</a:t>
                      </a:r>
                      <a:endParaRPr lang="en-US" sz="2000" dirty="0"/>
                    </a:p>
                  </a:txBody>
                  <a:tcPr/>
                </a:tc>
                <a:extLst>
                  <a:ext uri="{0D108BD9-81ED-4DB2-BD59-A6C34878D82A}">
                    <a16:rowId xmlns:a16="http://schemas.microsoft.com/office/drawing/2014/main" val="1958470899"/>
                  </a:ext>
                </a:extLst>
              </a:tr>
            </a:tbl>
          </a:graphicData>
        </a:graphic>
      </p:graphicFrame>
    </p:spTree>
    <p:extLst>
      <p:ext uri="{BB962C8B-B14F-4D97-AF65-F5344CB8AC3E}">
        <p14:creationId xmlns:p14="http://schemas.microsoft.com/office/powerpoint/2010/main" val="29827249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02CD8C-FBB3-40CE-B528-D126E8628143}"/>
              </a:ext>
            </a:extLst>
          </p:cNvPr>
          <p:cNvSpPr>
            <a:spLocks noGrp="1"/>
          </p:cNvSpPr>
          <p:nvPr>
            <p:ph type="title"/>
          </p:nvPr>
        </p:nvSpPr>
        <p:spPr>
          <a:xfrm>
            <a:off x="1914457" y="457200"/>
            <a:ext cx="3086100" cy="1600200"/>
          </a:xfrm>
        </p:spPr>
        <p:txBody>
          <a:bodyPr vert="horz" lIns="91440" tIns="45720" rIns="91440" bIns="45720" rtlCol="0" anchor="b" anchorCtr="0">
            <a:normAutofit/>
          </a:bodyPr>
          <a:lstStyle/>
          <a:p>
            <a:pPr defTabSz="457200"/>
            <a:r>
              <a:rPr lang="en-US"/>
              <a:t>Speech-Language Professionals</a:t>
            </a:r>
            <a:br>
              <a:rPr lang="en-US"/>
            </a:br>
            <a:endParaRPr lang="en-US"/>
          </a:p>
        </p:txBody>
      </p:sp>
      <p:sp>
        <p:nvSpPr>
          <p:cNvPr id="12" name="Text Placeholder 3">
            <a:extLst>
              <a:ext uri="{FF2B5EF4-FFF2-40B4-BE49-F238E27FC236}">
                <a16:creationId xmlns:a16="http://schemas.microsoft.com/office/drawing/2014/main" id="{F96D3609-A3B5-33CA-0DD0-39E71A3E945A}"/>
              </a:ext>
            </a:extLst>
          </p:cNvPr>
          <p:cNvSpPr>
            <a:spLocks noGrp="1"/>
          </p:cNvSpPr>
          <p:nvPr>
            <p:ph type="body" sz="half" idx="2"/>
          </p:nvPr>
        </p:nvSpPr>
        <p:spPr>
          <a:xfrm>
            <a:off x="1914460" y="2057400"/>
            <a:ext cx="3086099" cy="3549770"/>
          </a:xfrm>
        </p:spPr>
        <p:txBody>
          <a:bodyPr>
            <a:normAutofit/>
          </a:bodyPr>
          <a:lstStyle/>
          <a:p>
            <a:r>
              <a:rPr lang="en-US"/>
              <a:t>Expectations in SCLead.org</a:t>
            </a:r>
          </a:p>
        </p:txBody>
      </p:sp>
      <p:graphicFrame>
        <p:nvGraphicFramePr>
          <p:cNvPr id="8" name="Subtitle 5">
            <a:extLst>
              <a:ext uri="{FF2B5EF4-FFF2-40B4-BE49-F238E27FC236}">
                <a16:creationId xmlns:a16="http://schemas.microsoft.com/office/drawing/2014/main" id="{20ECF4E3-4815-2B89-B7C5-476F7C489A35}"/>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180824142"/>
              </p:ext>
            </p:extLst>
          </p:nvPr>
        </p:nvGraphicFramePr>
        <p:xfrm>
          <a:off x="5399418" y="457200"/>
          <a:ext cx="4878125" cy="5149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581377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anose="020F0502020204030204" pitchFamily="34" charset="0"/>
              </a:rPr>
              <a:t>Speech-Language Professional FAQ </a:t>
            </a:r>
            <a:r>
              <a:rPr lang="en-US" b="0" dirty="0">
                <a:solidFill>
                  <a:srgbClr val="000000"/>
                </a:solidFill>
                <a:latin typeface="Calibri" panose="020F0502020204030204" pitchFamily="34" charset="0"/>
              </a:rPr>
              <a:t>​</a:t>
            </a:r>
            <a:endParaRPr lang="en-US" dirty="0"/>
          </a:p>
        </p:txBody>
      </p:sp>
      <p:sp>
        <p:nvSpPr>
          <p:cNvPr id="3" name="Content Placeholder 2"/>
          <p:cNvSpPr>
            <a:spLocks noGrp="1"/>
          </p:cNvSpPr>
          <p:nvPr>
            <p:ph idx="1"/>
          </p:nvPr>
        </p:nvSpPr>
        <p:spPr>
          <a:xfrm>
            <a:off x="1963947" y="1219201"/>
            <a:ext cx="8229600" cy="4422475"/>
          </a:xfrm>
        </p:spPr>
        <p:txBody>
          <a:bodyPr>
            <a:normAutofit fontScale="25000" lnSpcReduction="20000"/>
          </a:bodyPr>
          <a:lstStyle/>
          <a:p>
            <a:pPr fontAlgn="base"/>
            <a:r>
              <a:rPr lang="en-US" sz="5600" b="1" dirty="0">
                <a:solidFill>
                  <a:srgbClr val="595959"/>
                </a:solidFill>
                <a:latin typeface="Calibri" panose="020F0502020204030204" pitchFamily="34" charset="0"/>
              </a:rPr>
              <a:t>Which Speech-Language Professionals (SLPs) require ADEPT evaluations?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marL="0" indent="0" fontAlgn="base">
              <a:buNone/>
            </a:pP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marL="0" indent="0" fontAlgn="base">
              <a:buNone/>
            </a:pPr>
            <a:r>
              <a:rPr lang="en-US" sz="5600" b="1" dirty="0">
                <a:solidFill>
                  <a:srgbClr val="595959"/>
                </a:solidFill>
                <a:latin typeface="Calibri" panose="020F0502020204030204" pitchFamily="34" charset="0"/>
              </a:rPr>
              <a:t>SLPs Employed Directly By a School District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  SLPs will participate in the district’s ADEPT evaluation process using the appropriate contract level.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SLPs should be evaluated every year.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 SLPs on an Internship certificate must participate in the district’s induction program and be assigned a mentor.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SLPs on a Professional certificate must successfully complete the ADEPT summative evaluation process at the annual contract level in order to be eligible for a continuing contract.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SLPs on a Continuing contract, the evaluation may be summative, formative, or goals-based, at the discretion of the local school district. Continuing Formative evaluation is not required for SLPs maintaining their ASHA Certificate of Clinical Competence, instead those SLPs should complete a GBE.</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marL="0" indent="0" fontAlgn="base">
              <a:buNone/>
            </a:pPr>
            <a:endParaRPr lang="en-US" sz="5600" dirty="0">
              <a:solidFill>
                <a:srgbClr val="000000"/>
              </a:solidFill>
              <a:latin typeface="Arial" panose="020B0604020202020204" pitchFamily="34" charset="0"/>
            </a:endParaRPr>
          </a:p>
          <a:p>
            <a:pPr marL="0" indent="0" fontAlgn="base">
              <a:buNone/>
            </a:pPr>
            <a:r>
              <a:rPr lang="en-US" sz="5600" b="1" dirty="0">
                <a:solidFill>
                  <a:srgbClr val="595959"/>
                </a:solidFill>
                <a:latin typeface="Calibri" panose="020F0502020204030204" pitchFamily="34" charset="0"/>
              </a:rPr>
              <a:t>Contracted SLPs </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pPr fontAlgn="base"/>
            <a:r>
              <a:rPr lang="en-US" sz="5600" dirty="0">
                <a:solidFill>
                  <a:srgbClr val="595959"/>
                </a:solidFill>
                <a:latin typeface="Calibri" panose="020F0502020204030204" pitchFamily="34" charset="0"/>
              </a:rPr>
              <a:t>SLPs employed through a third-party vendor will be evaluated using the employer’s protocols. An employer may choose to use the state’s ADEPT evaluation model for SLPs in conjunction with a school district but is not required to do so.</a:t>
            </a:r>
            <a:r>
              <a:rPr lang="en-US" sz="5600" dirty="0">
                <a:solidFill>
                  <a:srgbClr val="000000"/>
                </a:solidFill>
                <a:latin typeface="Calibri" panose="020F0502020204030204" pitchFamily="34" charset="0"/>
              </a:rPr>
              <a:t>​​</a:t>
            </a:r>
            <a:endParaRPr lang="en-US" sz="5600" dirty="0">
              <a:solidFill>
                <a:srgbClr val="000000"/>
              </a:solidFill>
              <a:latin typeface="Arial" panose="020B0604020202020204" pitchFamily="34" charset="0"/>
            </a:endParaRPr>
          </a:p>
          <a:p>
            <a:endParaRPr lang="en-US" dirty="0"/>
          </a:p>
        </p:txBody>
      </p:sp>
    </p:spTree>
    <p:extLst>
      <p:ext uri="{BB962C8B-B14F-4D97-AF65-F5344CB8AC3E}">
        <p14:creationId xmlns:p14="http://schemas.microsoft.com/office/powerpoint/2010/main" val="41962349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D047B-3DBA-4492-BFCE-8A25E5DD1A74}"/>
              </a:ext>
            </a:extLst>
          </p:cNvPr>
          <p:cNvSpPr>
            <a:spLocks noGrp="1"/>
          </p:cNvSpPr>
          <p:nvPr>
            <p:ph type="title"/>
          </p:nvPr>
        </p:nvSpPr>
        <p:spPr>
          <a:xfrm>
            <a:off x="1884287" y="457200"/>
            <a:ext cx="3086100" cy="1600200"/>
          </a:xfrm>
        </p:spPr>
        <p:txBody>
          <a:bodyPr anchor="b">
            <a:normAutofit/>
          </a:bodyPr>
          <a:lstStyle/>
          <a:p>
            <a:r>
              <a:rPr lang="en-US" dirty="0"/>
              <a:t>Speech-Language Professional</a:t>
            </a:r>
          </a:p>
        </p:txBody>
      </p:sp>
      <p:sp>
        <p:nvSpPr>
          <p:cNvPr id="3" name="Content Placeholder 2">
            <a:extLst>
              <a:ext uri="{FF2B5EF4-FFF2-40B4-BE49-F238E27FC236}">
                <a16:creationId xmlns:a16="http://schemas.microsoft.com/office/drawing/2014/main" id="{38A879C9-2274-4417-9D74-F59268C72924}"/>
              </a:ext>
            </a:extLst>
          </p:cNvPr>
          <p:cNvSpPr>
            <a:spLocks noGrp="1"/>
          </p:cNvSpPr>
          <p:nvPr>
            <p:ph type="body" sz="half" idx="2"/>
          </p:nvPr>
        </p:nvSpPr>
        <p:spPr>
          <a:xfrm>
            <a:off x="1884287" y="2057400"/>
            <a:ext cx="3086100" cy="3549770"/>
          </a:xfrm>
        </p:spPr>
        <p:txBody>
          <a:bodyPr>
            <a:normAutofit/>
          </a:bodyPr>
          <a:lstStyle/>
          <a:p>
            <a:r>
              <a:rPr lang="en-US" dirty="0"/>
              <a:t>The evaluator will need to select the observation type when creating the observation. </a:t>
            </a:r>
          </a:p>
          <a:p>
            <a:pPr lvl="1"/>
            <a:r>
              <a:rPr lang="en-US" sz="1500"/>
              <a:t>Therapy Session</a:t>
            </a:r>
          </a:p>
          <a:p>
            <a:pPr lvl="1"/>
            <a:r>
              <a:rPr lang="en-US" sz="1500"/>
              <a:t>IEP Meeting</a:t>
            </a:r>
          </a:p>
        </p:txBody>
      </p:sp>
      <p:pic>
        <p:nvPicPr>
          <p:cNvPr id="4" name="Picture 3">
            <a:extLst>
              <a:ext uri="{FF2B5EF4-FFF2-40B4-BE49-F238E27FC236}">
                <a16:creationId xmlns:a16="http://schemas.microsoft.com/office/drawing/2014/main" id="{22C17360-EA46-4DC9-82B4-910B0EAD55D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72572" y="1266396"/>
            <a:ext cx="4904970" cy="3531578"/>
          </a:xfrm>
          <a:prstGeom prst="rect">
            <a:avLst/>
          </a:prstGeom>
          <a:noFill/>
          <a:ln>
            <a:solidFill>
              <a:schemeClr val="tx2">
                <a:lumMod val="75000"/>
              </a:schemeClr>
            </a:solidFill>
          </a:ln>
        </p:spPr>
      </p:pic>
    </p:spTree>
    <p:extLst>
      <p:ext uri="{BB962C8B-B14F-4D97-AF65-F5344CB8AC3E}">
        <p14:creationId xmlns:p14="http://schemas.microsoft.com/office/powerpoint/2010/main" val="26995621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068F8-C2B7-4D0C-8F18-6FE0F945F187}"/>
              </a:ext>
            </a:extLst>
          </p:cNvPr>
          <p:cNvSpPr>
            <a:spLocks noGrp="1"/>
          </p:cNvSpPr>
          <p:nvPr>
            <p:ph type="title"/>
          </p:nvPr>
        </p:nvSpPr>
        <p:spPr>
          <a:xfrm>
            <a:off x="1914457" y="457200"/>
            <a:ext cx="3086100" cy="1600200"/>
          </a:xfrm>
        </p:spPr>
        <p:txBody>
          <a:bodyPr anchor="b">
            <a:normAutofit/>
          </a:bodyPr>
          <a:lstStyle/>
          <a:p>
            <a:r>
              <a:rPr lang="en-US"/>
              <a:t>Pre-Conference Form</a:t>
            </a:r>
          </a:p>
        </p:txBody>
      </p:sp>
      <p:pic>
        <p:nvPicPr>
          <p:cNvPr id="4" name="Picture 3">
            <a:extLst>
              <a:ext uri="{FF2B5EF4-FFF2-40B4-BE49-F238E27FC236}">
                <a16:creationId xmlns:a16="http://schemas.microsoft.com/office/drawing/2014/main" id="{99AA2968-08B2-41D9-9AB7-39B23CF5BA1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99418" y="1306549"/>
            <a:ext cx="4878125" cy="3451272"/>
          </a:xfrm>
          <a:prstGeom prst="rect">
            <a:avLst/>
          </a:prstGeom>
          <a:noFill/>
          <a:effectLst/>
        </p:spPr>
      </p:pic>
      <p:sp>
        <p:nvSpPr>
          <p:cNvPr id="3" name="Content Placeholder 2">
            <a:extLst>
              <a:ext uri="{FF2B5EF4-FFF2-40B4-BE49-F238E27FC236}">
                <a16:creationId xmlns:a16="http://schemas.microsoft.com/office/drawing/2014/main" id="{4245163B-3EFD-415E-B46C-6EF9DD7C165F}"/>
              </a:ext>
            </a:extLst>
          </p:cNvPr>
          <p:cNvSpPr>
            <a:spLocks noGrp="1"/>
          </p:cNvSpPr>
          <p:nvPr>
            <p:ph type="body" sz="half" idx="2"/>
          </p:nvPr>
        </p:nvSpPr>
        <p:spPr>
          <a:xfrm>
            <a:off x="1914460" y="2057400"/>
            <a:ext cx="3086099" cy="3549770"/>
          </a:xfrm>
        </p:spPr>
        <p:txBody>
          <a:bodyPr>
            <a:normAutofit/>
          </a:bodyPr>
          <a:lstStyle/>
          <a:p>
            <a:r>
              <a:rPr lang="en-US"/>
              <a:t>Each observation will have a pre-conference form to be completed by the evaluator. </a:t>
            </a:r>
          </a:p>
        </p:txBody>
      </p:sp>
    </p:spTree>
    <p:extLst>
      <p:ext uri="{BB962C8B-B14F-4D97-AF65-F5344CB8AC3E}">
        <p14:creationId xmlns:p14="http://schemas.microsoft.com/office/powerpoint/2010/main" val="15917231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59608-99AF-4175-B54D-8EAA5BDC8E55}"/>
              </a:ext>
            </a:extLst>
          </p:cNvPr>
          <p:cNvSpPr>
            <a:spLocks noGrp="1"/>
          </p:cNvSpPr>
          <p:nvPr>
            <p:ph type="title"/>
          </p:nvPr>
        </p:nvSpPr>
        <p:spPr>
          <a:xfrm>
            <a:off x="2010695" y="629267"/>
            <a:ext cx="5855833" cy="1622321"/>
          </a:xfrm>
        </p:spPr>
        <p:txBody>
          <a:bodyPr vert="horz" lIns="91440" tIns="45720" rIns="91440" bIns="45720" rtlCol="0" anchor="ctr">
            <a:normAutofit/>
          </a:bodyPr>
          <a:lstStyle/>
          <a:p>
            <a:pPr defTabSz="914400"/>
            <a:r>
              <a:rPr lang="en-US" sz="3400" dirty="0"/>
              <a:t>Observations: Scripting</a:t>
            </a:r>
          </a:p>
        </p:txBody>
      </p:sp>
      <p:sp>
        <p:nvSpPr>
          <p:cNvPr id="5" name="TextBox 4">
            <a:extLst>
              <a:ext uri="{FF2B5EF4-FFF2-40B4-BE49-F238E27FC236}">
                <a16:creationId xmlns:a16="http://schemas.microsoft.com/office/drawing/2014/main" id="{3978A418-8E31-4930-AE01-4E9E4B5E078E}"/>
              </a:ext>
            </a:extLst>
          </p:cNvPr>
          <p:cNvSpPr txBox="1"/>
          <p:nvPr/>
        </p:nvSpPr>
        <p:spPr>
          <a:xfrm>
            <a:off x="2010698" y="2438401"/>
            <a:ext cx="2629120" cy="3785419"/>
          </a:xfrm>
          <a:prstGeom prst="rect">
            <a:avLst/>
          </a:prstGeom>
        </p:spPr>
        <p:txBody>
          <a:bodyPr vert="horz" lIns="91440" tIns="45720" rIns="91440" bIns="45720" rtlCol="0">
            <a:normAutofit/>
          </a:bodyPr>
          <a:lstStyle/>
          <a:p>
            <a:pPr marL="285750" indent="-228600">
              <a:lnSpc>
                <a:spcPct val="90000"/>
              </a:lnSpc>
              <a:spcAft>
                <a:spcPts val="600"/>
              </a:spcAft>
              <a:buClr>
                <a:srgbClr val="85DD43"/>
              </a:buClr>
              <a:buFont typeface="Arial" panose="020B0604020202020204" pitchFamily="34" charset="0"/>
              <a:buChar char="•"/>
            </a:pPr>
            <a:r>
              <a:rPr lang="en-US" sz="1700"/>
              <a:t>Short blocks of evidence</a:t>
            </a:r>
          </a:p>
          <a:p>
            <a:pPr marL="285750" indent="-228600">
              <a:lnSpc>
                <a:spcPct val="90000"/>
              </a:lnSpc>
              <a:spcAft>
                <a:spcPts val="600"/>
              </a:spcAft>
              <a:buClr>
                <a:srgbClr val="85DD43"/>
              </a:buClr>
              <a:buFont typeface="Arial" panose="020B0604020202020204" pitchFamily="34" charset="0"/>
              <a:buChar char="•"/>
            </a:pPr>
            <a:r>
              <a:rPr lang="en-US" sz="1700"/>
              <a:t>Aligned to each indicator</a:t>
            </a:r>
          </a:p>
          <a:p>
            <a:pPr marL="285750" indent="-228600">
              <a:lnSpc>
                <a:spcPct val="90000"/>
              </a:lnSpc>
              <a:spcAft>
                <a:spcPts val="600"/>
              </a:spcAft>
              <a:buClr>
                <a:srgbClr val="85DD43"/>
              </a:buClr>
              <a:buFont typeface="Arial" panose="020B0604020202020204" pitchFamily="34" charset="0"/>
              <a:buChar char="•"/>
            </a:pPr>
            <a:r>
              <a:rPr lang="en-US" sz="1700"/>
              <a:t>Intended to facilitate scoring</a:t>
            </a:r>
          </a:p>
          <a:p>
            <a:pPr marL="285750" indent="-228600">
              <a:lnSpc>
                <a:spcPct val="90000"/>
              </a:lnSpc>
              <a:spcAft>
                <a:spcPts val="600"/>
              </a:spcAft>
              <a:buClr>
                <a:srgbClr val="85DD43"/>
              </a:buClr>
              <a:buFont typeface="Arial" panose="020B0604020202020204" pitchFamily="34" charset="0"/>
              <a:buChar char="•"/>
            </a:pPr>
            <a:r>
              <a:rPr lang="en-US" sz="1700"/>
              <a:t>Notes are not visible to anyone except the observer </a:t>
            </a:r>
          </a:p>
        </p:txBody>
      </p:sp>
      <p:pic>
        <p:nvPicPr>
          <p:cNvPr id="3" name="Picture 2">
            <a:extLst>
              <a:ext uri="{FF2B5EF4-FFF2-40B4-BE49-F238E27FC236}">
                <a16:creationId xmlns:a16="http://schemas.microsoft.com/office/drawing/2014/main" id="{FF2FCAA4-72FC-4527-91A8-9D360B6D163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578396" y="1999668"/>
            <a:ext cx="4514498" cy="2855419"/>
          </a:xfrm>
          <a:prstGeom prst="rect">
            <a:avLst/>
          </a:prstGeom>
          <a:effectLst/>
        </p:spPr>
      </p:pic>
    </p:spTree>
    <p:extLst>
      <p:ext uri="{BB962C8B-B14F-4D97-AF65-F5344CB8AC3E}">
        <p14:creationId xmlns:p14="http://schemas.microsoft.com/office/powerpoint/2010/main" val="32899928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59608-99AF-4175-B54D-8EAA5BDC8E55}"/>
              </a:ext>
            </a:extLst>
          </p:cNvPr>
          <p:cNvSpPr>
            <a:spLocks noGrp="1"/>
          </p:cNvSpPr>
          <p:nvPr>
            <p:ph type="title"/>
          </p:nvPr>
        </p:nvSpPr>
        <p:spPr>
          <a:xfrm>
            <a:off x="1914457" y="457200"/>
            <a:ext cx="3086100" cy="1600200"/>
          </a:xfrm>
        </p:spPr>
        <p:txBody>
          <a:bodyPr vert="horz" lIns="91440" tIns="45720" rIns="91440" bIns="45720" rtlCol="0" anchor="b">
            <a:normAutofit/>
          </a:bodyPr>
          <a:lstStyle/>
          <a:p>
            <a:r>
              <a:rPr lang="en-US" kern="1200" dirty="0">
                <a:latin typeface="Rockwell" panose="02060603020205020403" pitchFamily="18" charset="0"/>
                <a:ea typeface="+mj-ea"/>
                <a:cs typeface="+mj-cs"/>
              </a:rPr>
              <a:t>Worksheet</a:t>
            </a:r>
          </a:p>
        </p:txBody>
      </p:sp>
      <p:sp>
        <p:nvSpPr>
          <p:cNvPr id="8" name="TextBox 7">
            <a:extLst>
              <a:ext uri="{FF2B5EF4-FFF2-40B4-BE49-F238E27FC236}">
                <a16:creationId xmlns:a16="http://schemas.microsoft.com/office/drawing/2014/main" id="{B2054030-F0EA-4E42-A940-60C8A0ECE2CE}"/>
              </a:ext>
            </a:extLst>
          </p:cNvPr>
          <p:cNvSpPr txBox="1"/>
          <p:nvPr/>
        </p:nvSpPr>
        <p:spPr>
          <a:xfrm>
            <a:off x="1914460" y="2057400"/>
            <a:ext cx="3086099" cy="3549770"/>
          </a:xfrm>
          <a:prstGeom prst="rect">
            <a:avLst/>
          </a:prstGeom>
        </p:spPr>
        <p:txBody>
          <a:bodyPr vert="horz" lIns="91440" tIns="45720" rIns="91440" bIns="45720" rtlCol="0">
            <a:normAutofit/>
          </a:bodyPr>
          <a:lstStyle/>
          <a:p>
            <a:pPr defTabSz="685800">
              <a:lnSpc>
                <a:spcPct val="90000"/>
              </a:lnSpc>
              <a:spcBef>
                <a:spcPts val="750"/>
              </a:spcBef>
              <a:buClr>
                <a:srgbClr val="85DD43"/>
              </a:buClr>
              <a:defRPr/>
            </a:pPr>
            <a:r>
              <a:rPr lang="en-US" sz="1500">
                <a:latin typeface="Trebuchet MS" panose="020B0603020202020204" pitchFamily="34" charset="0"/>
              </a:rPr>
              <a:t>Each Evaluator will complete a Preliminary Worksheet. </a:t>
            </a:r>
          </a:p>
          <a:p>
            <a:pPr defTabSz="685800">
              <a:lnSpc>
                <a:spcPct val="90000"/>
              </a:lnSpc>
              <a:spcBef>
                <a:spcPts val="750"/>
              </a:spcBef>
              <a:buClr>
                <a:srgbClr val="85DD43"/>
              </a:buClr>
              <a:defRPr/>
            </a:pPr>
            <a:r>
              <a:rPr lang="en-US" sz="1500">
                <a:latin typeface="Trebuchet MS" panose="020B0603020202020204" pitchFamily="34" charset="0"/>
              </a:rPr>
              <a:t>If requirements are met, Spring worksheets may be skipped. </a:t>
            </a:r>
          </a:p>
          <a:p>
            <a:pPr defTabSz="685800">
              <a:lnSpc>
                <a:spcPct val="90000"/>
              </a:lnSpc>
              <a:spcBef>
                <a:spcPts val="750"/>
              </a:spcBef>
              <a:buClr>
                <a:srgbClr val="85DD43"/>
              </a:buClr>
              <a:defRPr/>
            </a:pPr>
            <a:r>
              <a:rPr lang="en-US" sz="1500">
                <a:latin typeface="Trebuchet MS" panose="020B0603020202020204" pitchFamily="34" charset="0"/>
              </a:rPr>
              <a:t>Educator will not see the worksheets. </a:t>
            </a:r>
          </a:p>
        </p:txBody>
      </p:sp>
      <p:pic>
        <p:nvPicPr>
          <p:cNvPr id="5" name="Picture 4" descr="Graphical user interface, text, application&#10;&#10;Description automatically generated&#10;">
            <a:extLst>
              <a:ext uri="{FF2B5EF4-FFF2-40B4-BE49-F238E27FC236}">
                <a16:creationId xmlns:a16="http://schemas.microsoft.com/office/drawing/2014/main" id="{7E5C308F-6B2D-49E8-9238-DCAF8325D63A}"/>
              </a:ext>
            </a:extLst>
          </p:cNvPr>
          <p:cNvPicPr>
            <a:picLocks noChangeAspect="1"/>
          </p:cNvPicPr>
          <p:nvPr/>
        </p:nvPicPr>
        <p:blipFill>
          <a:blip r:embed="rId3"/>
          <a:stretch>
            <a:fillRect/>
          </a:stretch>
        </p:blipFill>
        <p:spPr>
          <a:xfrm>
            <a:off x="5399418" y="1757775"/>
            <a:ext cx="4878125" cy="2548820"/>
          </a:xfrm>
          <a:prstGeom prst="rect">
            <a:avLst/>
          </a:prstGeom>
          <a:noFill/>
          <a:ln>
            <a:solidFill>
              <a:schemeClr val="tx2">
                <a:lumMod val="75000"/>
              </a:schemeClr>
            </a:solidFill>
          </a:ln>
        </p:spPr>
      </p:pic>
    </p:spTree>
    <p:extLst>
      <p:ext uri="{BB962C8B-B14F-4D97-AF65-F5344CB8AC3E}">
        <p14:creationId xmlns:p14="http://schemas.microsoft.com/office/powerpoint/2010/main" val="3652854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44800" y="414540"/>
            <a:ext cx="7502400" cy="334965"/>
          </a:xfrm>
        </p:spPr>
        <p:txBody>
          <a:bodyPr vert="horz" lIns="91440" tIns="45720" rIns="91440" bIns="45720" rtlCol="0" anchor="ctr">
            <a:noAutofit/>
          </a:bodyPr>
          <a:lstStyle/>
          <a:p>
            <a:pPr algn="ctr"/>
            <a:r>
              <a:rPr lang="en-US" sz="3200" dirty="0">
                <a:latin typeface="Rockwell"/>
                <a:cs typeface="Calibri"/>
              </a:rPr>
              <a:t>Agenda</a:t>
            </a:r>
          </a:p>
        </p:txBody>
      </p:sp>
      <p:sp>
        <p:nvSpPr>
          <p:cNvPr id="2" name="Content Placeholder 1"/>
          <p:cNvSpPr>
            <a:spLocks noGrp="1"/>
          </p:cNvSpPr>
          <p:nvPr>
            <p:ph idx="1"/>
          </p:nvPr>
        </p:nvSpPr>
        <p:spPr>
          <a:xfrm>
            <a:off x="2104957" y="749505"/>
            <a:ext cx="7502400" cy="5205997"/>
          </a:xfrm>
        </p:spPr>
        <p:txBody>
          <a:bodyPr vert="horz" lIns="0" tIns="0" rIns="0" bIns="0" rtlCol="0" anchor="t">
            <a:normAutofit lnSpcReduction="10000"/>
          </a:bodyPr>
          <a:lstStyle/>
          <a:p>
            <a:pPr marL="457200" indent="-457200">
              <a:buFont typeface="+mj-lt"/>
              <a:buAutoNum type="arabicPeriod"/>
            </a:pPr>
            <a:r>
              <a:rPr lang="en-US" dirty="0"/>
              <a:t>Introduction</a:t>
            </a:r>
          </a:p>
          <a:p>
            <a:pPr marL="457200" indent="-457200">
              <a:buFont typeface="+mj-lt"/>
              <a:buAutoNum type="arabicPeriod"/>
            </a:pPr>
            <a:r>
              <a:rPr lang="en-US" dirty="0"/>
              <a:t>Overview of Special Areas Evaluations</a:t>
            </a:r>
            <a:endParaRPr lang="en-US" dirty="0">
              <a:cs typeface="Calibri"/>
            </a:endParaRPr>
          </a:p>
          <a:p>
            <a:pPr lvl="1"/>
            <a:r>
              <a:rPr lang="en-US" dirty="0"/>
              <a:t>Changes</a:t>
            </a:r>
            <a:endParaRPr lang="en-US" dirty="0">
              <a:cs typeface="Calibri"/>
            </a:endParaRPr>
          </a:p>
          <a:p>
            <a:pPr lvl="1"/>
            <a:r>
              <a:rPr lang="en-US" dirty="0"/>
              <a:t>Collaborative Activity 1:  Elements of Effective Practice</a:t>
            </a:r>
            <a:endParaRPr lang="en-US" dirty="0">
              <a:cs typeface="Calibri"/>
            </a:endParaRPr>
          </a:p>
          <a:p>
            <a:pPr marL="457200" indent="-457200">
              <a:buFont typeface="+mj-lt"/>
              <a:buAutoNum type="arabicPeriod"/>
            </a:pPr>
            <a:r>
              <a:rPr lang="en-US" dirty="0"/>
              <a:t>Understanding the Rubric</a:t>
            </a:r>
            <a:endParaRPr lang="en-US" dirty="0">
              <a:cs typeface="Calibri"/>
            </a:endParaRPr>
          </a:p>
          <a:p>
            <a:pPr lvl="1"/>
            <a:r>
              <a:rPr lang="en-US" dirty="0"/>
              <a:t>Components &amp; Sources of Evidence</a:t>
            </a:r>
            <a:endParaRPr lang="en-US" dirty="0">
              <a:cs typeface="Calibri"/>
            </a:endParaRPr>
          </a:p>
          <a:p>
            <a:pPr lvl="1"/>
            <a:r>
              <a:rPr lang="en-US" dirty="0"/>
              <a:t>Collaborative Activity 2: Looks Like/Sounds Like</a:t>
            </a:r>
            <a:endParaRPr lang="en-US" dirty="0">
              <a:cs typeface="Calibri"/>
            </a:endParaRPr>
          </a:p>
          <a:p>
            <a:pPr marL="457200" indent="-457200">
              <a:buFont typeface="+mj-lt"/>
              <a:buAutoNum type="arabicPeriod"/>
            </a:pPr>
            <a:r>
              <a:rPr lang="en-US" dirty="0"/>
              <a:t>Evaluation Process &amp; Evidence Collection</a:t>
            </a:r>
            <a:endParaRPr lang="en-US" dirty="0">
              <a:cs typeface="Calibri"/>
            </a:endParaRPr>
          </a:p>
          <a:p>
            <a:pPr lvl="1"/>
            <a:r>
              <a:rPr lang="en-US" dirty="0"/>
              <a:t>Contract Levels</a:t>
            </a:r>
            <a:endParaRPr lang="en-US" dirty="0">
              <a:cs typeface="Calibri"/>
            </a:endParaRPr>
          </a:p>
          <a:p>
            <a:pPr lvl="1"/>
            <a:r>
              <a:rPr lang="en-US" dirty="0"/>
              <a:t>Roles of Evaluators and Mentors</a:t>
            </a:r>
            <a:endParaRPr lang="en-US" dirty="0">
              <a:cs typeface="Calibri"/>
            </a:endParaRPr>
          </a:p>
          <a:p>
            <a:pPr lvl="1"/>
            <a:r>
              <a:rPr lang="en-US" dirty="0"/>
              <a:t>Collaborative Activity 3: The Pre-Conference</a:t>
            </a:r>
            <a:endParaRPr lang="en-US" dirty="0">
              <a:cs typeface="Calibri"/>
            </a:endParaRPr>
          </a:p>
          <a:p>
            <a:pPr marL="457200" indent="-457200">
              <a:buFont typeface="+mj-lt"/>
              <a:buAutoNum type="arabicPeriod"/>
            </a:pPr>
            <a:r>
              <a:rPr lang="en-US" dirty="0"/>
              <a:t>Next Steps</a:t>
            </a:r>
            <a:endParaRPr lang="en-US" dirty="0">
              <a:cs typeface="Calibri"/>
            </a:endParaRPr>
          </a:p>
          <a:p>
            <a:pPr lvl="1"/>
            <a:r>
              <a:rPr lang="en-US" dirty="0">
                <a:cs typeface="Calibri"/>
              </a:rPr>
              <a:t>How to Set Up Accounts in Moodle</a:t>
            </a:r>
            <a:endParaRPr lang="en-US" dirty="0"/>
          </a:p>
          <a:p>
            <a:pPr lvl="1"/>
            <a:r>
              <a:rPr lang="en-US" dirty="0"/>
              <a:t>How to Set Up Evaluators in Moodle</a:t>
            </a:r>
            <a:endParaRPr lang="en-US" dirty="0">
              <a:cs typeface="Calibri"/>
            </a:endParaRPr>
          </a:p>
          <a:p>
            <a:pPr lvl="1"/>
            <a:r>
              <a:rPr lang="en-US" dirty="0"/>
              <a:t>How Certification Will Work</a:t>
            </a:r>
            <a:endParaRPr lang="en-US" dirty="0">
              <a:cs typeface="Calibri"/>
            </a:endParaRPr>
          </a:p>
          <a:p>
            <a:pPr marL="0" indent="0">
              <a:buNone/>
            </a:pPr>
            <a:endParaRPr lang="en-US" dirty="0"/>
          </a:p>
          <a:p>
            <a:pPr marL="0" indent="0">
              <a:buNone/>
            </a:pPr>
            <a:endParaRPr lang="en-US" dirty="0">
              <a:cs typeface="Calibri"/>
            </a:endParaRPr>
          </a:p>
          <a:p>
            <a:pPr marL="457200" indent="-457200">
              <a:buAutoNum type="arabicPeriod"/>
            </a:pPr>
            <a:endParaRPr lang="en-US" dirty="0">
              <a:cs typeface="Calibri"/>
            </a:endParaRPr>
          </a:p>
          <a:p>
            <a:pPr marL="457200" indent="-457200">
              <a:buAutoNum type="arabicPeriod"/>
            </a:pPr>
            <a:endParaRPr lang="en-US" dirty="0">
              <a:cs typeface="Calibri"/>
            </a:endParaRPr>
          </a:p>
          <a:p>
            <a:pPr marL="0" indent="0">
              <a:buNone/>
            </a:pPr>
            <a:endParaRPr lang="en-US" dirty="0">
              <a:cs typeface="Calibri"/>
            </a:endParaRPr>
          </a:p>
          <a:p>
            <a:pPr lvl="1"/>
            <a:endParaRPr lang="en-US" dirty="0">
              <a:cs typeface="Calibri"/>
            </a:endParaRPr>
          </a:p>
          <a:p>
            <a:pPr marL="342900" lvl="1" indent="0">
              <a:buNone/>
            </a:pPr>
            <a:endParaRPr lang="en-US" dirty="0">
              <a:cs typeface="Calibri"/>
            </a:endParaRPr>
          </a:p>
        </p:txBody>
      </p:sp>
    </p:spTree>
    <p:custDataLst>
      <p:tags r:id="rId1"/>
    </p:custDataLst>
    <p:extLst>
      <p:ext uri="{BB962C8B-B14F-4D97-AF65-F5344CB8AC3E}">
        <p14:creationId xmlns:p14="http://schemas.microsoft.com/office/powerpoint/2010/main" val="41912612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59608-99AF-4175-B54D-8EAA5BDC8E55}"/>
              </a:ext>
            </a:extLst>
          </p:cNvPr>
          <p:cNvSpPr>
            <a:spLocks noGrp="1"/>
          </p:cNvSpPr>
          <p:nvPr>
            <p:ph type="title"/>
          </p:nvPr>
        </p:nvSpPr>
        <p:spPr>
          <a:xfrm>
            <a:off x="1884287" y="457200"/>
            <a:ext cx="3086100" cy="1600200"/>
          </a:xfrm>
        </p:spPr>
        <p:txBody>
          <a:bodyPr vert="horz" lIns="91440" tIns="45720" rIns="91440" bIns="45720" rtlCol="0" anchor="b">
            <a:normAutofit/>
          </a:bodyPr>
          <a:lstStyle/>
          <a:p>
            <a:r>
              <a:rPr lang="en-US" kern="1200" dirty="0">
                <a:latin typeface="Rockwell" panose="02060603020205020403" pitchFamily="18" charset="0"/>
                <a:ea typeface="+mj-ea"/>
                <a:cs typeface="+mj-cs"/>
              </a:rPr>
              <a:t>Worksheet, Lesson Type</a:t>
            </a:r>
          </a:p>
        </p:txBody>
      </p:sp>
      <p:sp>
        <p:nvSpPr>
          <p:cNvPr id="8" name="TextBox 7">
            <a:extLst>
              <a:ext uri="{FF2B5EF4-FFF2-40B4-BE49-F238E27FC236}">
                <a16:creationId xmlns:a16="http://schemas.microsoft.com/office/drawing/2014/main" id="{B2054030-F0EA-4E42-A940-60C8A0ECE2CE}"/>
              </a:ext>
            </a:extLst>
          </p:cNvPr>
          <p:cNvSpPr txBox="1"/>
          <p:nvPr/>
        </p:nvSpPr>
        <p:spPr>
          <a:xfrm>
            <a:off x="1884287" y="2057400"/>
            <a:ext cx="3086100" cy="3549770"/>
          </a:xfrm>
          <a:prstGeom prst="rect">
            <a:avLst/>
          </a:prstGeom>
        </p:spPr>
        <p:txBody>
          <a:bodyPr vert="horz" lIns="91440" tIns="45720" rIns="91440" bIns="45720" rtlCol="0">
            <a:normAutofit/>
          </a:bodyPr>
          <a:lstStyle/>
          <a:p>
            <a:pPr defTabSz="685800">
              <a:lnSpc>
                <a:spcPct val="90000"/>
              </a:lnSpc>
              <a:spcBef>
                <a:spcPts val="750"/>
              </a:spcBef>
              <a:buClr>
                <a:srgbClr val="85DD43"/>
              </a:buClr>
              <a:defRPr/>
            </a:pPr>
            <a:r>
              <a:rPr lang="en-US" sz="1500">
                <a:latin typeface="Trebuchet MS" panose="020B0603020202020204" pitchFamily="34" charset="0"/>
              </a:rPr>
              <a:t>Need select IEP Meeting or Therapy Session for Speech-Language Professionals </a:t>
            </a:r>
          </a:p>
        </p:txBody>
      </p:sp>
      <p:pic>
        <p:nvPicPr>
          <p:cNvPr id="5" name="Picture 4" descr="Graphical user interface, text, application, email&#10;&#10;Description automatically generated&#10;">
            <a:extLst>
              <a:ext uri="{FF2B5EF4-FFF2-40B4-BE49-F238E27FC236}">
                <a16:creationId xmlns:a16="http://schemas.microsoft.com/office/drawing/2014/main" id="{C7D8A4B5-1AEE-43C1-A5CB-8833CAC8FC48}"/>
              </a:ext>
            </a:extLst>
          </p:cNvPr>
          <p:cNvPicPr>
            <a:picLocks noChangeAspect="1"/>
          </p:cNvPicPr>
          <p:nvPr/>
        </p:nvPicPr>
        <p:blipFill>
          <a:blip r:embed="rId3"/>
          <a:stretch>
            <a:fillRect/>
          </a:stretch>
        </p:blipFill>
        <p:spPr>
          <a:xfrm>
            <a:off x="5372572" y="1818206"/>
            <a:ext cx="4904970" cy="2427959"/>
          </a:xfrm>
          <a:prstGeom prst="rect">
            <a:avLst/>
          </a:prstGeom>
          <a:noFill/>
          <a:ln>
            <a:solidFill>
              <a:schemeClr val="tx2">
                <a:lumMod val="75000"/>
              </a:schemeClr>
            </a:solidFill>
          </a:ln>
        </p:spPr>
      </p:pic>
    </p:spTree>
    <p:extLst>
      <p:ext uri="{BB962C8B-B14F-4D97-AF65-F5344CB8AC3E}">
        <p14:creationId xmlns:p14="http://schemas.microsoft.com/office/powerpoint/2010/main" val="10757466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59608-99AF-4175-B54D-8EAA5BDC8E55}"/>
              </a:ext>
            </a:extLst>
          </p:cNvPr>
          <p:cNvSpPr>
            <a:spLocks noGrp="1"/>
          </p:cNvSpPr>
          <p:nvPr>
            <p:ph type="title"/>
          </p:nvPr>
        </p:nvSpPr>
        <p:spPr>
          <a:xfrm>
            <a:off x="1884287" y="457200"/>
            <a:ext cx="3086100" cy="1600200"/>
          </a:xfrm>
        </p:spPr>
        <p:txBody>
          <a:bodyPr anchor="b">
            <a:normAutofit/>
          </a:bodyPr>
          <a:lstStyle/>
          <a:p>
            <a:r>
              <a:rPr lang="en-US" dirty="0"/>
              <a:t>Worksheet, Domain</a:t>
            </a:r>
          </a:p>
        </p:txBody>
      </p:sp>
      <p:sp>
        <p:nvSpPr>
          <p:cNvPr id="9" name="Content Placeholder 8">
            <a:extLst>
              <a:ext uri="{FF2B5EF4-FFF2-40B4-BE49-F238E27FC236}">
                <a16:creationId xmlns:a16="http://schemas.microsoft.com/office/drawing/2014/main" id="{185EA209-5652-4BB8-95BE-7575E2CD2AC8}"/>
              </a:ext>
            </a:extLst>
          </p:cNvPr>
          <p:cNvSpPr>
            <a:spLocks noGrp="1"/>
          </p:cNvSpPr>
          <p:nvPr>
            <p:ph type="body" sz="half" idx="2"/>
          </p:nvPr>
        </p:nvSpPr>
        <p:spPr>
          <a:xfrm>
            <a:off x="1884287" y="2057400"/>
            <a:ext cx="3086100" cy="3549770"/>
          </a:xfrm>
        </p:spPr>
        <p:txBody>
          <a:bodyPr>
            <a:normAutofit/>
          </a:bodyPr>
          <a:lstStyle/>
          <a:p>
            <a:r>
              <a:rPr lang="en-US" dirty="0"/>
              <a:t>Select the Domain</a:t>
            </a:r>
          </a:p>
          <a:p>
            <a:r>
              <a:rPr lang="en-US" dirty="0"/>
              <a:t>For each indicator enter:</a:t>
            </a:r>
          </a:p>
          <a:p>
            <a:pPr lvl="1"/>
            <a:r>
              <a:rPr lang="en-US" sz="1500"/>
              <a:t>Evidence</a:t>
            </a:r>
          </a:p>
          <a:p>
            <a:pPr lvl="1"/>
            <a:r>
              <a:rPr lang="en-US" sz="1500"/>
              <a:t>Attachments </a:t>
            </a:r>
          </a:p>
          <a:p>
            <a:pPr lvl="1"/>
            <a:r>
              <a:rPr lang="en-US" sz="1500"/>
              <a:t>Select a score</a:t>
            </a:r>
          </a:p>
          <a:p>
            <a:pPr lvl="1"/>
            <a:r>
              <a:rPr lang="en-US" sz="1500"/>
              <a:t>Click save</a:t>
            </a:r>
          </a:p>
        </p:txBody>
      </p:sp>
      <p:pic>
        <p:nvPicPr>
          <p:cNvPr id="12" name="Picture 11" descr="Graphical user interface, text, application, email&#10;&#10;Description automatically generated&#10;">
            <a:extLst>
              <a:ext uri="{FF2B5EF4-FFF2-40B4-BE49-F238E27FC236}">
                <a16:creationId xmlns:a16="http://schemas.microsoft.com/office/drawing/2014/main" id="{A8390B29-A2C2-4D3E-8B24-E771046F394C}"/>
              </a:ext>
            </a:extLst>
          </p:cNvPr>
          <p:cNvPicPr>
            <a:picLocks noChangeAspect="1"/>
          </p:cNvPicPr>
          <p:nvPr/>
        </p:nvPicPr>
        <p:blipFill>
          <a:blip r:embed="rId3"/>
          <a:stretch>
            <a:fillRect/>
          </a:stretch>
        </p:blipFill>
        <p:spPr>
          <a:xfrm>
            <a:off x="5372572" y="1830468"/>
            <a:ext cx="4904970" cy="2403435"/>
          </a:xfrm>
          <a:prstGeom prst="rect">
            <a:avLst/>
          </a:prstGeom>
          <a:noFill/>
          <a:ln>
            <a:solidFill>
              <a:schemeClr val="tx2">
                <a:lumMod val="75000"/>
              </a:schemeClr>
            </a:solidFill>
          </a:ln>
        </p:spPr>
      </p:pic>
    </p:spTree>
    <p:extLst>
      <p:ext uri="{BB962C8B-B14F-4D97-AF65-F5344CB8AC3E}">
        <p14:creationId xmlns:p14="http://schemas.microsoft.com/office/powerpoint/2010/main" val="34012008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59608-99AF-4175-B54D-8EAA5BDC8E55}"/>
              </a:ext>
            </a:extLst>
          </p:cNvPr>
          <p:cNvSpPr>
            <a:spLocks noGrp="1"/>
          </p:cNvSpPr>
          <p:nvPr>
            <p:ph type="title"/>
          </p:nvPr>
        </p:nvSpPr>
        <p:spPr>
          <a:xfrm>
            <a:off x="1884287" y="457200"/>
            <a:ext cx="3086100" cy="1600200"/>
          </a:xfrm>
        </p:spPr>
        <p:txBody>
          <a:bodyPr vert="horz" lIns="91440" tIns="45720" rIns="91440" bIns="45720" rtlCol="0" anchor="b">
            <a:normAutofit/>
          </a:bodyPr>
          <a:lstStyle/>
          <a:p>
            <a:r>
              <a:rPr lang="en-US" kern="1200">
                <a:latin typeface="Rockwell" panose="02060603020205020403" pitchFamily="18" charset="0"/>
                <a:ea typeface="+mj-ea"/>
                <a:cs typeface="+mj-cs"/>
              </a:rPr>
              <a:t>Observations: Self-Reflection</a:t>
            </a:r>
          </a:p>
        </p:txBody>
      </p:sp>
      <p:sp>
        <p:nvSpPr>
          <p:cNvPr id="8" name="TextBox 7">
            <a:extLst>
              <a:ext uri="{FF2B5EF4-FFF2-40B4-BE49-F238E27FC236}">
                <a16:creationId xmlns:a16="http://schemas.microsoft.com/office/drawing/2014/main" id="{B2054030-F0EA-4E42-A940-60C8A0ECE2CE}"/>
              </a:ext>
            </a:extLst>
          </p:cNvPr>
          <p:cNvSpPr txBox="1"/>
          <p:nvPr/>
        </p:nvSpPr>
        <p:spPr>
          <a:xfrm>
            <a:off x="1884287" y="2057400"/>
            <a:ext cx="3086100" cy="3549770"/>
          </a:xfrm>
          <a:prstGeom prst="rect">
            <a:avLst/>
          </a:prstGeom>
        </p:spPr>
        <p:txBody>
          <a:bodyPr vert="horz" lIns="91440" tIns="45720" rIns="91440" bIns="45720" rtlCol="0">
            <a:normAutofit/>
          </a:bodyPr>
          <a:lstStyle/>
          <a:p>
            <a:pPr defTabSz="685800">
              <a:lnSpc>
                <a:spcPct val="90000"/>
              </a:lnSpc>
              <a:spcBef>
                <a:spcPts val="750"/>
              </a:spcBef>
              <a:buClr>
                <a:srgbClr val="85DD43"/>
              </a:buClr>
            </a:pPr>
            <a:r>
              <a:rPr lang="en-US" sz="1500">
                <a:latin typeface="Trebuchet MS" panose="020B0603020202020204" pitchFamily="34" charset="0"/>
              </a:rPr>
              <a:t>If the observation date has passed, self-reflection will be enabled. </a:t>
            </a:r>
          </a:p>
          <a:p>
            <a:pPr defTabSz="685800">
              <a:lnSpc>
                <a:spcPct val="90000"/>
              </a:lnSpc>
              <a:spcBef>
                <a:spcPts val="750"/>
              </a:spcBef>
              <a:buClr>
                <a:srgbClr val="85DD43"/>
              </a:buClr>
            </a:pPr>
            <a:r>
              <a:rPr lang="en-US" sz="1500">
                <a:latin typeface="Trebuchet MS" panose="020B0603020202020204" pitchFamily="34" charset="0"/>
              </a:rPr>
              <a:t>If observation in the future, select when you are ready for the educator to see the observation in SCLead.org.</a:t>
            </a:r>
          </a:p>
          <a:p>
            <a:pPr defTabSz="685800">
              <a:lnSpc>
                <a:spcPct val="90000"/>
              </a:lnSpc>
              <a:spcBef>
                <a:spcPts val="750"/>
              </a:spcBef>
              <a:buClr>
                <a:srgbClr val="85DD43"/>
              </a:buClr>
            </a:pPr>
            <a:r>
              <a:rPr lang="en-US" sz="1500">
                <a:latin typeface="Trebuchet MS" panose="020B0603020202020204" pitchFamily="34" charset="0"/>
              </a:rPr>
              <a:t>If not enabled, educator will not see the record of the observation.</a:t>
            </a:r>
          </a:p>
          <a:p>
            <a:pPr defTabSz="685800">
              <a:lnSpc>
                <a:spcPct val="90000"/>
              </a:lnSpc>
              <a:spcBef>
                <a:spcPts val="750"/>
              </a:spcBef>
              <a:buClr>
                <a:srgbClr val="85DD43"/>
              </a:buClr>
            </a:pPr>
            <a:r>
              <a:rPr lang="en-US" sz="1500">
                <a:latin typeface="Trebuchet MS" panose="020B0603020202020204" pitchFamily="34" charset="0"/>
              </a:rPr>
              <a:t>If the observer has signed the post-conference, self-reflection can no longer be entered.</a:t>
            </a:r>
          </a:p>
        </p:txBody>
      </p:sp>
      <p:pic>
        <p:nvPicPr>
          <p:cNvPr id="4" name="Picture 3" descr="Graphical user interface, text, application&#10;&#10;Description automatically generated&#10;">
            <a:extLst>
              <a:ext uri="{FF2B5EF4-FFF2-40B4-BE49-F238E27FC236}">
                <a16:creationId xmlns:a16="http://schemas.microsoft.com/office/drawing/2014/main" id="{1DAD47A2-451F-4D54-9176-87EBA48FA37C}"/>
              </a:ext>
            </a:extLst>
          </p:cNvPr>
          <p:cNvPicPr>
            <a:picLocks noChangeAspect="1"/>
          </p:cNvPicPr>
          <p:nvPr/>
        </p:nvPicPr>
        <p:blipFill>
          <a:blip r:embed="rId3"/>
          <a:stretch>
            <a:fillRect/>
          </a:stretch>
        </p:blipFill>
        <p:spPr>
          <a:xfrm>
            <a:off x="5372572" y="2161553"/>
            <a:ext cx="4904970" cy="1741264"/>
          </a:xfrm>
          <a:prstGeom prst="rect">
            <a:avLst/>
          </a:prstGeom>
          <a:noFill/>
          <a:ln>
            <a:solidFill>
              <a:schemeClr val="tx2">
                <a:lumMod val="75000"/>
              </a:schemeClr>
            </a:solidFill>
          </a:ln>
        </p:spPr>
      </p:pic>
    </p:spTree>
    <p:extLst>
      <p:ext uri="{BB962C8B-B14F-4D97-AF65-F5344CB8AC3E}">
        <p14:creationId xmlns:p14="http://schemas.microsoft.com/office/powerpoint/2010/main" val="3321427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59608-99AF-4175-B54D-8EAA5BDC8E55}"/>
              </a:ext>
            </a:extLst>
          </p:cNvPr>
          <p:cNvSpPr>
            <a:spLocks noGrp="1"/>
          </p:cNvSpPr>
          <p:nvPr>
            <p:ph type="title"/>
          </p:nvPr>
        </p:nvSpPr>
        <p:spPr>
          <a:xfrm>
            <a:off x="1914457" y="457200"/>
            <a:ext cx="3086100" cy="1600200"/>
          </a:xfrm>
        </p:spPr>
        <p:txBody>
          <a:bodyPr vert="horz" lIns="91440" tIns="45720" rIns="91440" bIns="45720" rtlCol="0" anchor="b">
            <a:normAutofit/>
          </a:bodyPr>
          <a:lstStyle/>
          <a:p>
            <a:r>
              <a:rPr lang="en-US" kern="1200">
                <a:latin typeface="Rockwell" panose="02060603020205020403" pitchFamily="18" charset="0"/>
                <a:ea typeface="+mj-ea"/>
                <a:cs typeface="+mj-cs"/>
              </a:rPr>
              <a:t>Observations: Post-Conference</a:t>
            </a:r>
          </a:p>
        </p:txBody>
      </p:sp>
      <p:pic>
        <p:nvPicPr>
          <p:cNvPr id="3" name="Picture 2">
            <a:extLst>
              <a:ext uri="{FF2B5EF4-FFF2-40B4-BE49-F238E27FC236}">
                <a16:creationId xmlns:a16="http://schemas.microsoft.com/office/drawing/2014/main" id="{6C9136B0-8B67-4CEC-80CA-AE9A7509453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99418" y="1489479"/>
            <a:ext cx="4878125" cy="3085413"/>
          </a:xfrm>
          <a:prstGeom prst="rect">
            <a:avLst/>
          </a:prstGeom>
          <a:noFill/>
          <a:ln>
            <a:solidFill>
              <a:schemeClr val="tx2">
                <a:lumMod val="75000"/>
              </a:schemeClr>
            </a:solidFill>
          </a:ln>
        </p:spPr>
      </p:pic>
      <p:sp>
        <p:nvSpPr>
          <p:cNvPr id="8" name="TextBox 7">
            <a:extLst>
              <a:ext uri="{FF2B5EF4-FFF2-40B4-BE49-F238E27FC236}">
                <a16:creationId xmlns:a16="http://schemas.microsoft.com/office/drawing/2014/main" id="{B2054030-F0EA-4E42-A940-60C8A0ECE2CE}"/>
              </a:ext>
            </a:extLst>
          </p:cNvPr>
          <p:cNvSpPr txBox="1"/>
          <p:nvPr/>
        </p:nvSpPr>
        <p:spPr>
          <a:xfrm>
            <a:off x="1914460" y="2057400"/>
            <a:ext cx="3086099" cy="3549770"/>
          </a:xfrm>
          <a:prstGeom prst="rect">
            <a:avLst/>
          </a:prstGeom>
        </p:spPr>
        <p:txBody>
          <a:bodyPr vert="horz" lIns="91440" tIns="45720" rIns="91440" bIns="45720" rtlCol="0">
            <a:normAutofit/>
          </a:bodyPr>
          <a:lstStyle/>
          <a:p>
            <a:pPr defTabSz="685800">
              <a:lnSpc>
                <a:spcPct val="90000"/>
              </a:lnSpc>
              <a:spcBef>
                <a:spcPts val="750"/>
              </a:spcBef>
              <a:buClr>
                <a:srgbClr val="85DD43"/>
              </a:buClr>
            </a:pPr>
            <a:r>
              <a:rPr lang="en-US" sz="1500">
                <a:latin typeface="Trebuchet MS" panose="020B0603020202020204" pitchFamily="34" charset="0"/>
              </a:rPr>
              <a:t>The Post-Conference form for special areas will include</a:t>
            </a:r>
          </a:p>
          <a:p>
            <a:pPr defTabSz="685800">
              <a:lnSpc>
                <a:spcPct val="90000"/>
              </a:lnSpc>
              <a:spcBef>
                <a:spcPts val="750"/>
              </a:spcBef>
              <a:buClr>
                <a:srgbClr val="85DD43"/>
              </a:buClr>
            </a:pPr>
            <a:r>
              <a:rPr lang="en-US" sz="1500">
                <a:latin typeface="Trebuchet MS" panose="020B0603020202020204" pitchFamily="34" charset="0"/>
              </a:rPr>
              <a:t>An observation summary tab</a:t>
            </a:r>
          </a:p>
          <a:p>
            <a:pPr defTabSz="685800">
              <a:lnSpc>
                <a:spcPct val="90000"/>
              </a:lnSpc>
              <a:spcBef>
                <a:spcPts val="750"/>
              </a:spcBef>
              <a:buClr>
                <a:srgbClr val="85DD43"/>
              </a:buClr>
            </a:pPr>
            <a:r>
              <a:rPr lang="en-US" sz="1500">
                <a:latin typeface="Trebuchet MS" panose="020B0603020202020204" pitchFamily="34" charset="0"/>
              </a:rPr>
              <a:t>Only has Reflection and Refinement	</a:t>
            </a:r>
          </a:p>
          <a:p>
            <a:pPr defTabSz="685800">
              <a:lnSpc>
                <a:spcPct val="90000"/>
              </a:lnSpc>
              <a:spcBef>
                <a:spcPts val="750"/>
              </a:spcBef>
              <a:buClr>
                <a:srgbClr val="85DD43"/>
              </a:buClr>
            </a:pPr>
            <a:r>
              <a:rPr lang="en-US" sz="1500">
                <a:latin typeface="Trebuchet MS" panose="020B0603020202020204" pitchFamily="34" charset="0"/>
              </a:rPr>
              <a:t>Planning sheet</a:t>
            </a:r>
          </a:p>
        </p:txBody>
      </p:sp>
    </p:spTree>
    <p:extLst>
      <p:ext uri="{BB962C8B-B14F-4D97-AF65-F5344CB8AC3E}">
        <p14:creationId xmlns:p14="http://schemas.microsoft.com/office/powerpoint/2010/main" val="1503299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xfrm>
            <a:off x="1884287" y="457200"/>
            <a:ext cx="3086100" cy="1600200"/>
          </a:xfrm>
        </p:spPr>
        <p:txBody>
          <a:bodyPr spcFirstLastPara="1" vert="horz" lIns="91440" tIns="45720" rIns="91440" bIns="45720" rtlCol="0" anchor="b" anchorCtr="0">
            <a:normAutofit/>
          </a:bodyPr>
          <a:lstStyle/>
          <a:p>
            <a:pPr defTabSz="914400">
              <a:buClr>
                <a:srgbClr val="17365D"/>
              </a:buClr>
            </a:pPr>
            <a:r>
              <a:rPr lang="en-US"/>
              <a:t>Scoring</a:t>
            </a:r>
          </a:p>
        </p:txBody>
      </p:sp>
      <p:sp>
        <p:nvSpPr>
          <p:cNvPr id="348" name="Shape 348"/>
          <p:cNvSpPr txBox="1">
            <a:spLocks noGrp="1"/>
          </p:cNvSpPr>
          <p:nvPr>
            <p:ph type="body" sz="half" idx="2"/>
          </p:nvPr>
        </p:nvSpPr>
        <p:spPr>
          <a:xfrm>
            <a:off x="1884287" y="2057400"/>
            <a:ext cx="3086100" cy="3549770"/>
          </a:xfrm>
        </p:spPr>
        <p:txBody>
          <a:bodyPr spcFirstLastPara="1" vert="horz" lIns="91440" tIns="45720" rIns="91440" bIns="45720" rtlCol="0" anchorCtr="0">
            <a:normAutofit/>
          </a:bodyPr>
          <a:lstStyle/>
          <a:p>
            <a:pPr indent="-228600" defTabSz="914400">
              <a:spcBef>
                <a:spcPts val="1000"/>
              </a:spcBef>
            </a:pPr>
            <a:r>
              <a:rPr lang="en-US"/>
              <a:t>The Evaluation chair will need to Start the conference forms</a:t>
            </a:r>
          </a:p>
          <a:p>
            <a:pPr indent="-228600" defTabSz="914400">
              <a:spcBef>
                <a:spcPts val="1000"/>
              </a:spcBef>
            </a:pPr>
            <a:r>
              <a:rPr lang="en-US"/>
              <a:t>The consensus tab will not be shared with educators</a:t>
            </a:r>
          </a:p>
          <a:p>
            <a:pPr indent="-228600" defTabSz="914400">
              <a:spcBef>
                <a:spcPts val="1000"/>
              </a:spcBef>
            </a:pPr>
            <a:r>
              <a:rPr lang="en-US"/>
              <a:t>Once scores have been selected and the conference occurs, the evaluation chair will sign, then evaluator and educator. </a:t>
            </a:r>
          </a:p>
          <a:p>
            <a:pPr indent="-228600" defTabSz="914400">
              <a:spcBef>
                <a:spcPts val="1000"/>
              </a:spcBef>
            </a:pPr>
            <a:endParaRPr lang="en-US" u="none" strike="noStrike" cap="none"/>
          </a:p>
          <a:p>
            <a:pPr indent="-228600" defTabSz="914400">
              <a:spcBef>
                <a:spcPts val="1000"/>
              </a:spcBef>
            </a:pPr>
            <a:endParaRPr lang="en-US"/>
          </a:p>
        </p:txBody>
      </p:sp>
      <p:pic>
        <p:nvPicPr>
          <p:cNvPr id="4" name="Picture 3" descr="Graphical user interface, text, application&#10;&#10;Description automatically generated&#10;">
            <a:extLst>
              <a:ext uri="{FF2B5EF4-FFF2-40B4-BE49-F238E27FC236}">
                <a16:creationId xmlns:a16="http://schemas.microsoft.com/office/drawing/2014/main" id="{93C3D194-2BA1-4629-84A6-853374473BB0}"/>
              </a:ext>
            </a:extLst>
          </p:cNvPr>
          <p:cNvPicPr>
            <a:picLocks noChangeAspect="1"/>
          </p:cNvPicPr>
          <p:nvPr/>
        </p:nvPicPr>
        <p:blipFill rotWithShape="1">
          <a:blip r:embed="rId3"/>
          <a:srcRect l="13033" r="24049" b="-2"/>
          <a:stretch/>
        </p:blipFill>
        <p:spPr>
          <a:xfrm>
            <a:off x="5590441" y="457200"/>
            <a:ext cx="4469232" cy="5149970"/>
          </a:xfrm>
          <a:prstGeom prst="rect">
            <a:avLst/>
          </a:prstGeom>
          <a:noFill/>
          <a:effectLst/>
        </p:spPr>
      </p:pic>
    </p:spTree>
    <p:extLst>
      <p:ext uri="{BB962C8B-B14F-4D97-AF65-F5344CB8AC3E}">
        <p14:creationId xmlns:p14="http://schemas.microsoft.com/office/powerpoint/2010/main" val="7294258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738141" y="350372"/>
            <a:ext cx="6570663" cy="530225"/>
          </a:xfrm>
          <a:prstGeom prst="rect">
            <a:avLst/>
          </a:prstGeom>
        </p:spPr>
        <p:txBody>
          <a:bodyPr spcFirstLastPara="1" vert="horz" lIns="91440" tIns="45720" rIns="91440" bIns="45720" rtlCol="0" anchor="ctr" anchorCtr="0">
            <a:normAutofit/>
          </a:bodyPr>
          <a:lstStyle/>
          <a:p>
            <a:pPr defTabSz="457200">
              <a:buClr>
                <a:srgbClr val="17365D"/>
              </a:buClr>
            </a:pPr>
            <a:r>
              <a:rPr lang="en-US" sz="3100" dirty="0">
                <a:sym typeface="Source Sans Pro"/>
              </a:rPr>
              <a:t>Consensus Scoring</a:t>
            </a:r>
            <a:endParaRPr lang="en-US" sz="3100" dirty="0"/>
          </a:p>
        </p:txBody>
      </p:sp>
      <p:pic>
        <p:nvPicPr>
          <p:cNvPr id="3" name="Picture 2" descr="Graphical user interface, text, application&#10;&#10;Description automatically generated&#10;">
            <a:extLst>
              <a:ext uri="{FF2B5EF4-FFF2-40B4-BE49-F238E27FC236}">
                <a16:creationId xmlns:a16="http://schemas.microsoft.com/office/drawing/2014/main" id="{01162E58-8F36-4158-8B7B-27037E100204}"/>
              </a:ext>
            </a:extLst>
          </p:cNvPr>
          <p:cNvPicPr>
            <a:picLocks noChangeAspect="1"/>
          </p:cNvPicPr>
          <p:nvPr/>
        </p:nvPicPr>
        <p:blipFill rotWithShape="1">
          <a:blip r:embed="rId3"/>
          <a:srcRect l="26709"/>
          <a:stretch/>
        </p:blipFill>
        <p:spPr>
          <a:xfrm>
            <a:off x="1738140" y="1302623"/>
            <a:ext cx="6053066" cy="3014505"/>
          </a:xfrm>
          <a:prstGeom prst="rect">
            <a:avLst/>
          </a:prstGeom>
          <a:ln>
            <a:solidFill>
              <a:schemeClr val="tx2">
                <a:lumMod val="75000"/>
              </a:schemeClr>
            </a:solidFill>
          </a:ln>
        </p:spPr>
      </p:pic>
      <p:sp>
        <p:nvSpPr>
          <p:cNvPr id="4" name="TextBox 3">
            <a:extLst>
              <a:ext uri="{FF2B5EF4-FFF2-40B4-BE49-F238E27FC236}">
                <a16:creationId xmlns:a16="http://schemas.microsoft.com/office/drawing/2014/main" id="{CEDFBF26-95CA-4457-BC1F-24591AC4F16B}"/>
              </a:ext>
            </a:extLst>
          </p:cNvPr>
          <p:cNvSpPr txBox="1"/>
          <p:nvPr/>
        </p:nvSpPr>
        <p:spPr>
          <a:xfrm>
            <a:off x="8005346" y="1655712"/>
            <a:ext cx="25717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Each evaluator’s score will be displayed. </a:t>
            </a:r>
          </a:p>
          <a:p>
            <a:pPr marL="285750" indent="-285750">
              <a:buFont typeface="Arial" panose="020B0604020202020204" pitchFamily="34" charset="0"/>
              <a:buChar char="•"/>
            </a:pPr>
            <a:r>
              <a:rPr lang="en-US" dirty="0"/>
              <a:t>The evaluation chair will select the consensus score.</a:t>
            </a:r>
          </a:p>
          <a:p>
            <a:pPr marL="285750" indent="-285750">
              <a:buFont typeface="Arial" panose="020B0604020202020204" pitchFamily="34" charset="0"/>
              <a:buChar char="•"/>
            </a:pPr>
            <a:r>
              <a:rPr lang="en-US" dirty="0"/>
              <a:t>Selected score will display on the Summary page.</a:t>
            </a:r>
          </a:p>
        </p:txBody>
      </p:sp>
    </p:spTree>
    <p:extLst>
      <p:ext uri="{BB962C8B-B14F-4D97-AF65-F5344CB8AC3E}">
        <p14:creationId xmlns:p14="http://schemas.microsoft.com/office/powerpoint/2010/main" val="36662408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524001" y="224866"/>
            <a:ext cx="6570663" cy="530225"/>
          </a:xfrm>
          <a:prstGeom prst="rect">
            <a:avLst/>
          </a:prstGeom>
        </p:spPr>
        <p:txBody>
          <a:bodyPr spcFirstLastPara="1" vert="horz" lIns="91440" tIns="45720" rIns="91440" bIns="45720" rtlCol="0" anchor="ctr" anchorCtr="0">
            <a:normAutofit/>
          </a:bodyPr>
          <a:lstStyle/>
          <a:p>
            <a:pPr defTabSz="457200">
              <a:buClr>
                <a:srgbClr val="17365D"/>
              </a:buClr>
            </a:pPr>
            <a:r>
              <a:rPr lang="en-US" sz="3100" dirty="0">
                <a:sym typeface="Source Sans Pro"/>
              </a:rPr>
              <a:t>Scoring Signatures</a:t>
            </a:r>
            <a:endParaRPr lang="en-US" sz="3100" dirty="0"/>
          </a:p>
        </p:txBody>
      </p:sp>
      <p:sp>
        <p:nvSpPr>
          <p:cNvPr id="4" name="TextBox 3">
            <a:extLst>
              <a:ext uri="{FF2B5EF4-FFF2-40B4-BE49-F238E27FC236}">
                <a16:creationId xmlns:a16="http://schemas.microsoft.com/office/drawing/2014/main" id="{CEDFBF26-95CA-4457-BC1F-24591AC4F16B}"/>
              </a:ext>
            </a:extLst>
          </p:cNvPr>
          <p:cNvSpPr txBox="1"/>
          <p:nvPr/>
        </p:nvSpPr>
        <p:spPr>
          <a:xfrm>
            <a:off x="7469462" y="1782663"/>
            <a:ext cx="25717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Consensus scores will display</a:t>
            </a:r>
          </a:p>
          <a:p>
            <a:pPr marL="285750" indent="-285750">
              <a:buFont typeface="Arial" panose="020B0604020202020204" pitchFamily="34" charset="0"/>
              <a:buChar char="•"/>
            </a:pPr>
            <a:r>
              <a:rPr lang="en-US" dirty="0"/>
              <a:t>Evaluation Chair signs first, then evaluator</a:t>
            </a:r>
          </a:p>
          <a:p>
            <a:pPr marL="285750" indent="-285750">
              <a:buFont typeface="Arial" panose="020B0604020202020204" pitchFamily="34" charset="0"/>
              <a:buChar char="•"/>
            </a:pPr>
            <a:r>
              <a:rPr lang="en-US" dirty="0"/>
              <a:t>Educator will not see until both evaluators have signed. </a:t>
            </a:r>
          </a:p>
          <a:p>
            <a:pPr marL="285750" indent="-285750">
              <a:buFont typeface="Arial" panose="020B0604020202020204" pitchFamily="34" charset="0"/>
              <a:buChar char="•"/>
            </a:pPr>
            <a:r>
              <a:rPr lang="en-US" dirty="0"/>
              <a:t>Educator signs.</a:t>
            </a:r>
          </a:p>
        </p:txBody>
      </p:sp>
      <p:pic>
        <p:nvPicPr>
          <p:cNvPr id="2" name="Picture 1">
            <a:extLst>
              <a:ext uri="{FF2B5EF4-FFF2-40B4-BE49-F238E27FC236}">
                <a16:creationId xmlns:a16="http://schemas.microsoft.com/office/drawing/2014/main" id="{5D4C6F7B-00B4-423C-AE82-1B4B6AF4773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886578" y="1311893"/>
            <a:ext cx="5220306" cy="3397250"/>
          </a:xfrm>
          <a:prstGeom prst="rect">
            <a:avLst/>
          </a:prstGeom>
          <a:ln>
            <a:solidFill>
              <a:schemeClr val="tx2">
                <a:lumMod val="75000"/>
              </a:schemeClr>
            </a:solidFill>
          </a:ln>
        </p:spPr>
      </p:pic>
    </p:spTree>
    <p:extLst>
      <p:ext uri="{BB962C8B-B14F-4D97-AF65-F5344CB8AC3E}">
        <p14:creationId xmlns:p14="http://schemas.microsoft.com/office/powerpoint/2010/main" val="27660536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D2E18B-AE0F-4EC9-8A01-8A9B060C15C5}"/>
              </a:ext>
            </a:extLst>
          </p:cNvPr>
          <p:cNvSpPr>
            <a:spLocks noGrp="1"/>
          </p:cNvSpPr>
          <p:nvPr>
            <p:ph type="title"/>
          </p:nvPr>
        </p:nvSpPr>
        <p:spPr>
          <a:xfrm>
            <a:off x="1914457" y="457200"/>
            <a:ext cx="3086100" cy="1600200"/>
          </a:xfrm>
        </p:spPr>
        <p:txBody>
          <a:bodyPr vert="horz" lIns="91440" tIns="45720" rIns="91440" bIns="45720" rtlCol="0" anchor="b">
            <a:normAutofit/>
          </a:bodyPr>
          <a:lstStyle/>
          <a:p>
            <a:r>
              <a:rPr lang="en-US" kern="1200">
                <a:latin typeface="Rockwell" panose="02060603020205020403" pitchFamily="18" charset="0"/>
                <a:ea typeface="+mj-ea"/>
                <a:cs typeface="+mj-cs"/>
              </a:rPr>
              <a:t>Overall Process</a:t>
            </a:r>
            <a:br>
              <a:rPr lang="en-US" kern="1200">
                <a:latin typeface="Rockwell" panose="02060603020205020403" pitchFamily="18" charset="0"/>
                <a:ea typeface="+mj-ea"/>
                <a:cs typeface="+mj-cs"/>
              </a:rPr>
            </a:br>
            <a:r>
              <a:rPr lang="en-US" kern="1200">
                <a:latin typeface="Rockwell" panose="02060603020205020403" pitchFamily="18" charset="0"/>
                <a:ea typeface="+mj-ea"/>
                <a:cs typeface="+mj-cs"/>
              </a:rPr>
              <a:t>Review</a:t>
            </a:r>
          </a:p>
        </p:txBody>
      </p:sp>
      <p:graphicFrame>
        <p:nvGraphicFramePr>
          <p:cNvPr id="45" name="TextBox 4">
            <a:extLst>
              <a:ext uri="{FF2B5EF4-FFF2-40B4-BE49-F238E27FC236}">
                <a16:creationId xmlns:a16="http://schemas.microsoft.com/office/drawing/2014/main" id="{120E4C0D-0673-BE61-E9D3-9D1BF7A6BAC5}"/>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300343243"/>
              </p:ext>
            </p:extLst>
          </p:nvPr>
        </p:nvGraphicFramePr>
        <p:xfrm>
          <a:off x="5399418" y="457200"/>
          <a:ext cx="4878125" cy="5149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51618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xfrm>
            <a:off x="1884287" y="457200"/>
            <a:ext cx="3086100" cy="1600200"/>
          </a:xfrm>
        </p:spPr>
        <p:txBody>
          <a:bodyPr spcFirstLastPara="1" vert="horz" lIns="91440" tIns="45720" rIns="91440" bIns="45720" rtlCol="0" anchor="b" anchorCtr="0">
            <a:normAutofit/>
          </a:bodyPr>
          <a:lstStyle/>
          <a:p>
            <a:pPr defTabSz="457200">
              <a:buClr>
                <a:srgbClr val="17365D"/>
              </a:buClr>
            </a:pPr>
            <a:r>
              <a:rPr lang="en-US"/>
              <a:t>Professionalism Rubric</a:t>
            </a:r>
          </a:p>
        </p:txBody>
      </p:sp>
      <p:sp>
        <p:nvSpPr>
          <p:cNvPr id="348" name="Shape 348"/>
          <p:cNvSpPr txBox="1">
            <a:spLocks noGrp="1"/>
          </p:cNvSpPr>
          <p:nvPr>
            <p:ph type="body" sz="half" idx="2"/>
          </p:nvPr>
        </p:nvSpPr>
        <p:spPr>
          <a:xfrm>
            <a:off x="1884287" y="2057400"/>
            <a:ext cx="3086100" cy="3549770"/>
          </a:xfrm>
        </p:spPr>
        <p:txBody>
          <a:bodyPr spcFirstLastPara="1" vert="horz" lIns="91440" tIns="45720" rIns="91440" bIns="45720" rtlCol="0" anchorCtr="0">
            <a:normAutofit/>
          </a:bodyPr>
          <a:lstStyle/>
          <a:p>
            <a:pPr defTabSz="457200">
              <a:spcBef>
                <a:spcPts val="1000"/>
              </a:spcBef>
            </a:pPr>
            <a:r>
              <a:rPr lang="en-US"/>
              <a:t>Evaluator </a:t>
            </a:r>
            <a:r>
              <a:rPr lang="en-US" b="1" i="1"/>
              <a:t>must complete</a:t>
            </a:r>
            <a:r>
              <a:rPr lang="en-US"/>
              <a:t> a Final Review.</a:t>
            </a:r>
          </a:p>
          <a:p>
            <a:pPr defTabSz="457200">
              <a:spcBef>
                <a:spcPts val="1000"/>
              </a:spcBef>
            </a:pPr>
            <a:r>
              <a:rPr lang="en-US"/>
              <a:t>Evaluator has the </a:t>
            </a:r>
            <a:r>
              <a:rPr lang="en-US" b="1" i="1"/>
              <a:t>option</a:t>
            </a:r>
            <a:r>
              <a:rPr lang="en-US"/>
              <a:t> to complete a Preliminary Review. – Preliminary reviews are not included in scoring.</a:t>
            </a:r>
          </a:p>
          <a:p>
            <a:pPr defTabSz="457200">
              <a:spcBef>
                <a:spcPts val="1000"/>
              </a:spcBef>
            </a:pPr>
            <a:r>
              <a:rPr lang="en-US"/>
              <a:t>Educator is required to complete a final self-review. </a:t>
            </a:r>
          </a:p>
          <a:p>
            <a:pPr defTabSz="457200">
              <a:spcBef>
                <a:spcPts val="1000"/>
              </a:spcBef>
            </a:pPr>
            <a:endParaRPr lang="en-US" u="none" strike="noStrike" cap="none"/>
          </a:p>
          <a:p>
            <a:pPr defTabSz="457200">
              <a:spcBef>
                <a:spcPts val="1000"/>
              </a:spcBef>
            </a:pPr>
            <a:endParaRPr lang="en-US"/>
          </a:p>
        </p:txBody>
      </p:sp>
      <p:pic>
        <p:nvPicPr>
          <p:cNvPr id="25" name="Picture 24" descr="Graphical user interface, text, application, email&#10;&#10;Description automatically generated&#10;">
            <a:extLst>
              <a:ext uri="{FF2B5EF4-FFF2-40B4-BE49-F238E27FC236}">
                <a16:creationId xmlns:a16="http://schemas.microsoft.com/office/drawing/2014/main" id="{A95C361B-51CF-4E9E-8A07-28ABE2CC8A78}"/>
              </a:ext>
            </a:extLst>
          </p:cNvPr>
          <p:cNvPicPr>
            <a:picLocks noChangeAspect="1"/>
          </p:cNvPicPr>
          <p:nvPr/>
        </p:nvPicPr>
        <p:blipFill rotWithShape="1">
          <a:blip r:embed="rId3"/>
          <a:srcRect l="14615" r="30910" b="-1"/>
          <a:stretch/>
        </p:blipFill>
        <p:spPr>
          <a:xfrm>
            <a:off x="5372572" y="1017503"/>
            <a:ext cx="4904970" cy="4029364"/>
          </a:xfrm>
          <a:prstGeom prst="rect">
            <a:avLst/>
          </a:prstGeom>
          <a:noFill/>
          <a:ln>
            <a:solidFill>
              <a:schemeClr val="tx2">
                <a:lumMod val="75000"/>
              </a:schemeClr>
            </a:solidFill>
          </a:ln>
        </p:spPr>
      </p:pic>
    </p:spTree>
    <p:extLst>
      <p:ext uri="{BB962C8B-B14F-4D97-AF65-F5344CB8AC3E}">
        <p14:creationId xmlns:p14="http://schemas.microsoft.com/office/powerpoint/2010/main" val="18080901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D2E18B-AE0F-4EC9-8A01-8A9B060C15C5}"/>
              </a:ext>
            </a:extLst>
          </p:cNvPr>
          <p:cNvSpPr>
            <a:spLocks noGrp="1"/>
          </p:cNvSpPr>
          <p:nvPr>
            <p:ph type="title"/>
          </p:nvPr>
        </p:nvSpPr>
        <p:spPr>
          <a:xfrm>
            <a:off x="1963946" y="365125"/>
            <a:ext cx="8229600" cy="1097280"/>
          </a:xfrm>
        </p:spPr>
        <p:txBody>
          <a:bodyPr vert="horz" lIns="91440" tIns="45720" rIns="91440" bIns="45720" rtlCol="0" anchor="ctr">
            <a:normAutofit/>
          </a:bodyPr>
          <a:lstStyle/>
          <a:p>
            <a:r>
              <a:rPr lang="en-US" kern="1200"/>
              <a:t>Results</a:t>
            </a:r>
          </a:p>
        </p:txBody>
      </p:sp>
      <p:graphicFrame>
        <p:nvGraphicFramePr>
          <p:cNvPr id="45" name="TextBox 4">
            <a:extLst>
              <a:ext uri="{FF2B5EF4-FFF2-40B4-BE49-F238E27FC236}">
                <a16:creationId xmlns:a16="http://schemas.microsoft.com/office/drawing/2014/main" id="{2443EBAB-2436-938E-D8F8-DD517BEE080B}"/>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4211521157"/>
              </p:ext>
            </p:extLst>
          </p:nvPr>
        </p:nvGraphicFramePr>
        <p:xfrm>
          <a:off x="1963947" y="1665369"/>
          <a:ext cx="8229600" cy="3976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924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Virtual Training Norms</a:t>
            </a:r>
          </a:p>
        </p:txBody>
      </p:sp>
      <p:sp>
        <p:nvSpPr>
          <p:cNvPr id="3" name="Content Placeholder 2"/>
          <p:cNvSpPr>
            <a:spLocks noGrp="1"/>
          </p:cNvSpPr>
          <p:nvPr>
            <p:ph idx="1"/>
          </p:nvPr>
        </p:nvSpPr>
        <p:spPr/>
        <p:txBody>
          <a:bodyPr vert="horz" lIns="0" tIns="0" rIns="0" bIns="0" rtlCol="0" anchor="t">
            <a:normAutofit lnSpcReduction="10000"/>
          </a:bodyPr>
          <a:lstStyle/>
          <a:p>
            <a:pPr marL="0" indent="0">
              <a:buNone/>
            </a:pPr>
            <a:r>
              <a:rPr lang="en-US" b="1" dirty="0"/>
              <a:t>Participate actively </a:t>
            </a:r>
          </a:p>
          <a:p>
            <a:pPr marL="0" indent="0">
              <a:buNone/>
            </a:pPr>
            <a:r>
              <a:rPr lang="en-US" dirty="0"/>
              <a:t>While in the training room and working on your own please stay engaged and avoid multi-tasking.</a:t>
            </a:r>
            <a:endParaRPr lang="en-US" dirty="0">
              <a:cs typeface="Calibri"/>
            </a:endParaRPr>
          </a:p>
          <a:p>
            <a:pPr marL="0" indent="0">
              <a:buNone/>
            </a:pPr>
            <a:endParaRPr lang="en-US" dirty="0"/>
          </a:p>
          <a:p>
            <a:pPr marL="0" indent="0">
              <a:buNone/>
            </a:pPr>
            <a:r>
              <a:rPr lang="en-US" b="1" dirty="0"/>
              <a:t>Be prompt.</a:t>
            </a:r>
            <a:endParaRPr lang="en-US" b="1" dirty="0">
              <a:cs typeface="Calibri"/>
            </a:endParaRPr>
          </a:p>
          <a:p>
            <a:pPr marL="0" indent="0">
              <a:buNone/>
            </a:pPr>
            <a:r>
              <a:rPr lang="en-US" dirty="0"/>
              <a:t>After working on your own, please return to the training room on time.</a:t>
            </a:r>
            <a:endParaRPr lang="en-US" dirty="0">
              <a:cs typeface="Calibri"/>
            </a:endParaRPr>
          </a:p>
          <a:p>
            <a:pPr marL="0" indent="0">
              <a:buNone/>
            </a:pPr>
            <a:endParaRPr lang="en-US" dirty="0"/>
          </a:p>
          <a:p>
            <a:pPr marL="0" indent="0">
              <a:buNone/>
            </a:pPr>
            <a:r>
              <a:rPr lang="en-US" b="1" dirty="0"/>
              <a:t>We’re in this together.</a:t>
            </a:r>
            <a:endParaRPr lang="en-US" b="1" dirty="0">
              <a:cs typeface="Calibri"/>
            </a:endParaRPr>
          </a:p>
          <a:p>
            <a:pPr marL="0" indent="0">
              <a:buNone/>
            </a:pPr>
            <a:r>
              <a:rPr lang="en-US" dirty="0"/>
              <a:t>Have your camera on when in the training room and unmute your mic if you want to speak.</a:t>
            </a:r>
            <a:endParaRPr lang="en-US" dirty="0">
              <a:cs typeface="Calibri"/>
            </a:endParaRPr>
          </a:p>
          <a:p>
            <a:pPr marL="0" indent="0">
              <a:buNone/>
            </a:pPr>
            <a:endParaRPr lang="en-US" dirty="0"/>
          </a:p>
          <a:p>
            <a:pPr marL="0" indent="0">
              <a:buNone/>
            </a:pPr>
            <a:endParaRPr lang="en-US" b="1" dirty="0">
              <a:cs typeface="Calibri" panose="020F0502020204030204"/>
            </a:endParaRPr>
          </a:p>
        </p:txBody>
      </p:sp>
    </p:spTree>
    <p:extLst>
      <p:ext uri="{BB962C8B-B14F-4D97-AF65-F5344CB8AC3E}">
        <p14:creationId xmlns:p14="http://schemas.microsoft.com/office/powerpoint/2010/main" val="6461847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072D8FF-0D89-2837-4B07-812A4A885360}"/>
              </a:ext>
            </a:extLst>
          </p:cNvPr>
          <p:cNvSpPr>
            <a:spLocks noGrp="1"/>
          </p:cNvSpPr>
          <p:nvPr>
            <p:ph type="title"/>
          </p:nvPr>
        </p:nvSpPr>
        <p:spPr>
          <a:xfrm>
            <a:off x="1884287" y="457200"/>
            <a:ext cx="3086100" cy="1600200"/>
          </a:xfrm>
        </p:spPr>
        <p:txBody>
          <a:bodyPr anchor="b">
            <a:normAutofit/>
          </a:bodyPr>
          <a:lstStyle/>
          <a:p>
            <a:r>
              <a:rPr lang="en-US" dirty="0"/>
              <a:t>School Counselors</a:t>
            </a:r>
          </a:p>
        </p:txBody>
      </p:sp>
      <p:pic>
        <p:nvPicPr>
          <p:cNvPr id="5" name="Picture 3">
            <a:extLst>
              <a:ext uri="{FF2B5EF4-FFF2-40B4-BE49-F238E27FC236}">
                <a16:creationId xmlns:a16="http://schemas.microsoft.com/office/drawing/2014/main" id="{E4E8A5A4-97E1-3C6A-8F4A-751E82767082}"/>
              </a:ext>
              <a:ext uri="{C183D7F6-B498-43B3-948B-1728B52AA6E4}">
                <adec:decorative xmlns:adec="http://schemas.microsoft.com/office/drawing/2017/decorative" val="1"/>
              </a:ext>
            </a:extLst>
          </p:cNvPr>
          <p:cNvPicPr>
            <a:picLocks noGrp="1" noChangeAspect="1"/>
          </p:cNvPicPr>
          <p:nvPr>
            <p:ph type="pic" idx="1"/>
          </p:nvPr>
        </p:nvPicPr>
        <p:blipFill rotWithShape="1">
          <a:blip r:embed="rId3"/>
          <a:stretch/>
        </p:blipFill>
        <p:spPr>
          <a:xfrm>
            <a:off x="5372572" y="1226675"/>
            <a:ext cx="4904970" cy="3611021"/>
          </a:xfrm>
          <a:prstGeom prst="rect">
            <a:avLst/>
          </a:prstGeom>
          <a:noFill/>
        </p:spPr>
      </p:pic>
    </p:spTree>
    <p:extLst>
      <p:ext uri="{BB962C8B-B14F-4D97-AF65-F5344CB8AC3E}">
        <p14:creationId xmlns:p14="http://schemas.microsoft.com/office/powerpoint/2010/main" val="3490977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Overview for School Counselors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46969038"/>
              </p:ext>
            </p:extLst>
          </p:nvPr>
        </p:nvGraphicFramePr>
        <p:xfrm>
          <a:off x="948905" y="1078301"/>
          <a:ext cx="9811688" cy="4377772"/>
        </p:xfrm>
        <a:graphic>
          <a:graphicData uri="http://schemas.openxmlformats.org/drawingml/2006/table">
            <a:tbl>
              <a:tblPr firstRow="1" bandRow="1">
                <a:tableStyleId>{616DA210-FB5B-4158-B5E0-FEB733F419BA}</a:tableStyleId>
              </a:tblPr>
              <a:tblGrid>
                <a:gridCol w="4905844">
                  <a:extLst>
                    <a:ext uri="{9D8B030D-6E8A-4147-A177-3AD203B41FA5}">
                      <a16:colId xmlns:a16="http://schemas.microsoft.com/office/drawing/2014/main" val="1421561934"/>
                    </a:ext>
                  </a:extLst>
                </a:gridCol>
                <a:gridCol w="4905844">
                  <a:extLst>
                    <a:ext uri="{9D8B030D-6E8A-4147-A177-3AD203B41FA5}">
                      <a16:colId xmlns:a16="http://schemas.microsoft.com/office/drawing/2014/main" val="771448769"/>
                    </a:ext>
                  </a:extLst>
                </a:gridCol>
              </a:tblGrid>
              <a:tr h="364131">
                <a:tc>
                  <a:txBody>
                    <a:bodyPr/>
                    <a:lstStyle/>
                    <a:p>
                      <a:r>
                        <a:rPr lang="en-US" sz="2000"/>
                        <a:t>Contract</a:t>
                      </a:r>
                      <a:r>
                        <a:rPr lang="en-US" sz="2000" baseline="0"/>
                        <a:t> Level</a:t>
                      </a:r>
                      <a:endParaRPr lang="en-US" sz="2000"/>
                    </a:p>
                  </a:txBody>
                  <a:tcPr marL="100302" marR="100302"/>
                </a:tc>
                <a:tc>
                  <a:txBody>
                    <a:bodyPr/>
                    <a:lstStyle/>
                    <a:p>
                      <a:r>
                        <a:rPr lang="en-US" sz="2000"/>
                        <a:t>Process</a:t>
                      </a:r>
                    </a:p>
                  </a:txBody>
                  <a:tcPr marL="100302" marR="100302"/>
                </a:tc>
                <a:extLst>
                  <a:ext uri="{0D108BD9-81ED-4DB2-BD59-A6C34878D82A}">
                    <a16:rowId xmlns:a16="http://schemas.microsoft.com/office/drawing/2014/main" val="3636590980"/>
                  </a:ext>
                </a:extLst>
              </a:tr>
              <a:tr h="3585292">
                <a:tc>
                  <a:txBody>
                    <a:bodyPr/>
                    <a:lstStyle/>
                    <a:p>
                      <a:r>
                        <a:rPr lang="en-US" sz="2000" dirty="0"/>
                        <a:t>Formative and Summative</a:t>
                      </a:r>
                    </a:p>
                  </a:txBody>
                  <a:tcPr marL="100302" marR="100302"/>
                </a:tc>
                <a:tc>
                  <a:txBody>
                    <a:bodyPr/>
                    <a:lstStyle/>
                    <a:p>
                      <a:r>
                        <a:rPr lang="en-US" sz="2000"/>
                        <a:t>Approval Conference</a:t>
                      </a:r>
                    </a:p>
                    <a:p>
                      <a:pPr marL="342900" indent="-342900">
                        <a:buFont typeface="Arial" panose="020B0604020202020204" pitchFamily="34" charset="0"/>
                        <a:buChar char="•"/>
                      </a:pPr>
                      <a:r>
                        <a:rPr lang="en-US" sz="2000"/>
                        <a:t>School Counselor Plan</a:t>
                      </a:r>
                    </a:p>
                    <a:p>
                      <a:pPr marL="342900" indent="-342900">
                        <a:buFont typeface="Arial" panose="020B0604020202020204" pitchFamily="34" charset="0"/>
                        <a:buChar char="•"/>
                      </a:pPr>
                      <a:r>
                        <a:rPr lang="en-US" sz="2000"/>
                        <a:t>Student Growth Goal</a:t>
                      </a:r>
                    </a:p>
                    <a:p>
                      <a:pPr marL="342900" indent="-342900">
                        <a:buFont typeface="Arial" panose="020B0604020202020204" pitchFamily="34" charset="0"/>
                        <a:buChar char="•"/>
                      </a:pPr>
                      <a:r>
                        <a:rPr lang="en-US" sz="2000"/>
                        <a:t>Annual Calendar</a:t>
                      </a:r>
                    </a:p>
                    <a:p>
                      <a:pPr marL="342900" indent="-342900">
                        <a:buFont typeface="Arial" panose="020B0604020202020204" pitchFamily="34" charset="0"/>
                        <a:buChar char="•"/>
                      </a:pPr>
                      <a:endParaRPr lang="en-US" sz="2000"/>
                    </a:p>
                    <a:p>
                      <a:pPr marL="0" indent="0">
                        <a:buFontTx/>
                        <a:buNone/>
                      </a:pPr>
                      <a:r>
                        <a:rPr lang="en-US" sz="2000"/>
                        <a:t>Preliminary Cycle: POP</a:t>
                      </a:r>
                    </a:p>
                    <a:p>
                      <a:pPr marL="0" indent="0">
                        <a:buFontTx/>
                        <a:buNone/>
                      </a:pPr>
                      <a:r>
                        <a:rPr lang="en-US" sz="2000"/>
                        <a:t>Preliminary Evaluation</a:t>
                      </a:r>
                      <a:r>
                        <a:rPr lang="en-US" sz="2000" baseline="0"/>
                        <a:t> Conference</a:t>
                      </a:r>
                    </a:p>
                    <a:p>
                      <a:pPr marL="0" indent="0">
                        <a:buFontTx/>
                        <a:buNone/>
                      </a:pPr>
                      <a:r>
                        <a:rPr lang="en-US" sz="2000" baseline="0"/>
                        <a:t>Final Cycle: POP</a:t>
                      </a:r>
                    </a:p>
                    <a:p>
                      <a:pPr marL="0" indent="0">
                        <a:buFontTx/>
                        <a:buNone/>
                      </a:pPr>
                      <a:r>
                        <a:rPr lang="en-US" sz="2000" baseline="0"/>
                        <a:t>Final Evaluation Conference</a:t>
                      </a:r>
                      <a:endParaRPr lang="en-US" sz="2000"/>
                    </a:p>
                    <a:p>
                      <a:endParaRPr lang="en-US" sz="1000"/>
                    </a:p>
                  </a:txBody>
                  <a:tcPr marL="100302" marR="100302"/>
                </a:tc>
                <a:extLst>
                  <a:ext uri="{0D108BD9-81ED-4DB2-BD59-A6C34878D82A}">
                    <a16:rowId xmlns:a16="http://schemas.microsoft.com/office/drawing/2014/main" val="3815230903"/>
                  </a:ext>
                </a:extLst>
              </a:tr>
              <a:tr h="364131">
                <a:tc>
                  <a:txBody>
                    <a:bodyPr/>
                    <a:lstStyle/>
                    <a:p>
                      <a:r>
                        <a:rPr lang="en-US" sz="2000"/>
                        <a:t>Goals-Based Evaluation</a:t>
                      </a:r>
                    </a:p>
                  </a:txBody>
                  <a:tcPr marL="100302" marR="100302"/>
                </a:tc>
                <a:tc>
                  <a:txBody>
                    <a:bodyPr/>
                    <a:lstStyle/>
                    <a:p>
                      <a:r>
                        <a:rPr lang="en-US" sz="2000" dirty="0"/>
                        <a:t>Student Growth Goal</a:t>
                      </a:r>
                    </a:p>
                  </a:txBody>
                  <a:tcPr marL="100302" marR="100302"/>
                </a:tc>
                <a:extLst>
                  <a:ext uri="{0D108BD9-81ED-4DB2-BD59-A6C34878D82A}">
                    <a16:rowId xmlns:a16="http://schemas.microsoft.com/office/drawing/2014/main" val="1958470899"/>
                  </a:ext>
                </a:extLst>
              </a:tr>
            </a:tbl>
          </a:graphicData>
        </a:graphic>
      </p:graphicFrame>
    </p:spTree>
    <p:extLst>
      <p:ext uri="{BB962C8B-B14F-4D97-AF65-F5344CB8AC3E}">
        <p14:creationId xmlns:p14="http://schemas.microsoft.com/office/powerpoint/2010/main" val="13206610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02CD8C-FBB3-40CE-B528-D126E8628143}"/>
              </a:ext>
            </a:extLst>
          </p:cNvPr>
          <p:cNvSpPr>
            <a:spLocks noGrp="1"/>
          </p:cNvSpPr>
          <p:nvPr>
            <p:ph type="title"/>
          </p:nvPr>
        </p:nvSpPr>
        <p:spPr>
          <a:xfrm>
            <a:off x="1914457" y="457200"/>
            <a:ext cx="3086100" cy="1600200"/>
          </a:xfrm>
        </p:spPr>
        <p:txBody>
          <a:bodyPr vert="horz" lIns="91440" tIns="45720" rIns="91440" bIns="45720" rtlCol="0" anchor="b" anchorCtr="0">
            <a:normAutofit/>
          </a:bodyPr>
          <a:lstStyle/>
          <a:p>
            <a:pPr defTabSz="457200"/>
            <a:r>
              <a:rPr lang="en-US" dirty="0"/>
              <a:t>School Counselor</a:t>
            </a:r>
            <a:br>
              <a:rPr lang="en-US" dirty="0"/>
            </a:br>
            <a:endParaRPr lang="en-US" dirty="0"/>
          </a:p>
        </p:txBody>
      </p:sp>
      <p:graphicFrame>
        <p:nvGraphicFramePr>
          <p:cNvPr id="15" name="Subtitle 5">
            <a:extLst>
              <a:ext uri="{FF2B5EF4-FFF2-40B4-BE49-F238E27FC236}">
                <a16:creationId xmlns:a16="http://schemas.microsoft.com/office/drawing/2014/main" id="{BFA78FEC-10BE-E23B-2D42-8B3A349CC7B8}"/>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962052751"/>
              </p:ext>
            </p:extLst>
          </p:nvPr>
        </p:nvGraphicFramePr>
        <p:xfrm>
          <a:off x="5399418" y="457200"/>
          <a:ext cx="4878125" cy="5149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34938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F5B8C-8519-4A16-86B1-E34D1B724F2C}"/>
              </a:ext>
            </a:extLst>
          </p:cNvPr>
          <p:cNvSpPr>
            <a:spLocks noGrp="1"/>
          </p:cNvSpPr>
          <p:nvPr>
            <p:ph type="title"/>
          </p:nvPr>
        </p:nvSpPr>
        <p:spPr>
          <a:xfrm>
            <a:off x="1963946" y="365125"/>
            <a:ext cx="8229600" cy="1097280"/>
          </a:xfrm>
        </p:spPr>
        <p:txBody>
          <a:bodyPr anchor="ctr">
            <a:normAutofit/>
          </a:bodyPr>
          <a:lstStyle/>
          <a:p>
            <a:r>
              <a:rPr lang="en-US"/>
              <a:t>School Counselor Observations</a:t>
            </a:r>
          </a:p>
        </p:txBody>
      </p:sp>
      <p:graphicFrame>
        <p:nvGraphicFramePr>
          <p:cNvPr id="5" name="Content Placeholder 2">
            <a:extLst>
              <a:ext uri="{FF2B5EF4-FFF2-40B4-BE49-F238E27FC236}">
                <a16:creationId xmlns:a16="http://schemas.microsoft.com/office/drawing/2014/main" id="{A57BAAF1-570B-4491-84A3-F162CD9B5E5D}"/>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2848336290"/>
              </p:ext>
            </p:extLst>
          </p:nvPr>
        </p:nvGraphicFramePr>
        <p:xfrm>
          <a:off x="1963947" y="1665369"/>
          <a:ext cx="8229600" cy="3976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736062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AEB71-7F53-401E-8AD9-C8B42C22E3E8}"/>
              </a:ext>
            </a:extLst>
          </p:cNvPr>
          <p:cNvSpPr>
            <a:spLocks noGrp="1"/>
          </p:cNvSpPr>
          <p:nvPr>
            <p:ph type="title"/>
          </p:nvPr>
        </p:nvSpPr>
        <p:spPr/>
        <p:txBody>
          <a:bodyPr/>
          <a:lstStyle/>
          <a:p>
            <a:pPr algn="ctr"/>
            <a:r>
              <a:rPr lang="en-US"/>
              <a:t>School Counselor Plan</a:t>
            </a:r>
          </a:p>
        </p:txBody>
      </p:sp>
      <p:pic>
        <p:nvPicPr>
          <p:cNvPr id="4" name="Picture 3" descr="Graphical user interface, text, application&#10;&#10;Description automatically generated&#10;">
            <a:extLst>
              <a:ext uri="{FF2B5EF4-FFF2-40B4-BE49-F238E27FC236}">
                <a16:creationId xmlns:a16="http://schemas.microsoft.com/office/drawing/2014/main" id="{B3F7FA85-0802-42B7-ACCB-47A8550A7C53}"/>
              </a:ext>
            </a:extLst>
          </p:cNvPr>
          <p:cNvPicPr>
            <a:picLocks noChangeAspect="1"/>
          </p:cNvPicPr>
          <p:nvPr/>
        </p:nvPicPr>
        <p:blipFill>
          <a:blip r:embed="rId3"/>
          <a:stretch>
            <a:fillRect/>
          </a:stretch>
        </p:blipFill>
        <p:spPr>
          <a:xfrm>
            <a:off x="2313709" y="1972235"/>
            <a:ext cx="7564582" cy="3714562"/>
          </a:xfrm>
          <a:prstGeom prst="rect">
            <a:avLst/>
          </a:prstGeom>
        </p:spPr>
      </p:pic>
    </p:spTree>
    <p:extLst>
      <p:ext uri="{BB962C8B-B14F-4D97-AF65-F5344CB8AC3E}">
        <p14:creationId xmlns:p14="http://schemas.microsoft.com/office/powerpoint/2010/main" val="23679268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AEB71-7F53-401E-8AD9-C8B42C22E3E8}"/>
              </a:ext>
            </a:extLst>
          </p:cNvPr>
          <p:cNvSpPr>
            <a:spLocks noGrp="1"/>
          </p:cNvSpPr>
          <p:nvPr>
            <p:ph type="title"/>
          </p:nvPr>
        </p:nvSpPr>
        <p:spPr>
          <a:xfrm>
            <a:off x="7644581" y="1692046"/>
            <a:ext cx="2536723" cy="2461468"/>
          </a:xfrm>
        </p:spPr>
        <p:txBody>
          <a:bodyPr vert="horz" lIns="91440" tIns="45720" rIns="91440" bIns="45720" rtlCol="0" anchor="b" anchorCtr="0">
            <a:normAutofit/>
          </a:bodyPr>
          <a:lstStyle/>
          <a:p>
            <a:pPr defTabSz="457200"/>
            <a:r>
              <a:rPr lang="en-US" sz="5400">
                <a:solidFill>
                  <a:schemeClr val="bg2"/>
                </a:solidFill>
                <a:latin typeface="+mj-lt"/>
              </a:rPr>
              <a:t>Plan</a:t>
            </a:r>
          </a:p>
        </p:txBody>
      </p:sp>
      <p:pic>
        <p:nvPicPr>
          <p:cNvPr id="3" name="Picture 2" descr="Graphical user interface, text, application, email&#10;&#10;Description automatically generated&#10;">
            <a:extLst>
              <a:ext uri="{FF2B5EF4-FFF2-40B4-BE49-F238E27FC236}">
                <a16:creationId xmlns:a16="http://schemas.microsoft.com/office/drawing/2014/main" id="{F4B1C2A9-00CD-41DD-A635-27CF70337C3F}"/>
              </a:ext>
            </a:extLst>
          </p:cNvPr>
          <p:cNvPicPr>
            <a:picLocks noChangeAspect="1"/>
          </p:cNvPicPr>
          <p:nvPr/>
        </p:nvPicPr>
        <p:blipFill>
          <a:blip r:embed="rId3"/>
          <a:stretch>
            <a:fillRect/>
          </a:stretch>
        </p:blipFill>
        <p:spPr>
          <a:xfrm>
            <a:off x="2249019" y="766120"/>
            <a:ext cx="7059738" cy="4182399"/>
          </a:xfrm>
          <a:prstGeom prst="rect">
            <a:avLst/>
          </a:prstGeom>
          <a:ln>
            <a:solidFill>
              <a:schemeClr val="tx2">
                <a:lumMod val="75000"/>
              </a:schemeClr>
            </a:solidFill>
          </a:ln>
        </p:spPr>
      </p:pic>
    </p:spTree>
    <p:extLst>
      <p:ext uri="{BB962C8B-B14F-4D97-AF65-F5344CB8AC3E}">
        <p14:creationId xmlns:p14="http://schemas.microsoft.com/office/powerpoint/2010/main" val="31641696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AEB71-7F53-401E-8AD9-C8B42C22E3E8}"/>
              </a:ext>
            </a:extLst>
          </p:cNvPr>
          <p:cNvSpPr>
            <a:spLocks noGrp="1"/>
          </p:cNvSpPr>
          <p:nvPr>
            <p:ph type="title"/>
          </p:nvPr>
        </p:nvSpPr>
        <p:spPr>
          <a:ln>
            <a:solidFill>
              <a:schemeClr val="tx2">
                <a:lumMod val="75000"/>
              </a:schemeClr>
            </a:solidFill>
          </a:ln>
        </p:spPr>
        <p:txBody>
          <a:bodyPr/>
          <a:lstStyle/>
          <a:p>
            <a:pPr algn="ctr"/>
            <a:r>
              <a:rPr lang="en-US" dirty="0"/>
              <a:t>Annual Calendar</a:t>
            </a:r>
          </a:p>
        </p:txBody>
      </p:sp>
      <p:pic>
        <p:nvPicPr>
          <p:cNvPr id="3" name="Picture 2" descr="Graphical user interface, text, application, email&#10;&#10;Description automatically generated&#10;">
            <a:extLst>
              <a:ext uri="{FF2B5EF4-FFF2-40B4-BE49-F238E27FC236}">
                <a16:creationId xmlns:a16="http://schemas.microsoft.com/office/drawing/2014/main" id="{D1049534-D4EE-4D43-9C07-38C42B2C979B}"/>
              </a:ext>
            </a:extLst>
          </p:cNvPr>
          <p:cNvPicPr>
            <a:picLocks noChangeAspect="1"/>
          </p:cNvPicPr>
          <p:nvPr/>
        </p:nvPicPr>
        <p:blipFill>
          <a:blip r:embed="rId3"/>
          <a:stretch>
            <a:fillRect/>
          </a:stretch>
        </p:blipFill>
        <p:spPr>
          <a:xfrm>
            <a:off x="2632028" y="1918509"/>
            <a:ext cx="6893436" cy="3020982"/>
          </a:xfrm>
          <a:prstGeom prst="rect">
            <a:avLst/>
          </a:prstGeom>
          <a:ln>
            <a:solidFill>
              <a:schemeClr val="tx2">
                <a:lumMod val="75000"/>
              </a:schemeClr>
            </a:solidFill>
          </a:ln>
        </p:spPr>
      </p:pic>
    </p:spTree>
    <p:extLst>
      <p:ext uri="{BB962C8B-B14F-4D97-AF65-F5344CB8AC3E}">
        <p14:creationId xmlns:p14="http://schemas.microsoft.com/office/powerpoint/2010/main" val="54095914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AEB71-7F53-401E-8AD9-C8B42C22E3E8}"/>
              </a:ext>
            </a:extLst>
          </p:cNvPr>
          <p:cNvSpPr>
            <a:spLocks noGrp="1"/>
          </p:cNvSpPr>
          <p:nvPr>
            <p:ph type="title"/>
          </p:nvPr>
        </p:nvSpPr>
        <p:spPr>
          <a:xfrm>
            <a:off x="2344800" y="198879"/>
            <a:ext cx="7502400" cy="814376"/>
          </a:xfrm>
        </p:spPr>
        <p:txBody>
          <a:bodyPr/>
          <a:lstStyle/>
          <a:p>
            <a:pPr algn="ctr"/>
            <a:r>
              <a:rPr lang="en-US" dirty="0"/>
              <a:t>Annual Calendar, cont.</a:t>
            </a:r>
          </a:p>
        </p:txBody>
      </p:sp>
      <p:pic>
        <p:nvPicPr>
          <p:cNvPr id="4" name="Picture 3" descr="Graphical user interface, text, application, email&#10;&#10;Description automatically generated&#10;">
            <a:extLst>
              <a:ext uri="{FF2B5EF4-FFF2-40B4-BE49-F238E27FC236}">
                <a16:creationId xmlns:a16="http://schemas.microsoft.com/office/drawing/2014/main" id="{A5557BE4-9FA6-47D8-8ED8-58A1C9A20F2A}"/>
              </a:ext>
            </a:extLst>
          </p:cNvPr>
          <p:cNvPicPr>
            <a:picLocks noChangeAspect="1"/>
          </p:cNvPicPr>
          <p:nvPr/>
        </p:nvPicPr>
        <p:blipFill>
          <a:blip r:embed="rId3"/>
          <a:stretch>
            <a:fillRect/>
          </a:stretch>
        </p:blipFill>
        <p:spPr>
          <a:xfrm>
            <a:off x="1670291" y="871273"/>
            <a:ext cx="6691745" cy="4014195"/>
          </a:xfrm>
          <a:prstGeom prst="rect">
            <a:avLst/>
          </a:prstGeom>
          <a:ln w="3175">
            <a:solidFill>
              <a:schemeClr val="tx2">
                <a:lumMod val="75000"/>
              </a:schemeClr>
            </a:solidFill>
          </a:ln>
        </p:spPr>
      </p:pic>
      <p:pic>
        <p:nvPicPr>
          <p:cNvPr id="5" name="Picture 4" descr="Graphical user interface, text, application&#10;&#10;Description automatically generated&#10;">
            <a:extLst>
              <a:ext uri="{FF2B5EF4-FFF2-40B4-BE49-F238E27FC236}">
                <a16:creationId xmlns:a16="http://schemas.microsoft.com/office/drawing/2014/main" id="{66A1A25E-07C0-4D20-B348-16BAFCADF72A}"/>
              </a:ext>
            </a:extLst>
          </p:cNvPr>
          <p:cNvPicPr>
            <a:picLocks noChangeAspect="1"/>
          </p:cNvPicPr>
          <p:nvPr/>
        </p:nvPicPr>
        <p:blipFill>
          <a:blip r:embed="rId4"/>
          <a:stretch>
            <a:fillRect/>
          </a:stretch>
        </p:blipFill>
        <p:spPr>
          <a:xfrm>
            <a:off x="6516172" y="2433237"/>
            <a:ext cx="4005539" cy="2878714"/>
          </a:xfrm>
          <a:prstGeom prst="rect">
            <a:avLst/>
          </a:prstGeom>
          <a:ln>
            <a:solidFill>
              <a:schemeClr val="tx2">
                <a:lumMod val="75000"/>
              </a:schemeClr>
            </a:solidFill>
          </a:ln>
        </p:spPr>
      </p:pic>
    </p:spTree>
    <p:extLst>
      <p:ext uri="{BB962C8B-B14F-4D97-AF65-F5344CB8AC3E}">
        <p14:creationId xmlns:p14="http://schemas.microsoft.com/office/powerpoint/2010/main" val="28805855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AEB71-7F53-401E-8AD9-C8B42C22E3E8}"/>
              </a:ext>
            </a:extLst>
          </p:cNvPr>
          <p:cNvSpPr>
            <a:spLocks noGrp="1"/>
          </p:cNvSpPr>
          <p:nvPr>
            <p:ph type="title"/>
          </p:nvPr>
        </p:nvSpPr>
        <p:spPr>
          <a:xfrm>
            <a:off x="2401648" y="4757422"/>
            <a:ext cx="6619243" cy="439785"/>
          </a:xfrm>
        </p:spPr>
        <p:txBody>
          <a:bodyPr vert="horz" lIns="91440" tIns="45720" rIns="91440" bIns="45720" rtlCol="0" anchor="b" anchorCtr="0">
            <a:normAutofit/>
          </a:bodyPr>
          <a:lstStyle/>
          <a:p>
            <a:pPr defTabSz="457200"/>
            <a:r>
              <a:rPr lang="en-US" sz="2500" dirty="0"/>
              <a:t>Required Student Growth Goal</a:t>
            </a:r>
          </a:p>
        </p:txBody>
      </p:sp>
      <p:pic>
        <p:nvPicPr>
          <p:cNvPr id="5" name="Picture 4" descr="Circling &quot;goals&quot;">
            <a:extLst>
              <a:ext uri="{FF2B5EF4-FFF2-40B4-BE49-F238E27FC236}">
                <a16:creationId xmlns:a16="http://schemas.microsoft.com/office/drawing/2014/main" id="{EBA50AC8-4907-EB7F-2A85-988C06F35829}"/>
              </a:ext>
            </a:extLst>
          </p:cNvPr>
          <p:cNvPicPr>
            <a:picLocks noChangeAspect="1"/>
          </p:cNvPicPr>
          <p:nvPr/>
        </p:nvPicPr>
        <p:blipFill rotWithShape="1">
          <a:blip r:embed="rId3"/>
          <a:srcRect b="25881"/>
          <a:stretch/>
        </p:blipFill>
        <p:spPr>
          <a:xfrm>
            <a:off x="390525" y="0"/>
            <a:ext cx="11639550" cy="4285298"/>
          </a:xfrm>
          <a:prstGeom prst="rect">
            <a:avLst/>
          </a:prstGeom>
        </p:spPr>
      </p:pic>
      <p:sp>
        <p:nvSpPr>
          <p:cNvPr id="7" name="Oval 6" descr="Circling &quot;goals&quot;">
            <a:extLst>
              <a:ext uri="{FF2B5EF4-FFF2-40B4-BE49-F238E27FC236}">
                <a16:creationId xmlns:a16="http://schemas.microsoft.com/office/drawing/2014/main" id="{BCDC54FF-2526-240E-EA31-2A4AE62DBD53}"/>
              </a:ext>
            </a:extLst>
          </p:cNvPr>
          <p:cNvSpPr/>
          <p:nvPr/>
        </p:nvSpPr>
        <p:spPr>
          <a:xfrm>
            <a:off x="390525" y="2354580"/>
            <a:ext cx="1266825" cy="320040"/>
          </a:xfrm>
          <a:prstGeom prst="ellipse">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05606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072D8FF-0D89-2837-4B07-812A4A885360}"/>
              </a:ext>
            </a:extLst>
          </p:cNvPr>
          <p:cNvSpPr>
            <a:spLocks noGrp="1"/>
          </p:cNvSpPr>
          <p:nvPr>
            <p:ph type="title"/>
          </p:nvPr>
        </p:nvSpPr>
        <p:spPr>
          <a:xfrm>
            <a:off x="1914457" y="457200"/>
            <a:ext cx="3086100" cy="1600200"/>
          </a:xfrm>
        </p:spPr>
        <p:txBody>
          <a:bodyPr anchor="b">
            <a:normAutofit/>
          </a:bodyPr>
          <a:lstStyle/>
          <a:p>
            <a:r>
              <a:rPr lang="en-US" dirty="0"/>
              <a:t>School Librarians</a:t>
            </a:r>
          </a:p>
        </p:txBody>
      </p:sp>
      <p:pic>
        <p:nvPicPr>
          <p:cNvPr id="5" name="Picture Placeholder 4" descr="A picture containing food, room&#10;&#10;Description generated with very high confidence">
            <a:extLst>
              <a:ext uri="{FF2B5EF4-FFF2-40B4-BE49-F238E27FC236}">
                <a16:creationId xmlns:a16="http://schemas.microsoft.com/office/drawing/2014/main" id="{9A8342AF-AAAD-0B9C-E810-ADDC7553F11E}"/>
              </a:ext>
            </a:extLst>
          </p:cNvPr>
          <p:cNvPicPr>
            <a:picLocks noGrp="1" noChangeAspect="1"/>
          </p:cNvPicPr>
          <p:nvPr>
            <p:ph idx="1"/>
          </p:nvPr>
        </p:nvPicPr>
        <p:blipFill rotWithShape="1">
          <a:blip r:embed="rId3"/>
          <a:srcRect l="9980" r="9983" b="3"/>
          <a:stretch/>
        </p:blipFill>
        <p:spPr>
          <a:xfrm>
            <a:off x="5399418" y="457200"/>
            <a:ext cx="4878125" cy="5149970"/>
          </a:xfrm>
          <a:prstGeom prst="rect">
            <a:avLst/>
          </a:prstGeom>
          <a:noFill/>
        </p:spPr>
      </p:pic>
    </p:spTree>
    <p:extLst>
      <p:ext uri="{BB962C8B-B14F-4D97-AF65-F5344CB8AC3E}">
        <p14:creationId xmlns:p14="http://schemas.microsoft.com/office/powerpoint/2010/main" val="1059603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18588-0C5B-4629-9BCA-3D023961371D}"/>
              </a:ext>
            </a:extLst>
          </p:cNvPr>
          <p:cNvSpPr>
            <a:spLocks noGrp="1"/>
          </p:cNvSpPr>
          <p:nvPr>
            <p:ph type="title"/>
          </p:nvPr>
        </p:nvSpPr>
        <p:spPr>
          <a:xfrm>
            <a:off x="1963946" y="365125"/>
            <a:ext cx="8229600" cy="1097280"/>
          </a:xfrm>
        </p:spPr>
        <p:txBody>
          <a:bodyPr anchor="ctr">
            <a:normAutofit/>
          </a:bodyPr>
          <a:lstStyle/>
          <a:p>
            <a:r>
              <a:rPr lang="en-US"/>
              <a:t>Training Requirements</a:t>
            </a:r>
          </a:p>
        </p:txBody>
      </p:sp>
      <p:graphicFrame>
        <p:nvGraphicFramePr>
          <p:cNvPr id="5" name="Content Placeholder 2">
            <a:extLst>
              <a:ext uri="{FF2B5EF4-FFF2-40B4-BE49-F238E27FC236}">
                <a16:creationId xmlns:a16="http://schemas.microsoft.com/office/drawing/2014/main" id="{00662C34-5DCA-E143-2668-E5B17B93F871}"/>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3109178593"/>
              </p:ext>
            </p:extLst>
          </p:nvPr>
        </p:nvGraphicFramePr>
        <p:xfrm>
          <a:off x="1963947" y="1665369"/>
          <a:ext cx="8229600" cy="3976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082397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4800" y="137919"/>
            <a:ext cx="7502400" cy="1280609"/>
          </a:xfrm>
        </p:spPr>
        <p:txBody>
          <a:bodyPr/>
          <a:lstStyle/>
          <a:p>
            <a:r>
              <a:rPr lang="en-US"/>
              <a:t>Overview for School Librarians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2257294"/>
              </p:ext>
            </p:extLst>
          </p:nvPr>
        </p:nvGraphicFramePr>
        <p:xfrm>
          <a:off x="1981199" y="1091547"/>
          <a:ext cx="8229602" cy="4084320"/>
        </p:xfrm>
        <a:graphic>
          <a:graphicData uri="http://schemas.openxmlformats.org/drawingml/2006/table">
            <a:tbl>
              <a:tblPr firstRow="1" bandRow="1">
                <a:tableStyleId>{616DA210-FB5B-4158-B5E0-FEB733F419BA}</a:tableStyleId>
              </a:tblPr>
              <a:tblGrid>
                <a:gridCol w="4114801">
                  <a:extLst>
                    <a:ext uri="{9D8B030D-6E8A-4147-A177-3AD203B41FA5}">
                      <a16:colId xmlns:a16="http://schemas.microsoft.com/office/drawing/2014/main" val="1421561934"/>
                    </a:ext>
                  </a:extLst>
                </a:gridCol>
                <a:gridCol w="4114801">
                  <a:extLst>
                    <a:ext uri="{9D8B030D-6E8A-4147-A177-3AD203B41FA5}">
                      <a16:colId xmlns:a16="http://schemas.microsoft.com/office/drawing/2014/main" val="771448769"/>
                    </a:ext>
                  </a:extLst>
                </a:gridCol>
              </a:tblGrid>
              <a:tr h="370840">
                <a:tc>
                  <a:txBody>
                    <a:bodyPr/>
                    <a:lstStyle/>
                    <a:p>
                      <a:r>
                        <a:rPr lang="en-US" sz="2000"/>
                        <a:t>Contract</a:t>
                      </a:r>
                      <a:r>
                        <a:rPr lang="en-US" sz="2000" baseline="0"/>
                        <a:t> Level</a:t>
                      </a:r>
                      <a:endParaRPr lang="en-US" sz="2000"/>
                    </a:p>
                  </a:txBody>
                  <a:tcPr marL="100302" marR="100302"/>
                </a:tc>
                <a:tc>
                  <a:txBody>
                    <a:bodyPr/>
                    <a:lstStyle/>
                    <a:p>
                      <a:r>
                        <a:rPr lang="en-US" sz="2000"/>
                        <a:t>Process</a:t>
                      </a:r>
                    </a:p>
                  </a:txBody>
                  <a:tcPr marL="100302" marR="100302"/>
                </a:tc>
                <a:extLst>
                  <a:ext uri="{0D108BD9-81ED-4DB2-BD59-A6C34878D82A}">
                    <a16:rowId xmlns:a16="http://schemas.microsoft.com/office/drawing/2014/main" val="3636590980"/>
                  </a:ext>
                </a:extLst>
              </a:tr>
              <a:tr h="370840">
                <a:tc>
                  <a:txBody>
                    <a:bodyPr/>
                    <a:lstStyle/>
                    <a:p>
                      <a:r>
                        <a:rPr lang="en-US" sz="2000" dirty="0"/>
                        <a:t>Formative and Summative</a:t>
                      </a:r>
                    </a:p>
                  </a:txBody>
                  <a:tcPr marL="100302" marR="100302"/>
                </a:tc>
                <a:tc>
                  <a:txBody>
                    <a:bodyPr/>
                    <a:lstStyle/>
                    <a:p>
                      <a:r>
                        <a:rPr lang="en-US" sz="2000"/>
                        <a:t>Approval Conference</a:t>
                      </a:r>
                    </a:p>
                    <a:p>
                      <a:pPr marL="342900" indent="-342900">
                        <a:buFont typeface="Arial" panose="020B0604020202020204" pitchFamily="34" charset="0"/>
                        <a:buChar char="•"/>
                      </a:pPr>
                      <a:r>
                        <a:rPr lang="en-US" sz="2000"/>
                        <a:t>School Librarian</a:t>
                      </a:r>
                      <a:r>
                        <a:rPr lang="en-US" sz="2000" baseline="0"/>
                        <a:t> Plan</a:t>
                      </a:r>
                      <a:endParaRPr lang="en-US" sz="2000"/>
                    </a:p>
                    <a:p>
                      <a:pPr marL="342900" indent="-342900">
                        <a:buFont typeface="Arial" panose="020B0604020202020204" pitchFamily="34" charset="0"/>
                        <a:buChar char="•"/>
                      </a:pPr>
                      <a:endParaRPr lang="en-US" sz="2000"/>
                    </a:p>
                    <a:p>
                      <a:pPr marL="0" indent="0">
                        <a:buFontTx/>
                        <a:buNone/>
                      </a:pPr>
                      <a:r>
                        <a:rPr lang="en-US" sz="2000"/>
                        <a:t>Preliminary Cycle: POP</a:t>
                      </a:r>
                    </a:p>
                    <a:p>
                      <a:pPr marL="0" indent="0">
                        <a:buFontTx/>
                        <a:buNone/>
                      </a:pPr>
                      <a:endParaRPr lang="en-US" sz="2000"/>
                    </a:p>
                    <a:p>
                      <a:pPr marL="0" indent="0">
                        <a:buFontTx/>
                        <a:buNone/>
                      </a:pPr>
                      <a:r>
                        <a:rPr lang="en-US" sz="2000"/>
                        <a:t>Preliminary Evaluation</a:t>
                      </a:r>
                      <a:r>
                        <a:rPr lang="en-US" sz="2000" baseline="0"/>
                        <a:t> Conference</a:t>
                      </a:r>
                    </a:p>
                    <a:p>
                      <a:pPr marL="0" indent="0">
                        <a:buFontTx/>
                        <a:buNone/>
                      </a:pPr>
                      <a:endParaRPr lang="en-US" sz="2000" baseline="0"/>
                    </a:p>
                    <a:p>
                      <a:pPr marL="0" indent="0">
                        <a:buFontTx/>
                        <a:buNone/>
                      </a:pPr>
                      <a:r>
                        <a:rPr lang="en-US" sz="2000" baseline="0"/>
                        <a:t>Final Cycle: OP</a:t>
                      </a:r>
                    </a:p>
                    <a:p>
                      <a:pPr marL="0" indent="0">
                        <a:buFontTx/>
                        <a:buNone/>
                      </a:pPr>
                      <a:endParaRPr lang="en-US" sz="2000" baseline="0"/>
                    </a:p>
                    <a:p>
                      <a:pPr marL="0" indent="0">
                        <a:buFontTx/>
                        <a:buNone/>
                      </a:pPr>
                      <a:r>
                        <a:rPr lang="en-US" sz="2000" baseline="0"/>
                        <a:t>Final Evaluation Conference</a:t>
                      </a:r>
                      <a:endParaRPr lang="en-US" sz="2000"/>
                    </a:p>
                    <a:p>
                      <a:endParaRPr lang="en-US" sz="1000"/>
                    </a:p>
                  </a:txBody>
                  <a:tcPr marL="100302" marR="100302"/>
                </a:tc>
                <a:extLst>
                  <a:ext uri="{0D108BD9-81ED-4DB2-BD59-A6C34878D82A}">
                    <a16:rowId xmlns:a16="http://schemas.microsoft.com/office/drawing/2014/main" val="3815230903"/>
                  </a:ext>
                </a:extLst>
              </a:tr>
              <a:tr h="370840">
                <a:tc>
                  <a:txBody>
                    <a:bodyPr/>
                    <a:lstStyle/>
                    <a:p>
                      <a:r>
                        <a:rPr lang="en-US" sz="2000"/>
                        <a:t>Goals-Based Evaluation</a:t>
                      </a:r>
                    </a:p>
                  </a:txBody>
                  <a:tcPr marL="100302" marR="100302"/>
                </a:tc>
                <a:tc>
                  <a:txBody>
                    <a:bodyPr/>
                    <a:lstStyle/>
                    <a:p>
                      <a:r>
                        <a:rPr lang="en-US" sz="2000" dirty="0"/>
                        <a:t>Professional</a:t>
                      </a:r>
                      <a:r>
                        <a:rPr lang="en-US" sz="2000" baseline="0" dirty="0"/>
                        <a:t> Goal</a:t>
                      </a:r>
                      <a:endParaRPr lang="en-US" sz="2000" dirty="0"/>
                    </a:p>
                  </a:txBody>
                  <a:tcPr marL="100302" marR="100302"/>
                </a:tc>
                <a:extLst>
                  <a:ext uri="{0D108BD9-81ED-4DB2-BD59-A6C34878D82A}">
                    <a16:rowId xmlns:a16="http://schemas.microsoft.com/office/drawing/2014/main" val="1958470899"/>
                  </a:ext>
                </a:extLst>
              </a:tr>
            </a:tbl>
          </a:graphicData>
        </a:graphic>
      </p:graphicFrame>
    </p:spTree>
    <p:extLst>
      <p:ext uri="{BB962C8B-B14F-4D97-AF65-F5344CB8AC3E}">
        <p14:creationId xmlns:p14="http://schemas.microsoft.com/office/powerpoint/2010/main" val="8737703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02CD8C-FBB3-40CE-B528-D126E8628143}"/>
              </a:ext>
            </a:extLst>
          </p:cNvPr>
          <p:cNvSpPr>
            <a:spLocks noGrp="1"/>
          </p:cNvSpPr>
          <p:nvPr>
            <p:ph type="title"/>
          </p:nvPr>
        </p:nvSpPr>
        <p:spPr>
          <a:xfrm>
            <a:off x="2152650" y="365126"/>
            <a:ext cx="7886700" cy="1325563"/>
          </a:xfrm>
        </p:spPr>
        <p:txBody>
          <a:bodyPr vert="horz" lIns="91440" tIns="45720" rIns="91440" bIns="45720" rtlCol="0" anchor="ctr" anchorCtr="0">
            <a:normAutofit fontScale="90000"/>
          </a:bodyPr>
          <a:lstStyle/>
          <a:p>
            <a:pPr defTabSz="457200"/>
            <a:r>
              <a:rPr lang="en-US" sz="4700"/>
              <a:t>School Librarians</a:t>
            </a:r>
            <a:br>
              <a:rPr lang="en-US" sz="4700"/>
            </a:br>
            <a:endParaRPr lang="en-US" sz="4700"/>
          </a:p>
        </p:txBody>
      </p:sp>
      <p:sp>
        <p:nvSpPr>
          <p:cNvPr id="6" name="Subtitle 5">
            <a:extLst>
              <a:ext uri="{FF2B5EF4-FFF2-40B4-BE49-F238E27FC236}">
                <a16:creationId xmlns:a16="http://schemas.microsoft.com/office/drawing/2014/main" id="{F28516B4-9B7F-4841-8292-09A6AF5653AD}"/>
              </a:ext>
            </a:extLst>
          </p:cNvPr>
          <p:cNvSpPr>
            <a:spLocks noGrp="1"/>
          </p:cNvSpPr>
          <p:nvPr>
            <p:ph idx="1"/>
          </p:nvPr>
        </p:nvSpPr>
        <p:spPr>
          <a:xfrm>
            <a:off x="2152650" y="1303020"/>
            <a:ext cx="7886700" cy="4251960"/>
          </a:xfrm>
        </p:spPr>
        <p:txBody>
          <a:bodyPr vert="horz" lIns="91440" tIns="45720" rIns="91440" bIns="45720" rtlCol="0">
            <a:normAutofit/>
          </a:bodyPr>
          <a:lstStyle/>
          <a:p>
            <a:pPr marL="285750" indent="-285750" defTabSz="457200">
              <a:spcBef>
                <a:spcPts val="1000"/>
              </a:spcBef>
              <a:buFont typeface="Wingdings 3" charset="2"/>
              <a:buChar char=""/>
            </a:pPr>
            <a:r>
              <a:rPr lang="en-US" sz="1900" dirty="0"/>
              <a:t>Orientation</a:t>
            </a:r>
          </a:p>
          <a:p>
            <a:pPr marL="285750" indent="-285750" defTabSz="457200">
              <a:spcBef>
                <a:spcPts val="1000"/>
              </a:spcBef>
              <a:buFont typeface="Wingdings 3" charset="2"/>
              <a:buChar char=""/>
            </a:pPr>
            <a:r>
              <a:rPr lang="en-US" sz="1900" dirty="0"/>
              <a:t>Plan</a:t>
            </a:r>
          </a:p>
          <a:p>
            <a:pPr marL="285750" indent="-285750" defTabSz="457200">
              <a:spcBef>
                <a:spcPts val="1000"/>
              </a:spcBef>
              <a:buFont typeface="Wingdings 3" charset="2"/>
              <a:buChar char=""/>
            </a:pPr>
            <a:r>
              <a:rPr lang="en-US" sz="1900" dirty="0"/>
              <a:t>Goals </a:t>
            </a:r>
          </a:p>
          <a:p>
            <a:pPr marL="285750" indent="-285750" defTabSz="457200">
              <a:spcBef>
                <a:spcPts val="1000"/>
              </a:spcBef>
              <a:buFont typeface="Wingdings 3" charset="2"/>
              <a:buChar char=""/>
            </a:pPr>
            <a:r>
              <a:rPr lang="en-US" sz="1900" dirty="0"/>
              <a:t>Observations</a:t>
            </a:r>
          </a:p>
          <a:p>
            <a:pPr marL="285750" indent="-285750" defTabSz="457200">
              <a:spcBef>
                <a:spcPts val="1000"/>
              </a:spcBef>
              <a:buFont typeface="Wingdings 3" charset="2"/>
              <a:buChar char=""/>
            </a:pPr>
            <a:r>
              <a:rPr lang="en-US" sz="1900" dirty="0"/>
              <a:t>Evaluation Conferences</a:t>
            </a:r>
          </a:p>
          <a:p>
            <a:pPr marL="628650" lvl="1" indent="-285750" defTabSz="457200">
              <a:spcBef>
                <a:spcPts val="1000"/>
              </a:spcBef>
              <a:buFont typeface="Wingdings 3" charset="2"/>
              <a:buChar char=""/>
            </a:pPr>
            <a:r>
              <a:rPr lang="en-US" sz="1900" dirty="0"/>
              <a:t>Worksheets</a:t>
            </a:r>
          </a:p>
          <a:p>
            <a:pPr marL="628650" lvl="1" indent="-285750" defTabSz="457200">
              <a:spcBef>
                <a:spcPts val="1000"/>
              </a:spcBef>
              <a:buFont typeface="Wingdings 3" charset="2"/>
              <a:buChar char=""/>
            </a:pPr>
            <a:r>
              <a:rPr lang="en-US" sz="1900" dirty="0"/>
              <a:t>Evaluation Conference Scoring</a:t>
            </a:r>
          </a:p>
          <a:p>
            <a:pPr marL="285750" indent="-285750" defTabSz="457200">
              <a:spcBef>
                <a:spcPts val="1000"/>
              </a:spcBef>
              <a:buFont typeface="Wingdings 3" charset="2"/>
              <a:buChar char=""/>
            </a:pPr>
            <a:r>
              <a:rPr lang="en-US" sz="1900" dirty="0"/>
              <a:t>Professionalism</a:t>
            </a:r>
          </a:p>
          <a:p>
            <a:pPr marL="285750" indent="-285750" defTabSz="457200">
              <a:spcBef>
                <a:spcPts val="1000"/>
              </a:spcBef>
              <a:buFont typeface="Wingdings 3" charset="2"/>
              <a:buChar char=""/>
            </a:pPr>
            <a:r>
              <a:rPr lang="en-US" sz="1900" dirty="0"/>
              <a:t>Attachments</a:t>
            </a:r>
          </a:p>
          <a:p>
            <a:pPr marL="285750" indent="-285750" defTabSz="457200">
              <a:spcBef>
                <a:spcPts val="1000"/>
              </a:spcBef>
              <a:buFont typeface="Wingdings 3" charset="2"/>
              <a:buChar char=""/>
            </a:pPr>
            <a:r>
              <a:rPr lang="en-US" sz="1900" dirty="0"/>
              <a:t>Results</a:t>
            </a:r>
          </a:p>
        </p:txBody>
      </p:sp>
    </p:spTree>
    <p:extLst>
      <p:ext uri="{BB962C8B-B14F-4D97-AF65-F5344CB8AC3E}">
        <p14:creationId xmlns:p14="http://schemas.microsoft.com/office/powerpoint/2010/main" val="5768884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F5B8C-8519-4A16-86B1-E34D1B724F2C}"/>
              </a:ext>
            </a:extLst>
          </p:cNvPr>
          <p:cNvSpPr>
            <a:spLocks noGrp="1"/>
          </p:cNvSpPr>
          <p:nvPr>
            <p:ph type="title"/>
          </p:nvPr>
        </p:nvSpPr>
        <p:spPr>
          <a:xfrm>
            <a:off x="1963946" y="365125"/>
            <a:ext cx="8229600" cy="1097280"/>
          </a:xfrm>
        </p:spPr>
        <p:txBody>
          <a:bodyPr anchor="ctr">
            <a:normAutofit/>
          </a:bodyPr>
          <a:lstStyle/>
          <a:p>
            <a:r>
              <a:rPr lang="en-US" dirty="0"/>
              <a:t>School Librarian Observations</a:t>
            </a:r>
          </a:p>
        </p:txBody>
      </p:sp>
      <p:graphicFrame>
        <p:nvGraphicFramePr>
          <p:cNvPr id="5" name="Content Placeholder 2">
            <a:extLst>
              <a:ext uri="{FF2B5EF4-FFF2-40B4-BE49-F238E27FC236}">
                <a16:creationId xmlns:a16="http://schemas.microsoft.com/office/drawing/2014/main" id="{A57BAAF1-570B-4491-84A3-F162CD9B5E5D}"/>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4135378539"/>
              </p:ext>
            </p:extLst>
          </p:nvPr>
        </p:nvGraphicFramePr>
        <p:xfrm>
          <a:off x="1963947" y="1665369"/>
          <a:ext cx="8229600" cy="3976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077913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DF7A8-5460-406A-B5D1-D328E7DE33C7}"/>
              </a:ext>
            </a:extLst>
          </p:cNvPr>
          <p:cNvSpPr>
            <a:spLocks noGrp="1"/>
          </p:cNvSpPr>
          <p:nvPr>
            <p:ph type="title"/>
          </p:nvPr>
        </p:nvSpPr>
        <p:spPr>
          <a:xfrm>
            <a:off x="2344800" y="198879"/>
            <a:ext cx="7502400" cy="765541"/>
          </a:xfrm>
        </p:spPr>
        <p:txBody>
          <a:bodyPr/>
          <a:lstStyle/>
          <a:p>
            <a:r>
              <a:rPr lang="en-US"/>
              <a:t>School Librarian Plan</a:t>
            </a:r>
          </a:p>
        </p:txBody>
      </p:sp>
      <p:pic>
        <p:nvPicPr>
          <p:cNvPr id="4" name="Picture 3" descr="Graphical user interface, text, application&#10;&#10;Description automatically generated&#10;">
            <a:extLst>
              <a:ext uri="{FF2B5EF4-FFF2-40B4-BE49-F238E27FC236}">
                <a16:creationId xmlns:a16="http://schemas.microsoft.com/office/drawing/2014/main" id="{2B22C1DA-8C4C-4954-9455-13E92FFE45F0}"/>
              </a:ext>
            </a:extLst>
          </p:cNvPr>
          <p:cNvPicPr>
            <a:picLocks noChangeAspect="1"/>
          </p:cNvPicPr>
          <p:nvPr/>
        </p:nvPicPr>
        <p:blipFill>
          <a:blip r:embed="rId3"/>
          <a:stretch>
            <a:fillRect/>
          </a:stretch>
        </p:blipFill>
        <p:spPr>
          <a:xfrm>
            <a:off x="1697724" y="964420"/>
            <a:ext cx="6259301" cy="3106363"/>
          </a:xfrm>
          <a:prstGeom prst="rect">
            <a:avLst/>
          </a:prstGeom>
          <a:ln>
            <a:solidFill>
              <a:srgbClr val="9EE46A"/>
            </a:solidFill>
          </a:ln>
        </p:spPr>
      </p:pic>
      <p:pic>
        <p:nvPicPr>
          <p:cNvPr id="5" name="Picture 4" descr="Graphical user interface, text, application, chat or text message&#10;&#10;Description automatically generated&#10;">
            <a:extLst>
              <a:ext uri="{FF2B5EF4-FFF2-40B4-BE49-F238E27FC236}">
                <a16:creationId xmlns:a16="http://schemas.microsoft.com/office/drawing/2014/main" id="{C59F9A83-E1D6-4EE0-8985-2E16FEB35FEA}"/>
              </a:ext>
            </a:extLst>
          </p:cNvPr>
          <p:cNvPicPr>
            <a:picLocks noChangeAspect="1"/>
          </p:cNvPicPr>
          <p:nvPr/>
        </p:nvPicPr>
        <p:blipFill>
          <a:blip r:embed="rId4"/>
          <a:stretch>
            <a:fillRect/>
          </a:stretch>
        </p:blipFill>
        <p:spPr>
          <a:xfrm>
            <a:off x="5509438" y="1844247"/>
            <a:ext cx="5158562" cy="3169507"/>
          </a:xfrm>
          <a:prstGeom prst="rect">
            <a:avLst/>
          </a:prstGeom>
          <a:ln>
            <a:solidFill>
              <a:srgbClr val="9EE46A"/>
            </a:solidFill>
          </a:ln>
        </p:spPr>
      </p:pic>
    </p:spTree>
    <p:extLst>
      <p:ext uri="{BB962C8B-B14F-4D97-AF65-F5344CB8AC3E}">
        <p14:creationId xmlns:p14="http://schemas.microsoft.com/office/powerpoint/2010/main" val="10236657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25756"/>
            <a:ext cx="8229600" cy="531888"/>
          </a:xfrm>
        </p:spPr>
        <p:txBody>
          <a:bodyPr/>
          <a:lstStyle/>
          <a:p>
            <a:r>
              <a:rPr lang="en-US"/>
              <a:t>Roles of Evaluation Team Members</a:t>
            </a:r>
          </a:p>
        </p:txBody>
      </p:sp>
      <p:sp>
        <p:nvSpPr>
          <p:cNvPr id="3" name="Text Placeholder 2"/>
          <p:cNvSpPr>
            <a:spLocks noGrp="1"/>
          </p:cNvSpPr>
          <p:nvPr>
            <p:ph type="body" idx="1"/>
          </p:nvPr>
        </p:nvSpPr>
        <p:spPr>
          <a:xfrm>
            <a:off x="1981200" y="893454"/>
            <a:ext cx="3057148" cy="639762"/>
          </a:xfrm>
        </p:spPr>
        <p:txBody>
          <a:bodyPr/>
          <a:lstStyle/>
          <a:p>
            <a:r>
              <a:rPr lang="en-US" dirty="0"/>
              <a:t>Evaluator</a:t>
            </a:r>
          </a:p>
        </p:txBody>
      </p:sp>
      <p:sp>
        <p:nvSpPr>
          <p:cNvPr id="4" name="Content Placeholder 3"/>
          <p:cNvSpPr>
            <a:spLocks noGrp="1"/>
          </p:cNvSpPr>
          <p:nvPr>
            <p:ph sz="half" idx="2"/>
          </p:nvPr>
        </p:nvSpPr>
        <p:spPr>
          <a:xfrm>
            <a:off x="1981200" y="1569027"/>
            <a:ext cx="3419856" cy="4158513"/>
          </a:xfrm>
        </p:spPr>
        <p:txBody>
          <a:bodyPr vert="horz" lIns="91440" tIns="45720" rIns="91440" bIns="45720" rtlCol="0" anchor="t">
            <a:normAutofit fontScale="85000" lnSpcReduction="10000"/>
          </a:bodyPr>
          <a:lstStyle/>
          <a:p>
            <a:r>
              <a:rPr lang="en-US" dirty="0">
                <a:cs typeface="Calibri"/>
              </a:rPr>
              <a:t>Communicate regularly with educator to assess needs and provide support</a:t>
            </a:r>
          </a:p>
          <a:p>
            <a:r>
              <a:rPr lang="en-US" dirty="0"/>
              <a:t>Notify the educator of the date and time for the pre-conference at least three school days in advance</a:t>
            </a:r>
            <a:endParaRPr lang="en-US" dirty="0">
              <a:cs typeface="Calibri"/>
            </a:endParaRPr>
          </a:p>
          <a:p>
            <a:r>
              <a:rPr lang="en-US" dirty="0"/>
              <a:t>During the pre-conference, ask questions and collect evidence prior to the upcoming observation </a:t>
            </a:r>
            <a:endParaRPr lang="en-US" dirty="0">
              <a:cs typeface="Calibri"/>
            </a:endParaRPr>
          </a:p>
          <a:p>
            <a:r>
              <a:rPr lang="en-US" dirty="0"/>
              <a:t>Answer clarifying questions about the evaluation rubric and/or specific Indicators within the rubric </a:t>
            </a:r>
            <a:endParaRPr lang="en-US" dirty="0">
              <a:cs typeface="Calibri"/>
            </a:endParaRPr>
          </a:p>
          <a:p>
            <a:r>
              <a:rPr lang="en-US" dirty="0">
                <a:ea typeface="+mn-lt"/>
                <a:cs typeface="+mn-lt"/>
              </a:rPr>
              <a:t>Observe the educator in practice and identify an Area of Reinforcement and an Area of Refinement based on observation </a:t>
            </a:r>
            <a:endParaRPr lang="en-US" dirty="0">
              <a:cs typeface="Calibri" panose="020F0502020204030204"/>
            </a:endParaRPr>
          </a:p>
          <a:p>
            <a:r>
              <a:rPr lang="en-US" dirty="0">
                <a:cs typeface="Calibri" panose="020F0502020204030204"/>
              </a:rPr>
              <a:t>Discuss findings and self-reflection during post conference</a:t>
            </a:r>
          </a:p>
          <a:p>
            <a:endParaRPr lang="en-US" dirty="0">
              <a:cs typeface="Calibri" panose="020F0502020204030204"/>
            </a:endParaRPr>
          </a:p>
          <a:p>
            <a:endParaRPr lang="en-US" dirty="0">
              <a:cs typeface="Calibri" panose="020F0502020204030204"/>
            </a:endParaRPr>
          </a:p>
        </p:txBody>
      </p:sp>
      <p:sp>
        <p:nvSpPr>
          <p:cNvPr id="5" name="Text Placeholder 4"/>
          <p:cNvSpPr>
            <a:spLocks noGrp="1"/>
          </p:cNvSpPr>
          <p:nvPr>
            <p:ph type="body" sz="quarter" idx="3"/>
          </p:nvPr>
        </p:nvSpPr>
        <p:spPr>
          <a:xfrm>
            <a:off x="6096001" y="857644"/>
            <a:ext cx="3055717" cy="639762"/>
          </a:xfrm>
        </p:spPr>
        <p:txBody>
          <a:bodyPr/>
          <a:lstStyle/>
          <a:p>
            <a:r>
              <a:rPr lang="en-US" dirty="0"/>
              <a:t>Mentor</a:t>
            </a:r>
          </a:p>
        </p:txBody>
      </p:sp>
      <p:sp>
        <p:nvSpPr>
          <p:cNvPr id="6" name="Content Placeholder 5"/>
          <p:cNvSpPr>
            <a:spLocks noGrp="1"/>
          </p:cNvSpPr>
          <p:nvPr>
            <p:ph sz="quarter" idx="4"/>
          </p:nvPr>
        </p:nvSpPr>
        <p:spPr>
          <a:xfrm>
            <a:off x="5731861" y="1569027"/>
            <a:ext cx="3419856" cy="2835797"/>
          </a:xfrm>
        </p:spPr>
        <p:txBody>
          <a:bodyPr vert="horz" lIns="91440" tIns="45720" rIns="91440" bIns="45720" rtlCol="0" anchor="t">
            <a:normAutofit fontScale="85000" lnSpcReduction="10000"/>
          </a:bodyPr>
          <a:lstStyle/>
          <a:p>
            <a:r>
              <a:rPr lang="en-US" dirty="0">
                <a:cs typeface="Calibri"/>
              </a:rPr>
              <a:t>Communicate regularly with educator to assess needs and provide support</a:t>
            </a:r>
          </a:p>
          <a:p>
            <a:r>
              <a:rPr lang="en-US" dirty="0">
                <a:cs typeface="Calibri"/>
              </a:rPr>
              <a:t>Observe educator in practice and provide feedback</a:t>
            </a:r>
          </a:p>
          <a:p>
            <a:r>
              <a:rPr lang="en-US" dirty="0">
                <a:cs typeface="Calibri"/>
              </a:rPr>
              <a:t>Support through coaching, planning, providing resources, etc.</a:t>
            </a:r>
          </a:p>
          <a:p>
            <a:r>
              <a:rPr lang="en-US" dirty="0">
                <a:cs typeface="Calibri"/>
              </a:rPr>
              <a:t>Maintain confidentiality within the mentor relationship</a:t>
            </a:r>
          </a:p>
          <a:p>
            <a:r>
              <a:rPr lang="en-US" dirty="0">
                <a:ea typeface="+mn-lt"/>
                <a:cs typeface="+mn-lt"/>
              </a:rPr>
              <a:t>Submit contact logs or support documents as required by the district</a:t>
            </a:r>
            <a:endParaRPr lang="en-US" dirty="0">
              <a:cs typeface="Calibri"/>
            </a:endParaRPr>
          </a:p>
        </p:txBody>
      </p:sp>
    </p:spTree>
    <p:extLst>
      <p:ext uri="{BB962C8B-B14F-4D97-AF65-F5344CB8AC3E}">
        <p14:creationId xmlns:p14="http://schemas.microsoft.com/office/powerpoint/2010/main" val="14137384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D7B19-1066-4B27-BAEE-E90EE24F9FC6}"/>
              </a:ext>
            </a:extLst>
          </p:cNvPr>
          <p:cNvSpPr>
            <a:spLocks noGrp="1"/>
          </p:cNvSpPr>
          <p:nvPr>
            <p:ph type="title"/>
          </p:nvPr>
        </p:nvSpPr>
        <p:spPr/>
        <p:txBody>
          <a:bodyPr/>
          <a:lstStyle/>
          <a:p>
            <a:r>
              <a:rPr lang="en-US" dirty="0">
                <a:latin typeface="Rockwell"/>
                <a:cs typeface="Calibri"/>
              </a:rPr>
              <a:t>Review time: Conferences</a:t>
            </a:r>
            <a:br>
              <a:rPr lang="en-US" dirty="0">
                <a:latin typeface="Rockwell"/>
                <a:cs typeface="Calibri"/>
              </a:rPr>
            </a:br>
            <a:r>
              <a:rPr lang="en-US" dirty="0">
                <a:latin typeface="Rockwell"/>
                <a:cs typeface="Calibri"/>
              </a:rPr>
              <a:t>Why is the Pre-Conference Important?</a:t>
            </a:r>
            <a:endParaRPr lang="en-US" dirty="0">
              <a:latin typeface="Rockwell"/>
            </a:endParaRPr>
          </a:p>
        </p:txBody>
      </p:sp>
      <p:pic>
        <p:nvPicPr>
          <p:cNvPr id="5" name="Content Placeholder 4" descr="Women conversing while sitting in an office">
            <a:extLst>
              <a:ext uri="{FF2B5EF4-FFF2-40B4-BE49-F238E27FC236}">
                <a16:creationId xmlns:a16="http://schemas.microsoft.com/office/drawing/2014/main" id="{71E96AE9-34C9-9809-ACDD-E5A00C9F2C7A}"/>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96271" y="1665289"/>
            <a:ext cx="5964535" cy="3976687"/>
          </a:xfrm>
        </p:spPr>
      </p:pic>
    </p:spTree>
    <p:extLst>
      <p:ext uri="{BB962C8B-B14F-4D97-AF65-F5344CB8AC3E}">
        <p14:creationId xmlns:p14="http://schemas.microsoft.com/office/powerpoint/2010/main" val="28911009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4800" y="509281"/>
            <a:ext cx="7502400" cy="913120"/>
          </a:xfrm>
        </p:spPr>
        <p:txBody>
          <a:bodyPr/>
          <a:lstStyle/>
          <a:p>
            <a:r>
              <a:rPr lang="en-US"/>
              <a:t>Purpose of the Pre-Conference</a:t>
            </a:r>
          </a:p>
        </p:txBody>
      </p:sp>
      <p:sp>
        <p:nvSpPr>
          <p:cNvPr id="3" name="Content Placeholder 2"/>
          <p:cNvSpPr>
            <a:spLocks noGrp="1"/>
          </p:cNvSpPr>
          <p:nvPr>
            <p:ph idx="1"/>
          </p:nvPr>
        </p:nvSpPr>
        <p:spPr>
          <a:xfrm>
            <a:off x="2344800" y="1830530"/>
            <a:ext cx="7502400" cy="4271875"/>
          </a:xfrm>
        </p:spPr>
        <p:txBody>
          <a:bodyPr>
            <a:normAutofit fontScale="92500" lnSpcReduction="20000"/>
          </a:bodyPr>
          <a:lstStyle/>
          <a:p>
            <a:r>
              <a:rPr lang="en-US" dirty="0"/>
              <a:t>Clarifications for expectations during the observation (evaluator or educator)</a:t>
            </a:r>
          </a:p>
          <a:p>
            <a:r>
              <a:rPr lang="en-US" dirty="0"/>
              <a:t>Discussions regarding data, artifacts, or other connections.</a:t>
            </a:r>
          </a:p>
          <a:p>
            <a:r>
              <a:rPr lang="en-US" dirty="0"/>
              <a:t>Opportunities for the educator to request specific feedback or input from the evaluator</a:t>
            </a:r>
          </a:p>
          <a:p>
            <a:r>
              <a:rPr lang="en-US" dirty="0"/>
              <a:t>Discussions regarding any anticipated issues or concerns – instructional, behavioral, etc.</a:t>
            </a:r>
          </a:p>
          <a:p>
            <a:r>
              <a:rPr lang="en-US" dirty="0"/>
              <a:t>Other related elements that may not be directly observable</a:t>
            </a:r>
          </a:p>
          <a:p>
            <a:r>
              <a:rPr lang="en-US" dirty="0"/>
              <a:t>Creating a common understanding about how student learning will be monitored and assessed.</a:t>
            </a:r>
          </a:p>
          <a:p>
            <a:r>
              <a:rPr lang="en-US" dirty="0"/>
              <a:t>Connections with past and/or future lessons or goals.</a:t>
            </a:r>
          </a:p>
          <a:p>
            <a:pPr marL="0" indent="0">
              <a:buNone/>
            </a:pPr>
            <a:r>
              <a:rPr lang="en-US" dirty="0"/>
              <a:t> </a:t>
            </a:r>
          </a:p>
        </p:txBody>
      </p:sp>
    </p:spTree>
    <p:extLst>
      <p:ext uri="{BB962C8B-B14F-4D97-AF65-F5344CB8AC3E}">
        <p14:creationId xmlns:p14="http://schemas.microsoft.com/office/powerpoint/2010/main" val="4770680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914457" y="457200"/>
            <a:ext cx="3086100" cy="1600200"/>
          </a:xfrm>
        </p:spPr>
        <p:txBody>
          <a:bodyPr anchor="b">
            <a:normAutofit/>
          </a:bodyPr>
          <a:lstStyle/>
          <a:p>
            <a:r>
              <a:rPr lang="en-US"/>
              <a:t>Pre-Conferences for School Librarians</a:t>
            </a:r>
          </a:p>
        </p:txBody>
      </p:sp>
      <p:graphicFrame>
        <p:nvGraphicFramePr>
          <p:cNvPr id="5" name="Content Placeholder 2">
            <a:extLst>
              <a:ext uri="{FF2B5EF4-FFF2-40B4-BE49-F238E27FC236}">
                <a16:creationId xmlns:a16="http://schemas.microsoft.com/office/drawing/2014/main" id="{BB2D1850-DBD3-5AC7-7318-C2CFFDF2EFDC}"/>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584530388"/>
              </p:ext>
            </p:extLst>
          </p:nvPr>
        </p:nvGraphicFramePr>
        <p:xfrm>
          <a:off x="5399418" y="457200"/>
          <a:ext cx="4878125" cy="5149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914387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3946" y="365125"/>
            <a:ext cx="8229600" cy="1097280"/>
          </a:xfrm>
        </p:spPr>
        <p:txBody>
          <a:bodyPr anchor="ctr">
            <a:normAutofit/>
          </a:bodyPr>
          <a:lstStyle/>
          <a:p>
            <a:r>
              <a:rPr lang="en-US"/>
              <a:t>Activity 3:</a:t>
            </a:r>
            <a:br>
              <a:rPr lang="en-US"/>
            </a:br>
            <a:r>
              <a:rPr lang="en-US"/>
              <a:t>Pre-Conference</a:t>
            </a:r>
            <a:endParaRPr lang="en-US" dirty="0"/>
          </a:p>
        </p:txBody>
      </p:sp>
      <p:sp>
        <p:nvSpPr>
          <p:cNvPr id="3" name="Content Placeholder 2"/>
          <p:cNvSpPr>
            <a:spLocks noGrp="1"/>
          </p:cNvSpPr>
          <p:nvPr>
            <p:ph idx="1"/>
          </p:nvPr>
        </p:nvSpPr>
        <p:spPr>
          <a:xfrm>
            <a:off x="1963947" y="1665369"/>
            <a:ext cx="8229600" cy="3976306"/>
          </a:xfrm>
        </p:spPr>
        <p:txBody>
          <a:bodyPr vert="horz" lIns="0" tIns="0" rIns="0" bIns="0" rtlCol="0">
            <a:normAutofit/>
          </a:bodyPr>
          <a:lstStyle/>
          <a:p>
            <a:r>
              <a:rPr lang="en-US" sz="2000" dirty="0"/>
              <a:t>Let’s take a few minutes to watch…</a:t>
            </a:r>
          </a:p>
          <a:p>
            <a:endParaRPr lang="en-US" sz="2000" dirty="0"/>
          </a:p>
          <a:p>
            <a:r>
              <a:rPr lang="en-US" sz="2000" dirty="0"/>
              <a:t>Listen to the questions the evaluator asks.</a:t>
            </a:r>
          </a:p>
          <a:p>
            <a:endParaRPr lang="en-US" sz="2000" dirty="0"/>
          </a:p>
          <a:p>
            <a:r>
              <a:rPr lang="en-US" sz="2000" dirty="0"/>
              <a:t>What evidence do you hear in the preconference that supports...</a:t>
            </a:r>
          </a:p>
          <a:p>
            <a:pPr lvl="1"/>
            <a:r>
              <a:rPr lang="en-US" sz="2000" dirty="0"/>
              <a:t>Promoting Literacy</a:t>
            </a:r>
          </a:p>
          <a:p>
            <a:pPr lvl="1"/>
            <a:r>
              <a:rPr lang="en-US" sz="2000" dirty="0"/>
              <a:t>Promoting Inquiry</a:t>
            </a:r>
          </a:p>
          <a:p>
            <a:pPr lvl="1"/>
            <a:r>
              <a:rPr lang="en-US" sz="2000" dirty="0"/>
              <a:t>Motivating Learners</a:t>
            </a:r>
          </a:p>
          <a:p>
            <a:pPr lvl="1"/>
            <a:endParaRPr lang="en-US" sz="2000" dirty="0"/>
          </a:p>
          <a:p>
            <a:pPr marL="342900" lvl="1" indent="0">
              <a:buNone/>
            </a:pPr>
            <a:r>
              <a:rPr lang="en-US" sz="2000" dirty="0">
                <a:hlinkClick r:id="rId3"/>
              </a:rPr>
              <a:t>https://www.kaltura.com/tiny/n7eou</a:t>
            </a:r>
            <a:endParaRPr lang="en-US" sz="2000" dirty="0"/>
          </a:p>
          <a:p>
            <a:pPr lvl="1"/>
            <a:endParaRPr lang="en-US" sz="2000" dirty="0"/>
          </a:p>
          <a:p>
            <a:pPr lvl="1"/>
            <a:endParaRPr lang="en-US" sz="2000" dirty="0"/>
          </a:p>
        </p:txBody>
      </p:sp>
    </p:spTree>
    <p:extLst>
      <p:ext uri="{BB962C8B-B14F-4D97-AF65-F5344CB8AC3E}">
        <p14:creationId xmlns:p14="http://schemas.microsoft.com/office/powerpoint/2010/main" val="17079495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524EB-9B59-4410-AC06-8975724D1A58}"/>
              </a:ext>
            </a:extLst>
          </p:cNvPr>
          <p:cNvSpPr>
            <a:spLocks noGrp="1"/>
          </p:cNvSpPr>
          <p:nvPr>
            <p:ph type="title"/>
          </p:nvPr>
        </p:nvSpPr>
        <p:spPr/>
        <p:txBody>
          <a:bodyPr/>
          <a:lstStyle/>
          <a:p>
            <a:r>
              <a:rPr lang="en-US">
                <a:latin typeface="Calibri"/>
                <a:cs typeface="Calibri"/>
              </a:rPr>
              <a:t>Pre-conference Evidence</a:t>
            </a:r>
            <a:endParaRPr lang="en-US"/>
          </a:p>
        </p:txBody>
      </p:sp>
      <p:sp>
        <p:nvSpPr>
          <p:cNvPr id="3" name="Content Placeholder 2">
            <a:extLst>
              <a:ext uri="{FF2B5EF4-FFF2-40B4-BE49-F238E27FC236}">
                <a16:creationId xmlns:a16="http://schemas.microsoft.com/office/drawing/2014/main" id="{EC256B99-60DD-45AC-A64E-F69C9420C92F}"/>
              </a:ext>
            </a:extLst>
          </p:cNvPr>
          <p:cNvSpPr>
            <a:spLocks noGrp="1"/>
          </p:cNvSpPr>
          <p:nvPr>
            <p:ph idx="1"/>
          </p:nvPr>
        </p:nvSpPr>
        <p:spPr/>
        <p:txBody>
          <a:bodyPr vert="horz" lIns="0" tIns="0" rIns="0" bIns="0" rtlCol="0" anchor="t">
            <a:normAutofit/>
          </a:bodyPr>
          <a:lstStyle/>
          <a:p>
            <a:pPr>
              <a:buFont typeface="Arial"/>
              <a:buChar char="•"/>
            </a:pPr>
            <a:r>
              <a:rPr lang="en-US" sz="3200">
                <a:ea typeface="+mn-lt"/>
                <a:cs typeface="+mn-lt"/>
              </a:rPr>
              <a:t>What evidence did you hear in the preconference that supports...</a:t>
            </a:r>
          </a:p>
          <a:p>
            <a:pPr>
              <a:buFont typeface="Arial"/>
              <a:buChar char="•"/>
            </a:pPr>
            <a:endParaRPr lang="en-US" sz="3200">
              <a:ea typeface="+mn-lt"/>
              <a:cs typeface="+mn-lt"/>
            </a:endParaRPr>
          </a:p>
          <a:p>
            <a:pPr marL="800100" lvl="1" indent="-285750">
              <a:buFont typeface="Arial"/>
              <a:buChar char="•"/>
            </a:pPr>
            <a:r>
              <a:rPr lang="en-US" sz="2800">
                <a:ea typeface="+mn-lt"/>
                <a:cs typeface="+mn-lt"/>
              </a:rPr>
              <a:t>Promoting Literacy</a:t>
            </a:r>
          </a:p>
          <a:p>
            <a:pPr marL="800100" lvl="1" indent="-285750">
              <a:buFont typeface="Arial"/>
              <a:buChar char="•"/>
            </a:pPr>
            <a:r>
              <a:rPr lang="en-US" sz="2800">
                <a:ea typeface="+mn-lt"/>
                <a:cs typeface="+mn-lt"/>
              </a:rPr>
              <a:t>Promoting Inquiry</a:t>
            </a:r>
          </a:p>
          <a:p>
            <a:pPr marL="800100" lvl="1" indent="-285750">
              <a:buFont typeface="Arial"/>
              <a:buChar char="•"/>
            </a:pPr>
            <a:r>
              <a:rPr lang="en-US" sz="2800">
                <a:ea typeface="+mn-lt"/>
                <a:cs typeface="+mn-lt"/>
              </a:rPr>
              <a:t>Motivating Learners</a:t>
            </a:r>
            <a:endParaRPr lang="en-US" sz="2800"/>
          </a:p>
        </p:txBody>
      </p:sp>
    </p:spTree>
    <p:extLst>
      <p:ext uri="{BB962C8B-B14F-4D97-AF65-F5344CB8AC3E}">
        <p14:creationId xmlns:p14="http://schemas.microsoft.com/office/powerpoint/2010/main" val="3021228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As a Special Areas Manager (SAM)…</a:t>
            </a:r>
          </a:p>
        </p:txBody>
      </p:sp>
      <p:sp>
        <p:nvSpPr>
          <p:cNvPr id="3" name="Content Placeholder 2"/>
          <p:cNvSpPr>
            <a:spLocks noGrp="1"/>
          </p:cNvSpPr>
          <p:nvPr>
            <p:ph idx="1"/>
          </p:nvPr>
        </p:nvSpPr>
        <p:spPr/>
        <p:txBody>
          <a:bodyPr vert="horz" lIns="0" tIns="0" rIns="0" bIns="0" rtlCol="0" anchor="t">
            <a:normAutofit lnSpcReduction="10000"/>
          </a:bodyPr>
          <a:lstStyle/>
          <a:p>
            <a:r>
              <a:rPr lang="en-US" dirty="0"/>
              <a:t>I am certified to manage the training of evaluators of speech-language professionals, school counselors, and  school librarians.</a:t>
            </a:r>
            <a:endParaRPr lang="en-US" dirty="0">
              <a:cs typeface="Calibri"/>
            </a:endParaRPr>
          </a:p>
          <a:p>
            <a:r>
              <a:rPr lang="en-US" dirty="0"/>
              <a:t>I can deliver the required district orientation to speech-language professionals, school counselors, and school librarians.</a:t>
            </a:r>
            <a:endParaRPr lang="en-US" dirty="0">
              <a:cs typeface="Calibri"/>
            </a:endParaRPr>
          </a:p>
          <a:p>
            <a:r>
              <a:rPr lang="en-US" dirty="0">
                <a:latin typeface="Trebuchet MS"/>
              </a:rPr>
              <a:t>I am responsible for maintaining records and sending the list of persons trained (Evaluator Training) to Ashley Cohoon at </a:t>
            </a:r>
            <a:r>
              <a:rPr lang="en-US" dirty="0">
                <a:latin typeface="Trebuchet MS"/>
                <a:hlinkClick r:id="rId3"/>
              </a:rPr>
              <a:t>ascohoon@ed.sc.gov</a:t>
            </a:r>
            <a:r>
              <a:rPr lang="en-US" dirty="0">
                <a:latin typeface="Trebuchet MS"/>
              </a:rPr>
              <a:t> </a:t>
            </a:r>
            <a:endParaRPr lang="en-US" dirty="0">
              <a:latin typeface="Trebuchet MS"/>
              <a:cs typeface="Calibri"/>
            </a:endParaRPr>
          </a:p>
          <a:p>
            <a:r>
              <a:rPr lang="en-US" dirty="0"/>
              <a:t>I am NOT certified to train other managers. Only SCDE trains Special Areas Managers.</a:t>
            </a:r>
            <a:endParaRPr lang="en-US" dirty="0">
              <a:cs typeface="Calibri"/>
            </a:endParaRPr>
          </a:p>
          <a:p>
            <a:r>
              <a:rPr lang="en-US" dirty="0"/>
              <a:t>I am NOT certified to evaluate speech-language professionals, school counselors, or school librarians unless I complete Evaluator Training for the appropriate area(s). </a:t>
            </a:r>
            <a:endParaRPr lang="en-US" dirty="0">
              <a:cs typeface="Calibri"/>
            </a:endParaRPr>
          </a:p>
        </p:txBody>
      </p:sp>
    </p:spTree>
    <p:extLst>
      <p:ext uri="{BB962C8B-B14F-4D97-AF65-F5344CB8AC3E}">
        <p14:creationId xmlns:p14="http://schemas.microsoft.com/office/powerpoint/2010/main" val="16526659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068F8-C2B7-4D0C-8F18-6FE0F945F187}"/>
              </a:ext>
            </a:extLst>
          </p:cNvPr>
          <p:cNvSpPr>
            <a:spLocks noGrp="1"/>
          </p:cNvSpPr>
          <p:nvPr>
            <p:ph type="title"/>
          </p:nvPr>
        </p:nvSpPr>
        <p:spPr>
          <a:xfrm>
            <a:off x="1884287" y="457200"/>
            <a:ext cx="3086100" cy="1600200"/>
          </a:xfrm>
        </p:spPr>
        <p:txBody>
          <a:bodyPr anchor="b">
            <a:normAutofit fontScale="90000"/>
          </a:bodyPr>
          <a:lstStyle/>
          <a:p>
            <a:r>
              <a:rPr lang="en-US" dirty="0"/>
              <a:t>Review time: Reminder! </a:t>
            </a:r>
            <a:br>
              <a:rPr lang="en-US" dirty="0"/>
            </a:br>
            <a:r>
              <a:rPr lang="en-US" dirty="0"/>
              <a:t>Pre-Conference Questions Required</a:t>
            </a:r>
          </a:p>
        </p:txBody>
      </p:sp>
      <p:sp>
        <p:nvSpPr>
          <p:cNvPr id="3" name="Content Placeholder 2">
            <a:extLst>
              <a:ext uri="{FF2B5EF4-FFF2-40B4-BE49-F238E27FC236}">
                <a16:creationId xmlns:a16="http://schemas.microsoft.com/office/drawing/2014/main" id="{4245163B-3EFD-415E-B46C-6EF9DD7C165F}"/>
              </a:ext>
            </a:extLst>
          </p:cNvPr>
          <p:cNvSpPr>
            <a:spLocks noGrp="1"/>
          </p:cNvSpPr>
          <p:nvPr>
            <p:ph type="body" sz="half" idx="2"/>
          </p:nvPr>
        </p:nvSpPr>
        <p:spPr>
          <a:xfrm>
            <a:off x="1884287" y="2057400"/>
            <a:ext cx="3086100" cy="3549770"/>
          </a:xfrm>
        </p:spPr>
        <p:txBody>
          <a:bodyPr>
            <a:normAutofit/>
          </a:bodyPr>
          <a:lstStyle/>
          <a:p>
            <a:r>
              <a:rPr lang="en-US" dirty="0"/>
              <a:t>Each observation will have pre- and post-conference questions that are required </a:t>
            </a:r>
          </a:p>
        </p:txBody>
      </p:sp>
      <p:pic>
        <p:nvPicPr>
          <p:cNvPr id="4" name="Picture 3" descr="Graphical user interface, text, application, email&#10;&#10;Description automatically generated&#10;">
            <a:extLst>
              <a:ext uri="{FF2B5EF4-FFF2-40B4-BE49-F238E27FC236}">
                <a16:creationId xmlns:a16="http://schemas.microsoft.com/office/drawing/2014/main" id="{99AA2968-08B2-41D9-9AB7-39B23CF5BA1C}"/>
              </a:ext>
            </a:extLst>
          </p:cNvPr>
          <p:cNvPicPr>
            <a:picLocks noChangeAspect="1"/>
          </p:cNvPicPr>
          <p:nvPr/>
        </p:nvPicPr>
        <p:blipFill>
          <a:blip r:embed="rId3"/>
          <a:stretch>
            <a:fillRect/>
          </a:stretch>
        </p:blipFill>
        <p:spPr>
          <a:xfrm>
            <a:off x="5372572" y="1297053"/>
            <a:ext cx="4904970" cy="3470265"/>
          </a:xfrm>
          <a:prstGeom prst="rect">
            <a:avLst/>
          </a:prstGeom>
          <a:noFill/>
          <a:ln>
            <a:solidFill>
              <a:schemeClr val="tx2">
                <a:lumMod val="75000"/>
              </a:schemeClr>
            </a:solidFill>
          </a:ln>
        </p:spPr>
      </p:pic>
    </p:spTree>
    <p:extLst>
      <p:ext uri="{BB962C8B-B14F-4D97-AF65-F5344CB8AC3E}">
        <p14:creationId xmlns:p14="http://schemas.microsoft.com/office/powerpoint/2010/main" val="136845946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59608-99AF-4175-B54D-8EAA5BDC8E55}"/>
              </a:ext>
            </a:extLst>
          </p:cNvPr>
          <p:cNvSpPr>
            <a:spLocks noGrp="1"/>
          </p:cNvSpPr>
          <p:nvPr>
            <p:ph type="title"/>
          </p:nvPr>
        </p:nvSpPr>
        <p:spPr>
          <a:xfrm>
            <a:off x="1914457" y="457200"/>
            <a:ext cx="3086100" cy="1600200"/>
          </a:xfrm>
        </p:spPr>
        <p:txBody>
          <a:bodyPr vert="horz" lIns="91440" tIns="45720" rIns="91440" bIns="45720" rtlCol="0" anchor="b">
            <a:normAutofit/>
          </a:bodyPr>
          <a:lstStyle/>
          <a:p>
            <a:r>
              <a:rPr lang="en-US" kern="1200" dirty="0">
                <a:latin typeface="Rockwell" panose="02060603020205020403" pitchFamily="18" charset="0"/>
                <a:ea typeface="+mj-ea"/>
                <a:cs typeface="+mj-cs"/>
              </a:rPr>
              <a:t>Reminder time: Observations Scripting &amp; Scoring</a:t>
            </a:r>
          </a:p>
        </p:txBody>
      </p:sp>
      <p:pic>
        <p:nvPicPr>
          <p:cNvPr id="3" name="Picture 2">
            <a:extLst>
              <a:ext uri="{FF2B5EF4-FFF2-40B4-BE49-F238E27FC236}">
                <a16:creationId xmlns:a16="http://schemas.microsoft.com/office/drawing/2014/main" id="{FF2FCAA4-72FC-4527-91A8-9D360B6D163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99418" y="1489479"/>
            <a:ext cx="4878125" cy="3085413"/>
          </a:xfrm>
          <a:prstGeom prst="rect">
            <a:avLst/>
          </a:prstGeom>
          <a:noFill/>
          <a:ln>
            <a:solidFill>
              <a:schemeClr val="tx2">
                <a:lumMod val="75000"/>
              </a:schemeClr>
            </a:solidFill>
          </a:ln>
        </p:spPr>
      </p:pic>
      <p:sp>
        <p:nvSpPr>
          <p:cNvPr id="9" name="TextBox 4">
            <a:extLst>
              <a:ext uri="{FF2B5EF4-FFF2-40B4-BE49-F238E27FC236}">
                <a16:creationId xmlns:a16="http://schemas.microsoft.com/office/drawing/2014/main" id="{3978A418-8E31-4930-AE01-4E9E4B5E078E}"/>
              </a:ext>
            </a:extLst>
          </p:cNvPr>
          <p:cNvSpPr txBox="1"/>
          <p:nvPr/>
        </p:nvSpPr>
        <p:spPr>
          <a:xfrm>
            <a:off x="1914460" y="2057400"/>
            <a:ext cx="3086099" cy="3549770"/>
          </a:xfrm>
          <a:prstGeom prst="rect">
            <a:avLst/>
          </a:prstGeom>
        </p:spPr>
        <p:txBody>
          <a:bodyPr vert="horz" lIns="91440" tIns="45720" rIns="91440" bIns="45720" rtlCol="0">
            <a:normAutofit/>
          </a:bodyPr>
          <a:lstStyle/>
          <a:p>
            <a:pPr defTabSz="685800">
              <a:lnSpc>
                <a:spcPct val="90000"/>
              </a:lnSpc>
              <a:spcBef>
                <a:spcPts val="750"/>
              </a:spcBef>
              <a:spcAft>
                <a:spcPts val="600"/>
              </a:spcAft>
              <a:buClr>
                <a:srgbClr val="85DD43"/>
              </a:buClr>
            </a:pPr>
            <a:r>
              <a:rPr lang="en-US" sz="1500">
                <a:latin typeface="Trebuchet MS" panose="020B0603020202020204" pitchFamily="34" charset="0"/>
              </a:rPr>
              <a:t>Short blocks of evidence</a:t>
            </a:r>
          </a:p>
          <a:p>
            <a:pPr defTabSz="685800">
              <a:lnSpc>
                <a:spcPct val="90000"/>
              </a:lnSpc>
              <a:spcBef>
                <a:spcPts val="750"/>
              </a:spcBef>
              <a:spcAft>
                <a:spcPts val="600"/>
              </a:spcAft>
              <a:buClr>
                <a:srgbClr val="85DD43"/>
              </a:buClr>
            </a:pPr>
            <a:r>
              <a:rPr lang="en-US" sz="1500">
                <a:latin typeface="Trebuchet MS" panose="020B0603020202020204" pitchFamily="34" charset="0"/>
              </a:rPr>
              <a:t>Aligned to each indicator</a:t>
            </a:r>
          </a:p>
          <a:p>
            <a:pPr defTabSz="685800">
              <a:lnSpc>
                <a:spcPct val="90000"/>
              </a:lnSpc>
              <a:spcBef>
                <a:spcPts val="750"/>
              </a:spcBef>
              <a:spcAft>
                <a:spcPts val="600"/>
              </a:spcAft>
              <a:buClr>
                <a:srgbClr val="85DD43"/>
              </a:buClr>
            </a:pPr>
            <a:r>
              <a:rPr lang="en-US" sz="1500">
                <a:latin typeface="Trebuchet MS" panose="020B0603020202020204" pitchFamily="34" charset="0"/>
              </a:rPr>
              <a:t>Intended to facilitate scoring</a:t>
            </a:r>
          </a:p>
          <a:p>
            <a:pPr defTabSz="685800">
              <a:lnSpc>
                <a:spcPct val="90000"/>
              </a:lnSpc>
              <a:spcBef>
                <a:spcPts val="750"/>
              </a:spcBef>
              <a:spcAft>
                <a:spcPts val="600"/>
              </a:spcAft>
              <a:buClr>
                <a:srgbClr val="85DD43"/>
              </a:buClr>
            </a:pPr>
            <a:r>
              <a:rPr lang="en-US" sz="1500">
                <a:latin typeface="Trebuchet MS" panose="020B0603020202020204" pitchFamily="34" charset="0"/>
              </a:rPr>
              <a:t>Notes are not visible to anyone except the observer </a:t>
            </a:r>
          </a:p>
        </p:txBody>
      </p:sp>
    </p:spTree>
    <p:extLst>
      <p:ext uri="{BB962C8B-B14F-4D97-AF65-F5344CB8AC3E}">
        <p14:creationId xmlns:p14="http://schemas.microsoft.com/office/powerpoint/2010/main" val="282480092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25DD-CAF1-4948-868C-44BA4CDD22C7}"/>
              </a:ext>
            </a:extLst>
          </p:cNvPr>
          <p:cNvSpPr>
            <a:spLocks noGrp="1"/>
          </p:cNvSpPr>
          <p:nvPr>
            <p:ph type="title"/>
          </p:nvPr>
        </p:nvSpPr>
        <p:spPr>
          <a:xfrm>
            <a:off x="7183156" y="1"/>
            <a:ext cx="3252594" cy="2804428"/>
          </a:xfrm>
        </p:spPr>
        <p:txBody>
          <a:bodyPr vert="horz" lIns="91440" tIns="45720" rIns="91440" bIns="45720" rtlCol="0" anchor="b">
            <a:normAutofit/>
          </a:bodyPr>
          <a:lstStyle/>
          <a:p>
            <a:pPr defTabSz="457200"/>
            <a:r>
              <a:rPr lang="en-US" dirty="0">
                <a:latin typeface="Rockwell"/>
              </a:rPr>
              <a:t>Reminder time: Information Messages </a:t>
            </a:r>
            <a:r>
              <a:rPr lang="en-US" sz="2000" dirty="0">
                <a:latin typeface="Rockwell"/>
              </a:rPr>
              <a:t>Where is the </a:t>
            </a:r>
            <a:r>
              <a:rPr lang="en-US" sz="2000" i="1" dirty="0">
                <a:latin typeface="Rockwell"/>
              </a:rPr>
              <a:t>Edit </a:t>
            </a:r>
            <a:r>
              <a:rPr lang="en-US" sz="2000" dirty="0">
                <a:latin typeface="Rockwell"/>
              </a:rPr>
              <a:t>button?</a:t>
            </a:r>
            <a:br>
              <a:rPr lang="en-US" dirty="0">
                <a:latin typeface="+mj-lt"/>
              </a:rPr>
            </a:br>
            <a:endParaRPr lang="en-US" dirty="0">
              <a:latin typeface="+mj-lt"/>
            </a:endParaRPr>
          </a:p>
        </p:txBody>
      </p:sp>
      <p:pic>
        <p:nvPicPr>
          <p:cNvPr id="5" name="Picture 4" descr="Graphical user interface, text, application&#10;&#10;Description automatically generated&#10;">
            <a:extLst>
              <a:ext uri="{FF2B5EF4-FFF2-40B4-BE49-F238E27FC236}">
                <a16:creationId xmlns:a16="http://schemas.microsoft.com/office/drawing/2014/main" id="{22275034-2460-4864-A4E4-1939EB0B317E}"/>
              </a:ext>
            </a:extLst>
          </p:cNvPr>
          <p:cNvPicPr>
            <a:picLocks noChangeAspect="1"/>
          </p:cNvPicPr>
          <p:nvPr/>
        </p:nvPicPr>
        <p:blipFill>
          <a:blip r:embed="rId3"/>
          <a:stretch>
            <a:fillRect/>
          </a:stretch>
        </p:blipFill>
        <p:spPr>
          <a:xfrm>
            <a:off x="1970538" y="439114"/>
            <a:ext cx="4746243" cy="2250515"/>
          </a:xfrm>
          <a:prstGeom prst="rect">
            <a:avLst/>
          </a:prstGeom>
          <a:ln w="3175">
            <a:solidFill>
              <a:schemeClr val="tx1"/>
            </a:solidFill>
          </a:ln>
        </p:spPr>
      </p:pic>
      <p:sp>
        <p:nvSpPr>
          <p:cNvPr id="4" name="TextBox 3">
            <a:extLst>
              <a:ext uri="{FF2B5EF4-FFF2-40B4-BE49-F238E27FC236}">
                <a16:creationId xmlns:a16="http://schemas.microsoft.com/office/drawing/2014/main" id="{F43AEBCD-CA45-438A-9FD6-8E474A1BA74B}"/>
              </a:ext>
            </a:extLst>
          </p:cNvPr>
          <p:cNvSpPr txBox="1"/>
          <p:nvPr/>
        </p:nvSpPr>
        <p:spPr>
          <a:xfrm>
            <a:off x="1970538" y="2787369"/>
            <a:ext cx="3921399" cy="923330"/>
          </a:xfrm>
          <a:prstGeom prst="rect">
            <a:avLst/>
          </a:prstGeom>
          <a:noFill/>
        </p:spPr>
        <p:txBody>
          <a:bodyPr wrap="square" rtlCol="0">
            <a:spAutoFit/>
          </a:bodyPr>
          <a:lstStyle/>
          <a:p>
            <a:r>
              <a:rPr lang="en-US" dirty="0"/>
              <a:t>Information messages help the user know what is required before results can be entered or completed. </a:t>
            </a:r>
          </a:p>
        </p:txBody>
      </p:sp>
      <p:pic>
        <p:nvPicPr>
          <p:cNvPr id="7" name="Picture 6" descr="Final evaluation ratings">
            <a:extLst>
              <a:ext uri="{FF2B5EF4-FFF2-40B4-BE49-F238E27FC236}">
                <a16:creationId xmlns:a16="http://schemas.microsoft.com/office/drawing/2014/main" id="{51BDAE37-7273-4348-2993-DF552D8A517D}"/>
              </a:ext>
            </a:extLst>
          </p:cNvPr>
          <p:cNvPicPr>
            <a:picLocks noChangeAspect="1"/>
          </p:cNvPicPr>
          <p:nvPr/>
        </p:nvPicPr>
        <p:blipFill>
          <a:blip r:embed="rId4"/>
          <a:stretch>
            <a:fillRect/>
          </a:stretch>
        </p:blipFill>
        <p:spPr>
          <a:xfrm>
            <a:off x="3307487" y="3710699"/>
            <a:ext cx="8160613" cy="1962150"/>
          </a:xfrm>
          <a:prstGeom prst="rect">
            <a:avLst/>
          </a:prstGeom>
        </p:spPr>
      </p:pic>
    </p:spTree>
    <p:extLst>
      <p:ext uri="{BB962C8B-B14F-4D97-AF65-F5344CB8AC3E}">
        <p14:creationId xmlns:p14="http://schemas.microsoft.com/office/powerpoint/2010/main" val="289719448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Rockwell"/>
              </a:rPr>
              <a:t>Questions? </a:t>
            </a:r>
            <a:endParaRPr lang="en-US" dirty="0"/>
          </a:p>
        </p:txBody>
      </p:sp>
    </p:spTree>
    <p:extLst>
      <p:ext uri="{BB962C8B-B14F-4D97-AF65-F5344CB8AC3E}">
        <p14:creationId xmlns:p14="http://schemas.microsoft.com/office/powerpoint/2010/main" val="54215468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457" y="457200"/>
            <a:ext cx="3086100" cy="1600200"/>
          </a:xfrm>
        </p:spPr>
        <p:txBody>
          <a:bodyPr vert="horz" lIns="91440" tIns="45720" rIns="91440" bIns="45720" rtlCol="0" anchor="b">
            <a:normAutofit/>
          </a:bodyPr>
          <a:lstStyle/>
          <a:p>
            <a:pPr defTabSz="914400"/>
            <a:r>
              <a:rPr lang="en-US"/>
              <a:t>Moodle Management</a:t>
            </a:r>
            <a:endParaRPr lang="en-US" kern="1200"/>
          </a:p>
        </p:txBody>
      </p:sp>
      <p:pic>
        <p:nvPicPr>
          <p:cNvPr id="7" name="Picture 6">
            <a:extLst>
              <a:ext uri="{FF2B5EF4-FFF2-40B4-BE49-F238E27FC236}">
                <a16:creationId xmlns:a16="http://schemas.microsoft.com/office/drawing/2014/main" id="{51570471-A3F2-49FE-93E7-370B42B374F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99418" y="593123"/>
            <a:ext cx="4878125" cy="4878125"/>
          </a:xfrm>
          <a:prstGeom prst="rect">
            <a:avLst/>
          </a:prstGeom>
          <a:noFill/>
        </p:spPr>
      </p:pic>
      <p:sp>
        <p:nvSpPr>
          <p:cNvPr id="3" name="Text Placeholder 2"/>
          <p:cNvSpPr>
            <a:spLocks noGrp="1"/>
          </p:cNvSpPr>
          <p:nvPr>
            <p:ph type="body" sz="half" idx="2"/>
          </p:nvPr>
        </p:nvSpPr>
        <p:spPr>
          <a:xfrm>
            <a:off x="1914460" y="2057400"/>
            <a:ext cx="3086099" cy="3549770"/>
          </a:xfrm>
        </p:spPr>
        <p:txBody>
          <a:bodyPr vert="horz" lIns="91440" tIns="45720" rIns="91440" bIns="45720" rtlCol="0">
            <a:normAutofit/>
          </a:bodyPr>
          <a:lstStyle/>
          <a:p>
            <a:pPr marL="171450" indent="-171450" defTabSz="914400">
              <a:spcBef>
                <a:spcPts val="1000"/>
              </a:spcBef>
              <a:buChar char="•"/>
            </a:pPr>
            <a:r>
              <a:rPr lang="en-US"/>
              <a:t>How to Set Up Account in Moodle</a:t>
            </a:r>
          </a:p>
          <a:p>
            <a:pPr marL="171450" indent="-171450" defTabSz="914400">
              <a:spcBef>
                <a:spcPts val="1000"/>
              </a:spcBef>
              <a:buChar char="•"/>
            </a:pPr>
            <a:r>
              <a:rPr lang="en-US"/>
              <a:t>How to Set Up Evaluators in Moodle</a:t>
            </a:r>
          </a:p>
          <a:p>
            <a:pPr marL="171450" indent="-171450" defTabSz="914400">
              <a:spcBef>
                <a:spcPts val="1000"/>
              </a:spcBef>
              <a:buChar char="•"/>
            </a:pPr>
            <a:r>
              <a:rPr lang="en-US"/>
              <a:t>How Certification Will Work</a:t>
            </a:r>
          </a:p>
          <a:p>
            <a:pPr marL="171450" indent="-171450" defTabSz="914400">
              <a:spcBef>
                <a:spcPts val="1000"/>
              </a:spcBef>
              <a:buChar char="•"/>
            </a:pPr>
            <a:endParaRPr lang="en-US"/>
          </a:p>
        </p:txBody>
      </p:sp>
    </p:spTree>
    <p:extLst>
      <p:ext uri="{BB962C8B-B14F-4D97-AF65-F5344CB8AC3E}">
        <p14:creationId xmlns:p14="http://schemas.microsoft.com/office/powerpoint/2010/main" val="338356255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10D9-5B02-40B7-9302-E00E27857DC8}"/>
              </a:ext>
              <a:ext uri="{C183D7F6-B498-43B3-948B-1728B52AA6E4}">
                <adec:decorative xmlns:adec="http://schemas.microsoft.com/office/drawing/2017/decorative" val="1"/>
              </a:ext>
            </a:extLst>
          </p:cNvPr>
          <p:cNvSpPr>
            <a:spLocks noGrp="1"/>
          </p:cNvSpPr>
          <p:nvPr>
            <p:ph type="title"/>
          </p:nvPr>
        </p:nvSpPr>
        <p:spPr/>
        <p:txBody>
          <a:bodyPr/>
          <a:lstStyle/>
          <a:p>
            <a:r>
              <a:rPr lang="en-US" dirty="0">
                <a:latin typeface="Rockwell"/>
                <a:cs typeface="Calibri"/>
              </a:rPr>
              <a:t>Special Areas Manager: How to Set Up Your Account in Moodle</a:t>
            </a:r>
            <a:endParaRPr lang="en-US">
              <a:latin typeface="Rockwell"/>
            </a:endParaRPr>
          </a:p>
        </p:txBody>
      </p:sp>
      <p:pic>
        <p:nvPicPr>
          <p:cNvPr id="6" name="Content Placeholder 5">
            <a:extLs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5593976" y="1033860"/>
            <a:ext cx="4634078" cy="4234005"/>
          </a:xfrm>
          <a:prstGeom prst="rect">
            <a:avLst/>
          </a:prstGeom>
        </p:spPr>
      </p:pic>
      <p:sp>
        <p:nvSpPr>
          <p:cNvPr id="5" name="TextBox 4">
            <a:extLst>
              <a:ext uri="{FF2B5EF4-FFF2-40B4-BE49-F238E27FC236}">
                <a16:creationId xmlns:a16="http://schemas.microsoft.com/office/drawing/2014/main" id="{EB5EF059-1678-4E00-B158-8417B436EAC0}"/>
              </a:ext>
            </a:extLst>
          </p:cNvPr>
          <p:cNvSpPr txBox="1"/>
          <p:nvPr/>
        </p:nvSpPr>
        <p:spPr>
          <a:xfrm>
            <a:off x="1721225" y="1590137"/>
            <a:ext cx="3496235"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cs typeface="Calibri"/>
              </a:rPr>
              <a:t>Go to </a:t>
            </a:r>
            <a:r>
              <a:rPr lang="en-US" dirty="0">
                <a:cs typeface="Calibri"/>
                <a:hlinkClick r:id="rId4"/>
              </a:rPr>
              <a:t>https://scleaders.mrooms.net</a:t>
            </a:r>
            <a:endParaRPr lang="en-US" dirty="0">
              <a:cs typeface="Calibri"/>
            </a:endParaRPr>
          </a:p>
          <a:p>
            <a:pPr marL="285750" indent="-285750">
              <a:buFont typeface="Arial"/>
              <a:buChar char="•"/>
            </a:pPr>
            <a:r>
              <a:rPr lang="en-US" dirty="0">
                <a:cs typeface="Calibri"/>
              </a:rPr>
              <a:t>Click on the "New Account Signup" link at the top.</a:t>
            </a:r>
          </a:p>
        </p:txBody>
      </p:sp>
      <p:sp>
        <p:nvSpPr>
          <p:cNvPr id="8" name="Oval 7">
            <a:extLst>
              <a:ext uri="{FF2B5EF4-FFF2-40B4-BE49-F238E27FC236}">
                <a16:creationId xmlns:a16="http://schemas.microsoft.com/office/drawing/2014/main" id="{3CB45084-2E71-4C81-9B03-8AF2AE9DECA6}"/>
              </a:ext>
              <a:ext uri="{C183D7F6-B498-43B3-948B-1728B52AA6E4}">
                <adec:decorative xmlns:adec="http://schemas.microsoft.com/office/drawing/2017/decorative" val="1"/>
              </a:ext>
            </a:extLst>
          </p:cNvPr>
          <p:cNvSpPr/>
          <p:nvPr/>
        </p:nvSpPr>
        <p:spPr>
          <a:xfrm>
            <a:off x="5816916" y="2994173"/>
            <a:ext cx="1155031" cy="50532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48736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EDB4A-2972-46B0-95D1-79D5049A975A}"/>
              </a:ext>
            </a:extLst>
          </p:cNvPr>
          <p:cNvSpPr>
            <a:spLocks noGrp="1"/>
          </p:cNvSpPr>
          <p:nvPr>
            <p:ph type="title"/>
          </p:nvPr>
        </p:nvSpPr>
        <p:spPr>
          <a:xfrm>
            <a:off x="1914457" y="457200"/>
            <a:ext cx="3086100" cy="1600200"/>
          </a:xfrm>
        </p:spPr>
        <p:txBody>
          <a:bodyPr vert="horz" lIns="91440" tIns="45720" rIns="91440" bIns="45720" rtlCol="0" anchor="b">
            <a:normAutofit/>
          </a:bodyPr>
          <a:lstStyle/>
          <a:p>
            <a:r>
              <a:rPr lang="en-US" sz="2500"/>
              <a:t>Special Areas Manager: How to Set Up Your Account in Moodle</a:t>
            </a:r>
          </a:p>
        </p:txBody>
      </p:sp>
      <p:pic>
        <p:nvPicPr>
          <p:cNvPr id="4" name="Picture 4">
            <a:extLst>
              <a:ext uri="{FF2B5EF4-FFF2-40B4-BE49-F238E27FC236}">
                <a16:creationId xmlns:a16="http://schemas.microsoft.com/office/drawing/2014/main" id="{C023B5A8-9520-4BD3-98F8-B0EC87534BF8}"/>
              </a:ex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6222676" y="457200"/>
            <a:ext cx="3231606" cy="5149970"/>
          </a:xfrm>
          <a:prstGeom prst="rect">
            <a:avLst/>
          </a:prstGeom>
          <a:noFill/>
          <a:ln w="88900" cap="sq" cmpd="thickThin">
            <a:solidFill>
              <a:srgbClr val="000000"/>
            </a:solidFill>
            <a:prstDash val="solid"/>
            <a:miter lim="800000"/>
          </a:ln>
          <a:effectLst>
            <a:innerShdw blurRad="76200">
              <a:srgbClr val="000000"/>
            </a:innerShdw>
          </a:effectLst>
        </p:spPr>
      </p:pic>
      <p:sp>
        <p:nvSpPr>
          <p:cNvPr id="6" name="TextBox 5">
            <a:extLst>
              <a:ext uri="{FF2B5EF4-FFF2-40B4-BE49-F238E27FC236}">
                <a16:creationId xmlns:a16="http://schemas.microsoft.com/office/drawing/2014/main" id="{0CE37455-FD86-4D9F-8440-45BB8CE2FC3F}"/>
              </a:ext>
            </a:extLst>
          </p:cNvPr>
          <p:cNvSpPr txBox="1"/>
          <p:nvPr/>
        </p:nvSpPr>
        <p:spPr>
          <a:xfrm>
            <a:off x="1914460" y="2057400"/>
            <a:ext cx="3086099" cy="3549770"/>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defTabSz="685800">
              <a:lnSpc>
                <a:spcPct val="90000"/>
              </a:lnSpc>
              <a:spcBef>
                <a:spcPts val="750"/>
              </a:spcBef>
            </a:pPr>
            <a:r>
              <a:rPr lang="en-US" sz="1300" dirty="0">
                <a:latin typeface="Trebuchet MS" panose="020B0603020202020204" pitchFamily="34" charset="0"/>
              </a:rPr>
              <a:t>Fill in the Registration page</a:t>
            </a:r>
          </a:p>
          <a:p>
            <a:pPr defTabSz="685800">
              <a:lnSpc>
                <a:spcPct val="90000"/>
              </a:lnSpc>
              <a:spcBef>
                <a:spcPts val="750"/>
              </a:spcBef>
            </a:pPr>
            <a:r>
              <a:rPr lang="en-US" sz="1300" dirty="0">
                <a:latin typeface="Trebuchet MS" panose="020B0603020202020204" pitchFamily="34" charset="0"/>
              </a:rPr>
              <a:t>Click "Create My New Account" button. Use your work email address.</a:t>
            </a:r>
          </a:p>
          <a:p>
            <a:pPr defTabSz="685800">
              <a:lnSpc>
                <a:spcPct val="90000"/>
              </a:lnSpc>
              <a:spcBef>
                <a:spcPts val="750"/>
              </a:spcBef>
            </a:pPr>
            <a:r>
              <a:rPr lang="en-US" sz="1300" dirty="0">
                <a:latin typeface="Trebuchet MS" panose="020B0603020202020204" pitchFamily="34" charset="0"/>
              </a:rPr>
              <a:t>You will receive an email from </a:t>
            </a:r>
            <a:r>
              <a:rPr lang="en-US" sz="1300" dirty="0">
                <a:latin typeface="Trebuchet MS" panose="020B0603020202020204" pitchFamily="34" charset="0"/>
                <a:hlinkClick r:id="rId4"/>
              </a:rPr>
              <a:t>no_reply@ed.sc.gov</a:t>
            </a:r>
            <a:r>
              <a:rPr lang="en-US" sz="1300" dirty="0">
                <a:latin typeface="Trebuchet MS" panose="020B0603020202020204" pitchFamily="34" charset="0"/>
              </a:rPr>
              <a:t>  that needs your response. Verify your email. Double check your junk/spam folder.</a:t>
            </a:r>
          </a:p>
          <a:p>
            <a:pPr defTabSz="685800">
              <a:lnSpc>
                <a:spcPct val="90000"/>
              </a:lnSpc>
              <a:spcBef>
                <a:spcPts val="750"/>
              </a:spcBef>
            </a:pPr>
            <a:r>
              <a:rPr lang="en-US" sz="1300" dirty="0">
                <a:latin typeface="Trebuchet MS"/>
              </a:rPr>
              <a:t>Send an email to Ashley Cohoon, </a:t>
            </a:r>
            <a:r>
              <a:rPr lang="en-US" sz="1300" dirty="0">
                <a:latin typeface="Trebuchet MS"/>
                <a:hlinkClick r:id="rId5"/>
              </a:rPr>
              <a:t>ascohoon@ed.sc.gov</a:t>
            </a:r>
            <a:r>
              <a:rPr lang="en-US" sz="1300" dirty="0">
                <a:latin typeface="Trebuchet MS"/>
              </a:rPr>
              <a:t> to tell her you have registered your account. She will grant you the credentials as Special Areas Manager if you have attended this SA Management training.</a:t>
            </a:r>
          </a:p>
          <a:p>
            <a:pPr defTabSz="685800">
              <a:lnSpc>
                <a:spcPct val="90000"/>
              </a:lnSpc>
              <a:spcBef>
                <a:spcPts val="750"/>
              </a:spcBef>
            </a:pPr>
            <a:r>
              <a:rPr lang="en-US" sz="1300" dirty="0">
                <a:latin typeface="Trebuchet MS" panose="020B0603020202020204" pitchFamily="34" charset="0"/>
              </a:rPr>
              <a:t>You will then be able to proceed in Moodle.</a:t>
            </a:r>
          </a:p>
          <a:p>
            <a:pPr defTabSz="685800">
              <a:lnSpc>
                <a:spcPct val="90000"/>
              </a:lnSpc>
              <a:spcBef>
                <a:spcPts val="750"/>
              </a:spcBef>
            </a:pPr>
            <a:endParaRPr lang="en-US" sz="1300" dirty="0">
              <a:latin typeface="Trebuchet MS" panose="020B0603020202020204" pitchFamily="34" charset="0"/>
            </a:endParaRPr>
          </a:p>
        </p:txBody>
      </p:sp>
    </p:spTree>
    <p:extLst>
      <p:ext uri="{BB962C8B-B14F-4D97-AF65-F5344CB8AC3E}">
        <p14:creationId xmlns:p14="http://schemas.microsoft.com/office/powerpoint/2010/main" val="147554413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10D9-5B02-40B7-9302-E00E27857DC8}"/>
              </a:ext>
            </a:extLst>
          </p:cNvPr>
          <p:cNvSpPr>
            <a:spLocks noGrp="1"/>
          </p:cNvSpPr>
          <p:nvPr>
            <p:ph type="title"/>
          </p:nvPr>
        </p:nvSpPr>
        <p:spPr/>
        <p:txBody>
          <a:bodyPr/>
          <a:lstStyle/>
          <a:p>
            <a:r>
              <a:rPr lang="en-US" dirty="0">
                <a:latin typeface="Rockwell"/>
                <a:cs typeface="Calibri"/>
              </a:rPr>
              <a:t>Special Areas Manager: How to Set Up Evaluators in Moodle</a:t>
            </a:r>
            <a:endParaRPr lang="en-US" dirty="0">
              <a:latin typeface="Rockwell"/>
            </a:endParaRPr>
          </a:p>
        </p:txBody>
      </p:sp>
      <p:pic>
        <p:nvPicPr>
          <p:cNvPr id="6" name="Content Placeholder 5">
            <a:extLs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4885930" y="2513467"/>
            <a:ext cx="5307616" cy="2883287"/>
          </a:xfrm>
          <a:prstGeom prst="rect">
            <a:avLst/>
          </a:prstGeom>
        </p:spPr>
      </p:pic>
      <p:sp>
        <p:nvSpPr>
          <p:cNvPr id="5" name="TextBox 4">
            <a:extLst>
              <a:ext uri="{FF2B5EF4-FFF2-40B4-BE49-F238E27FC236}">
                <a16:creationId xmlns:a16="http://schemas.microsoft.com/office/drawing/2014/main" id="{EB5EF059-1678-4E00-B158-8417B436EAC0}"/>
              </a:ext>
            </a:extLst>
          </p:cNvPr>
          <p:cNvSpPr txBox="1"/>
          <p:nvPr/>
        </p:nvSpPr>
        <p:spPr>
          <a:xfrm>
            <a:off x="1918448" y="1647018"/>
            <a:ext cx="2751489"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cs typeface="Calibri"/>
              </a:rPr>
              <a:t>Tell the evaluators/mentors to:</a:t>
            </a:r>
          </a:p>
          <a:p>
            <a:pPr marL="285750" indent="-285750">
              <a:buFont typeface="Arial"/>
              <a:buChar char="•"/>
            </a:pPr>
            <a:r>
              <a:rPr lang="en-US" dirty="0">
                <a:cs typeface="Calibri"/>
              </a:rPr>
              <a:t>Go to </a:t>
            </a:r>
            <a:r>
              <a:rPr lang="en-US" dirty="0">
                <a:cs typeface="Calibri"/>
                <a:hlinkClick r:id="rId4"/>
              </a:rPr>
              <a:t>https://scleaders.mrooms.net</a:t>
            </a:r>
            <a:endParaRPr lang="en-US" dirty="0">
              <a:cs typeface="Calibri"/>
            </a:endParaRPr>
          </a:p>
          <a:p>
            <a:pPr marL="285750" indent="-285750">
              <a:buFont typeface="Arial"/>
              <a:buChar char="•"/>
            </a:pPr>
            <a:r>
              <a:rPr lang="en-US" dirty="0">
                <a:cs typeface="Calibri"/>
              </a:rPr>
              <a:t>Click on the "New Account Signup" link at the top.</a:t>
            </a:r>
          </a:p>
        </p:txBody>
      </p:sp>
      <p:sp>
        <p:nvSpPr>
          <p:cNvPr id="8" name="Oval 7">
            <a:extLst>
              <a:ext uri="{FF2B5EF4-FFF2-40B4-BE49-F238E27FC236}">
                <a16:creationId xmlns:a16="http://schemas.microsoft.com/office/drawing/2014/main" id="{3CB45084-2E71-4C81-9B03-8AF2AE9DECA6}"/>
              </a:ext>
              <a:ext uri="{C183D7F6-B498-43B3-948B-1728B52AA6E4}">
                <adec:decorative xmlns:adec="http://schemas.microsoft.com/office/drawing/2017/decorative" val="1"/>
              </a:ext>
            </a:extLst>
          </p:cNvPr>
          <p:cNvSpPr/>
          <p:nvPr/>
        </p:nvSpPr>
        <p:spPr>
          <a:xfrm>
            <a:off x="5082397" y="2621093"/>
            <a:ext cx="1633267" cy="51183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938829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EDB4A-2972-46B0-95D1-79D5049A975A}"/>
              </a:ext>
            </a:extLst>
          </p:cNvPr>
          <p:cNvSpPr>
            <a:spLocks noGrp="1"/>
          </p:cNvSpPr>
          <p:nvPr>
            <p:ph type="title"/>
          </p:nvPr>
        </p:nvSpPr>
        <p:spPr>
          <a:xfrm>
            <a:off x="1914457" y="457200"/>
            <a:ext cx="3086100" cy="1600200"/>
          </a:xfrm>
        </p:spPr>
        <p:txBody>
          <a:bodyPr vert="horz" lIns="91440" tIns="45720" rIns="91440" bIns="45720" rtlCol="0" anchor="b">
            <a:normAutofit/>
          </a:bodyPr>
          <a:lstStyle/>
          <a:p>
            <a:r>
              <a:rPr lang="en-US" kern="1200">
                <a:latin typeface="Rockwell" panose="02060603020205020403" pitchFamily="18" charset="0"/>
                <a:ea typeface="+mj-ea"/>
                <a:cs typeface="+mj-cs"/>
              </a:rPr>
              <a:t>Special Areas Manager: How to Set Up Evaluators in Moodle</a:t>
            </a:r>
          </a:p>
        </p:txBody>
      </p:sp>
      <p:pic>
        <p:nvPicPr>
          <p:cNvPr id="4" name="Picture 4">
            <a:extLst>
              <a:ext uri="{FF2B5EF4-FFF2-40B4-BE49-F238E27FC236}">
                <a16:creationId xmlns:a16="http://schemas.microsoft.com/office/drawing/2014/main" id="{C023B5A8-9520-4BD3-98F8-B0EC87534BF8}"/>
              </a:ex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6222676" y="457200"/>
            <a:ext cx="3231606" cy="5149970"/>
          </a:xfrm>
          <a:prstGeom prst="rect">
            <a:avLst/>
          </a:prstGeom>
          <a:noFill/>
          <a:ln w="88900" cap="sq" cmpd="thickThin">
            <a:solidFill>
              <a:srgbClr val="000000"/>
            </a:solidFill>
            <a:prstDash val="solid"/>
            <a:miter lim="800000"/>
          </a:ln>
          <a:effectLst>
            <a:innerShdw blurRad="76200">
              <a:srgbClr val="000000"/>
            </a:innerShdw>
          </a:effectLst>
        </p:spPr>
      </p:pic>
      <p:sp>
        <p:nvSpPr>
          <p:cNvPr id="6" name="TextBox 5">
            <a:extLst>
              <a:ext uri="{FF2B5EF4-FFF2-40B4-BE49-F238E27FC236}">
                <a16:creationId xmlns:a16="http://schemas.microsoft.com/office/drawing/2014/main" id="{0CE37455-FD86-4D9F-8440-45BB8CE2FC3F}"/>
              </a:ext>
            </a:extLst>
          </p:cNvPr>
          <p:cNvSpPr txBox="1"/>
          <p:nvPr/>
        </p:nvSpPr>
        <p:spPr>
          <a:xfrm>
            <a:off x="1914460" y="2057400"/>
            <a:ext cx="3086099" cy="3549770"/>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defTabSz="685800">
              <a:lnSpc>
                <a:spcPct val="90000"/>
              </a:lnSpc>
              <a:spcBef>
                <a:spcPts val="750"/>
              </a:spcBef>
            </a:pPr>
            <a:endParaRPr lang="en-US" sz="1400">
              <a:latin typeface="Trebuchet MS" panose="020B0603020202020204" pitchFamily="34" charset="0"/>
            </a:endParaRPr>
          </a:p>
          <a:p>
            <a:pPr defTabSz="685800">
              <a:lnSpc>
                <a:spcPct val="90000"/>
              </a:lnSpc>
              <a:spcBef>
                <a:spcPts val="750"/>
              </a:spcBef>
            </a:pPr>
            <a:r>
              <a:rPr lang="en-US" sz="1400">
                <a:latin typeface="Trebuchet MS" panose="020B0603020202020204" pitchFamily="34" charset="0"/>
              </a:rPr>
              <a:t>They need to fill in the Registration page</a:t>
            </a:r>
          </a:p>
          <a:p>
            <a:pPr defTabSz="685800">
              <a:lnSpc>
                <a:spcPct val="90000"/>
              </a:lnSpc>
              <a:spcBef>
                <a:spcPts val="750"/>
              </a:spcBef>
            </a:pPr>
            <a:r>
              <a:rPr lang="en-US" sz="1400">
                <a:latin typeface="Trebuchet MS" panose="020B0603020202020204" pitchFamily="34" charset="0"/>
              </a:rPr>
              <a:t>They will then click "Create My New Account" button. Ask them to use their work email address.</a:t>
            </a:r>
          </a:p>
          <a:p>
            <a:pPr defTabSz="685800">
              <a:lnSpc>
                <a:spcPct val="90000"/>
              </a:lnSpc>
              <a:spcBef>
                <a:spcPts val="750"/>
              </a:spcBef>
            </a:pPr>
            <a:r>
              <a:rPr lang="en-US" sz="1400">
                <a:latin typeface="Trebuchet MS" panose="020B0603020202020204" pitchFamily="34" charset="0"/>
              </a:rPr>
              <a:t>They will receive an email that needs their response. They will verify their email.</a:t>
            </a:r>
          </a:p>
          <a:p>
            <a:pPr defTabSz="685800">
              <a:lnSpc>
                <a:spcPct val="90000"/>
              </a:lnSpc>
              <a:spcBef>
                <a:spcPts val="750"/>
              </a:spcBef>
            </a:pPr>
            <a:r>
              <a:rPr lang="en-US" sz="1400">
                <a:latin typeface="Trebuchet MS" panose="020B0603020202020204" pitchFamily="34" charset="0"/>
              </a:rPr>
              <a:t>They need to send an email to you indicating they have registered their account.</a:t>
            </a:r>
          </a:p>
          <a:p>
            <a:pPr defTabSz="685800">
              <a:lnSpc>
                <a:spcPct val="90000"/>
              </a:lnSpc>
              <a:spcBef>
                <a:spcPts val="750"/>
              </a:spcBef>
            </a:pPr>
            <a:r>
              <a:rPr lang="en-US" sz="1400">
                <a:latin typeface="Trebuchet MS" panose="020B0603020202020204" pitchFamily="34" charset="0"/>
              </a:rPr>
              <a:t>They will need to be able to access Microsoft PowerPoint on their device.</a:t>
            </a:r>
          </a:p>
          <a:p>
            <a:pPr defTabSz="685800">
              <a:lnSpc>
                <a:spcPct val="90000"/>
              </a:lnSpc>
              <a:spcBef>
                <a:spcPts val="750"/>
              </a:spcBef>
            </a:pPr>
            <a:endParaRPr lang="en-US" sz="1400">
              <a:latin typeface="Trebuchet MS" panose="020B0603020202020204" pitchFamily="34" charset="0"/>
            </a:endParaRPr>
          </a:p>
          <a:p>
            <a:pPr defTabSz="685800">
              <a:lnSpc>
                <a:spcPct val="90000"/>
              </a:lnSpc>
              <a:spcBef>
                <a:spcPts val="750"/>
              </a:spcBef>
            </a:pPr>
            <a:endParaRPr lang="en-US" sz="1400">
              <a:latin typeface="Trebuchet MS" panose="020B0603020202020204" pitchFamily="34" charset="0"/>
            </a:endParaRPr>
          </a:p>
        </p:txBody>
      </p:sp>
    </p:spTree>
    <p:extLst>
      <p:ext uri="{BB962C8B-B14F-4D97-AF65-F5344CB8AC3E}">
        <p14:creationId xmlns:p14="http://schemas.microsoft.com/office/powerpoint/2010/main" val="39192470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6650" y="-218065"/>
            <a:ext cx="7818701" cy="1280609"/>
          </a:xfrm>
        </p:spPr>
        <p:txBody>
          <a:bodyPr>
            <a:normAutofit/>
          </a:bodyPr>
          <a:lstStyle/>
          <a:p>
            <a:r>
              <a:rPr lang="en-US" sz="2800" dirty="0">
                <a:latin typeface="Rockwell"/>
                <a:cs typeface="Calibri"/>
              </a:rPr>
              <a:t>Special Areas Managers: How to Set Up Evaluators  in Moodle</a:t>
            </a:r>
          </a:p>
        </p:txBody>
      </p:sp>
      <p:pic>
        <p:nvPicPr>
          <p:cNvPr id="5" name="Content Placeholder 4">
            <a:extLs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2105164" y="2731169"/>
            <a:ext cx="7502525" cy="2631776"/>
          </a:xfrm>
          <a:prstGeom prst="rect">
            <a:avLst/>
          </a:prstGeom>
        </p:spPr>
      </p:pic>
      <p:sp>
        <p:nvSpPr>
          <p:cNvPr id="6" name="TextBox 5">
            <a:extLst>
              <a:ext uri="{FF2B5EF4-FFF2-40B4-BE49-F238E27FC236}">
                <a16:creationId xmlns:a16="http://schemas.microsoft.com/office/drawing/2014/main" id="{46FB7DCC-FE1B-4DAF-9EE3-391C3A774CD8}"/>
              </a:ext>
            </a:extLst>
          </p:cNvPr>
          <p:cNvSpPr txBox="1"/>
          <p:nvPr/>
        </p:nvSpPr>
        <p:spPr>
          <a:xfrm>
            <a:off x="1935192" y="1719533"/>
            <a:ext cx="784247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cs typeface="Calibri"/>
              </a:rPr>
              <a:t>Log onto </a:t>
            </a:r>
            <a:r>
              <a:rPr lang="en-US" dirty="0">
                <a:cs typeface="Calibri"/>
                <a:hlinkClick r:id="rId4"/>
              </a:rPr>
              <a:t>https://scleaders.mrooms.net</a:t>
            </a:r>
            <a:endParaRPr lang="en-US" dirty="0">
              <a:cs typeface="Calibri"/>
            </a:endParaRPr>
          </a:p>
          <a:p>
            <a:pPr marL="285750" indent="-285750">
              <a:buFont typeface="Arial"/>
              <a:buChar char="•"/>
            </a:pPr>
            <a:r>
              <a:rPr lang="en-US" dirty="0">
                <a:cs typeface="Calibri"/>
              </a:rPr>
              <a:t>Click Browse All Courses</a:t>
            </a:r>
          </a:p>
        </p:txBody>
      </p:sp>
      <p:pic>
        <p:nvPicPr>
          <p:cNvPr id="8" name="Picture 7" descr="Shape&#10;&#10;Description automatically generated with medium confidence&#10;"/>
          <p:cNvPicPr>
            <a:picLocks noChangeAspect="1"/>
          </p:cNvPicPr>
          <p:nvPr/>
        </p:nvPicPr>
        <p:blipFill>
          <a:blip r:embed="rId5"/>
          <a:stretch>
            <a:fillRect/>
          </a:stretch>
        </p:blipFill>
        <p:spPr>
          <a:xfrm>
            <a:off x="8091708" y="3916017"/>
            <a:ext cx="1395664" cy="493819"/>
          </a:xfrm>
          <a:prstGeom prst="rect">
            <a:avLst/>
          </a:prstGeom>
        </p:spPr>
      </p:pic>
    </p:spTree>
    <p:extLst>
      <p:ext uri="{BB962C8B-B14F-4D97-AF65-F5344CB8AC3E}">
        <p14:creationId xmlns:p14="http://schemas.microsoft.com/office/powerpoint/2010/main" val="25114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4287" y="457200"/>
            <a:ext cx="3086100" cy="1600200"/>
          </a:xfrm>
        </p:spPr>
        <p:txBody>
          <a:bodyPr vert="horz" lIns="91440" tIns="45720" rIns="91440" bIns="45720" rtlCol="0" anchor="b">
            <a:normAutofit/>
          </a:bodyPr>
          <a:lstStyle/>
          <a:p>
            <a:pPr defTabSz="914400"/>
            <a:r>
              <a:rPr lang="en-US" sz="3200" dirty="0">
                <a:latin typeface="Rockwell"/>
              </a:rPr>
              <a:t>Overview of Special Areas Evaluations </a:t>
            </a:r>
            <a:endParaRPr lang="en-US" sz="3200" kern="1200"/>
          </a:p>
        </p:txBody>
      </p:sp>
      <p:pic>
        <p:nvPicPr>
          <p:cNvPr id="6"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5372572" y="579700"/>
            <a:ext cx="4904970" cy="4904970"/>
          </a:xfrm>
          <a:prstGeom prst="rect">
            <a:avLst/>
          </a:prstGeom>
          <a:noFill/>
        </p:spPr>
      </p:pic>
    </p:spTree>
    <p:extLst>
      <p:ext uri="{BB962C8B-B14F-4D97-AF65-F5344CB8AC3E}">
        <p14:creationId xmlns:p14="http://schemas.microsoft.com/office/powerpoint/2010/main" val="98738130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BA704-305E-4F5B-8763-8F5773E901A8}"/>
              </a:ext>
            </a:extLst>
          </p:cNvPr>
          <p:cNvSpPr>
            <a:spLocks noGrp="1"/>
          </p:cNvSpPr>
          <p:nvPr>
            <p:ph type="title"/>
          </p:nvPr>
        </p:nvSpPr>
        <p:spPr>
          <a:xfrm>
            <a:off x="44424" y="-2405"/>
            <a:ext cx="8091871" cy="863666"/>
          </a:xfrm>
        </p:spPr>
        <p:txBody>
          <a:bodyPr>
            <a:normAutofit/>
          </a:bodyPr>
          <a:lstStyle/>
          <a:p>
            <a:r>
              <a:rPr lang="en-US" sz="2800" dirty="0">
                <a:latin typeface="Rockwell"/>
                <a:cs typeface="Calibri"/>
              </a:rPr>
              <a:t>Special Areas Managers: How to Set Up Evaluators in Moodle</a:t>
            </a:r>
            <a:endParaRPr lang="en-US" sz="2800" dirty="0">
              <a:latin typeface="Rockwell"/>
            </a:endParaRPr>
          </a:p>
        </p:txBody>
      </p:sp>
      <p:pic>
        <p:nvPicPr>
          <p:cNvPr id="4" name="Picture 4">
            <a:extLst>
              <a:ext uri="{FF2B5EF4-FFF2-40B4-BE49-F238E27FC236}">
                <a16:creationId xmlns:a16="http://schemas.microsoft.com/office/drawing/2014/main" id="{DCEF49F6-62D4-4233-98F4-872052274C8B}"/>
              </a:ex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4096993" y="760620"/>
            <a:ext cx="6210282" cy="4832591"/>
          </a:xfrm>
          <a:prstGeom prst="rect">
            <a:avLst/>
          </a:prstGeom>
          <a:ln w="88900" cap="sq" cmpd="thickThin">
            <a:solidFill>
              <a:srgbClr val="000000"/>
            </a:solidFill>
            <a:prstDash val="solid"/>
            <a:miter lim="800000"/>
          </a:ln>
          <a:effectLst>
            <a:innerShdw blurRad="76200">
              <a:srgbClr val="000000"/>
            </a:innerShdw>
          </a:effectLst>
        </p:spPr>
      </p:pic>
      <p:sp>
        <p:nvSpPr>
          <p:cNvPr id="5" name="TextBox 4">
            <a:extLst>
              <a:ext uri="{FF2B5EF4-FFF2-40B4-BE49-F238E27FC236}">
                <a16:creationId xmlns:a16="http://schemas.microsoft.com/office/drawing/2014/main" id="{E3A89440-6CCD-447D-B613-09ACAA34D64B}"/>
              </a:ext>
            </a:extLst>
          </p:cNvPr>
          <p:cNvSpPr txBox="1"/>
          <p:nvPr/>
        </p:nvSpPr>
        <p:spPr>
          <a:xfrm>
            <a:off x="1762664" y="1992702"/>
            <a:ext cx="212497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Click on the training you want the evaluator  to take </a:t>
            </a:r>
          </a:p>
        </p:txBody>
      </p:sp>
      <p:cxnSp>
        <p:nvCxnSpPr>
          <p:cNvPr id="6" name="Straight Arrow Connector 5">
            <a:extLst>
              <a:ext uri="{FF2B5EF4-FFF2-40B4-BE49-F238E27FC236}">
                <a16:creationId xmlns:a16="http://schemas.microsoft.com/office/drawing/2014/main" id="{40287290-D4B0-49E5-9AB7-8B3F68E6519F}"/>
              </a:ext>
              <a:ext uri="{C183D7F6-B498-43B3-948B-1728B52AA6E4}">
                <adec:decorative xmlns:adec="http://schemas.microsoft.com/office/drawing/2017/decorative" val="1"/>
              </a:ext>
            </a:extLst>
          </p:cNvPr>
          <p:cNvCxnSpPr/>
          <p:nvPr/>
        </p:nvCxnSpPr>
        <p:spPr>
          <a:xfrm>
            <a:off x="2907102" y="3331234"/>
            <a:ext cx="914400"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777807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BA704-305E-4F5B-8763-8F5773E901A8}"/>
              </a:ext>
            </a:extLst>
          </p:cNvPr>
          <p:cNvSpPr>
            <a:spLocks noGrp="1"/>
          </p:cNvSpPr>
          <p:nvPr>
            <p:ph type="title"/>
          </p:nvPr>
        </p:nvSpPr>
        <p:spPr>
          <a:xfrm>
            <a:off x="1697820" y="69482"/>
            <a:ext cx="8178135" cy="1280609"/>
          </a:xfrm>
        </p:spPr>
        <p:txBody>
          <a:bodyPr>
            <a:normAutofit/>
          </a:bodyPr>
          <a:lstStyle/>
          <a:p>
            <a:r>
              <a:rPr lang="en-US" sz="2800" dirty="0">
                <a:latin typeface="Rockwell"/>
                <a:cs typeface="Calibri"/>
              </a:rPr>
              <a:t>Special Areas Managers: How to Set Up Evaluators in Moodle</a:t>
            </a:r>
            <a:endParaRPr lang="en-US" sz="2800" dirty="0">
              <a:latin typeface="Rockwell"/>
            </a:endParaRPr>
          </a:p>
        </p:txBody>
      </p:sp>
      <p:pic>
        <p:nvPicPr>
          <p:cNvPr id="7" name="Content Placeholder 6">
            <a:extLs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5145742" y="1042425"/>
            <a:ext cx="5248243" cy="4104820"/>
          </a:xfrm>
          <a:prstGeom prst="rect">
            <a:avLst/>
          </a:prstGeom>
        </p:spPr>
      </p:pic>
      <p:sp>
        <p:nvSpPr>
          <p:cNvPr id="3" name="TextBox 2">
            <a:extLst>
              <a:ext uri="{FF2B5EF4-FFF2-40B4-BE49-F238E27FC236}">
                <a16:creationId xmlns:a16="http://schemas.microsoft.com/office/drawing/2014/main" id="{459D1978-E596-4AFC-8F32-078A72183DA8}"/>
              </a:ext>
            </a:extLst>
          </p:cNvPr>
          <p:cNvSpPr txBox="1"/>
          <p:nvPr/>
        </p:nvSpPr>
        <p:spPr>
          <a:xfrm>
            <a:off x="1992702" y="1345721"/>
            <a:ext cx="2651016"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Click on the “Course Dashboard" link on the left-hand side of the screen.</a:t>
            </a:r>
            <a:endParaRPr lang="en-US" sz="2800" dirty="0">
              <a:cs typeface="Calibri"/>
            </a:endParaRPr>
          </a:p>
        </p:txBody>
      </p:sp>
      <p:sp>
        <p:nvSpPr>
          <p:cNvPr id="8" name="Oval 7">
            <a:extLst>
              <a:ext uri="{FF2B5EF4-FFF2-40B4-BE49-F238E27FC236}">
                <a16:creationId xmlns:a16="http://schemas.microsoft.com/office/drawing/2014/main" id="{3FDF3C78-738B-44B6-B82B-0EB5DA98277D}"/>
              </a:ext>
              <a:ext uri="{C183D7F6-B498-43B3-948B-1728B52AA6E4}">
                <adec:decorative xmlns:adec="http://schemas.microsoft.com/office/drawing/2017/decorative" val="1"/>
              </a:ext>
            </a:extLst>
          </p:cNvPr>
          <p:cNvSpPr/>
          <p:nvPr/>
        </p:nvSpPr>
        <p:spPr>
          <a:xfrm>
            <a:off x="4947103" y="4743781"/>
            <a:ext cx="1696452" cy="39942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664761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Rockwell"/>
                <a:cs typeface="Calibri"/>
              </a:rPr>
              <a:t>Special Areas Managers: Evaluator Set Up, cont.</a:t>
            </a:r>
            <a:endParaRPr lang="en-US">
              <a:latin typeface="Rockwell"/>
            </a:endParaRPr>
          </a:p>
        </p:txBody>
      </p:sp>
      <p:sp>
        <p:nvSpPr>
          <p:cNvPr id="3" name="Content Placeholder 2"/>
          <p:cNvSpPr>
            <a:spLocks noGrp="1"/>
          </p:cNvSpPr>
          <p:nvPr>
            <p:ph idx="1"/>
          </p:nvPr>
        </p:nvSpPr>
        <p:spPr>
          <a:xfrm>
            <a:off x="1963947" y="1649507"/>
            <a:ext cx="2769418" cy="3992169"/>
          </a:xfrm>
        </p:spPr>
        <p:txBody>
          <a:bodyPr/>
          <a:lstStyle/>
          <a:p>
            <a:r>
              <a:rPr lang="en-US" dirty="0"/>
              <a:t>On the Course Dashboard, click “Participants”</a:t>
            </a:r>
          </a:p>
          <a:p>
            <a:endParaRPr lang="en-US" dirty="0"/>
          </a:p>
        </p:txBody>
      </p:sp>
      <p:pic>
        <p:nvPicPr>
          <p:cNvPr id="4" name="Picture 3" descr="A picture containing company name&#10;&#10;Description automatically generated&#10;"/>
          <p:cNvPicPr>
            <a:picLocks noChangeAspect="1"/>
          </p:cNvPicPr>
          <p:nvPr/>
        </p:nvPicPr>
        <p:blipFill>
          <a:blip r:embed="rId3"/>
          <a:stretch>
            <a:fillRect/>
          </a:stretch>
        </p:blipFill>
        <p:spPr>
          <a:xfrm>
            <a:off x="5002306" y="1462405"/>
            <a:ext cx="4231341" cy="3812438"/>
          </a:xfrm>
          <a:prstGeom prst="rect">
            <a:avLst/>
          </a:prstGeom>
        </p:spPr>
      </p:pic>
      <p:pic>
        <p:nvPicPr>
          <p:cNvPr id="5" name="Picture 4" descr="Shape&#10;&#10;Description automatically generated with medium confidence&#10;"/>
          <p:cNvPicPr>
            <a:picLocks noChangeAspect="1"/>
          </p:cNvPicPr>
          <p:nvPr/>
        </p:nvPicPr>
        <p:blipFill>
          <a:blip r:embed="rId4"/>
          <a:stretch>
            <a:fillRect/>
          </a:stretch>
        </p:blipFill>
        <p:spPr>
          <a:xfrm>
            <a:off x="5404851" y="2598822"/>
            <a:ext cx="1713124" cy="830179"/>
          </a:xfrm>
          <a:prstGeom prst="rect">
            <a:avLst/>
          </a:prstGeom>
        </p:spPr>
      </p:pic>
    </p:spTree>
    <p:extLst>
      <p:ext uri="{BB962C8B-B14F-4D97-AF65-F5344CB8AC3E}">
        <p14:creationId xmlns:p14="http://schemas.microsoft.com/office/powerpoint/2010/main" val="395003576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BA704-305E-4F5B-8763-8F5773E901A8}"/>
              </a:ext>
            </a:extLst>
          </p:cNvPr>
          <p:cNvSpPr>
            <a:spLocks noGrp="1"/>
          </p:cNvSpPr>
          <p:nvPr>
            <p:ph type="title"/>
          </p:nvPr>
        </p:nvSpPr>
        <p:spPr>
          <a:xfrm>
            <a:off x="1668038" y="242800"/>
            <a:ext cx="8117861" cy="1280609"/>
          </a:xfrm>
        </p:spPr>
        <p:txBody>
          <a:bodyPr/>
          <a:lstStyle/>
          <a:p>
            <a:r>
              <a:rPr lang="en-US" sz="2800" dirty="0">
                <a:latin typeface="Rockwell"/>
                <a:cs typeface="Calibri"/>
              </a:rPr>
              <a:t>Special Areas Managers: Moodle, cont.</a:t>
            </a:r>
            <a:endParaRPr lang="en-US" sz="2800" dirty="0">
              <a:latin typeface="Rockwell"/>
            </a:endParaRPr>
          </a:p>
        </p:txBody>
      </p:sp>
      <p:pic>
        <p:nvPicPr>
          <p:cNvPr id="4" name="Picture 4">
            <a:extLst>
              <a:ext uri="{FF2B5EF4-FFF2-40B4-BE49-F238E27FC236}">
                <a16:creationId xmlns:a16="http://schemas.microsoft.com/office/drawing/2014/main" id="{E42C3CC9-53BA-4011-8B26-59198FC9ADB8}"/>
              </a:ext>
              <a:ext uri="{C183D7F6-B498-43B3-948B-1728B52AA6E4}">
                <adec:decorative xmlns:adec="http://schemas.microsoft.com/office/drawing/2017/decorative" val="1"/>
              </a:ext>
            </a:extLst>
          </p:cNvPr>
          <p:cNvPicPr>
            <a:picLocks noGrp="1" noChangeAspect="1"/>
          </p:cNvPicPr>
          <p:nvPr>
            <p:ph idx="1"/>
          </p:nvPr>
        </p:nvPicPr>
        <p:blipFill>
          <a:blip r:embed="rId3"/>
          <a:stretch>
            <a:fillRect/>
          </a:stretch>
        </p:blipFill>
        <p:spPr>
          <a:xfrm>
            <a:off x="5342965" y="1524001"/>
            <a:ext cx="4912659" cy="3424518"/>
          </a:xfrm>
          <a:prstGeom prst="rect">
            <a:avLst/>
          </a:prstGeom>
          <a:ln w="88900" cap="sq" cmpd="thickThin">
            <a:solidFill>
              <a:srgbClr val="000000"/>
            </a:solidFill>
            <a:prstDash val="solid"/>
            <a:miter lim="800000"/>
          </a:ln>
          <a:effectLst>
            <a:innerShdw blurRad="76200">
              <a:srgbClr val="000000"/>
            </a:innerShdw>
          </a:effectLst>
        </p:spPr>
      </p:pic>
      <p:sp>
        <p:nvSpPr>
          <p:cNvPr id="5" name="TextBox 4">
            <a:extLst>
              <a:ext uri="{FF2B5EF4-FFF2-40B4-BE49-F238E27FC236}">
                <a16:creationId xmlns:a16="http://schemas.microsoft.com/office/drawing/2014/main" id="{CA923C03-C966-45D1-B161-C448CF9B6647}"/>
              </a:ext>
            </a:extLst>
          </p:cNvPr>
          <p:cNvSpPr txBox="1"/>
          <p:nvPr/>
        </p:nvSpPr>
        <p:spPr>
          <a:xfrm>
            <a:off x="1936378" y="1719533"/>
            <a:ext cx="2635623"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Click on the "Enroll User" button.</a:t>
            </a:r>
          </a:p>
        </p:txBody>
      </p:sp>
      <p:sp>
        <p:nvSpPr>
          <p:cNvPr id="6" name="Oval 5">
            <a:extLst>
              <a:ext uri="{FF2B5EF4-FFF2-40B4-BE49-F238E27FC236}">
                <a16:creationId xmlns:a16="http://schemas.microsoft.com/office/drawing/2014/main" id="{9A5CD3B6-7FC0-4BBE-A1F9-479FE26D1645}"/>
              </a:ext>
              <a:ext uri="{C183D7F6-B498-43B3-948B-1728B52AA6E4}">
                <adec:decorative xmlns:adec="http://schemas.microsoft.com/office/drawing/2017/decorative" val="1"/>
              </a:ext>
            </a:extLst>
          </p:cNvPr>
          <p:cNvSpPr/>
          <p:nvPr/>
        </p:nvSpPr>
        <p:spPr>
          <a:xfrm>
            <a:off x="9341223" y="1877207"/>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743643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64425-781F-4B4A-96CA-B5A51DE63AB1}"/>
              </a:ext>
            </a:extLst>
          </p:cNvPr>
          <p:cNvSpPr>
            <a:spLocks noGrp="1"/>
          </p:cNvSpPr>
          <p:nvPr>
            <p:ph type="title"/>
          </p:nvPr>
        </p:nvSpPr>
        <p:spPr>
          <a:xfrm>
            <a:off x="1884287" y="457200"/>
            <a:ext cx="3086100" cy="1600200"/>
          </a:xfrm>
        </p:spPr>
        <p:txBody>
          <a:bodyPr vert="horz" lIns="91440" tIns="45720" rIns="91440" bIns="45720" rtlCol="0" anchor="b">
            <a:normAutofit/>
          </a:bodyPr>
          <a:lstStyle/>
          <a:p>
            <a:r>
              <a:rPr lang="en-US" sz="2300"/>
              <a:t>Special Areas Managers: How to Set Up Evaluators in Moodle</a:t>
            </a:r>
          </a:p>
        </p:txBody>
      </p:sp>
      <p:sp>
        <p:nvSpPr>
          <p:cNvPr id="6" name="TextBox 5">
            <a:extLst>
              <a:ext uri="{FF2B5EF4-FFF2-40B4-BE49-F238E27FC236}">
                <a16:creationId xmlns:a16="http://schemas.microsoft.com/office/drawing/2014/main" id="{DEB2A359-FBDC-4400-B1EB-DA6723F32D2E}"/>
              </a:ext>
            </a:extLst>
          </p:cNvPr>
          <p:cNvSpPr txBox="1"/>
          <p:nvPr/>
        </p:nvSpPr>
        <p:spPr>
          <a:xfrm>
            <a:off x="1884287" y="2635624"/>
            <a:ext cx="3086100" cy="2971546"/>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defTabSz="685800">
              <a:lnSpc>
                <a:spcPct val="90000"/>
              </a:lnSpc>
              <a:spcBef>
                <a:spcPts val="750"/>
              </a:spcBef>
            </a:pPr>
            <a:r>
              <a:rPr lang="en-US" sz="1500" dirty="0">
                <a:latin typeface="Trebuchet MS" panose="020B0603020202020204" pitchFamily="34" charset="0"/>
              </a:rPr>
              <a:t>Use the "Search" to find the evaluators ("users") you want, making sure their assigned role is "Student", and click "Enroll Users". </a:t>
            </a:r>
          </a:p>
        </p:txBody>
      </p:sp>
      <p:pic>
        <p:nvPicPr>
          <p:cNvPr id="4" name="Picture 4" descr="A screenshot of a cell phone&#10;&#10;Description automatically generated&#10;">
            <a:extLst>
              <a:ext uri="{FF2B5EF4-FFF2-40B4-BE49-F238E27FC236}">
                <a16:creationId xmlns:a16="http://schemas.microsoft.com/office/drawing/2014/main" id="{4924E7C3-2DDD-45FA-9F92-5F6FDB049365}"/>
              </a:ext>
            </a:extLst>
          </p:cNvPr>
          <p:cNvPicPr>
            <a:picLocks noGrp="1" noChangeAspect="1"/>
          </p:cNvPicPr>
          <p:nvPr>
            <p:ph type="pic" idx="1"/>
          </p:nvPr>
        </p:nvPicPr>
        <p:blipFill rotWithShape="1">
          <a:blip r:embed="rId3"/>
          <a:stretch/>
        </p:blipFill>
        <p:spPr>
          <a:xfrm>
            <a:off x="5372572" y="1867255"/>
            <a:ext cx="4904970" cy="3296417"/>
          </a:xfrm>
          <a:prstGeom prst="rect">
            <a:avLst/>
          </a:prstGeom>
          <a:noFill/>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23321593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C9105-3DA5-4CE6-859D-87C2B3EA05B9}"/>
              </a:ext>
            </a:extLst>
          </p:cNvPr>
          <p:cNvSpPr>
            <a:spLocks noGrp="1"/>
          </p:cNvSpPr>
          <p:nvPr>
            <p:ph type="title"/>
          </p:nvPr>
        </p:nvSpPr>
        <p:spPr>
          <a:xfrm>
            <a:off x="1914457" y="457200"/>
            <a:ext cx="3086100" cy="1600200"/>
          </a:xfrm>
        </p:spPr>
        <p:txBody>
          <a:bodyPr anchor="b">
            <a:normAutofit/>
          </a:bodyPr>
          <a:lstStyle/>
          <a:p>
            <a:r>
              <a:rPr lang="en-US" sz="2300"/>
              <a:t>Special Areas Managers: How to Set Up Evaluators in </a:t>
            </a:r>
            <a:br>
              <a:rPr lang="en-US" sz="2300"/>
            </a:br>
            <a:r>
              <a:rPr lang="en-US" sz="2300"/>
              <a:t>Moodle</a:t>
            </a:r>
          </a:p>
        </p:txBody>
      </p:sp>
      <p:pic>
        <p:nvPicPr>
          <p:cNvPr id="4" name="Picture 4" descr="A screenshot of a computer screen&#10;&#10;Description automatically generated&#10;&#10;">
            <a:extLst>
              <a:ext uri="{FF2B5EF4-FFF2-40B4-BE49-F238E27FC236}">
                <a16:creationId xmlns:a16="http://schemas.microsoft.com/office/drawing/2014/main" id="{1AA1B5B0-9DB2-49B3-BAE1-417C95DCF876}"/>
              </a:ext>
            </a:extLst>
          </p:cNvPr>
          <p:cNvPicPr>
            <a:picLocks noGrp="1" noChangeAspect="1"/>
          </p:cNvPicPr>
          <p:nvPr>
            <p:ph idx="1"/>
          </p:nvPr>
        </p:nvPicPr>
        <p:blipFill>
          <a:blip r:embed="rId3"/>
          <a:stretch>
            <a:fillRect/>
          </a:stretch>
        </p:blipFill>
        <p:spPr>
          <a:xfrm>
            <a:off x="5399418" y="965080"/>
            <a:ext cx="4878125" cy="4134211"/>
          </a:xfrm>
          <a:prstGeom prst="rect">
            <a:avLst/>
          </a:prstGeom>
          <a:noFill/>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12338579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F66FA-3A67-3703-9162-0A778CE19F6A}"/>
              </a:ext>
            </a:extLst>
          </p:cNvPr>
          <p:cNvSpPr>
            <a:spLocks noGrp="1"/>
          </p:cNvSpPr>
          <p:nvPr>
            <p:ph type="title"/>
          </p:nvPr>
        </p:nvSpPr>
        <p:spPr>
          <a:xfrm>
            <a:off x="1963946" y="365125"/>
            <a:ext cx="8229600" cy="1097280"/>
          </a:xfrm>
        </p:spPr>
        <p:txBody>
          <a:bodyPr anchor="ctr">
            <a:normAutofit/>
          </a:bodyPr>
          <a:lstStyle/>
          <a:p>
            <a:r>
              <a:rPr lang="en-US" dirty="0"/>
              <a:t>Maintaining a List</a:t>
            </a:r>
          </a:p>
        </p:txBody>
      </p:sp>
      <p:pic>
        <p:nvPicPr>
          <p:cNvPr id="5" name="Content Placeholder 4" descr="Graphical user interface, text, application, email&#10;&#10;Description automatically generated&#10;">
            <a:extLst>
              <a:ext uri="{FF2B5EF4-FFF2-40B4-BE49-F238E27FC236}">
                <a16:creationId xmlns:a16="http://schemas.microsoft.com/office/drawing/2014/main" id="{DDD86ACA-6BFB-7A36-E18A-F0A5152EB672}"/>
              </a:ext>
            </a:extLst>
          </p:cNvPr>
          <p:cNvPicPr>
            <a:picLocks noGrp="1" noChangeAspect="1"/>
          </p:cNvPicPr>
          <p:nvPr>
            <p:ph idx="1"/>
          </p:nvPr>
        </p:nvPicPr>
        <p:blipFill>
          <a:blip r:embed="rId3"/>
          <a:stretch>
            <a:fillRect/>
          </a:stretch>
        </p:blipFill>
        <p:spPr>
          <a:xfrm>
            <a:off x="1998457" y="1542329"/>
            <a:ext cx="8229599" cy="3976306"/>
          </a:xfrm>
          <a:noFill/>
        </p:spPr>
      </p:pic>
      <p:sp>
        <p:nvSpPr>
          <p:cNvPr id="7" name="Oval 6">
            <a:extLst>
              <a:ext uri="{FF2B5EF4-FFF2-40B4-BE49-F238E27FC236}">
                <a16:creationId xmlns:a16="http://schemas.microsoft.com/office/drawing/2014/main" id="{32B6C8C7-3C29-6597-E9BC-448E38CEF3E2}"/>
              </a:ext>
              <a:ext uri="{C183D7F6-B498-43B3-948B-1728B52AA6E4}">
                <adec:decorative xmlns:adec="http://schemas.microsoft.com/office/drawing/2017/decorative" val="1"/>
              </a:ext>
            </a:extLst>
          </p:cNvPr>
          <p:cNvSpPr/>
          <p:nvPr/>
        </p:nvSpPr>
        <p:spPr>
          <a:xfrm>
            <a:off x="3299494" y="5111742"/>
            <a:ext cx="4428083" cy="6520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15994B8-29AE-84B7-2B2A-5C0558E2EF9D}"/>
              </a:ext>
              <a:ext uri="{C183D7F6-B498-43B3-948B-1728B52AA6E4}">
                <adec:decorative xmlns:adec="http://schemas.microsoft.com/office/drawing/2017/decorative" val="1"/>
              </a:ext>
            </a:extLst>
          </p:cNvPr>
          <p:cNvSpPr/>
          <p:nvPr/>
        </p:nvSpPr>
        <p:spPr>
          <a:xfrm>
            <a:off x="1998456" y="2351392"/>
            <a:ext cx="3308650" cy="6520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Down 8">
            <a:extLst>
              <a:ext uri="{FF2B5EF4-FFF2-40B4-BE49-F238E27FC236}">
                <a16:creationId xmlns:a16="http://schemas.microsoft.com/office/drawing/2014/main" id="{0BFB28DF-D8B9-30E5-6932-489C73FD0077}"/>
              </a:ext>
              <a:ext uri="{C183D7F6-B498-43B3-948B-1728B52AA6E4}">
                <adec:decorative xmlns:adec="http://schemas.microsoft.com/office/drawing/2017/decorative" val="1"/>
              </a:ext>
            </a:extLst>
          </p:cNvPr>
          <p:cNvSpPr/>
          <p:nvPr/>
        </p:nvSpPr>
        <p:spPr>
          <a:xfrm flipH="1">
            <a:off x="2384611" y="1255669"/>
            <a:ext cx="169916" cy="8051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978077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457" y="457200"/>
            <a:ext cx="3086100" cy="1600200"/>
          </a:xfrm>
        </p:spPr>
        <p:txBody>
          <a:bodyPr anchor="b">
            <a:normAutofit/>
          </a:bodyPr>
          <a:lstStyle/>
          <a:p>
            <a:r>
              <a:rPr lang="en-US"/>
              <a:t>How Certification Will Work</a:t>
            </a:r>
          </a:p>
        </p:txBody>
      </p:sp>
      <p:pic>
        <p:nvPicPr>
          <p:cNvPr id="4" name="Picture 4">
            <a:extLst>
              <a:ext uri="{FF2B5EF4-FFF2-40B4-BE49-F238E27FC236}">
                <a16:creationId xmlns:a16="http://schemas.microsoft.com/office/drawing/2014/main" id="{D2B113DA-E932-4A8D-A2F3-6547DA44984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399418" y="1446795"/>
            <a:ext cx="4878125" cy="3170781"/>
          </a:xfrm>
          <a:prstGeom prst="rect">
            <a:avLst/>
          </a:prstGeom>
          <a:noFill/>
          <a:ln w="88900" cap="sq" cmpd="thickThin">
            <a:solidFill>
              <a:srgbClr val="000000"/>
            </a:solidFill>
            <a:prstDash val="solid"/>
            <a:miter lim="800000"/>
          </a:ln>
          <a:effectLst>
            <a:innerShdw blurRad="76200">
              <a:srgbClr val="000000"/>
            </a:innerShdw>
          </a:effectLst>
        </p:spPr>
      </p:pic>
      <p:sp>
        <p:nvSpPr>
          <p:cNvPr id="3" name="Content Placeholder 2"/>
          <p:cNvSpPr>
            <a:spLocks noGrp="1"/>
          </p:cNvSpPr>
          <p:nvPr>
            <p:ph type="body" sz="half" idx="2"/>
          </p:nvPr>
        </p:nvSpPr>
        <p:spPr>
          <a:xfrm>
            <a:off x="1914460" y="2057400"/>
            <a:ext cx="3086099" cy="3549770"/>
          </a:xfrm>
        </p:spPr>
        <p:txBody>
          <a:bodyPr vert="horz" lIns="0" tIns="0" rIns="0" bIns="0" rtlCol="0">
            <a:normAutofit/>
          </a:bodyPr>
          <a:lstStyle/>
          <a:p>
            <a:r>
              <a:rPr lang="en-US" dirty="0"/>
              <a:t>At the end of the Evaluator Training, the evaluator will receive a Certificate of Completion.</a:t>
            </a:r>
          </a:p>
          <a:p>
            <a:r>
              <a:rPr lang="en-US" dirty="0"/>
              <a:t>They need to send a copy of the certificate to the district Special Areas  Manager.</a:t>
            </a:r>
          </a:p>
          <a:p>
            <a:r>
              <a:rPr lang="en-US" dirty="0"/>
              <a:t>The Special Areas  Manager sends their name and CID# to Ashley </a:t>
            </a:r>
            <a:r>
              <a:rPr lang="en-US" dirty="0" err="1"/>
              <a:t>Cohoon</a:t>
            </a:r>
            <a:r>
              <a:rPr lang="en-US" dirty="0"/>
              <a:t>, </a:t>
            </a:r>
            <a:r>
              <a:rPr lang="en-US" dirty="0">
                <a:hlinkClick r:id="rId4"/>
              </a:rPr>
              <a:t>ascohoon@ed.sc.gov</a:t>
            </a:r>
            <a:r>
              <a:rPr lang="en-US" dirty="0"/>
              <a:t> using the spreadsheet template you will receive after training. They will then have the evaluator credential in SCLead.org.</a:t>
            </a:r>
          </a:p>
        </p:txBody>
      </p:sp>
    </p:spTree>
    <p:extLst>
      <p:ext uri="{BB962C8B-B14F-4D97-AF65-F5344CB8AC3E}">
        <p14:creationId xmlns:p14="http://schemas.microsoft.com/office/powerpoint/2010/main" val="12093114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41AE6-8859-A678-B594-54490F61386C}"/>
              </a:ext>
            </a:extLst>
          </p:cNvPr>
          <p:cNvSpPr>
            <a:spLocks noGrp="1"/>
          </p:cNvSpPr>
          <p:nvPr>
            <p:ph type="title"/>
          </p:nvPr>
        </p:nvSpPr>
        <p:spPr>
          <a:xfrm>
            <a:off x="6761741" y="3576918"/>
            <a:ext cx="3086100" cy="1600200"/>
          </a:xfrm>
        </p:spPr>
        <p:txBody>
          <a:bodyPr/>
          <a:lstStyle/>
          <a:p>
            <a:r>
              <a:rPr lang="en-US" dirty="0"/>
              <a:t>List of Evaluator Credentials</a:t>
            </a:r>
          </a:p>
        </p:txBody>
      </p:sp>
      <p:pic>
        <p:nvPicPr>
          <p:cNvPr id="6" name="Picture 5" descr="Graphical user interface, text, application, email&#10;&#10;Description automatically generated&#10;">
            <a:extLst>
              <a:ext uri="{FF2B5EF4-FFF2-40B4-BE49-F238E27FC236}">
                <a16:creationId xmlns:a16="http://schemas.microsoft.com/office/drawing/2014/main" id="{A458B37A-2492-81CA-B4AB-C274FB711A4D}"/>
              </a:ext>
            </a:extLst>
          </p:cNvPr>
          <p:cNvPicPr>
            <a:picLocks noChangeAspect="1"/>
          </p:cNvPicPr>
          <p:nvPr/>
        </p:nvPicPr>
        <p:blipFill>
          <a:blip r:embed="rId3"/>
          <a:stretch>
            <a:fillRect/>
          </a:stretch>
        </p:blipFill>
        <p:spPr>
          <a:xfrm>
            <a:off x="3176515" y="295836"/>
            <a:ext cx="7131199" cy="1600201"/>
          </a:xfrm>
          <a:prstGeom prst="rect">
            <a:avLst/>
          </a:prstGeom>
        </p:spPr>
      </p:pic>
      <p:pic>
        <p:nvPicPr>
          <p:cNvPr id="8" name="Picture 7" descr="Graphical user interface, application, table&#10;&#10;&#10;Description automatically generated&#10;">
            <a:extLst>
              <a:ext uri="{FF2B5EF4-FFF2-40B4-BE49-F238E27FC236}">
                <a16:creationId xmlns:a16="http://schemas.microsoft.com/office/drawing/2014/main" id="{7235DB14-8D5A-41AC-F950-083B973E05B2}"/>
              </a:ext>
            </a:extLst>
          </p:cNvPr>
          <p:cNvPicPr>
            <a:picLocks noChangeAspect="1"/>
          </p:cNvPicPr>
          <p:nvPr/>
        </p:nvPicPr>
        <p:blipFill>
          <a:blip r:embed="rId4"/>
          <a:stretch>
            <a:fillRect/>
          </a:stretch>
        </p:blipFill>
        <p:spPr>
          <a:xfrm>
            <a:off x="2101553" y="2256848"/>
            <a:ext cx="3762900" cy="3353268"/>
          </a:xfrm>
          <a:prstGeom prst="rect">
            <a:avLst/>
          </a:prstGeom>
        </p:spPr>
      </p:pic>
    </p:spTree>
    <p:extLst>
      <p:ext uri="{BB962C8B-B14F-4D97-AF65-F5344CB8AC3E}">
        <p14:creationId xmlns:p14="http://schemas.microsoft.com/office/powerpoint/2010/main" val="114814951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25DD3-BA20-487D-8CBC-F40E8F032CB9}"/>
              </a:ext>
            </a:extLst>
          </p:cNvPr>
          <p:cNvSpPr>
            <a:spLocks noGrp="1"/>
          </p:cNvSpPr>
          <p:nvPr>
            <p:ph type="title"/>
          </p:nvPr>
        </p:nvSpPr>
        <p:spPr>
          <a:xfrm>
            <a:off x="1963946" y="365125"/>
            <a:ext cx="8229600" cy="1097280"/>
          </a:xfrm>
        </p:spPr>
        <p:txBody>
          <a:bodyPr anchor="ctr">
            <a:normAutofit/>
          </a:bodyPr>
          <a:lstStyle/>
          <a:p>
            <a:r>
              <a:rPr lang="en-US"/>
              <a:t>Requirements for District Orientations</a:t>
            </a:r>
          </a:p>
        </p:txBody>
      </p:sp>
      <p:graphicFrame>
        <p:nvGraphicFramePr>
          <p:cNvPr id="5" name="Content Placeholder 2">
            <a:extLst>
              <a:ext uri="{FF2B5EF4-FFF2-40B4-BE49-F238E27FC236}">
                <a16:creationId xmlns:a16="http://schemas.microsoft.com/office/drawing/2014/main" id="{35AA0322-787F-3467-556E-DFF469299C62}"/>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168024328"/>
              </p:ext>
            </p:extLst>
          </p:nvPr>
        </p:nvGraphicFramePr>
        <p:xfrm>
          <a:off x="1963947" y="1665369"/>
          <a:ext cx="8229600" cy="3976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28245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8101F-E55D-4FAF-9E57-6F12D50493FE}"/>
              </a:ext>
            </a:extLst>
          </p:cNvPr>
          <p:cNvSpPr>
            <a:spLocks noGrp="1"/>
          </p:cNvSpPr>
          <p:nvPr>
            <p:ph type="title"/>
          </p:nvPr>
        </p:nvSpPr>
        <p:spPr>
          <a:xfrm>
            <a:off x="2344800" y="198878"/>
            <a:ext cx="7502400" cy="897550"/>
          </a:xfrm>
        </p:spPr>
        <p:txBody>
          <a:bodyPr/>
          <a:lstStyle/>
          <a:p>
            <a:r>
              <a:rPr lang="en-US">
                <a:latin typeface="Calibri"/>
                <a:cs typeface="Calibri"/>
              </a:rPr>
              <a:t>Special Areas Evaluation Revision Timeline</a:t>
            </a:r>
            <a:endParaRPr lang="en-US"/>
          </a:p>
        </p:txBody>
      </p:sp>
      <p:pic>
        <p:nvPicPr>
          <p:cNvPr id="4" name="Picture 4" descr="A close up of a logo&#10;&#10;Description generated with high confidence">
            <a:extLst>
              <a:ext uri="{FF2B5EF4-FFF2-40B4-BE49-F238E27FC236}">
                <a16:creationId xmlns:a16="http://schemas.microsoft.com/office/drawing/2014/main" id="{7696EC94-9DB8-4E94-99F2-FDADF0C77B62}"/>
              </a:ext>
            </a:extLst>
          </p:cNvPr>
          <p:cNvPicPr>
            <a:picLocks noGrp="1" noChangeAspect="1"/>
          </p:cNvPicPr>
          <p:nvPr>
            <p:ph idx="1"/>
          </p:nvPr>
        </p:nvPicPr>
        <p:blipFill>
          <a:blip r:embed="rId3"/>
          <a:stretch>
            <a:fillRect/>
          </a:stretch>
        </p:blipFill>
        <p:spPr>
          <a:xfrm>
            <a:off x="3482976" y="2286795"/>
            <a:ext cx="5191125" cy="2733675"/>
          </a:xfrm>
        </p:spPr>
      </p:pic>
    </p:spTree>
    <p:extLst>
      <p:ext uri="{BB962C8B-B14F-4D97-AF65-F5344CB8AC3E}">
        <p14:creationId xmlns:p14="http://schemas.microsoft.com/office/powerpoint/2010/main" val="112076340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0B939-F4DE-4BF0-9628-E6C8613B8213}"/>
              </a:ext>
            </a:extLst>
          </p:cNvPr>
          <p:cNvSpPr>
            <a:spLocks noGrp="1"/>
          </p:cNvSpPr>
          <p:nvPr>
            <p:ph type="title"/>
          </p:nvPr>
        </p:nvSpPr>
        <p:spPr/>
        <p:txBody>
          <a:bodyPr/>
          <a:lstStyle/>
          <a:p>
            <a:r>
              <a:rPr lang="en-US" dirty="0">
                <a:latin typeface="Rockwell"/>
                <a:cs typeface="Calibri"/>
              </a:rPr>
              <a:t>Crosswalks for Special Areas/SCTS 4.0</a:t>
            </a:r>
            <a:endParaRPr lang="en-US" dirty="0">
              <a:latin typeface="Rockwell"/>
            </a:endParaRPr>
          </a:p>
        </p:txBody>
      </p:sp>
      <p:pic>
        <p:nvPicPr>
          <p:cNvPr id="4" name="Picture 4" descr="A screenshot of a cell phone&#10;&#10;Description automatically generated&#10;">
            <a:extLst>
              <a:ext uri="{FF2B5EF4-FFF2-40B4-BE49-F238E27FC236}">
                <a16:creationId xmlns:a16="http://schemas.microsoft.com/office/drawing/2014/main" id="{9187E9EC-2AA6-420E-B0D2-8030C6441016}"/>
              </a:ext>
            </a:extLst>
          </p:cNvPr>
          <p:cNvPicPr>
            <a:picLocks noGrp="1" noChangeAspect="1"/>
          </p:cNvPicPr>
          <p:nvPr>
            <p:ph idx="1"/>
          </p:nvPr>
        </p:nvPicPr>
        <p:blipFill>
          <a:blip r:embed="rId3"/>
          <a:stretch>
            <a:fillRect/>
          </a:stretch>
        </p:blipFill>
        <p:spPr>
          <a:xfrm>
            <a:off x="1963947" y="1439171"/>
            <a:ext cx="8192513" cy="397965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47654946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7CCD5-D7F4-4721-B2BA-370955C97A29}"/>
              </a:ext>
            </a:extLst>
          </p:cNvPr>
          <p:cNvSpPr>
            <a:spLocks noGrp="1"/>
          </p:cNvSpPr>
          <p:nvPr>
            <p:ph type="title"/>
          </p:nvPr>
        </p:nvSpPr>
        <p:spPr>
          <a:xfrm>
            <a:off x="2201026" y="3243"/>
            <a:ext cx="7502400" cy="1280609"/>
          </a:xfrm>
        </p:spPr>
        <p:txBody>
          <a:bodyPr/>
          <a:lstStyle/>
          <a:p>
            <a:r>
              <a:rPr lang="en-US" dirty="0">
                <a:latin typeface="Rockwell"/>
                <a:cs typeface="Calibri"/>
              </a:rPr>
              <a:t>Now What?</a:t>
            </a:r>
            <a:endParaRPr lang="en-US" dirty="0">
              <a:latin typeface="Rockwell"/>
            </a:endParaRPr>
          </a:p>
        </p:txBody>
      </p:sp>
      <p:sp>
        <p:nvSpPr>
          <p:cNvPr id="3" name="Content Placeholder 2">
            <a:extLst>
              <a:ext uri="{FF2B5EF4-FFF2-40B4-BE49-F238E27FC236}">
                <a16:creationId xmlns:a16="http://schemas.microsoft.com/office/drawing/2014/main" id="{C6EF402D-69EC-4054-96F9-53F1D33B4536}"/>
              </a:ext>
            </a:extLst>
          </p:cNvPr>
          <p:cNvSpPr>
            <a:spLocks noGrp="1"/>
          </p:cNvSpPr>
          <p:nvPr>
            <p:ph idx="1"/>
          </p:nvPr>
        </p:nvSpPr>
        <p:spPr>
          <a:xfrm>
            <a:off x="2201026" y="1128532"/>
            <a:ext cx="7502400" cy="5206403"/>
          </a:xfrm>
        </p:spPr>
        <p:txBody>
          <a:bodyPr vert="horz" lIns="0" tIns="0" rIns="0" bIns="0" rtlCol="0" anchor="t">
            <a:normAutofit/>
          </a:bodyPr>
          <a:lstStyle/>
          <a:p>
            <a:pPr marL="342900" lvl="1" indent="0">
              <a:lnSpc>
                <a:spcPct val="100000"/>
              </a:lnSpc>
              <a:spcBef>
                <a:spcPts val="0"/>
              </a:spcBef>
              <a:buNone/>
            </a:pPr>
            <a:r>
              <a:rPr lang="en-US" sz="2400" dirty="0">
                <a:ea typeface="+mn-lt"/>
                <a:cs typeface="+mn-lt"/>
              </a:rPr>
              <a:t>If you are the Special Areas Manager:</a:t>
            </a:r>
          </a:p>
          <a:p>
            <a:pPr marL="342900" lvl="1" indent="0">
              <a:lnSpc>
                <a:spcPct val="100000"/>
              </a:lnSpc>
              <a:spcBef>
                <a:spcPts val="0"/>
              </a:spcBef>
              <a:buNone/>
            </a:pPr>
            <a:endParaRPr lang="en-US" sz="2400" dirty="0">
              <a:ea typeface="+mn-lt"/>
              <a:cs typeface="+mn-lt"/>
            </a:endParaRPr>
          </a:p>
          <a:p>
            <a:pPr lvl="1">
              <a:lnSpc>
                <a:spcPct val="100000"/>
              </a:lnSpc>
              <a:spcBef>
                <a:spcPts val="0"/>
              </a:spcBef>
            </a:pPr>
            <a:r>
              <a:rPr lang="en-US" sz="2400" dirty="0">
                <a:ea typeface="+mn-lt"/>
                <a:cs typeface="+mn-lt"/>
              </a:rPr>
              <a:t>Plan your district orientations.</a:t>
            </a:r>
          </a:p>
          <a:p>
            <a:pPr lvl="1">
              <a:lnSpc>
                <a:spcPct val="100000"/>
              </a:lnSpc>
              <a:spcBef>
                <a:spcPts val="0"/>
              </a:spcBef>
            </a:pPr>
            <a:r>
              <a:rPr lang="en-US" sz="2400" dirty="0">
                <a:ea typeface="+mn-lt"/>
                <a:cs typeface="+mn-lt"/>
              </a:rPr>
              <a:t>Set up your account in Moodle.</a:t>
            </a:r>
            <a:endParaRPr lang="en-US" dirty="0">
              <a:cs typeface="Calibri" panose="020F0502020204030204"/>
            </a:endParaRPr>
          </a:p>
          <a:p>
            <a:pPr lvl="1">
              <a:lnSpc>
                <a:spcPct val="100000"/>
              </a:lnSpc>
              <a:spcBef>
                <a:spcPts val="0"/>
              </a:spcBef>
            </a:pPr>
            <a:r>
              <a:rPr lang="en-US" sz="2400" dirty="0">
                <a:cs typeface="Calibri"/>
              </a:rPr>
              <a:t>Send to your evaluators and mentors:</a:t>
            </a:r>
          </a:p>
          <a:p>
            <a:pPr lvl="2">
              <a:lnSpc>
                <a:spcPct val="100000"/>
              </a:lnSpc>
              <a:spcBef>
                <a:spcPts val="0"/>
              </a:spcBef>
            </a:pPr>
            <a:r>
              <a:rPr lang="en-US" sz="2000" dirty="0">
                <a:cs typeface="Calibri"/>
              </a:rPr>
              <a:t>Quick Guide on setting up a Moodle account</a:t>
            </a:r>
          </a:p>
          <a:p>
            <a:pPr lvl="1">
              <a:lnSpc>
                <a:spcPct val="100000"/>
              </a:lnSpc>
              <a:spcBef>
                <a:spcPts val="0"/>
              </a:spcBef>
            </a:pPr>
            <a:r>
              <a:rPr lang="en-US" sz="2300" dirty="0">
                <a:cs typeface="Calibri"/>
              </a:rPr>
              <a:t>Set up your evaluations in SCLead if you are the ADEPT coordinator. </a:t>
            </a:r>
          </a:p>
          <a:p>
            <a:pPr marL="685800" lvl="2" indent="0">
              <a:lnSpc>
                <a:spcPct val="100000"/>
              </a:lnSpc>
              <a:spcBef>
                <a:spcPts val="0"/>
              </a:spcBef>
              <a:buNone/>
            </a:pPr>
            <a:endParaRPr lang="en-US" dirty="0">
              <a:cs typeface="Calibri"/>
            </a:endParaRPr>
          </a:p>
          <a:p>
            <a:pPr marL="685800" lvl="2" indent="0">
              <a:lnSpc>
                <a:spcPct val="100000"/>
              </a:lnSpc>
              <a:spcBef>
                <a:spcPts val="0"/>
              </a:spcBef>
              <a:buNone/>
            </a:pPr>
            <a:endParaRPr lang="en-US" dirty="0">
              <a:cs typeface="Calibri"/>
            </a:endParaRPr>
          </a:p>
          <a:p>
            <a:pPr lvl="2">
              <a:lnSpc>
                <a:spcPct val="100000"/>
              </a:lnSpc>
              <a:spcBef>
                <a:spcPts val="0"/>
              </a:spcBef>
            </a:pPr>
            <a:endParaRPr lang="en-US" dirty="0">
              <a:cs typeface="Calibri"/>
            </a:endParaRPr>
          </a:p>
          <a:p>
            <a:pPr lvl="1">
              <a:lnSpc>
                <a:spcPct val="100000"/>
              </a:lnSpc>
              <a:spcBef>
                <a:spcPts val="0"/>
              </a:spcBef>
            </a:pPr>
            <a:endParaRPr lang="en-US" dirty="0">
              <a:cs typeface="Calibri"/>
            </a:endParaRPr>
          </a:p>
          <a:p>
            <a:pPr marL="342900" lvl="1" indent="0">
              <a:lnSpc>
                <a:spcPct val="100000"/>
              </a:lnSpc>
              <a:spcBef>
                <a:spcPts val="0"/>
              </a:spcBef>
              <a:buNone/>
            </a:pPr>
            <a:endParaRPr lang="en-US" dirty="0">
              <a:cs typeface="Calibri"/>
            </a:endParaRPr>
          </a:p>
          <a:p>
            <a:pPr lvl="2">
              <a:lnSpc>
                <a:spcPct val="100000"/>
              </a:lnSpc>
              <a:spcBef>
                <a:spcPts val="0"/>
              </a:spcBef>
            </a:pPr>
            <a:endParaRPr lang="en-US" dirty="0">
              <a:cs typeface="Calibri"/>
            </a:endParaRPr>
          </a:p>
          <a:p>
            <a:pPr lvl="2">
              <a:lnSpc>
                <a:spcPct val="100000"/>
              </a:lnSpc>
              <a:spcBef>
                <a:spcPts val="0"/>
              </a:spcBef>
            </a:pPr>
            <a:endParaRPr lang="en-US" dirty="0">
              <a:cs typeface="Calibri"/>
            </a:endParaRPr>
          </a:p>
          <a:p>
            <a:pPr lvl="2">
              <a:lnSpc>
                <a:spcPct val="100000"/>
              </a:lnSpc>
              <a:spcBef>
                <a:spcPts val="0"/>
              </a:spcBef>
            </a:pPr>
            <a:endParaRPr lang="en-US" dirty="0">
              <a:cs typeface="Calibri"/>
            </a:endParaRPr>
          </a:p>
          <a:p>
            <a:pPr lvl="2">
              <a:lnSpc>
                <a:spcPct val="100000"/>
              </a:lnSpc>
              <a:spcBef>
                <a:spcPts val="0"/>
              </a:spcBef>
            </a:pPr>
            <a:endParaRPr lang="en-US" dirty="0">
              <a:cs typeface="Calibri"/>
            </a:endParaRPr>
          </a:p>
          <a:p>
            <a:pPr lvl="2">
              <a:lnSpc>
                <a:spcPct val="100000"/>
              </a:lnSpc>
              <a:spcBef>
                <a:spcPts val="0"/>
              </a:spcBef>
            </a:pPr>
            <a:endParaRPr lang="en-US" dirty="0">
              <a:cs typeface="Calibri"/>
            </a:endParaRPr>
          </a:p>
          <a:p>
            <a:endParaRPr lang="en-US" dirty="0">
              <a:cs typeface="Calibri"/>
            </a:endParaRPr>
          </a:p>
        </p:txBody>
      </p:sp>
    </p:spTree>
    <p:extLst>
      <p:ext uri="{BB962C8B-B14F-4D97-AF65-F5344CB8AC3E}">
        <p14:creationId xmlns:p14="http://schemas.microsoft.com/office/powerpoint/2010/main" val="38810011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7A64-BA4C-4EEE-BB97-BABA2A667096}"/>
              </a:ext>
            </a:extLst>
          </p:cNvPr>
          <p:cNvSpPr>
            <a:spLocks noGrp="1"/>
          </p:cNvSpPr>
          <p:nvPr>
            <p:ph type="title"/>
          </p:nvPr>
        </p:nvSpPr>
        <p:spPr>
          <a:xfrm>
            <a:off x="1963946" y="365125"/>
            <a:ext cx="8229600" cy="1097280"/>
          </a:xfrm>
        </p:spPr>
        <p:txBody>
          <a:bodyPr vert="horz" lIns="91440" tIns="45720" rIns="91440" bIns="45720" rtlCol="0" anchor="ctr">
            <a:normAutofit/>
          </a:bodyPr>
          <a:lstStyle/>
          <a:p>
            <a:pPr defTabSz="914400"/>
            <a:r>
              <a:rPr lang="en-US"/>
              <a:t>Wrap-Up and Questions</a:t>
            </a:r>
          </a:p>
        </p:txBody>
      </p:sp>
      <p:pic>
        <p:nvPicPr>
          <p:cNvPr id="6" name="Picture 6" descr="A person sitting on a table&#10;&#10;Description generated with high confidence">
            <a:extLst>
              <a:ext uri="{FF2B5EF4-FFF2-40B4-BE49-F238E27FC236}">
                <a16:creationId xmlns:a16="http://schemas.microsoft.com/office/drawing/2014/main" id="{D26FBC9A-73E0-44B3-8500-588EDE7D63D5}"/>
              </a:ext>
            </a:extLst>
          </p:cNvPr>
          <p:cNvPicPr>
            <a:picLocks noChangeAspect="1"/>
          </p:cNvPicPr>
          <p:nvPr/>
        </p:nvPicPr>
        <p:blipFill rotWithShape="1">
          <a:blip r:embed="rId3"/>
          <a:srcRect t="10803" b="20662"/>
          <a:stretch/>
        </p:blipFill>
        <p:spPr>
          <a:xfrm>
            <a:off x="1963947" y="1665369"/>
            <a:ext cx="8229600" cy="3976306"/>
          </a:xfrm>
          <a:prstGeom prst="rect">
            <a:avLst/>
          </a:prstGeom>
          <a:noFill/>
        </p:spPr>
      </p:pic>
    </p:spTree>
    <p:extLst>
      <p:ext uri="{BB962C8B-B14F-4D97-AF65-F5344CB8AC3E}">
        <p14:creationId xmlns:p14="http://schemas.microsoft.com/office/powerpoint/2010/main" val="121420309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25756"/>
            <a:ext cx="8229600" cy="1188720"/>
          </a:xfrm>
        </p:spPr>
        <p:txBody>
          <a:bodyPr anchor="ctr">
            <a:normAutofit/>
          </a:bodyPr>
          <a:lstStyle/>
          <a:p>
            <a:pPr defTabSz="514350">
              <a:buClr>
                <a:prstClr val="black"/>
              </a:buClr>
              <a:buSzPts val="400"/>
            </a:pPr>
            <a:r>
              <a:rPr lang="en-US" dirty="0"/>
              <a:t>Resources to help you…</a:t>
            </a:r>
            <a:br>
              <a:rPr lang="en-US" dirty="0"/>
            </a:br>
            <a:endParaRPr lang="en-US" dirty="0"/>
          </a:p>
        </p:txBody>
      </p:sp>
      <p:sp>
        <p:nvSpPr>
          <p:cNvPr id="23" name="Text Placeholder 2">
            <a:extLst>
              <a:ext uri="{FF2B5EF4-FFF2-40B4-BE49-F238E27FC236}">
                <a16:creationId xmlns:a16="http://schemas.microsoft.com/office/drawing/2014/main" id="{E9B4AD0D-2F77-0114-B3FD-ABC86E8FFA7A}"/>
              </a:ext>
            </a:extLst>
          </p:cNvPr>
          <p:cNvSpPr>
            <a:spLocks noGrp="1"/>
          </p:cNvSpPr>
          <p:nvPr>
            <p:ph type="body" idx="1"/>
          </p:nvPr>
        </p:nvSpPr>
        <p:spPr>
          <a:xfrm>
            <a:off x="1981199" y="920116"/>
            <a:ext cx="3977639" cy="823912"/>
          </a:xfrm>
        </p:spPr>
        <p:txBody>
          <a:bodyPr/>
          <a:lstStyle/>
          <a:p>
            <a:r>
              <a:rPr lang="en-US" dirty="0"/>
              <a:t>ADEPT 2020 for Special Areas</a:t>
            </a:r>
          </a:p>
        </p:txBody>
      </p:sp>
      <p:pic>
        <p:nvPicPr>
          <p:cNvPr id="4" name="Picture 3">
            <a:extLst>
              <a:ext uri="{FF2B5EF4-FFF2-40B4-BE49-F238E27FC236}">
                <a16:creationId xmlns:a16="http://schemas.microsoft.com/office/drawing/2014/main" id="{FC82BD56-7803-8C49-C7FC-0E0520F8ECA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493302" y="1744028"/>
            <a:ext cx="3109611" cy="3122760"/>
          </a:xfrm>
          <a:prstGeom prst="rect">
            <a:avLst/>
          </a:prstGeom>
          <a:noFill/>
        </p:spPr>
      </p:pic>
      <p:sp>
        <p:nvSpPr>
          <p:cNvPr id="25" name="Text Placeholder 4">
            <a:extLst>
              <a:ext uri="{FF2B5EF4-FFF2-40B4-BE49-F238E27FC236}">
                <a16:creationId xmlns:a16="http://schemas.microsoft.com/office/drawing/2014/main" id="{99BB8438-95C5-9C23-8E3D-1F92F1C74616}"/>
              </a:ext>
            </a:extLst>
          </p:cNvPr>
          <p:cNvSpPr>
            <a:spLocks noGrp="1"/>
          </p:cNvSpPr>
          <p:nvPr>
            <p:ph type="body" sz="quarter" idx="3"/>
          </p:nvPr>
        </p:nvSpPr>
        <p:spPr>
          <a:xfrm>
            <a:off x="7612382" y="1779747"/>
            <a:ext cx="3977640" cy="823912"/>
          </a:xfrm>
        </p:spPr>
        <p:txBody>
          <a:bodyPr/>
          <a:lstStyle/>
          <a:p>
            <a:r>
              <a:rPr lang="en-US" dirty="0"/>
              <a:t>Or reach out to:</a:t>
            </a:r>
          </a:p>
        </p:txBody>
      </p:sp>
      <p:sp>
        <p:nvSpPr>
          <p:cNvPr id="27" name="Content Placeholder 5">
            <a:extLst>
              <a:ext uri="{FF2B5EF4-FFF2-40B4-BE49-F238E27FC236}">
                <a16:creationId xmlns:a16="http://schemas.microsoft.com/office/drawing/2014/main" id="{6873AD33-F569-4FAD-1DA5-0544DF212FA0}"/>
              </a:ext>
            </a:extLst>
          </p:cNvPr>
          <p:cNvSpPr>
            <a:spLocks noGrp="1"/>
          </p:cNvSpPr>
          <p:nvPr>
            <p:ph sz="quarter" idx="4"/>
          </p:nvPr>
        </p:nvSpPr>
        <p:spPr>
          <a:xfrm>
            <a:off x="7338060" y="2505074"/>
            <a:ext cx="3977640" cy="2467152"/>
          </a:xfrm>
        </p:spPr>
        <p:txBody>
          <a:bodyPr/>
          <a:lstStyle/>
          <a:p>
            <a:pPr marL="0" indent="0">
              <a:buNone/>
            </a:pPr>
            <a:endParaRPr lang="en-US" dirty="0"/>
          </a:p>
          <a:p>
            <a:pPr marL="0" indent="0">
              <a:buNone/>
            </a:pPr>
            <a:r>
              <a:rPr lang="en-US" dirty="0"/>
              <a:t>Or your district’s ADEPT contact in our office</a:t>
            </a:r>
          </a:p>
          <a:p>
            <a:endParaRPr lang="en-US" dirty="0"/>
          </a:p>
          <a:p>
            <a:endParaRPr lang="en-US" dirty="0"/>
          </a:p>
        </p:txBody>
      </p:sp>
      <p:sp>
        <p:nvSpPr>
          <p:cNvPr id="3" name="Text Placeholder 2">
            <a:extLst>
              <a:ext uri="{FF2B5EF4-FFF2-40B4-BE49-F238E27FC236}">
                <a16:creationId xmlns:a16="http://schemas.microsoft.com/office/drawing/2014/main" id="{A66D26F5-C326-3A2C-6A35-C88B8D8E3EA8}"/>
              </a:ext>
            </a:extLst>
          </p:cNvPr>
          <p:cNvSpPr txBox="1">
            <a:spLocks/>
          </p:cNvSpPr>
          <p:nvPr/>
        </p:nvSpPr>
        <p:spPr>
          <a:xfrm>
            <a:off x="1696392" y="4866788"/>
            <a:ext cx="3977639" cy="823912"/>
          </a:xfrm>
          <a:prstGeom prst="rect">
            <a:avLst/>
          </a:prstGeom>
        </p:spPr>
        <p:txBody>
          <a:bodyPr vert="horz" lIns="91440" tIns="45720" rIns="91440" bIns="45720" rtlCol="0" anchor="b">
            <a:normAutofit/>
          </a:bodyPr>
          <a:lstStyle>
            <a:lvl1pPr marL="0" indent="0" algn="l" defTabSz="685800" rtl="0" eaLnBrk="1" latinLnBrk="0" hangingPunct="1">
              <a:lnSpc>
                <a:spcPct val="90000"/>
              </a:lnSpc>
              <a:spcBef>
                <a:spcPts val="750"/>
              </a:spcBef>
              <a:buFont typeface="Arial" panose="020B0604020202020204" pitchFamily="34" charset="0"/>
              <a:buNone/>
              <a:defRPr sz="2100" b="1" kern="1200">
                <a:solidFill>
                  <a:schemeClr val="tx1"/>
                </a:solidFill>
                <a:latin typeface="Trebuchet MS" panose="020B0603020202020204" pitchFamily="34"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500" b="1" kern="1200">
                <a:solidFill>
                  <a:schemeClr val="tx1"/>
                </a:solidFill>
                <a:latin typeface="Trebuchet MS" panose="020B0603020202020204" pitchFamily="34" charset="0"/>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350" b="1" kern="1200">
                <a:solidFill>
                  <a:schemeClr val="tx1"/>
                </a:solidFill>
                <a:latin typeface="Trebuchet MS" panose="020B0603020202020204" pitchFamily="34" charset="0"/>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Trebuchet MS" panose="020B0603020202020204" pitchFamily="34" charset="0"/>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Trebuchet MS" panose="020B0603020202020204" pitchFamily="34" charset="0"/>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4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3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2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dirty="0">
                <a:hlinkClick r:id="rId4"/>
              </a:rPr>
              <a:t>Special Areas Managers Folder</a:t>
            </a:r>
            <a:r>
              <a:rPr lang="en-US" dirty="0"/>
              <a:t> </a:t>
            </a:r>
          </a:p>
          <a:p>
            <a:r>
              <a:rPr lang="en-US" dirty="0"/>
              <a:t>Including “Click” Guides</a:t>
            </a:r>
          </a:p>
        </p:txBody>
      </p:sp>
    </p:spTree>
    <p:extLst>
      <p:ext uri="{BB962C8B-B14F-4D97-AF65-F5344CB8AC3E}">
        <p14:creationId xmlns:p14="http://schemas.microsoft.com/office/powerpoint/2010/main" val="23748801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C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DE" id="{9F14E81E-F01F-4A7F-9075-39DCC0C9EC5D}" vid="{690AEF95-C99F-4912-B107-6FA548126A5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DE PPT template" id="{E896C720-5796-42B1-9AF8-CDB6756974B6}" vid="{D8D80207-EDAD-40AD-97C0-5AF5C69E7A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10" ma:contentTypeDescription="Create a new document." ma:contentTypeScope="" ma:versionID="21b7034fa82626bf1b5adf011535be01">
  <xsd:schema xmlns:xsd="http://www.w3.org/2001/XMLSchema" xmlns:xs="http://www.w3.org/2001/XMLSchema" xmlns:p="http://schemas.microsoft.com/office/2006/metadata/properties" xmlns:ns2="7f0fe311-0204-429c-a2bc-24ba943d24fb" xmlns:ns3="1e6b1b95-266c-4465-a3ac-1ee31b0531ae" targetNamespace="http://schemas.microsoft.com/office/2006/metadata/properties" ma:root="true" ma:fieldsID="bc59ec6da0de1d11fd1bc96850fd9993" ns2:_="" ns3:_="">
    <xsd:import namespace="7f0fe311-0204-429c-a2bc-24ba943d24fb"/>
    <xsd:import namespace="1e6b1b95-266c-4465-a3ac-1ee31b0531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e6b1b95-266c-4465-a3ac-1ee31b0531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1e6b1b95-266c-4465-a3ac-1ee31b0531ae">
      <UserInfo>
        <DisplayName>Flythe, Beverly</DisplayName>
        <AccountId>12</AccountId>
        <AccountType/>
      </UserInfo>
      <UserInfo>
        <DisplayName>Howard, Kimberly</DisplayName>
        <AccountId>13</AccountId>
        <AccountType/>
      </UserInfo>
      <UserInfo>
        <DisplayName>Toal-Mandsager, Lilla</DisplayName>
        <AccountId>6</AccountId>
        <AccountType/>
      </UserInfo>
    </SharedWithUsers>
  </documentManagement>
</p:properties>
</file>

<file path=customXml/itemProps1.xml><?xml version="1.0" encoding="utf-8"?>
<ds:datastoreItem xmlns:ds="http://schemas.openxmlformats.org/officeDocument/2006/customXml" ds:itemID="{1519ED5E-1BE4-4C7B-9D27-13DC6BC5606B}">
  <ds:schemaRefs>
    <ds:schemaRef ds:uri="http://schemas.microsoft.com/sharepoint/v3/contenttype/forms"/>
  </ds:schemaRefs>
</ds:datastoreItem>
</file>

<file path=customXml/itemProps2.xml><?xml version="1.0" encoding="utf-8"?>
<ds:datastoreItem xmlns:ds="http://schemas.openxmlformats.org/officeDocument/2006/customXml" ds:itemID="{0E700BA4-4C68-4D70-B6CC-A020D69ED5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0fe311-0204-429c-a2bc-24ba943d24fb"/>
    <ds:schemaRef ds:uri="1e6b1b95-266c-4465-a3ac-1ee31b0531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2254A5D-81D6-4817-B201-CBBD8EB5F264}">
  <ds:schemaRefs>
    <ds:schemaRef ds:uri="http://schemas.microsoft.com/office/infopath/2007/PartnerControls"/>
    <ds:schemaRef ds:uri="http://schemas.openxmlformats.org/package/2006/metadata/core-properties"/>
    <ds:schemaRef ds:uri="http://purl.org/dc/elements/1.1/"/>
    <ds:schemaRef ds:uri="1e6b1b95-266c-4465-a3ac-1ee31b0531ae"/>
    <ds:schemaRef ds:uri="http://purl.org/dc/dcmitype/"/>
    <ds:schemaRef ds:uri="http://schemas.microsoft.com/office/2006/documentManagement/types"/>
    <ds:schemaRef ds:uri="http://schemas.microsoft.com/office/2006/metadata/properties"/>
    <ds:schemaRef ds:uri="7f0fe311-0204-429c-a2bc-24ba943d24fb"/>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SCDE</Template>
  <TotalTime>8423</TotalTime>
  <Words>11718</Words>
  <Application>Microsoft Office PowerPoint</Application>
  <PresentationFormat>Widescreen</PresentationFormat>
  <Paragraphs>1081</Paragraphs>
  <Slides>93</Slides>
  <Notes>93</Notes>
  <HiddenSlides>6</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93</vt:i4>
      </vt:variant>
    </vt:vector>
  </HeadingPairs>
  <TitlesOfParts>
    <vt:vector size="104" baseType="lpstr">
      <vt:lpstr>Arial,Sans-Serif</vt:lpstr>
      <vt:lpstr>Arial</vt:lpstr>
      <vt:lpstr>Calibri</vt:lpstr>
      <vt:lpstr>Constantia</vt:lpstr>
      <vt:lpstr>Rockwell</vt:lpstr>
      <vt:lpstr>Source Sans Pro</vt:lpstr>
      <vt:lpstr>Trebuchet MS</vt:lpstr>
      <vt:lpstr>Wingdings</vt:lpstr>
      <vt:lpstr>Wingdings 3</vt:lpstr>
      <vt:lpstr>SCDE</vt:lpstr>
      <vt:lpstr>Custom Design</vt:lpstr>
      <vt:lpstr>Welcome!</vt:lpstr>
      <vt:lpstr>Objectives</vt:lpstr>
      <vt:lpstr>Examine Your Emoji Emotion…</vt:lpstr>
      <vt:lpstr>Agenda</vt:lpstr>
      <vt:lpstr>Virtual Training Norms</vt:lpstr>
      <vt:lpstr>Training Requirements</vt:lpstr>
      <vt:lpstr>As a Special Areas Manager (SAM)…</vt:lpstr>
      <vt:lpstr>Overview of Special Areas Evaluations </vt:lpstr>
      <vt:lpstr>Special Areas Evaluation Revision Timeline</vt:lpstr>
      <vt:lpstr>Advisory Groups</vt:lpstr>
      <vt:lpstr>Major Changes</vt:lpstr>
      <vt:lpstr>Alignment to National Standards/Organizations</vt:lpstr>
      <vt:lpstr>Year-Long Guiding Document (instead of Long-Range Plan)</vt:lpstr>
      <vt:lpstr>Reflections and Conferences</vt:lpstr>
      <vt:lpstr>Collaborative Activity 1 Looks Like/Sounds Like: School Counselor </vt:lpstr>
      <vt:lpstr>Elements of Effective Practice</vt:lpstr>
      <vt:lpstr>Understanding the Rubric</vt:lpstr>
      <vt:lpstr>South Carolina Speech-Language Rubric</vt:lpstr>
      <vt:lpstr>   South Carolina School Counselor Rubric</vt:lpstr>
      <vt:lpstr>   South Carolina School Librarian Rubric</vt:lpstr>
      <vt:lpstr>Parts of the Rubric</vt:lpstr>
      <vt:lpstr>Growth Mindset</vt:lpstr>
      <vt:lpstr>Administrative Support</vt:lpstr>
      <vt:lpstr>Domain Weightings for SLPs</vt:lpstr>
      <vt:lpstr>Domain Weightings for School Counselors</vt:lpstr>
      <vt:lpstr>Domain Weightings for School Librarians</vt:lpstr>
      <vt:lpstr>Activity 2: Looks Like/Sounds Like</vt:lpstr>
      <vt:lpstr>Looks Like/Sounds Like</vt:lpstr>
      <vt:lpstr>Evaluation Process and Evidence Collection</vt:lpstr>
      <vt:lpstr>Contract Levels and Evaluation Types</vt:lpstr>
      <vt:lpstr>Reminders for Evaluation Set-up</vt:lpstr>
      <vt:lpstr>Speech Language Professionals</vt:lpstr>
      <vt:lpstr>Overview for Speech-Language Professionals</vt:lpstr>
      <vt:lpstr>Speech-Language Professionals </vt:lpstr>
      <vt:lpstr>Speech-Language Professional FAQ ​</vt:lpstr>
      <vt:lpstr>Speech-Language Professional</vt:lpstr>
      <vt:lpstr>Pre-Conference Form</vt:lpstr>
      <vt:lpstr>Observations: Scripting</vt:lpstr>
      <vt:lpstr>Worksheet</vt:lpstr>
      <vt:lpstr>Worksheet, Lesson Type</vt:lpstr>
      <vt:lpstr>Worksheet, Domain</vt:lpstr>
      <vt:lpstr>Observations: Self-Reflection</vt:lpstr>
      <vt:lpstr>Observations: Post-Conference</vt:lpstr>
      <vt:lpstr>Scoring</vt:lpstr>
      <vt:lpstr>Consensus Scoring</vt:lpstr>
      <vt:lpstr>Scoring Signatures</vt:lpstr>
      <vt:lpstr>Overall Process Review</vt:lpstr>
      <vt:lpstr>Professionalism Rubric</vt:lpstr>
      <vt:lpstr>Results</vt:lpstr>
      <vt:lpstr>School Counselors</vt:lpstr>
      <vt:lpstr>Overview for School Counselors</vt:lpstr>
      <vt:lpstr>School Counselor </vt:lpstr>
      <vt:lpstr>School Counselor Observations</vt:lpstr>
      <vt:lpstr>School Counselor Plan</vt:lpstr>
      <vt:lpstr>Plan</vt:lpstr>
      <vt:lpstr>Annual Calendar</vt:lpstr>
      <vt:lpstr>Annual Calendar, cont.</vt:lpstr>
      <vt:lpstr>Required Student Growth Goal</vt:lpstr>
      <vt:lpstr>School Librarians</vt:lpstr>
      <vt:lpstr>Overview for School Librarians</vt:lpstr>
      <vt:lpstr>School Librarians </vt:lpstr>
      <vt:lpstr>School Librarian Observations</vt:lpstr>
      <vt:lpstr>School Librarian Plan</vt:lpstr>
      <vt:lpstr>Roles of Evaluation Team Members</vt:lpstr>
      <vt:lpstr>Review time: Conferences Why is the Pre-Conference Important?</vt:lpstr>
      <vt:lpstr>Purpose of the Pre-Conference</vt:lpstr>
      <vt:lpstr>Pre-Conferences for School Librarians</vt:lpstr>
      <vt:lpstr>Activity 3: Pre-Conference</vt:lpstr>
      <vt:lpstr>Pre-conference Evidence</vt:lpstr>
      <vt:lpstr>Review time: Reminder!  Pre-Conference Questions Required</vt:lpstr>
      <vt:lpstr>Reminder time: Observations Scripting &amp; Scoring</vt:lpstr>
      <vt:lpstr>Reminder time: Information Messages Where is the Edit button? </vt:lpstr>
      <vt:lpstr>Questions? </vt:lpstr>
      <vt:lpstr>Moodle Management</vt:lpstr>
      <vt:lpstr>Special Areas Manager: How to Set Up Your Account in Moodle</vt:lpstr>
      <vt:lpstr>Special Areas Manager: How to Set Up Your Account in Moodle</vt:lpstr>
      <vt:lpstr>Special Areas Manager: How to Set Up Evaluators in Moodle</vt:lpstr>
      <vt:lpstr>Special Areas Manager: How to Set Up Evaluators in Moodle</vt:lpstr>
      <vt:lpstr>Special Areas Managers: How to Set Up Evaluators  in Moodle</vt:lpstr>
      <vt:lpstr>Special Areas Managers: How to Set Up Evaluators in Moodle</vt:lpstr>
      <vt:lpstr>Special Areas Managers: How to Set Up Evaluators in Moodle</vt:lpstr>
      <vt:lpstr>Special Areas Managers: Evaluator Set Up, cont.</vt:lpstr>
      <vt:lpstr>Special Areas Managers: Moodle, cont.</vt:lpstr>
      <vt:lpstr>Special Areas Managers: How to Set Up Evaluators in Moodle</vt:lpstr>
      <vt:lpstr>Special Areas Managers: How to Set Up Evaluators in  Moodle</vt:lpstr>
      <vt:lpstr>Maintaining a List</vt:lpstr>
      <vt:lpstr>How Certification Will Work</vt:lpstr>
      <vt:lpstr>List of Evaluator Credentials</vt:lpstr>
      <vt:lpstr>Requirements for District Orientations</vt:lpstr>
      <vt:lpstr>Crosswalks for Special Areas/SCTS 4.0</vt:lpstr>
      <vt:lpstr>Now What?</vt:lpstr>
      <vt:lpstr>Wrap-Up and Questions</vt:lpstr>
      <vt:lpstr>Resources to help you… </vt:lpstr>
    </vt:vector>
  </TitlesOfParts>
  <Company>SCDE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Areas Manager Training 2024</dc:title>
  <dc:creator>South Carolina Department of Education</dc:creator>
  <cp:lastModifiedBy>Templeton, Samuel</cp:lastModifiedBy>
  <cp:revision>64</cp:revision>
  <cp:lastPrinted>2024-07-12T15:32:07Z</cp:lastPrinted>
  <dcterms:created xsi:type="dcterms:W3CDTF">2017-08-14T13:57:44Z</dcterms:created>
  <dcterms:modified xsi:type="dcterms:W3CDTF">2024-12-06T14:09:23Z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ies>
</file>