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634" y="-2779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8380" y="474980"/>
            <a:ext cx="6012815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bflythe@ed.sc.gov" TargetMode="External"/><Relationship Id="rId2" Type="http://schemas.openxmlformats.org/officeDocument/2006/relationships/hyperlink" Target="mailto:no_reply@ed.sc.go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khoward@ed.sc.gov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Quick</a:t>
            </a:r>
            <a:r>
              <a:rPr spc="-85" dirty="0"/>
              <a:t> </a:t>
            </a:r>
            <a:r>
              <a:rPr dirty="0"/>
              <a:t>Guide</a:t>
            </a:r>
            <a:r>
              <a:rPr spc="-35" dirty="0"/>
              <a:t> </a:t>
            </a:r>
            <a:r>
              <a:rPr dirty="0"/>
              <a:t>for</a:t>
            </a:r>
            <a:r>
              <a:rPr spc="-25" dirty="0"/>
              <a:t> </a:t>
            </a:r>
            <a:r>
              <a:rPr dirty="0"/>
              <a:t>Special</a:t>
            </a:r>
            <a:r>
              <a:rPr spc="-50" dirty="0"/>
              <a:t> </a:t>
            </a:r>
            <a:r>
              <a:rPr dirty="0"/>
              <a:t>Areas</a:t>
            </a:r>
            <a:r>
              <a:rPr spc="-10" dirty="0"/>
              <a:t> Managers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2600" y="1435100"/>
            <a:ext cx="6036310" cy="815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Calibri"/>
                <a:cs typeface="Calibri"/>
              </a:rPr>
              <a:t>To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Set</a:t>
            </a:r>
            <a:r>
              <a:rPr sz="1400" b="1" spc="-3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Up</a:t>
            </a:r>
            <a:r>
              <a:rPr sz="1400" b="1" spc="-3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Your</a:t>
            </a:r>
            <a:r>
              <a:rPr sz="1400" b="1" spc="-6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Own</a:t>
            </a:r>
            <a:r>
              <a:rPr sz="1400" b="1" spc="-10" dirty="0">
                <a:latin typeface="Calibri"/>
                <a:cs typeface="Calibri"/>
              </a:rPr>
              <a:t> Account:</a:t>
            </a:r>
            <a:endParaRPr sz="1400">
              <a:latin typeface="Calibri"/>
              <a:cs typeface="Calibri"/>
            </a:endParaRPr>
          </a:p>
          <a:p>
            <a:pPr marL="469900" marR="5080" indent="-228600">
              <a:lnSpc>
                <a:spcPct val="102400"/>
              </a:lnSpc>
              <a:spcBef>
                <a:spcPts val="1100"/>
              </a:spcBef>
            </a:pPr>
            <a:r>
              <a:rPr sz="1400" dirty="0">
                <a:latin typeface="Calibri"/>
                <a:cs typeface="Calibri"/>
              </a:rPr>
              <a:t>1.</a:t>
            </a:r>
            <a:r>
              <a:rPr sz="1400" spc="3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Log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onto</a:t>
            </a:r>
            <a:r>
              <a:rPr sz="1400" spc="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Moodle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at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https://scleaders.mrooms.net</a:t>
            </a:r>
            <a:r>
              <a:rPr sz="1400" dirty="0">
                <a:latin typeface="Calibri"/>
                <a:cs typeface="Calibri"/>
              </a:rPr>
              <a:t>.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At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top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left-</a:t>
            </a:r>
            <a:r>
              <a:rPr sz="1400" dirty="0">
                <a:latin typeface="Calibri"/>
                <a:cs typeface="Calibri"/>
              </a:rPr>
              <a:t>hand</a:t>
            </a:r>
            <a:r>
              <a:rPr sz="1400" spc="2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side, </a:t>
            </a:r>
            <a:r>
              <a:rPr sz="1400" dirty="0">
                <a:latin typeface="Calibri"/>
                <a:cs typeface="Calibri"/>
              </a:rPr>
              <a:t>click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on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“New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Account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Signup”.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5" name="object 5" descr="Decorative"/>
          <p:cNvGrpSpPr/>
          <p:nvPr/>
        </p:nvGrpSpPr>
        <p:grpSpPr>
          <a:xfrm>
            <a:off x="495300" y="2123440"/>
            <a:ext cx="6507480" cy="3020695"/>
            <a:chOff x="495300" y="2123440"/>
            <a:chExt cx="6507480" cy="302069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5300" y="2410371"/>
              <a:ext cx="6507322" cy="273367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9119" y="2123440"/>
              <a:ext cx="513079" cy="72389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38175" y="2152925"/>
              <a:ext cx="248285" cy="431800"/>
            </a:xfrm>
            <a:custGeom>
              <a:avLst/>
              <a:gdLst/>
              <a:ahLst/>
              <a:cxnLst/>
              <a:rect l="l" t="t" r="r" b="b"/>
              <a:pathLst>
                <a:path w="248284" h="431800">
                  <a:moveTo>
                    <a:pt x="0" y="0"/>
                  </a:moveTo>
                  <a:lnTo>
                    <a:pt x="247853" y="431749"/>
                  </a:lnTo>
                </a:path>
              </a:pathLst>
            </a:custGeom>
            <a:ln w="38100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26989" y="2539695"/>
              <a:ext cx="106680" cy="127635"/>
            </a:xfrm>
            <a:custGeom>
              <a:avLst/>
              <a:gdLst/>
              <a:ahLst/>
              <a:cxnLst/>
              <a:rect l="l" t="t" r="r" b="b"/>
              <a:pathLst>
                <a:path w="106680" h="127635">
                  <a:moveTo>
                    <a:pt x="99123" y="0"/>
                  </a:moveTo>
                  <a:lnTo>
                    <a:pt x="0" y="56896"/>
                  </a:lnTo>
                  <a:lnTo>
                    <a:pt x="106464" y="127584"/>
                  </a:lnTo>
                  <a:lnTo>
                    <a:pt x="99123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" name="object 4"/>
          <p:cNvSpPr txBox="1"/>
          <p:nvPr/>
        </p:nvSpPr>
        <p:spPr>
          <a:xfrm>
            <a:off x="711200" y="5313679"/>
            <a:ext cx="447548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2.</a:t>
            </a:r>
            <a:r>
              <a:rPr sz="1400" spc="3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Fill</a:t>
            </a:r>
            <a:r>
              <a:rPr sz="1400" spc="-6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Registration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Page,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using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your</a:t>
            </a:r>
            <a:r>
              <a:rPr sz="1400" spc="-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work</a:t>
            </a:r>
            <a:r>
              <a:rPr sz="1400" spc="-6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email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address.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0" name="object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3900" y="5769855"/>
            <a:ext cx="1705609" cy="28155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Quick</a:t>
            </a:r>
            <a:r>
              <a:rPr spc="-85" dirty="0"/>
              <a:t> </a:t>
            </a:r>
            <a:r>
              <a:rPr dirty="0"/>
              <a:t>Guide</a:t>
            </a:r>
            <a:r>
              <a:rPr spc="-35" dirty="0"/>
              <a:t> </a:t>
            </a:r>
            <a:r>
              <a:rPr dirty="0"/>
              <a:t>for</a:t>
            </a:r>
            <a:r>
              <a:rPr spc="-25" dirty="0"/>
              <a:t> </a:t>
            </a:r>
            <a:r>
              <a:rPr dirty="0"/>
              <a:t>Special</a:t>
            </a:r>
            <a:r>
              <a:rPr spc="-50" dirty="0"/>
              <a:t> </a:t>
            </a:r>
            <a:r>
              <a:rPr dirty="0"/>
              <a:t>Areas</a:t>
            </a:r>
            <a:r>
              <a:rPr spc="-10" dirty="0"/>
              <a:t> Managers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1200" y="1239519"/>
            <a:ext cx="6417310" cy="282448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241300" marR="44450" indent="-229235">
              <a:lnSpc>
                <a:spcPct val="102400"/>
              </a:lnSpc>
              <a:spcBef>
                <a:spcPts val="60"/>
              </a:spcBef>
              <a:buAutoNum type="arabicPeriod" startAt="3"/>
              <a:tabLst>
                <a:tab pos="241935" algn="l"/>
              </a:tabLst>
            </a:pPr>
            <a:r>
              <a:rPr sz="1400" dirty="0">
                <a:latin typeface="Calibri"/>
                <a:cs typeface="Calibri"/>
              </a:rPr>
              <a:t>You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receive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email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from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  <a:hlinkClick r:id="rId2"/>
              </a:rPr>
              <a:t>no_reply@ed.sc.gov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that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needs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your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timely </a:t>
            </a:r>
            <a:r>
              <a:rPr sz="1400" spc="-10" dirty="0">
                <a:latin typeface="Calibri"/>
                <a:cs typeface="Calibri"/>
              </a:rPr>
              <a:t>attention. </a:t>
            </a:r>
            <a:r>
              <a:rPr sz="1400" dirty="0">
                <a:latin typeface="Calibri"/>
                <a:cs typeface="Calibri"/>
              </a:rPr>
              <a:t>Verify your</a:t>
            </a:r>
            <a:r>
              <a:rPr sz="1400" spc="-10" dirty="0">
                <a:latin typeface="Calibri"/>
                <a:cs typeface="Calibri"/>
              </a:rPr>
              <a:t> email.</a:t>
            </a:r>
            <a:endParaRPr sz="14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20"/>
              </a:spcBef>
              <a:buAutoNum type="arabicPeriod" startAt="3"/>
              <a:tabLst>
                <a:tab pos="241935" algn="l"/>
              </a:tabLst>
            </a:pPr>
            <a:r>
              <a:rPr sz="1400" dirty="0">
                <a:latin typeface="Calibri"/>
                <a:cs typeface="Calibri"/>
              </a:rPr>
              <a:t>Send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email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Beverly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Flythe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  <a:hlinkClick r:id="rId3"/>
              </a:rPr>
              <a:t>bflythe@ed.sc.gov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tell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her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have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registered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as</a:t>
            </a:r>
            <a:endParaRPr sz="1400">
              <a:latin typeface="Calibri"/>
              <a:cs typeface="Calibri"/>
            </a:endParaRPr>
          </a:p>
          <a:p>
            <a:pPr marL="241300" marR="5080">
              <a:lnSpc>
                <a:spcPct val="101200"/>
              </a:lnSpc>
              <a:spcBef>
                <a:spcPts val="20"/>
              </a:spcBef>
            </a:pPr>
            <a:r>
              <a:rPr sz="1400" dirty="0">
                <a:latin typeface="Calibri"/>
                <a:cs typeface="Calibri"/>
              </a:rPr>
              <a:t>the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District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Areas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Manager.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She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grant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credentials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need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as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the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Areas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Manager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if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have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attended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 Special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Areas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Management</a:t>
            </a:r>
            <a:r>
              <a:rPr sz="1400" spc="-10" dirty="0">
                <a:latin typeface="Calibri"/>
                <a:cs typeface="Calibri"/>
              </a:rPr>
              <a:t> training.</a:t>
            </a:r>
            <a:endParaRPr sz="1400">
              <a:latin typeface="Calibri"/>
              <a:cs typeface="Calibri"/>
            </a:endParaRPr>
          </a:p>
          <a:p>
            <a:pPr marL="441959">
              <a:lnSpc>
                <a:spcPct val="100000"/>
              </a:lnSpc>
              <a:spcBef>
                <a:spcPts val="40"/>
              </a:spcBef>
            </a:pPr>
            <a:r>
              <a:rPr sz="1400" dirty="0">
                <a:latin typeface="Calibri"/>
                <a:cs typeface="Calibri"/>
              </a:rPr>
              <a:t>You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then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be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able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proceed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Moodle.</a:t>
            </a:r>
            <a:endParaRPr sz="14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20"/>
              </a:spcBef>
              <a:buAutoNum type="arabicPeriod" startAt="5"/>
              <a:tabLst>
                <a:tab pos="241935" algn="l"/>
              </a:tabLst>
            </a:pPr>
            <a:r>
              <a:rPr sz="1400" dirty="0">
                <a:latin typeface="Calibri"/>
                <a:cs typeface="Calibri"/>
              </a:rPr>
              <a:t>Send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Quick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Guide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for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Evaluators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evaluators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who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need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be</a:t>
            </a:r>
            <a:endParaRPr sz="1400">
              <a:latin typeface="Calibri"/>
              <a:cs typeface="Calibri"/>
            </a:endParaRPr>
          </a:p>
          <a:p>
            <a:pPr marL="241300" marR="55244">
              <a:lnSpc>
                <a:spcPct val="101200"/>
              </a:lnSpc>
              <a:spcBef>
                <a:spcPts val="20"/>
              </a:spcBef>
            </a:pPr>
            <a:r>
              <a:rPr sz="1400" dirty="0">
                <a:latin typeface="Calibri"/>
                <a:cs typeface="Calibri"/>
              </a:rPr>
              <a:t>trained,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and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ensure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that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they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have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copy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2020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Guidelines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for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appropriate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Areas.</a:t>
            </a:r>
            <a:endParaRPr sz="1400">
              <a:latin typeface="Calibri"/>
              <a:cs typeface="Calibri"/>
            </a:endParaRPr>
          </a:p>
          <a:p>
            <a:pPr marL="241300" indent="-229235">
              <a:lnSpc>
                <a:spcPct val="100000"/>
              </a:lnSpc>
              <a:spcBef>
                <a:spcPts val="20"/>
              </a:spcBef>
              <a:buAutoNum type="arabicPeriod" startAt="6"/>
              <a:tabLst>
                <a:tab pos="241935" algn="l"/>
              </a:tabLst>
            </a:pPr>
            <a:r>
              <a:rPr sz="1400" dirty="0">
                <a:latin typeface="Calibri"/>
                <a:cs typeface="Calibri"/>
              </a:rPr>
              <a:t>Once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evaluators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have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verified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their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work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emails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and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let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know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that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they </a:t>
            </a:r>
            <a:r>
              <a:rPr sz="1400" spc="-20" dirty="0">
                <a:latin typeface="Calibri"/>
                <a:cs typeface="Calibri"/>
              </a:rPr>
              <a:t>have</a:t>
            </a:r>
            <a:endParaRPr sz="1400">
              <a:latin typeface="Calibri"/>
              <a:cs typeface="Calibri"/>
            </a:endParaRPr>
          </a:p>
          <a:p>
            <a:pPr marL="241300" marR="107950">
              <a:lnSpc>
                <a:spcPct val="101200"/>
              </a:lnSpc>
              <a:spcBef>
                <a:spcPts val="20"/>
              </a:spcBef>
            </a:pPr>
            <a:r>
              <a:rPr sz="1400" dirty="0">
                <a:latin typeface="Calibri"/>
                <a:cs typeface="Calibri"/>
              </a:rPr>
              <a:t>set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up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their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accounts,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be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able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log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back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into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Moodle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assign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them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the </a:t>
            </a:r>
            <a:r>
              <a:rPr sz="1400" dirty="0">
                <a:latin typeface="Calibri"/>
                <a:cs typeface="Calibri"/>
              </a:rPr>
              <a:t>appropriate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training. To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do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so, log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back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into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https://scleaders.mrooms.net.</a:t>
            </a:r>
            <a:endParaRPr sz="1400">
              <a:latin typeface="Calibri"/>
              <a:cs typeface="Calibri"/>
            </a:endParaRPr>
          </a:p>
          <a:p>
            <a:pPr marL="241300" indent="-229235">
              <a:lnSpc>
                <a:spcPts val="1560"/>
              </a:lnSpc>
              <a:buAutoNum type="arabicPeriod" startAt="7"/>
              <a:tabLst>
                <a:tab pos="241935" algn="l"/>
              </a:tabLst>
            </a:pPr>
            <a:r>
              <a:rPr sz="1400" dirty="0">
                <a:latin typeface="Calibri"/>
                <a:cs typeface="Calibri"/>
              </a:rPr>
              <a:t>Click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on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“Browse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all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courses”.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1200" y="7114540"/>
            <a:ext cx="6050280" cy="1341755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240665" marR="5080" indent="-228600" algn="just">
              <a:lnSpc>
                <a:spcPct val="103299"/>
              </a:lnSpc>
              <a:spcBef>
                <a:spcPts val="45"/>
              </a:spcBef>
            </a:pPr>
            <a:r>
              <a:rPr sz="1400" dirty="0">
                <a:latin typeface="Calibri"/>
                <a:cs typeface="Calibri"/>
              </a:rPr>
              <a:t>8.</a:t>
            </a:r>
            <a:r>
              <a:rPr sz="1400" spc="3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Under</a:t>
            </a:r>
            <a:r>
              <a:rPr sz="1400" spc="38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“Special</a:t>
            </a:r>
            <a:r>
              <a:rPr sz="1400" spc="3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Areas</a:t>
            </a:r>
            <a:r>
              <a:rPr sz="1400" spc="3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Evaluator</a:t>
            </a:r>
            <a:r>
              <a:rPr sz="1400" spc="3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Training”,</a:t>
            </a:r>
            <a:r>
              <a:rPr sz="1400" spc="4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3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3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see</a:t>
            </a:r>
            <a:r>
              <a:rPr sz="1400" spc="3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3</a:t>
            </a:r>
            <a:r>
              <a:rPr sz="1400" spc="3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different</a:t>
            </a:r>
            <a:r>
              <a:rPr sz="1400" spc="38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training </a:t>
            </a:r>
            <a:r>
              <a:rPr sz="1400" dirty="0">
                <a:latin typeface="Calibri"/>
                <a:cs typeface="Calibri"/>
              </a:rPr>
              <a:t>sessions,</a:t>
            </a:r>
            <a:r>
              <a:rPr sz="1400" spc="2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one</a:t>
            </a:r>
            <a:r>
              <a:rPr sz="1400" spc="2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for</a:t>
            </a:r>
            <a:r>
              <a:rPr sz="1400" spc="2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each</a:t>
            </a:r>
            <a:r>
              <a:rPr sz="1400" spc="2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1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Area.</a:t>
            </a:r>
            <a:r>
              <a:rPr sz="1400" spc="1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Remember</a:t>
            </a:r>
            <a:r>
              <a:rPr sz="1400" spc="2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your</a:t>
            </a:r>
            <a:r>
              <a:rPr sz="1400" spc="20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mentors</a:t>
            </a:r>
            <a:r>
              <a:rPr sz="1400" spc="2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must</a:t>
            </a:r>
            <a:r>
              <a:rPr sz="1400" spc="2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take</a:t>
            </a:r>
            <a:r>
              <a:rPr sz="1400" spc="210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this </a:t>
            </a:r>
            <a:r>
              <a:rPr sz="1400" dirty="0">
                <a:latin typeface="Calibri"/>
                <a:cs typeface="Calibri"/>
              </a:rPr>
              <a:t>training</a:t>
            </a:r>
            <a:r>
              <a:rPr sz="1400" spc="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within</a:t>
            </a:r>
            <a:r>
              <a:rPr sz="1400" spc="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first</a:t>
            </a:r>
            <a:r>
              <a:rPr sz="1400" spc="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5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years</a:t>
            </a:r>
            <a:r>
              <a:rPr sz="1400" spc="8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addition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2-day</a:t>
            </a:r>
            <a:r>
              <a:rPr sz="1400" spc="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South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Carolina</a:t>
            </a:r>
            <a:r>
              <a:rPr sz="1400" spc="8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Mentor </a:t>
            </a:r>
            <a:r>
              <a:rPr sz="1400" dirty="0">
                <a:latin typeface="Calibri"/>
                <a:cs typeface="Calibri"/>
              </a:rPr>
              <a:t>Training.</a:t>
            </a:r>
            <a:r>
              <a:rPr sz="1400" spc="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If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your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principals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be</a:t>
            </a:r>
            <a:r>
              <a:rPr sz="1400" spc="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evaluating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all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3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Areas,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need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to </a:t>
            </a:r>
            <a:r>
              <a:rPr sz="1400" dirty="0">
                <a:latin typeface="Calibri"/>
                <a:cs typeface="Calibri"/>
              </a:rPr>
              <a:t>assign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them</a:t>
            </a:r>
            <a:r>
              <a:rPr sz="1400" spc="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each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6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those</a:t>
            </a:r>
            <a:r>
              <a:rPr sz="1400" spc="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trainings</a:t>
            </a:r>
            <a:r>
              <a:rPr sz="1400" spc="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individually.</a:t>
            </a:r>
            <a:r>
              <a:rPr sz="1400" spc="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Click</a:t>
            </a:r>
            <a:r>
              <a:rPr sz="1400" spc="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on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</a:t>
            </a:r>
            <a:r>
              <a:rPr sz="1400" spc="8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to </a:t>
            </a:r>
            <a:r>
              <a:rPr sz="1400" dirty="0">
                <a:latin typeface="Calibri"/>
                <a:cs typeface="Calibri"/>
              </a:rPr>
              <a:t>be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assigned.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7730" y="3949700"/>
            <a:ext cx="6029325" cy="3004185"/>
            <a:chOff x="887730" y="3949700"/>
            <a:chExt cx="6029325" cy="3004185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87730" y="4053839"/>
              <a:ext cx="6029020" cy="28995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51120" y="3949700"/>
              <a:ext cx="751839" cy="100330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210175" y="3980305"/>
              <a:ext cx="480695" cy="711835"/>
            </a:xfrm>
            <a:custGeom>
              <a:avLst/>
              <a:gdLst/>
              <a:ahLst/>
              <a:cxnLst/>
              <a:rect l="l" t="t" r="r" b="b"/>
              <a:pathLst>
                <a:path w="480695" h="711835">
                  <a:moveTo>
                    <a:pt x="0" y="0"/>
                  </a:moveTo>
                  <a:lnTo>
                    <a:pt x="480123" y="711619"/>
                  </a:lnTo>
                </a:path>
              </a:pathLst>
            </a:custGeom>
            <a:ln w="38100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632273" y="4644165"/>
              <a:ext cx="111760" cy="127000"/>
            </a:xfrm>
            <a:custGeom>
              <a:avLst/>
              <a:gdLst/>
              <a:ahLst/>
              <a:cxnLst/>
              <a:rect l="l" t="t" r="r" b="b"/>
              <a:pathLst>
                <a:path w="111760" h="127000">
                  <a:moveTo>
                    <a:pt x="94754" y="0"/>
                  </a:moveTo>
                  <a:lnTo>
                    <a:pt x="0" y="63919"/>
                  </a:lnTo>
                  <a:lnTo>
                    <a:pt x="111302" y="126720"/>
                  </a:lnTo>
                  <a:lnTo>
                    <a:pt x="94754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Quick</a:t>
            </a:r>
            <a:r>
              <a:rPr spc="-85" dirty="0"/>
              <a:t> </a:t>
            </a:r>
            <a:r>
              <a:rPr dirty="0"/>
              <a:t>Guide</a:t>
            </a:r>
            <a:r>
              <a:rPr spc="-35" dirty="0"/>
              <a:t> </a:t>
            </a:r>
            <a:r>
              <a:rPr dirty="0"/>
              <a:t>for</a:t>
            </a:r>
            <a:r>
              <a:rPr spc="-25" dirty="0"/>
              <a:t> </a:t>
            </a:r>
            <a:r>
              <a:rPr dirty="0"/>
              <a:t>Special</a:t>
            </a:r>
            <a:r>
              <a:rPr spc="-50" dirty="0"/>
              <a:t> </a:t>
            </a:r>
            <a:r>
              <a:rPr dirty="0"/>
              <a:t>Areas</a:t>
            </a:r>
            <a:r>
              <a:rPr spc="-10" dirty="0"/>
              <a:t> Managers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1200" y="4447540"/>
            <a:ext cx="6435725" cy="45465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241300" marR="5080" indent="-229235">
              <a:lnSpc>
                <a:spcPct val="101200"/>
              </a:lnSpc>
              <a:spcBef>
                <a:spcPts val="80"/>
              </a:spcBef>
            </a:pPr>
            <a:r>
              <a:rPr sz="1400" dirty="0">
                <a:latin typeface="Calibri"/>
                <a:cs typeface="Calibri"/>
              </a:rPr>
              <a:t>9.</a:t>
            </a:r>
            <a:r>
              <a:rPr sz="1400" spc="38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Next,</a:t>
            </a:r>
            <a:r>
              <a:rPr sz="1400" spc="459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4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4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scroll</a:t>
            </a:r>
            <a:r>
              <a:rPr sz="1400" spc="409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down</a:t>
            </a:r>
            <a:r>
              <a:rPr sz="1400" spc="4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4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4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bottom</a:t>
            </a:r>
            <a:r>
              <a:rPr sz="1400" spc="409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4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4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screen</a:t>
            </a:r>
            <a:r>
              <a:rPr sz="1400" spc="4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and</a:t>
            </a:r>
            <a:r>
              <a:rPr sz="1400" spc="4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click</a:t>
            </a:r>
            <a:r>
              <a:rPr sz="1400" spc="4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on</a:t>
            </a:r>
            <a:r>
              <a:rPr sz="1400" spc="44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“Course Dashboard”.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68525" y="1263421"/>
            <a:ext cx="2578234" cy="2757411"/>
          </a:xfrm>
          <a:prstGeom prst="rect">
            <a:avLst/>
          </a:prstGeom>
        </p:spPr>
      </p:pic>
      <p:pic>
        <p:nvPicPr>
          <p:cNvPr id="5" name="object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" y="5232858"/>
            <a:ext cx="5416880" cy="27558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Quick</a:t>
            </a:r>
            <a:r>
              <a:rPr spc="-85" dirty="0"/>
              <a:t> </a:t>
            </a:r>
            <a:r>
              <a:rPr dirty="0"/>
              <a:t>Guide</a:t>
            </a:r>
            <a:r>
              <a:rPr spc="-35" dirty="0"/>
              <a:t> </a:t>
            </a:r>
            <a:r>
              <a:rPr dirty="0"/>
              <a:t>for</a:t>
            </a:r>
            <a:r>
              <a:rPr spc="-25" dirty="0"/>
              <a:t> </a:t>
            </a:r>
            <a:r>
              <a:rPr dirty="0"/>
              <a:t>Special</a:t>
            </a:r>
            <a:r>
              <a:rPr spc="-50" dirty="0"/>
              <a:t> </a:t>
            </a:r>
            <a:r>
              <a:rPr dirty="0"/>
              <a:t>Areas</a:t>
            </a:r>
            <a:r>
              <a:rPr spc="-10" dirty="0"/>
              <a:t> Managers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1200" y="1259840"/>
            <a:ext cx="356552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10.On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Course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Dashboard,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click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“Participants”.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1250" y="5260416"/>
            <a:ext cx="450469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11.Click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on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“Enroll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Users”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on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right-</a:t>
            </a:r>
            <a:r>
              <a:rPr sz="1400" dirty="0">
                <a:latin typeface="Calibri"/>
                <a:cs typeface="Calibri"/>
              </a:rPr>
              <a:t>hand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side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screen.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5" name="object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1661528"/>
            <a:ext cx="6419849" cy="2835195"/>
          </a:xfrm>
          <a:prstGeom prst="rect">
            <a:avLst/>
          </a:prstGeom>
        </p:spPr>
      </p:pic>
      <p:pic>
        <p:nvPicPr>
          <p:cNvPr id="6" name="object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" y="6057900"/>
            <a:ext cx="6642099" cy="21361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Quick</a:t>
            </a:r>
            <a:r>
              <a:rPr spc="-85" dirty="0"/>
              <a:t> </a:t>
            </a:r>
            <a:r>
              <a:rPr dirty="0"/>
              <a:t>Guide</a:t>
            </a:r>
            <a:r>
              <a:rPr spc="-35" dirty="0"/>
              <a:t> </a:t>
            </a:r>
            <a:r>
              <a:rPr dirty="0"/>
              <a:t>for</a:t>
            </a:r>
            <a:r>
              <a:rPr spc="-25" dirty="0"/>
              <a:t> </a:t>
            </a:r>
            <a:r>
              <a:rPr dirty="0"/>
              <a:t>Special</a:t>
            </a:r>
            <a:r>
              <a:rPr spc="-50" dirty="0"/>
              <a:t> </a:t>
            </a:r>
            <a:r>
              <a:rPr dirty="0"/>
              <a:t>Areas</a:t>
            </a:r>
            <a:r>
              <a:rPr spc="-10" dirty="0"/>
              <a:t> Managers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1200" y="1236980"/>
            <a:ext cx="5596890" cy="19183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40665" marR="5080" indent="-228600" algn="just">
              <a:lnSpc>
                <a:spcPct val="98400"/>
              </a:lnSpc>
              <a:spcBef>
                <a:spcPts val="125"/>
              </a:spcBef>
            </a:pPr>
            <a:r>
              <a:rPr sz="1400" dirty="0">
                <a:latin typeface="Calibri"/>
                <a:cs typeface="Calibri"/>
              </a:rPr>
              <a:t>12.Use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“Search”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dropdown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menu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locate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and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select the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name(s)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the </a:t>
            </a:r>
            <a:r>
              <a:rPr sz="1400" dirty="0">
                <a:latin typeface="Calibri"/>
                <a:cs typeface="Calibri"/>
              </a:rPr>
              <a:t>evaluator(s)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want to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assign.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If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shown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“Too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Many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Users</a:t>
            </a:r>
            <a:r>
              <a:rPr sz="1400" spc="3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to </a:t>
            </a:r>
            <a:r>
              <a:rPr sz="1400" dirty="0">
                <a:latin typeface="Calibri"/>
                <a:cs typeface="Calibri"/>
              </a:rPr>
              <a:t>Show”</a:t>
            </a:r>
            <a:r>
              <a:rPr sz="1400" spc="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message,</a:t>
            </a:r>
            <a:r>
              <a:rPr sz="1400" spc="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simply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type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first</a:t>
            </a:r>
            <a:r>
              <a:rPr sz="1400" spc="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few</a:t>
            </a:r>
            <a:r>
              <a:rPr sz="1400" spc="6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letters</a:t>
            </a:r>
            <a:r>
              <a:rPr sz="1400" spc="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evaluator’s</a:t>
            </a:r>
            <a:r>
              <a:rPr sz="1400" spc="60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name </a:t>
            </a:r>
            <a:r>
              <a:rPr sz="1400" dirty="0">
                <a:latin typeface="Calibri"/>
                <a:cs typeface="Calibri"/>
              </a:rPr>
              <a:t>into</a:t>
            </a:r>
            <a:r>
              <a:rPr sz="1400" spc="1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1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Search</a:t>
            </a:r>
            <a:r>
              <a:rPr sz="1400" spc="1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box</a:t>
            </a:r>
            <a:r>
              <a:rPr sz="1400" spc="18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and</a:t>
            </a:r>
            <a:r>
              <a:rPr sz="1400" spc="1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</a:t>
            </a:r>
            <a:r>
              <a:rPr sz="1400" spc="2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list</a:t>
            </a:r>
            <a:r>
              <a:rPr sz="1400" spc="1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2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users</a:t>
            </a:r>
            <a:r>
              <a:rPr sz="1400" spc="1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should</a:t>
            </a:r>
            <a:r>
              <a:rPr sz="1400" spc="1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appear.</a:t>
            </a:r>
            <a:r>
              <a:rPr sz="1400" spc="1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Make</a:t>
            </a:r>
            <a:r>
              <a:rPr sz="1400" spc="1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sure</a:t>
            </a:r>
            <a:r>
              <a:rPr sz="1400" spc="19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their </a:t>
            </a:r>
            <a:r>
              <a:rPr sz="1400" dirty="0">
                <a:latin typeface="Calibri"/>
                <a:cs typeface="Calibri"/>
              </a:rPr>
              <a:t>assigned</a:t>
            </a:r>
            <a:r>
              <a:rPr sz="1400" spc="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role</a:t>
            </a:r>
            <a:r>
              <a:rPr sz="1400" spc="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is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“Student”.</a:t>
            </a:r>
            <a:r>
              <a:rPr sz="1400" spc="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Click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“Enroll</a:t>
            </a:r>
            <a:r>
              <a:rPr sz="1400" spc="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users”.</a:t>
            </a:r>
            <a:r>
              <a:rPr sz="1400" spc="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Your</a:t>
            </a:r>
            <a:r>
              <a:rPr sz="1400" spc="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evaluator(s)</a:t>
            </a:r>
            <a:r>
              <a:rPr sz="1400" spc="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35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now </a:t>
            </a:r>
            <a:r>
              <a:rPr sz="1400" dirty="0">
                <a:latin typeface="Calibri"/>
                <a:cs typeface="Calibri"/>
              </a:rPr>
              <a:t>be</a:t>
            </a:r>
            <a:r>
              <a:rPr sz="1400" spc="20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able</a:t>
            </a:r>
            <a:r>
              <a:rPr sz="1400" spc="2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2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log</a:t>
            </a:r>
            <a:r>
              <a:rPr sz="1400" spc="2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back</a:t>
            </a:r>
            <a:r>
              <a:rPr sz="1400" spc="2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into</a:t>
            </a:r>
            <a:r>
              <a:rPr sz="1400" spc="2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Moodle</a:t>
            </a:r>
            <a:r>
              <a:rPr sz="1400" spc="1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and</a:t>
            </a:r>
            <a:r>
              <a:rPr sz="1400" spc="2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take</a:t>
            </a:r>
            <a:r>
              <a:rPr sz="1400" spc="2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2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training</a:t>
            </a:r>
            <a:r>
              <a:rPr sz="1400" spc="2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for</a:t>
            </a:r>
            <a:r>
              <a:rPr sz="1400" spc="20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that</a:t>
            </a:r>
            <a:r>
              <a:rPr sz="1400" spc="204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Special </a:t>
            </a:r>
            <a:r>
              <a:rPr sz="1400" dirty="0">
                <a:latin typeface="Calibri"/>
                <a:cs typeface="Calibri"/>
              </a:rPr>
              <a:t>Area.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After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evaluators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have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completed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training,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they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receive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50" dirty="0">
                <a:latin typeface="Calibri"/>
                <a:cs typeface="Calibri"/>
              </a:rPr>
              <a:t>a </a:t>
            </a:r>
            <a:r>
              <a:rPr sz="1400" dirty="0">
                <a:latin typeface="Calibri"/>
                <a:cs typeface="Calibri"/>
              </a:rPr>
              <a:t>Certificate</a:t>
            </a:r>
            <a:r>
              <a:rPr sz="1400" spc="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Completion.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They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need</a:t>
            </a:r>
            <a:r>
              <a:rPr sz="1400" spc="8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send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copy</a:t>
            </a:r>
            <a:r>
              <a:rPr sz="1400" spc="8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Certificate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of </a:t>
            </a:r>
            <a:r>
              <a:rPr sz="1400" dirty="0">
                <a:latin typeface="Calibri"/>
                <a:cs typeface="Calibri"/>
              </a:rPr>
              <a:t>Completion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you.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5" name="object 5" descr="Enroll Users web form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7814" y="3152139"/>
            <a:ext cx="4617846" cy="258462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11200" y="6220459"/>
            <a:ext cx="6125210" cy="2004695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240665" marR="5080" indent="-228600" algn="just">
              <a:lnSpc>
                <a:spcPct val="103600"/>
              </a:lnSpc>
              <a:spcBef>
                <a:spcPts val="40"/>
              </a:spcBef>
              <a:buSzPct val="92857"/>
              <a:buAutoNum type="arabicPeriod" startAt="13"/>
              <a:tabLst>
                <a:tab pos="241300" algn="l"/>
              </a:tabLst>
            </a:pPr>
            <a:r>
              <a:rPr sz="1400" dirty="0">
                <a:latin typeface="Calibri"/>
                <a:cs typeface="Calibri"/>
              </a:rPr>
              <a:t>Send</a:t>
            </a:r>
            <a:r>
              <a:rPr sz="1400" spc="1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1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names,</a:t>
            </a:r>
            <a:r>
              <a:rPr sz="1400" spc="1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CID#s,</a:t>
            </a:r>
            <a:r>
              <a:rPr sz="1400" spc="11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dates</a:t>
            </a:r>
            <a:r>
              <a:rPr sz="1400" spc="10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1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training,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and</a:t>
            </a:r>
            <a:r>
              <a:rPr sz="1400" spc="11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name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1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11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10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Areas</a:t>
            </a:r>
            <a:r>
              <a:rPr sz="1400" spc="105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to </a:t>
            </a:r>
            <a:r>
              <a:rPr sz="1400" dirty="0">
                <a:latin typeface="Calibri"/>
                <a:cs typeface="Calibri"/>
              </a:rPr>
              <a:t>Dr.</a:t>
            </a:r>
            <a:r>
              <a:rPr sz="1400" spc="2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Kim</a:t>
            </a:r>
            <a:r>
              <a:rPr sz="1400" spc="20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Howard</a:t>
            </a:r>
            <a:r>
              <a:rPr sz="1400" spc="210" dirty="0">
                <a:latin typeface="Calibri"/>
                <a:cs typeface="Calibri"/>
              </a:rPr>
              <a:t> </a:t>
            </a:r>
            <a:r>
              <a:rPr sz="14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khoward@ed.sc.gov</a:t>
            </a:r>
            <a:r>
              <a:rPr sz="1400" dirty="0">
                <a:latin typeface="Calibri"/>
                <a:cs typeface="Calibri"/>
                <a:hlinkClick r:id="rId3"/>
              </a:rPr>
              <a:t>.</a:t>
            </a:r>
            <a:r>
              <a:rPr sz="1400" spc="2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Dr.</a:t>
            </a:r>
            <a:r>
              <a:rPr sz="1400" spc="2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Howard</a:t>
            </a:r>
            <a:r>
              <a:rPr sz="1400" spc="2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will</a:t>
            </a:r>
            <a:r>
              <a:rPr sz="1400" spc="2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then</a:t>
            </a:r>
            <a:r>
              <a:rPr sz="1400" spc="2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grant</a:t>
            </a:r>
            <a:r>
              <a:rPr sz="1400" spc="1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their</a:t>
            </a:r>
            <a:r>
              <a:rPr sz="1400" spc="2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Special </a:t>
            </a:r>
            <a:r>
              <a:rPr sz="1400" dirty="0">
                <a:latin typeface="Calibri"/>
                <a:cs typeface="Calibri"/>
              </a:rPr>
              <a:t>Areas</a:t>
            </a:r>
            <a:r>
              <a:rPr sz="1400" spc="105" dirty="0">
                <a:latin typeface="Calibri"/>
                <a:cs typeface="Calibri"/>
              </a:rPr>
              <a:t>  </a:t>
            </a:r>
            <a:r>
              <a:rPr sz="1400" dirty="0">
                <a:latin typeface="Calibri"/>
                <a:cs typeface="Calibri"/>
              </a:rPr>
              <a:t>Evaluator</a:t>
            </a:r>
            <a:r>
              <a:rPr sz="1400" spc="120" dirty="0">
                <a:latin typeface="Calibri"/>
                <a:cs typeface="Calibri"/>
              </a:rPr>
              <a:t>  </a:t>
            </a:r>
            <a:r>
              <a:rPr sz="1400" dirty="0">
                <a:latin typeface="Calibri"/>
                <a:cs typeface="Calibri"/>
              </a:rPr>
              <a:t>credential</a:t>
            </a:r>
            <a:r>
              <a:rPr sz="1400" spc="110" dirty="0">
                <a:latin typeface="Calibri"/>
                <a:cs typeface="Calibri"/>
              </a:rPr>
              <a:t>  </a:t>
            </a:r>
            <a:r>
              <a:rPr sz="1400" dirty="0">
                <a:latin typeface="Calibri"/>
                <a:cs typeface="Calibri"/>
              </a:rPr>
              <a:t>in</a:t>
            </a:r>
            <a:r>
              <a:rPr sz="1400" spc="105" dirty="0">
                <a:latin typeface="Calibri"/>
                <a:cs typeface="Calibri"/>
              </a:rPr>
              <a:t>  </a:t>
            </a:r>
            <a:r>
              <a:rPr sz="1400" dirty="0">
                <a:latin typeface="Calibri"/>
                <a:cs typeface="Calibri"/>
              </a:rPr>
              <a:t>SCLead.org</a:t>
            </a:r>
            <a:r>
              <a:rPr sz="1400" spc="105" dirty="0">
                <a:latin typeface="Calibri"/>
                <a:cs typeface="Calibri"/>
              </a:rPr>
              <a:t>  </a:t>
            </a:r>
            <a:r>
              <a:rPr sz="1400" dirty="0">
                <a:latin typeface="Calibri"/>
                <a:cs typeface="Calibri"/>
              </a:rPr>
              <a:t>where</a:t>
            </a:r>
            <a:r>
              <a:rPr sz="1400" spc="114" dirty="0">
                <a:latin typeface="Calibri"/>
                <a:cs typeface="Calibri"/>
              </a:rPr>
              <a:t>  </a:t>
            </a:r>
            <a:r>
              <a:rPr sz="1400" dirty="0">
                <a:latin typeface="Calibri"/>
                <a:cs typeface="Calibri"/>
              </a:rPr>
              <a:t>they</a:t>
            </a:r>
            <a:r>
              <a:rPr sz="1400" spc="114" dirty="0">
                <a:latin typeface="Calibri"/>
                <a:cs typeface="Calibri"/>
              </a:rPr>
              <a:t>  </a:t>
            </a:r>
            <a:r>
              <a:rPr sz="1400" dirty="0">
                <a:latin typeface="Calibri"/>
                <a:cs typeface="Calibri"/>
              </a:rPr>
              <a:t>can</a:t>
            </a:r>
            <a:r>
              <a:rPr sz="1400" spc="105" dirty="0">
                <a:latin typeface="Calibri"/>
                <a:cs typeface="Calibri"/>
              </a:rPr>
              <a:t>  </a:t>
            </a:r>
            <a:r>
              <a:rPr sz="1400" dirty="0">
                <a:latin typeface="Calibri"/>
                <a:cs typeface="Calibri"/>
              </a:rPr>
              <a:t>be</a:t>
            </a:r>
            <a:r>
              <a:rPr sz="1400" spc="114" dirty="0">
                <a:latin typeface="Calibri"/>
                <a:cs typeface="Calibri"/>
              </a:rPr>
              <a:t>  </a:t>
            </a:r>
            <a:r>
              <a:rPr sz="1400" dirty="0">
                <a:latin typeface="Calibri"/>
                <a:cs typeface="Calibri"/>
              </a:rPr>
              <a:t>assigned</a:t>
            </a:r>
            <a:r>
              <a:rPr sz="1400" spc="120" dirty="0">
                <a:latin typeface="Calibri"/>
                <a:cs typeface="Calibri"/>
              </a:rPr>
              <a:t>  </a:t>
            </a:r>
            <a:r>
              <a:rPr sz="1400" spc="-25" dirty="0">
                <a:latin typeface="Calibri"/>
                <a:cs typeface="Calibri"/>
              </a:rPr>
              <a:t>to </a:t>
            </a:r>
            <a:r>
              <a:rPr sz="1400" dirty="0">
                <a:latin typeface="Calibri"/>
                <a:cs typeface="Calibri"/>
              </a:rPr>
              <a:t>evaluation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teams</a:t>
            </a:r>
            <a:r>
              <a:rPr sz="1400" spc="-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those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areas.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Calibri"/>
              <a:buAutoNum type="arabicPeriod" startAt="13"/>
            </a:pPr>
            <a:endParaRPr sz="1400">
              <a:latin typeface="Calibri"/>
              <a:cs typeface="Calibri"/>
            </a:endParaRPr>
          </a:p>
          <a:p>
            <a:pPr marL="241300" marR="225425" indent="-229235" algn="just">
              <a:lnSpc>
                <a:spcPct val="103200"/>
              </a:lnSpc>
              <a:buSzPct val="92857"/>
              <a:buAutoNum type="arabicPeriod" startAt="13"/>
              <a:tabLst>
                <a:tab pos="241300" algn="l"/>
              </a:tabLst>
            </a:pPr>
            <a:r>
              <a:rPr sz="1400" dirty="0">
                <a:latin typeface="Calibri"/>
                <a:cs typeface="Calibri"/>
              </a:rPr>
              <a:t>You</a:t>
            </a:r>
            <a:r>
              <a:rPr sz="1400" spc="2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may</a:t>
            </a:r>
            <a:r>
              <a:rPr sz="1400" spc="2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grant</a:t>
            </a:r>
            <a:r>
              <a:rPr sz="1400" spc="25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district</a:t>
            </a:r>
            <a:r>
              <a:rPr sz="1400" spc="25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level</a:t>
            </a:r>
            <a:r>
              <a:rPr sz="1400" spc="28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recertification</a:t>
            </a:r>
            <a:r>
              <a:rPr sz="1400" spc="2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credit</a:t>
            </a:r>
            <a:r>
              <a:rPr sz="1400" spc="254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for</a:t>
            </a:r>
            <a:r>
              <a:rPr sz="1400" spc="2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evaluators</a:t>
            </a:r>
            <a:r>
              <a:rPr sz="1400" spc="2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who</a:t>
            </a:r>
            <a:r>
              <a:rPr sz="1400" spc="290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have </a:t>
            </a:r>
            <a:r>
              <a:rPr sz="1400" dirty="0">
                <a:latin typeface="Calibri"/>
                <a:cs typeface="Calibri"/>
              </a:rPr>
              <a:t>completed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6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Areas</a:t>
            </a:r>
            <a:r>
              <a:rPr sz="1400" spc="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Evaluator</a:t>
            </a:r>
            <a:r>
              <a:rPr sz="1400" spc="6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Training,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or</a:t>
            </a:r>
            <a:r>
              <a:rPr sz="1400" spc="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you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may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provide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9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them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the </a:t>
            </a:r>
            <a:r>
              <a:rPr sz="1400" dirty="0">
                <a:latin typeface="Calibri"/>
                <a:cs typeface="Calibri"/>
              </a:rPr>
              <a:t>Renewal</a:t>
            </a:r>
            <a:r>
              <a:rPr sz="1400" spc="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Credit</a:t>
            </a:r>
            <a:r>
              <a:rPr sz="1400" spc="7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Activity</a:t>
            </a:r>
            <a:r>
              <a:rPr sz="1400" spc="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Form</a:t>
            </a:r>
            <a:r>
              <a:rPr sz="1400" spc="6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found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</a:t>
            </a:r>
            <a:r>
              <a:rPr sz="1400" spc="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Google</a:t>
            </a:r>
            <a:r>
              <a:rPr sz="1400" spc="6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folder.</a:t>
            </a:r>
            <a:r>
              <a:rPr sz="1400" spc="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We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estimate</a:t>
            </a:r>
            <a:r>
              <a:rPr sz="1400" spc="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that</a:t>
            </a:r>
            <a:r>
              <a:rPr sz="1400" spc="55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it </a:t>
            </a:r>
            <a:r>
              <a:rPr sz="1400" dirty="0">
                <a:latin typeface="Calibri"/>
                <a:cs typeface="Calibri"/>
              </a:rPr>
              <a:t>takes</a:t>
            </a:r>
            <a:r>
              <a:rPr sz="1400" spc="-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at</a:t>
            </a:r>
            <a:r>
              <a:rPr sz="1400" spc="-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least</a:t>
            </a:r>
            <a:r>
              <a:rPr sz="1400" spc="-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4</a:t>
            </a:r>
            <a:r>
              <a:rPr sz="1400" spc="-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hours</a:t>
            </a:r>
            <a:r>
              <a:rPr sz="1400" spc="-7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complete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each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Special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Area Evaluator</a:t>
            </a:r>
            <a:r>
              <a:rPr sz="1400" spc="-10" dirty="0">
                <a:latin typeface="Calibri"/>
                <a:cs typeface="Calibri"/>
              </a:rPr>
              <a:t> Training.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623</Words>
  <Application>Microsoft Office PowerPoint</Application>
  <PresentationFormat>Custom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Cambria</vt:lpstr>
      <vt:lpstr>Office Theme</vt:lpstr>
      <vt:lpstr>Quick Guide for Special Areas Managers</vt:lpstr>
      <vt:lpstr>Quick Guide for Special Areas Managers</vt:lpstr>
      <vt:lpstr>Quick Guide for Special Areas Managers</vt:lpstr>
      <vt:lpstr>Quick Guide for Special Areas Managers</vt:lpstr>
      <vt:lpstr>Quick Guide for Special Areas Managers</vt:lpstr>
    </vt:vector>
  </TitlesOfParts>
  <Company>South Carolina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Guide for Special Areas Managers 3.22.21</dc:title>
  <dc:creator>South Carolina Department of Education</dc:creator>
  <cp:lastModifiedBy>Templeton, Samuel</cp:lastModifiedBy>
  <cp:revision>2</cp:revision>
  <dcterms:created xsi:type="dcterms:W3CDTF">2022-07-25T16:07:24Z</dcterms:created>
  <dcterms:modified xsi:type="dcterms:W3CDTF">2022-08-02T13:00:09Z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2022-07-25T00:00:00Z</vt:filetime>
  </property>
  <property fmtid="{D5CDD505-2E9C-101B-9397-08002B2CF9AE}" pid="3" name="Creator">
    <vt:lpwstr>Acrobat PDFMaker 22 for Word</vt:lpwstr>
  </property>
  <property fmtid="{D5CDD505-2E9C-101B-9397-08002B2CF9AE}" pid="4" name="LastSaved">
    <vt:filetime>2022-07-25T00:00:00Z</vt:filetime>
  </property>
  <property fmtid="{D5CDD505-2E9C-101B-9397-08002B2CF9AE}" pid="5" name="Producer">
    <vt:lpwstr>Adobe PDF Library 22.1.201</vt:lpwstr>
  </property>
  <property fmtid="{D5CDD505-2E9C-101B-9397-08002B2CF9AE}" pid="6" name="SourceModified">
    <vt:lpwstr>D:20210506132348</vt:lpwstr>
  </property>
</Properties>
</file>