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4"/>
  </p:sldMasterIdLst>
  <p:notesMasterIdLst>
    <p:notesMasterId r:id="rId61"/>
  </p:notesMasterIdLst>
  <p:handoutMasterIdLst>
    <p:handoutMasterId r:id="rId62"/>
  </p:handoutMasterIdLst>
  <p:sldIdLst>
    <p:sldId id="384" r:id="rId5"/>
    <p:sldId id="385" r:id="rId6"/>
    <p:sldId id="451" r:id="rId7"/>
    <p:sldId id="470" r:id="rId8"/>
    <p:sldId id="391" r:id="rId9"/>
    <p:sldId id="516" r:id="rId10"/>
    <p:sldId id="354" r:id="rId11"/>
    <p:sldId id="412" r:id="rId12"/>
    <p:sldId id="381" r:id="rId13"/>
    <p:sldId id="395" r:id="rId14"/>
    <p:sldId id="392" r:id="rId15"/>
    <p:sldId id="520" r:id="rId16"/>
    <p:sldId id="522" r:id="rId17"/>
    <p:sldId id="372" r:id="rId18"/>
    <p:sldId id="373" r:id="rId19"/>
    <p:sldId id="374" r:id="rId20"/>
    <p:sldId id="506" r:id="rId21"/>
    <p:sldId id="433" r:id="rId22"/>
    <p:sldId id="458" r:id="rId23"/>
    <p:sldId id="448" r:id="rId24"/>
    <p:sldId id="262" r:id="rId25"/>
    <p:sldId id="317" r:id="rId26"/>
    <p:sldId id="511" r:id="rId27"/>
    <p:sldId id="463" r:id="rId28"/>
    <p:sldId id="467" r:id="rId29"/>
    <p:sldId id="490" r:id="rId30"/>
    <p:sldId id="512" r:id="rId31"/>
    <p:sldId id="487" r:id="rId32"/>
    <p:sldId id="400" r:id="rId33"/>
    <p:sldId id="401" r:id="rId34"/>
    <p:sldId id="402" r:id="rId35"/>
    <p:sldId id="405" r:id="rId36"/>
    <p:sldId id="406" r:id="rId37"/>
    <p:sldId id="407" r:id="rId38"/>
    <p:sldId id="336" r:id="rId39"/>
    <p:sldId id="337" r:id="rId40"/>
    <p:sldId id="339" r:id="rId41"/>
    <p:sldId id="340" r:id="rId42"/>
    <p:sldId id="342" r:id="rId43"/>
    <p:sldId id="341" r:id="rId44"/>
    <p:sldId id="447" r:id="rId45"/>
    <p:sldId id="409" r:id="rId46"/>
    <p:sldId id="416" r:id="rId47"/>
    <p:sldId id="443" r:id="rId48"/>
    <p:sldId id="417" r:id="rId49"/>
    <p:sldId id="418" r:id="rId50"/>
    <p:sldId id="419" r:id="rId51"/>
    <p:sldId id="459" r:id="rId52"/>
    <p:sldId id="422" r:id="rId53"/>
    <p:sldId id="423" r:id="rId54"/>
    <p:sldId id="424" r:id="rId55"/>
    <p:sldId id="425" r:id="rId56"/>
    <p:sldId id="426" r:id="rId57"/>
    <p:sldId id="444" r:id="rId58"/>
    <p:sldId id="427" r:id="rId59"/>
    <p:sldId id="460" r:id="rId60"/>
  </p:sldIdLst>
  <p:sldSz cx="9144000" cy="6858000" type="screen4x3"/>
  <p:notesSz cx="6858000" cy="990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F7"/>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E8BCA-4530-46B6-A90E-C3DCB26E93C1}" v="3" dt="2020-10-27T16:12:46.718"/>
    <p1510:client id="{90222BD2-8559-49A2-9237-3743587D350A}" v="2931" dt="2020-10-27T15:56:48.4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8045" autoAdjust="0"/>
  </p:normalViewPr>
  <p:slideViewPr>
    <p:cSldViewPr snapToGrid="0">
      <p:cViewPr varScale="1">
        <p:scale>
          <a:sx n="54" d="100"/>
          <a:sy n="54" d="100"/>
        </p:scale>
        <p:origin x="326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b="1" dirty="0">
              <a:solidFill>
                <a:schemeClr val="tx1"/>
              </a:solidFill>
            </a:rPr>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b="1" dirty="0">
              <a:solidFill>
                <a:schemeClr val="tx1"/>
              </a:solidFill>
            </a:rPr>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b="1" dirty="0">
              <a:solidFill>
                <a:schemeClr val="tx1"/>
              </a:solidFill>
            </a:rPr>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b="1" dirty="0">
              <a:solidFill>
                <a:schemeClr val="tx1"/>
              </a:solidFill>
            </a:rPr>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E67E1B32-3194-4DDC-A251-65D9B62C4EC2}" type="presOf" srcId="{82991BB6-852B-41DD-AB2F-207FC13FC926}" destId="{B77EADB5-813F-47B1-BF67-83038FC1CCA4}" srcOrd="0" destOrd="0" presId="urn:microsoft.com/office/officeart/2005/8/layout/cycle3"/>
    <dgm:cxn modelId="{C1E9D233-C60F-4DAD-AD49-E8759DDCD6D7}" type="presOf" srcId="{21E41F13-D455-44F4-9738-7A3AF2E8CD6D}" destId="{E91486F7-A43E-49FA-B31F-DB6BDFDF7234}" srcOrd="0" destOrd="0" presId="urn:microsoft.com/office/officeart/2005/8/layout/cycle3"/>
    <dgm:cxn modelId="{0B74B263-F73C-48CA-BDEC-1967565AE29A}" type="presOf" srcId="{A6D26718-FE02-442F-AFF6-FBBCC759A9A4}" destId="{2A4E80CB-64FF-4584-8E81-452F5F19E13C}"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286838B1-E64E-413C-B0EE-E2014C9E5A51}" type="presOf" srcId="{CC8B792A-B2C9-44F3-8505-0502B815DAE3}" destId="{1E148AC1-1EE4-4BB4-BC14-9E8D16B041D2}" srcOrd="0" destOrd="0" presId="urn:microsoft.com/office/officeart/2005/8/layout/cycle3"/>
    <dgm:cxn modelId="{6DFFAAC3-3A15-4646-B344-E453627A788B}" type="presOf" srcId="{A5C4965D-2A1E-4643-95B2-225894B30A05}" destId="{2E749323-2007-4201-99F1-4619B881DA1E}" srcOrd="0" destOrd="0" presId="urn:microsoft.com/office/officeart/2005/8/layout/cycle3"/>
    <dgm:cxn modelId="{FE855FD8-5C66-49F0-9BAD-EAA66056E5D0}" type="presOf" srcId="{12A2F3FD-6D05-4EA9-9E59-0975156FBC86}" destId="{C3F528E0-0169-42E3-91B5-755CD7B3BDFB}" srcOrd="0" destOrd="0" presId="urn:microsoft.com/office/officeart/2005/8/layout/cycle3"/>
    <dgm:cxn modelId="{987BCCAD-14FD-4BCC-9DE0-EA0E8FBB43CF}" type="presParOf" srcId="{1E148AC1-1EE4-4BB4-BC14-9E8D16B041D2}" destId="{79F6EB07-66A6-4DD6-B563-586D22A6B658}" srcOrd="0" destOrd="0" presId="urn:microsoft.com/office/officeart/2005/8/layout/cycle3"/>
    <dgm:cxn modelId="{D85330B8-E4AB-40CD-8FFB-E77013710228}" type="presParOf" srcId="{79F6EB07-66A6-4DD6-B563-586D22A6B658}" destId="{B77EADB5-813F-47B1-BF67-83038FC1CCA4}" srcOrd="0" destOrd="0" presId="urn:microsoft.com/office/officeart/2005/8/layout/cycle3"/>
    <dgm:cxn modelId="{86EA5528-062F-47ED-8C9C-7ADF56EE9F6C}" type="presParOf" srcId="{79F6EB07-66A6-4DD6-B563-586D22A6B658}" destId="{2E749323-2007-4201-99F1-4619B881DA1E}" srcOrd="1" destOrd="0" presId="urn:microsoft.com/office/officeart/2005/8/layout/cycle3"/>
    <dgm:cxn modelId="{E5BD04C4-44B7-4C6D-9146-305DB3D75D23}" type="presParOf" srcId="{79F6EB07-66A6-4DD6-B563-586D22A6B658}" destId="{C3F528E0-0169-42E3-91B5-755CD7B3BDFB}" srcOrd="2" destOrd="0" presId="urn:microsoft.com/office/officeart/2005/8/layout/cycle3"/>
    <dgm:cxn modelId="{5D165FDB-CF65-49C3-941F-1A39E08D21A1}" type="presParOf" srcId="{79F6EB07-66A6-4DD6-B563-586D22A6B658}" destId="{E91486F7-A43E-49FA-B31F-DB6BDFDF7234}" srcOrd="3" destOrd="0" presId="urn:microsoft.com/office/officeart/2005/8/layout/cycle3"/>
    <dgm:cxn modelId="{01BDCFB9-4C21-4E57-8464-8E2BB7DB5CC0}"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98662E-FF19-4B68-9244-C7C3E1B791D5}"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F0FF644D-5C53-41CF-B774-F59CBECC66D5}">
      <dgm:prSet phldrT="[Text]"/>
      <dgm:spPr/>
      <dgm:t>
        <a:bodyPr/>
        <a:lstStyle/>
        <a:p>
          <a:r>
            <a:rPr lang="en-US"/>
            <a:t>Overall Evaluation</a:t>
          </a:r>
        </a:p>
      </dgm:t>
    </dgm:pt>
    <dgm:pt modelId="{8FA85D43-71B4-4EBA-B86F-19DE2C5CE4FD}" type="parTrans" cxnId="{2D040DCC-49C7-44DE-B51F-477862C1823F}">
      <dgm:prSet/>
      <dgm:spPr/>
      <dgm:t>
        <a:bodyPr/>
        <a:lstStyle/>
        <a:p>
          <a:endParaRPr lang="en-US"/>
        </a:p>
      </dgm:t>
    </dgm:pt>
    <dgm:pt modelId="{77BD5CEF-1890-4176-A037-2F67FEF414A6}" type="sibTrans" cxnId="{2D040DCC-49C7-44DE-B51F-477862C1823F}">
      <dgm:prSet/>
      <dgm:spPr/>
      <dgm:t>
        <a:bodyPr/>
        <a:lstStyle/>
        <a:p>
          <a:endParaRPr lang="en-US"/>
        </a:p>
      </dgm:t>
    </dgm:pt>
    <dgm:pt modelId="{C3ACE0AE-3398-42B6-B3DE-4D3E4251E54D}">
      <dgm:prSet phldrT="[Text]"/>
      <dgm:spPr/>
      <dgm:t>
        <a:bodyPr/>
        <a:lstStyle/>
        <a:p>
          <a:r>
            <a:rPr lang="en-US"/>
            <a:t>Observation of IEP Meeting</a:t>
          </a:r>
        </a:p>
      </dgm:t>
    </dgm:pt>
    <dgm:pt modelId="{1FFCA049-EC1E-4E25-A43D-DA3B9459D9E2}" type="parTrans" cxnId="{4192F7B3-EDEC-4E8E-BFFD-AD75F079894A}">
      <dgm:prSet/>
      <dgm:spPr/>
      <dgm:t>
        <a:bodyPr/>
        <a:lstStyle/>
        <a:p>
          <a:endParaRPr lang="en-US"/>
        </a:p>
      </dgm:t>
    </dgm:pt>
    <dgm:pt modelId="{43B2C7F1-8B70-4A2E-A040-1DF3CE5975A6}" type="sibTrans" cxnId="{4192F7B3-EDEC-4E8E-BFFD-AD75F079894A}">
      <dgm:prSet/>
      <dgm:spPr/>
      <dgm:t>
        <a:bodyPr/>
        <a:lstStyle/>
        <a:p>
          <a:endParaRPr lang="en-US"/>
        </a:p>
      </dgm:t>
    </dgm:pt>
    <dgm:pt modelId="{6D53DEF7-4AE2-40B1-A37D-64F2E4DA3F5C}">
      <dgm:prSet phldrT="[Text]"/>
      <dgm:spPr/>
      <dgm:t>
        <a:bodyPr/>
        <a:lstStyle/>
        <a:p>
          <a:r>
            <a:rPr lang="en-US"/>
            <a:t>Observation of Therapy Session</a:t>
          </a:r>
        </a:p>
      </dgm:t>
    </dgm:pt>
    <dgm:pt modelId="{69778B2D-B142-41B5-A982-16412619F16E}" type="parTrans" cxnId="{553AE3C6-EDAB-4461-B1A8-D163D895AAC5}">
      <dgm:prSet/>
      <dgm:spPr/>
      <dgm:t>
        <a:bodyPr/>
        <a:lstStyle/>
        <a:p>
          <a:endParaRPr lang="en-US"/>
        </a:p>
      </dgm:t>
    </dgm:pt>
    <dgm:pt modelId="{C2572FC0-EC02-4CF9-A976-656CAE419ED4}" type="sibTrans" cxnId="{553AE3C6-EDAB-4461-B1A8-D163D895AAC5}">
      <dgm:prSet/>
      <dgm:spPr/>
      <dgm:t>
        <a:bodyPr/>
        <a:lstStyle/>
        <a:p>
          <a:endParaRPr lang="en-US"/>
        </a:p>
      </dgm:t>
    </dgm:pt>
    <dgm:pt modelId="{52094095-3B77-4C8A-BCF9-D5DA812DEDFB}" type="pres">
      <dgm:prSet presAssocID="{0298662E-FF19-4B68-9244-C7C3E1B791D5}" presName="cycle" presStyleCnt="0">
        <dgm:presLayoutVars>
          <dgm:chMax val="1"/>
          <dgm:dir/>
          <dgm:animLvl val="ctr"/>
          <dgm:resizeHandles val="exact"/>
        </dgm:presLayoutVars>
      </dgm:prSet>
      <dgm:spPr/>
    </dgm:pt>
    <dgm:pt modelId="{D4408EEF-DD94-4C04-8313-9A6C0E36973A}" type="pres">
      <dgm:prSet presAssocID="{F0FF644D-5C53-41CF-B774-F59CBECC66D5}" presName="centerShape" presStyleLbl="node0" presStyleIdx="0" presStyleCnt="1"/>
      <dgm:spPr/>
    </dgm:pt>
    <dgm:pt modelId="{53A0C3BA-4794-45D0-91E1-D297562CC7BE}" type="pres">
      <dgm:prSet presAssocID="{1FFCA049-EC1E-4E25-A43D-DA3B9459D9E2}" presName="parTrans" presStyleLbl="bgSibTrans2D1" presStyleIdx="0" presStyleCnt="2"/>
      <dgm:spPr/>
    </dgm:pt>
    <dgm:pt modelId="{8924AE69-0C7F-4C07-B347-B09EE1E3BA0A}" type="pres">
      <dgm:prSet presAssocID="{C3ACE0AE-3398-42B6-B3DE-4D3E4251E54D}" presName="node" presStyleLbl="node1" presStyleIdx="0" presStyleCnt="2">
        <dgm:presLayoutVars>
          <dgm:bulletEnabled val="1"/>
        </dgm:presLayoutVars>
      </dgm:prSet>
      <dgm:spPr/>
    </dgm:pt>
    <dgm:pt modelId="{6EFDF930-2193-4225-9E95-66CD65B334D0}" type="pres">
      <dgm:prSet presAssocID="{69778B2D-B142-41B5-A982-16412619F16E}" presName="parTrans" presStyleLbl="bgSibTrans2D1" presStyleIdx="1" presStyleCnt="2"/>
      <dgm:spPr/>
    </dgm:pt>
    <dgm:pt modelId="{D837B267-EC5A-44A9-84FD-60FB4F2D9E27}" type="pres">
      <dgm:prSet presAssocID="{6D53DEF7-4AE2-40B1-A37D-64F2E4DA3F5C}" presName="node" presStyleLbl="node1" presStyleIdx="1" presStyleCnt="2">
        <dgm:presLayoutVars>
          <dgm:bulletEnabled val="1"/>
        </dgm:presLayoutVars>
      </dgm:prSet>
      <dgm:spPr/>
    </dgm:pt>
  </dgm:ptLst>
  <dgm:cxnLst>
    <dgm:cxn modelId="{DDD15F0A-7A2F-423F-977B-850A4F3BE0CD}" type="presOf" srcId="{1FFCA049-EC1E-4E25-A43D-DA3B9459D9E2}" destId="{53A0C3BA-4794-45D0-91E1-D297562CC7BE}" srcOrd="0" destOrd="0" presId="urn:microsoft.com/office/officeart/2005/8/layout/radial4"/>
    <dgm:cxn modelId="{2AEF2422-2420-43D1-97C2-6CB273BF830B}" type="presOf" srcId="{69778B2D-B142-41B5-A982-16412619F16E}" destId="{6EFDF930-2193-4225-9E95-66CD65B334D0}" srcOrd="0" destOrd="0" presId="urn:microsoft.com/office/officeart/2005/8/layout/radial4"/>
    <dgm:cxn modelId="{08F59E2B-5B29-452F-BC84-FAFAA4B608FC}" type="presOf" srcId="{0298662E-FF19-4B68-9244-C7C3E1B791D5}" destId="{52094095-3B77-4C8A-BCF9-D5DA812DEDFB}" srcOrd="0" destOrd="0" presId="urn:microsoft.com/office/officeart/2005/8/layout/radial4"/>
    <dgm:cxn modelId="{755A0B3B-D84D-431B-A39C-245CB5B48492}" type="presOf" srcId="{C3ACE0AE-3398-42B6-B3DE-4D3E4251E54D}" destId="{8924AE69-0C7F-4C07-B347-B09EE1E3BA0A}" srcOrd="0" destOrd="0" presId="urn:microsoft.com/office/officeart/2005/8/layout/radial4"/>
    <dgm:cxn modelId="{6F036FA4-B757-415C-97FA-5A96F5180B6A}" type="presOf" srcId="{F0FF644D-5C53-41CF-B774-F59CBECC66D5}" destId="{D4408EEF-DD94-4C04-8313-9A6C0E36973A}" srcOrd="0" destOrd="0" presId="urn:microsoft.com/office/officeart/2005/8/layout/radial4"/>
    <dgm:cxn modelId="{4192F7B3-EDEC-4E8E-BFFD-AD75F079894A}" srcId="{F0FF644D-5C53-41CF-B774-F59CBECC66D5}" destId="{C3ACE0AE-3398-42B6-B3DE-4D3E4251E54D}" srcOrd="0" destOrd="0" parTransId="{1FFCA049-EC1E-4E25-A43D-DA3B9459D9E2}" sibTransId="{43B2C7F1-8B70-4A2E-A040-1DF3CE5975A6}"/>
    <dgm:cxn modelId="{553AE3C6-EDAB-4461-B1A8-D163D895AAC5}" srcId="{F0FF644D-5C53-41CF-B774-F59CBECC66D5}" destId="{6D53DEF7-4AE2-40B1-A37D-64F2E4DA3F5C}" srcOrd="1" destOrd="0" parTransId="{69778B2D-B142-41B5-A982-16412619F16E}" sibTransId="{C2572FC0-EC02-4CF9-A976-656CAE419ED4}"/>
    <dgm:cxn modelId="{2D040DCC-49C7-44DE-B51F-477862C1823F}" srcId="{0298662E-FF19-4B68-9244-C7C3E1B791D5}" destId="{F0FF644D-5C53-41CF-B774-F59CBECC66D5}" srcOrd="0" destOrd="0" parTransId="{8FA85D43-71B4-4EBA-B86F-19DE2C5CE4FD}" sibTransId="{77BD5CEF-1890-4176-A037-2F67FEF414A6}"/>
    <dgm:cxn modelId="{4A5479F4-26CF-4334-BAD0-BCE07AC89794}" type="presOf" srcId="{6D53DEF7-4AE2-40B1-A37D-64F2E4DA3F5C}" destId="{D837B267-EC5A-44A9-84FD-60FB4F2D9E27}" srcOrd="0" destOrd="0" presId="urn:microsoft.com/office/officeart/2005/8/layout/radial4"/>
    <dgm:cxn modelId="{55904D23-DBAA-49E2-BF53-00D8247B4AFB}" type="presParOf" srcId="{52094095-3B77-4C8A-BCF9-D5DA812DEDFB}" destId="{D4408EEF-DD94-4C04-8313-9A6C0E36973A}" srcOrd="0" destOrd="0" presId="urn:microsoft.com/office/officeart/2005/8/layout/radial4"/>
    <dgm:cxn modelId="{E31C5946-E4F4-47FA-99E5-29B485ED9C8F}" type="presParOf" srcId="{52094095-3B77-4C8A-BCF9-D5DA812DEDFB}" destId="{53A0C3BA-4794-45D0-91E1-D297562CC7BE}" srcOrd="1" destOrd="0" presId="urn:microsoft.com/office/officeart/2005/8/layout/radial4"/>
    <dgm:cxn modelId="{EFD7C06D-5BC3-4935-AC12-C6BEF28814D9}" type="presParOf" srcId="{52094095-3B77-4C8A-BCF9-D5DA812DEDFB}" destId="{8924AE69-0C7F-4C07-B347-B09EE1E3BA0A}" srcOrd="2" destOrd="0" presId="urn:microsoft.com/office/officeart/2005/8/layout/radial4"/>
    <dgm:cxn modelId="{1E2E02B1-CEF5-4951-8006-64CBE79755DD}" type="presParOf" srcId="{52094095-3B77-4C8A-BCF9-D5DA812DEDFB}" destId="{6EFDF930-2193-4225-9E95-66CD65B334D0}" srcOrd="3" destOrd="0" presId="urn:microsoft.com/office/officeart/2005/8/layout/radial4"/>
    <dgm:cxn modelId="{D2D3CBC2-4C8E-4776-872A-A7F05AAEAD52}" type="presParOf" srcId="{52094095-3B77-4C8A-BCF9-D5DA812DEDFB}" destId="{D837B267-EC5A-44A9-84FD-60FB4F2D9E27}"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457085" y="-19762"/>
          <a:ext cx="2406879" cy="2406879"/>
        </a:xfrm>
        <a:prstGeom prst="circularArrow">
          <a:avLst>
            <a:gd name="adj1" fmla="val 4668"/>
            <a:gd name="adj2" fmla="val 272909"/>
            <a:gd name="adj3" fmla="val 13296323"/>
            <a:gd name="adj4" fmla="val 17722417"/>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958369" y="286"/>
          <a:ext cx="1404311" cy="7021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1"/>
              </a:solidFill>
            </a:rPr>
            <a:t>Pre-observation Conference</a:t>
          </a:r>
        </a:p>
      </dsp:txBody>
      <dsp:txXfrm>
        <a:off x="992645" y="34562"/>
        <a:ext cx="1335759" cy="633603"/>
      </dsp:txXfrm>
    </dsp:sp>
    <dsp:sp modelId="{C3F528E0-0169-42E3-91B5-755CD7B3BDFB}">
      <dsp:nvSpPr>
        <dsp:cNvPr id="0" name=""/>
        <dsp:cNvSpPr/>
      </dsp:nvSpPr>
      <dsp:spPr>
        <a:xfrm>
          <a:off x="1822599" y="864516"/>
          <a:ext cx="1404311" cy="7021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1"/>
              </a:solidFill>
            </a:rPr>
            <a:t>Observation</a:t>
          </a:r>
        </a:p>
      </dsp:txBody>
      <dsp:txXfrm>
        <a:off x="1856875" y="898792"/>
        <a:ext cx="1335759" cy="633603"/>
      </dsp:txXfrm>
    </dsp:sp>
    <dsp:sp modelId="{E91486F7-A43E-49FA-B31F-DB6BDFDF7234}">
      <dsp:nvSpPr>
        <dsp:cNvPr id="0" name=""/>
        <dsp:cNvSpPr/>
      </dsp:nvSpPr>
      <dsp:spPr>
        <a:xfrm>
          <a:off x="958369" y="1728746"/>
          <a:ext cx="1404311" cy="7021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1"/>
              </a:solidFill>
            </a:rPr>
            <a:t>Reflection</a:t>
          </a:r>
        </a:p>
      </dsp:txBody>
      <dsp:txXfrm>
        <a:off x="992645" y="1763022"/>
        <a:ext cx="1335759" cy="633603"/>
      </dsp:txXfrm>
    </dsp:sp>
    <dsp:sp modelId="{2A4E80CB-64FF-4584-8E81-452F5F19E13C}">
      <dsp:nvSpPr>
        <dsp:cNvPr id="0" name=""/>
        <dsp:cNvSpPr/>
      </dsp:nvSpPr>
      <dsp:spPr>
        <a:xfrm>
          <a:off x="94139" y="864516"/>
          <a:ext cx="1404311" cy="7021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1"/>
              </a:solidFill>
            </a:rPr>
            <a:t>Post-observation Conference</a:t>
          </a:r>
        </a:p>
      </dsp:txBody>
      <dsp:txXfrm>
        <a:off x="128415" y="898792"/>
        <a:ext cx="1335759" cy="633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408EEF-DD94-4C04-8313-9A6C0E36973A}">
      <dsp:nvSpPr>
        <dsp:cNvPr id="0" name=""/>
        <dsp:cNvSpPr/>
      </dsp:nvSpPr>
      <dsp:spPr>
        <a:xfrm>
          <a:off x="2567270" y="1726653"/>
          <a:ext cx="2367984" cy="236798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a:t>Overall Evaluation</a:t>
          </a:r>
        </a:p>
      </dsp:txBody>
      <dsp:txXfrm>
        <a:off x="2914053" y="2073436"/>
        <a:ext cx="1674418" cy="1674418"/>
      </dsp:txXfrm>
    </dsp:sp>
    <dsp:sp modelId="{53A0C3BA-4794-45D0-91E1-D297562CC7BE}">
      <dsp:nvSpPr>
        <dsp:cNvPr id="0" name=""/>
        <dsp:cNvSpPr/>
      </dsp:nvSpPr>
      <dsp:spPr>
        <a:xfrm rot="12900000">
          <a:off x="960792" y="1285163"/>
          <a:ext cx="1901904" cy="6748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24AE69-0C7F-4C07-B347-B09EE1E3BA0A}">
      <dsp:nvSpPr>
        <dsp:cNvPr id="0" name=""/>
        <dsp:cNvSpPr/>
      </dsp:nvSpPr>
      <dsp:spPr>
        <a:xfrm>
          <a:off x="7977" y="177323"/>
          <a:ext cx="2249585" cy="17996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a:t>Observation of IEP Meeting</a:t>
          </a:r>
        </a:p>
      </dsp:txBody>
      <dsp:txXfrm>
        <a:off x="60687" y="230033"/>
        <a:ext cx="2144165" cy="1694248"/>
      </dsp:txXfrm>
    </dsp:sp>
    <dsp:sp modelId="{6EFDF930-2193-4225-9E95-66CD65B334D0}">
      <dsp:nvSpPr>
        <dsp:cNvPr id="0" name=""/>
        <dsp:cNvSpPr/>
      </dsp:nvSpPr>
      <dsp:spPr>
        <a:xfrm rot="19500000">
          <a:off x="4639828" y="1285163"/>
          <a:ext cx="1901904" cy="6748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37B267-EC5A-44A9-84FD-60FB4F2D9E27}">
      <dsp:nvSpPr>
        <dsp:cNvPr id="0" name=""/>
        <dsp:cNvSpPr/>
      </dsp:nvSpPr>
      <dsp:spPr>
        <a:xfrm>
          <a:off x="5244962" y="177323"/>
          <a:ext cx="2249585" cy="17996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a:t>Observation of Therapy Session</a:t>
          </a:r>
        </a:p>
      </dsp:txBody>
      <dsp:txXfrm>
        <a:off x="5297672" y="230033"/>
        <a:ext cx="2144165" cy="16942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D2B4CFEA-8CBF-4C22-8D50-557FB93F6529}" type="datetimeFigureOut">
              <a:rPr lang="en-US" smtClean="0"/>
              <a:t>3/28/2024</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413E7117-E1C1-48AA-9EB6-5EE91E541C70}" type="datetimeFigureOut">
              <a:rPr lang="en-US" smtClean="0"/>
              <a:t>3/28/2024</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Welcome to the district</a:t>
            </a:r>
            <a:r>
              <a:rPr lang="en-US" baseline="0">
                <a:cs typeface="Calibri"/>
              </a:rPr>
              <a:t> orientation</a:t>
            </a:r>
            <a:r>
              <a:rPr lang="en-US">
                <a:cs typeface="Calibri"/>
              </a:rPr>
              <a:t> for speech-language professionals. This training is designed to provide an overview of the 2020 </a:t>
            </a:r>
            <a:r>
              <a:rPr lang="en-US"/>
              <a:t>speech-language professionals</a:t>
            </a:r>
            <a:r>
              <a:rPr lang="en-US">
                <a:cs typeface="Calibri"/>
              </a:rPr>
              <a:t> </a:t>
            </a:r>
            <a:r>
              <a:rPr lang="en-US" baseline="0">
                <a:cs typeface="Calibri"/>
              </a:rPr>
              <a:t>evaluation instrument and process for speech-language professionals. For evaluation purposes, speech-language professionals (SLPs) will include speech-language therapists and speech-language pathologists.</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236980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this next section, we will take a brief look at the components of the speech language rubric. </a:t>
            </a:r>
            <a:endParaRPr lang="en-US" baseline="0" dirty="0">
              <a:cs typeface="Calibri"/>
            </a:endParaRPr>
          </a:p>
          <a:p>
            <a:endParaRPr lang="en-US" dirty="0"/>
          </a:p>
          <a:p>
            <a:r>
              <a:rPr lang="en-US" dirty="0"/>
              <a:t>The SLP Advisory Group </a:t>
            </a:r>
            <a:r>
              <a:rPr lang="en-US" baseline="0" dirty="0"/>
              <a:t> decided that a rubric would be the most effective way to measure </a:t>
            </a:r>
            <a:r>
              <a:rPr lang="en-US" dirty="0"/>
              <a:t>professional</a:t>
            </a:r>
            <a:r>
              <a:rPr lang="en-US" baseline="0" dirty="0"/>
              <a:t> practices.</a:t>
            </a:r>
            <a:endParaRPr lang="en-US" dirty="0">
              <a:cs typeface="Calibri"/>
            </a:endParaRPr>
          </a:p>
          <a:p>
            <a:endParaRPr lang="en-US" dirty="0"/>
          </a:p>
          <a:p>
            <a:r>
              <a:rPr lang="en-US" dirty="0"/>
              <a:t>A rubric is a much different tool than a check list of</a:t>
            </a:r>
            <a:r>
              <a:rPr lang="en-US" baseline="0" dirty="0"/>
              <a:t> standards to mark met or not met, the language within each descriptor implies growth</a:t>
            </a:r>
            <a:r>
              <a:rPr lang="en-US" dirty="0"/>
              <a:t>.</a:t>
            </a:r>
            <a:endParaRPr lang="en-US" dirty="0">
              <a:cs typeface="Calibri"/>
            </a:endParaRPr>
          </a:p>
          <a:p>
            <a:r>
              <a:rPr lang="en-US" dirty="0"/>
              <a:t> </a:t>
            </a:r>
            <a:endParaRPr lang="en-US" baseline="0" dirty="0">
              <a:cs typeface="Calibri"/>
            </a:endParaRPr>
          </a:p>
          <a:p>
            <a:r>
              <a:rPr lang="en-US" baseline="0" dirty="0"/>
              <a:t>Let’s take a look at the components of the </a:t>
            </a:r>
            <a:r>
              <a:rPr lang="en-US" dirty="0"/>
              <a:t>SLP rubric.</a:t>
            </a:r>
            <a:endParaRPr lang="en-US" baseline="0"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4029458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part of drafting and editing the SLP evaluation instrument and process, the Performance Assessment of Contributions and Effectiveness performance objectives from the American Speech-Language Hearing Association (ASHA) were reviewed and integrated. ADEPT for SLPs is based on the PACE performance objectives. You will see that every Indicator in the South Carolina Speech-Language Rubric is aligned to one of these PACE Performance Objectives.</a:t>
            </a:r>
            <a:endParaRPr lang="en-US" dirty="0"/>
          </a:p>
          <a:p>
            <a:endParaRPr lang="en-US" dirty="0">
              <a:cs typeface="Calibri"/>
            </a:endParaRPr>
          </a:p>
          <a:p>
            <a:r>
              <a:rPr lang="en-US" dirty="0">
                <a:cs typeface="Calibri"/>
              </a:rPr>
              <a:t>Please take a moment and review these guiding national objectives.</a:t>
            </a:r>
          </a:p>
          <a:p>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578151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Please take a moment and review these guiding national objectives.</a:t>
            </a:r>
          </a:p>
        </p:txBody>
      </p:sp>
      <p:sp>
        <p:nvSpPr>
          <p:cNvPr id="4" name="Slide Number Placeholder 3"/>
          <p:cNvSpPr>
            <a:spLocks noGrp="1"/>
          </p:cNvSpPr>
          <p:nvPr>
            <p:ph type="sldNum" sz="quarter" idx="10"/>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1600876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Speech-Language Professionals has</a:t>
            </a:r>
            <a:endParaRPr lang="en-US"/>
          </a:p>
          <a:p>
            <a:pPr marL="171450" indent="-171450">
              <a:buFont typeface="Arial" panose="020B0604020202020204" pitchFamily="34" charset="0"/>
              <a:buChar char="•"/>
            </a:pPr>
            <a:r>
              <a:rPr lang="en-US"/>
              <a:t>4 domains, 18 indicators</a:t>
            </a:r>
          </a:p>
          <a:p>
            <a:pPr marL="171450" indent="-171450">
              <a:buFont typeface="Arial" panose="020B0604020202020204" pitchFamily="34" charset="0"/>
              <a:buChar char="•"/>
            </a:pPr>
            <a:r>
              <a:rPr lang="en-US"/>
              <a:t>4</a:t>
            </a:r>
            <a:r>
              <a:rPr lang="en-US" baseline="0"/>
              <a:t> leveled descriptions of practice for Planning, Instruction, and Collaboration </a:t>
            </a:r>
          </a:p>
          <a:p>
            <a:pPr marL="171450" indent="-171450">
              <a:buFont typeface="Arial" panose="020B0604020202020204" pitchFamily="34" charset="0"/>
              <a:buChar char="•"/>
            </a:pPr>
            <a:r>
              <a:rPr lang="en-US" baseline="0"/>
              <a:t>Professionalism is slightly different, using a combination of the SLP and administrator’s reflection</a:t>
            </a:r>
            <a:endParaRPr lang="en-US"/>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649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Speech-Language Professionals has</a:t>
            </a:r>
            <a:endParaRPr lang="en-US"/>
          </a:p>
          <a:p>
            <a:pPr marL="171450" indent="-171450">
              <a:buFont typeface="Arial" panose="020B0604020202020204" pitchFamily="34" charset="0"/>
              <a:buChar char="•"/>
            </a:pPr>
            <a:r>
              <a:rPr lang="en-US"/>
              <a:t>4 domains, 18 indicators</a:t>
            </a:r>
          </a:p>
          <a:p>
            <a:pPr marL="171450" indent="-171450">
              <a:buFont typeface="Arial" panose="020B0604020202020204" pitchFamily="34" charset="0"/>
              <a:buChar char="•"/>
            </a:pPr>
            <a:r>
              <a:rPr lang="en-US"/>
              <a:t>4</a:t>
            </a:r>
            <a:r>
              <a:rPr lang="en-US" baseline="0"/>
              <a:t> leveled descriptions of practice for Planning, Instruction, and Collaboration </a:t>
            </a:r>
          </a:p>
          <a:p>
            <a:pPr marL="171450" indent="-171450">
              <a:buFont typeface="Arial" panose="020B0604020202020204" pitchFamily="34" charset="0"/>
              <a:buChar char="•"/>
            </a:pPr>
            <a:r>
              <a:rPr lang="en-US" baseline="0"/>
              <a:t>Professionalism is slightly different, using a combination of the SLP and administrator’s reflection</a:t>
            </a:r>
            <a:endParaRPr lang="en-US"/>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9775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This slide is taken from the SLP rubric and highlights each component of the SLP rubric (Domain, Indicator, Descriptors and Performance Levels).</a:t>
            </a:r>
          </a:p>
          <a:p>
            <a:pPr marL="171450" indent="-171450">
              <a:buFont typeface="Arial" panose="020B0604020202020204" pitchFamily="34" charset="0"/>
              <a:buChar char="•"/>
            </a:pPr>
            <a:r>
              <a:rPr lang="en-US">
                <a:latin typeface="Arial"/>
                <a:cs typeface="Arial"/>
              </a:rPr>
              <a:t>Domains are the big buckets. The Domain shown</a:t>
            </a:r>
            <a:r>
              <a:rPr lang="en-US" baseline="0">
                <a:latin typeface="Arial"/>
                <a:cs typeface="Arial"/>
              </a:rPr>
              <a:t> here is Instruction.</a:t>
            </a:r>
            <a:endParaRPr lang="en-US">
              <a:latin typeface="Arial"/>
              <a:cs typeface="Arial"/>
            </a:endParaRPr>
          </a:p>
          <a:p>
            <a:pPr marL="171450" indent="-171450">
              <a:buFont typeface="Arial" panose="020B0604020202020204" pitchFamily="34" charset="0"/>
              <a:buChar char="•"/>
            </a:pPr>
            <a:r>
              <a:rPr lang="en-US">
                <a:latin typeface="Arial"/>
                <a:cs typeface="Arial"/>
              </a:rPr>
              <a:t>Indicators are the specific elements of practice</a:t>
            </a:r>
            <a:r>
              <a:rPr lang="en-US" baseline="0">
                <a:latin typeface="Arial"/>
                <a:cs typeface="Arial"/>
              </a:rPr>
              <a:t>. Indicators are found on the first column. This Indicator is called Creating a Positive Learning Environment. The SLP will receive a rating on each of the Indicators.</a:t>
            </a:r>
            <a:endParaRPr lang="en-US">
              <a:latin typeface="Arial"/>
              <a:cs typeface="Arial"/>
            </a:endParaRPr>
          </a:p>
          <a:p>
            <a:pPr marL="171450" indent="-171450">
              <a:buFont typeface="Arial" panose="020B0604020202020204" pitchFamily="34" charset="0"/>
              <a:buChar char="•"/>
            </a:pPr>
            <a:r>
              <a:rPr lang="en-US">
                <a:latin typeface="Arial"/>
                <a:cs typeface="Arial"/>
              </a:rPr>
              <a:t>Descriptors describe what performance looks like at each level. The</a:t>
            </a:r>
            <a:r>
              <a:rPr lang="en-US" baseline="0">
                <a:latin typeface="Arial"/>
                <a:cs typeface="Arial"/>
              </a:rPr>
              <a:t> descriptors are the bulleted sentences in each column.</a:t>
            </a:r>
            <a:endParaRPr lang="en-US">
              <a:latin typeface="Arial" charset="0"/>
              <a:cs typeface="Arial"/>
            </a:endParaRPr>
          </a:p>
          <a:p>
            <a:pPr marL="171450" indent="-171450">
              <a:buFont typeface="Arial" panose="020B0604020202020204" pitchFamily="34" charset="0"/>
              <a:buChar char="•"/>
            </a:pPr>
            <a:r>
              <a:rPr lang="en-US" baseline="0">
                <a:latin typeface="Arial"/>
                <a:cs typeface="Arial"/>
              </a:rPr>
              <a:t>The four performance levels are the biggest difference from the</a:t>
            </a:r>
            <a:r>
              <a:rPr lang="en-US">
                <a:latin typeface="Arial"/>
                <a:cs typeface="Arial"/>
              </a:rPr>
              <a:t> ADEPT 2020 model, giving the SLP more specific feedback. These four performance levels are exemplary, proficient, needs improvement, and unsatisfactory.</a:t>
            </a:r>
          </a:p>
          <a:p>
            <a:pPr marL="171450" indent="-171450">
              <a:buFont typeface="Arial" panose="020B0604020202020204" pitchFamily="34" charset="0"/>
              <a:buChar char="•"/>
            </a:pPr>
            <a:r>
              <a:rPr lang="en-US">
                <a:latin typeface="Arial"/>
                <a:cs typeface="Arial"/>
              </a:rPr>
              <a:t>Sources of evidence are listed under each indicator so that the evaluator will know where to find evidence. </a:t>
            </a:r>
            <a:endParaRPr lang="en-US">
              <a:latin typeface="Arial" charset="0"/>
              <a:cs typeface="Arial"/>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0EF4348-BB88-DC43-BB70-24D152F49FE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4858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685800">
              <a:defRPr/>
            </a:pPr>
            <a:r>
              <a:rPr lang="en-US" sz="900" dirty="0"/>
              <a:t>For classroom teachers, the SC Teaching Standards 4.0 rubric has 4 </a:t>
            </a:r>
            <a:r>
              <a:rPr lang="en-US" sz="900" kern="1200" dirty="0">
                <a:solidFill>
                  <a:schemeClr val="tx1"/>
                </a:solidFill>
                <a:effectLst/>
                <a:latin typeface="+mn-lt"/>
                <a:ea typeface="+mn-ea"/>
                <a:cs typeface="+mn-cs"/>
              </a:rPr>
              <a:t>levels – moving</a:t>
            </a:r>
            <a:r>
              <a:rPr lang="en-US" sz="900" kern="1200" baseline="0" dirty="0">
                <a:solidFill>
                  <a:schemeClr val="tx1"/>
                </a:solidFill>
                <a:effectLst/>
                <a:latin typeface="+mn-lt"/>
                <a:ea typeface="+mn-ea"/>
                <a:cs typeface="+mn-cs"/>
              </a:rPr>
              <a:t> from Unsatisfactory to Exemplary – increasingly student centered as we move left</a:t>
            </a:r>
            <a:r>
              <a:rPr lang="en-US" sz="900" dirty="0"/>
              <a:t>.</a:t>
            </a:r>
            <a:endParaRPr lang="en-US" sz="900" kern="1200" baseline="0" dirty="0">
              <a:solidFill>
                <a:schemeClr val="tx1"/>
              </a:solidFill>
              <a:effectLst/>
              <a:latin typeface="+mn-lt"/>
              <a:cs typeface="Calibri"/>
            </a:endParaRPr>
          </a:p>
          <a:p>
            <a:pPr marL="0" lvl="1" defTabSz="685800">
              <a:defRPr/>
            </a:pPr>
            <a:endParaRPr lang="en-US" sz="900" dirty="0"/>
          </a:p>
          <a:p>
            <a:pPr marL="0" lvl="1" defTabSz="685800">
              <a:defRPr/>
            </a:pPr>
            <a:r>
              <a:rPr lang="en-US" sz="900" kern="1200" baseline="0" dirty="0">
                <a:solidFill>
                  <a:schemeClr val="tx1"/>
                </a:solidFill>
                <a:effectLst/>
                <a:latin typeface="+mn-lt"/>
                <a:ea typeface="+mn-ea"/>
                <a:cs typeface="+mn-cs"/>
              </a:rPr>
              <a:t>The </a:t>
            </a:r>
            <a:r>
              <a:rPr lang="en-US" sz="900" dirty="0"/>
              <a:t>SLP</a:t>
            </a:r>
            <a:r>
              <a:rPr lang="en-US" sz="900" kern="1200" baseline="0" dirty="0">
                <a:solidFill>
                  <a:schemeClr val="tx1"/>
                </a:solidFill>
                <a:effectLst/>
                <a:latin typeface="+mn-lt"/>
                <a:ea typeface="+mn-ea"/>
                <a:cs typeface="+mn-cs"/>
              </a:rPr>
              <a:t> </a:t>
            </a:r>
            <a:r>
              <a:rPr lang="en-US" sz="900" dirty="0"/>
              <a:t>rubric</a:t>
            </a:r>
            <a:r>
              <a:rPr lang="en-US" sz="900" kern="1200" baseline="0" dirty="0">
                <a:solidFill>
                  <a:schemeClr val="tx1"/>
                </a:solidFill>
                <a:effectLst/>
                <a:latin typeface="+mn-lt"/>
                <a:ea typeface="+mn-ea"/>
                <a:cs typeface="+mn-cs"/>
              </a:rPr>
              <a:t> </a:t>
            </a:r>
            <a:r>
              <a:rPr lang="en-US" sz="900" dirty="0"/>
              <a:t>has been </a:t>
            </a:r>
            <a:r>
              <a:rPr lang="en-US" sz="900" kern="1200" baseline="0" dirty="0">
                <a:solidFill>
                  <a:schemeClr val="tx1"/>
                </a:solidFill>
                <a:effectLst/>
                <a:latin typeface="+mn-lt"/>
                <a:ea typeface="+mn-ea"/>
                <a:cs typeface="+mn-cs"/>
              </a:rPr>
              <a:t>constructed with the same premise</a:t>
            </a:r>
            <a:r>
              <a:rPr lang="en-US" sz="900" dirty="0"/>
              <a:t>.</a:t>
            </a:r>
            <a:endParaRPr lang="en-US" sz="900" kern="1200" baseline="0" dirty="0">
              <a:solidFill>
                <a:schemeClr val="tx1"/>
              </a:solidFill>
              <a:effectLst/>
              <a:latin typeface="+mn-lt"/>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039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dirty="0"/>
              <a:t>The rubric is not a checklist.</a:t>
            </a:r>
          </a:p>
          <a:p>
            <a:pPr marL="285750" indent="-285750">
              <a:lnSpc>
                <a:spcPct val="90000"/>
              </a:lnSpc>
              <a:spcBef>
                <a:spcPts val="750"/>
              </a:spcBef>
              <a:buFont typeface="Arial"/>
              <a:buChar char="•"/>
            </a:pPr>
            <a:r>
              <a:rPr lang="en-US" dirty="0"/>
              <a:t>The rubric is holistic in nature. In order to use the rubric effectively, both the observer and those being observed should see that the parts of each Domain can only be understood when put in context of the whole. </a:t>
            </a:r>
            <a:endParaRPr lang="en-US" dirty="0">
              <a:cs typeface="Calibri"/>
            </a:endParaRPr>
          </a:p>
          <a:p>
            <a:pPr marL="285750" indent="-285750">
              <a:lnSpc>
                <a:spcPct val="90000"/>
              </a:lnSpc>
              <a:spcBef>
                <a:spcPts val="750"/>
              </a:spcBef>
              <a:buFont typeface="Arial"/>
              <a:buChar char="•"/>
            </a:pPr>
            <a:r>
              <a:rPr lang="en-US" dirty="0"/>
              <a:t>Ratings should be assigned to each Indicator based on a preponderance of evidence.</a:t>
            </a:r>
            <a:endParaRPr lang="en-US" dirty="0">
              <a:cs typeface="Calibri"/>
            </a:endParaRPr>
          </a:p>
          <a:p>
            <a:pPr marL="285750" indent="-285750">
              <a:lnSpc>
                <a:spcPct val="90000"/>
              </a:lnSpc>
              <a:spcBef>
                <a:spcPts val="750"/>
              </a:spcBef>
              <a:buFont typeface="Arial"/>
              <a:buChar char="•"/>
            </a:pPr>
            <a:r>
              <a:rPr lang="en-US" dirty="0"/>
              <a:t> In determining a score, rather than looking at each Descriptor individually, the entirety of the Descriptors in each performance level should be taken into account.</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17</a:t>
            </a:fld>
            <a:endParaRPr lang="en-US"/>
          </a:p>
        </p:txBody>
      </p:sp>
    </p:spTree>
    <p:extLst>
      <p:ext uri="{BB962C8B-B14F-4D97-AF65-F5344CB8AC3E}">
        <p14:creationId xmlns:p14="http://schemas.microsoft.com/office/powerpoint/2010/main" val="3139449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One of the tasks of the Speech-Language Advisory Group was to determine the weightings for each of the four Domains that will be calculated to reach an overall composite score. This slide shows that the weighting of the Planning Domain is 25% of the composite score, the Instruction Domain is 40%, Collaboration Domain is 10%, and the Professionalism Domain is 25%. </a:t>
            </a:r>
          </a:p>
        </p:txBody>
      </p:sp>
      <p:sp>
        <p:nvSpPr>
          <p:cNvPr id="4" name="Slide Number Placeholder 3"/>
          <p:cNvSpPr>
            <a:spLocks noGrp="1"/>
          </p:cNvSpPr>
          <p:nvPr>
            <p:ph type="sldNum" sz="quarter" idx="5"/>
          </p:nvPr>
        </p:nvSpPr>
        <p:spPr/>
        <p:txBody>
          <a:bodyPr/>
          <a:lstStyle/>
          <a:p>
            <a:fld id="{50742E3A-DC09-48C0-97A8-029D8AFE56FE}" type="slidenum">
              <a:rPr lang="en-US" smtClean="0"/>
              <a:t>18</a:t>
            </a:fld>
            <a:endParaRPr lang="en-US"/>
          </a:p>
        </p:txBody>
      </p:sp>
    </p:spTree>
    <p:extLst>
      <p:ext uri="{BB962C8B-B14F-4D97-AF65-F5344CB8AC3E}">
        <p14:creationId xmlns:p14="http://schemas.microsoft.com/office/powerpoint/2010/main" val="182861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understand that it is imperative that the school level administrators and evaluators understand and acknowledge your unique roles and responsibilities as SLP as they conduct your evaluation. We built in several ways to assist administrators throughout this process as they support you.</a:t>
            </a:r>
          </a:p>
          <a:p>
            <a:r>
              <a:rPr lang="en-US"/>
              <a:t>First, near the very beginning of the guidelines, we have devoted a section that lists ways administrators can support your as a speech-language professional. These suggestions are listed by the Domains of the rubric so both you and the evaluator can be successful in using the rubric. </a:t>
            </a:r>
          </a:p>
          <a:p>
            <a:r>
              <a:rPr lang="en-US"/>
              <a:t>As you become familiar with your evaluation rubric, you will see a column that is embedded called “Sources of Evidence”. The administrator and/or evaluator can readily see where they can find evidence to match every indicator on the rubric as they conduct your evaluation. For example, some of the sources of evidence may be correlated pre- or post-conference questions, observations,  or IEP documents. </a:t>
            </a:r>
            <a:endParaRPr lang="en-US" b="1">
              <a:cs typeface="Calibri"/>
            </a:endParaRPr>
          </a:p>
          <a:p>
            <a:endParaRPr lang="en-US" b="1">
              <a:cs typeface="Calibri"/>
            </a:endParaRPr>
          </a:p>
          <a:p>
            <a:r>
              <a:rPr lang="en-US"/>
              <a:t>Administrators and evaluators have been provided with required questions to ask during your pre- and post-observation conferences. These questions align to the Indicators on the Rubric. Of course, the administrator and evaluator may ask additional questions for clarification or additional information as needed.</a:t>
            </a:r>
            <a:endParaRPr lang="en-US">
              <a:cs typeface="Calibri"/>
            </a:endParaRPr>
          </a:p>
          <a:p>
            <a:endParaRPr lang="en-US"/>
          </a:p>
          <a:p>
            <a:r>
              <a:rPr lang="en-US"/>
              <a:t>Evaluators were also told during their training that some components during a schedule observation with students may not be obvious. So, please share any important items to look for or areas of concern you may have with your evaluator during the pre-conference. Also, feel free to ask any questions you may have during this training.  </a:t>
            </a:r>
            <a:endParaRPr lang="en-US">
              <a:cs typeface="Calibri"/>
            </a:endParaRPr>
          </a:p>
          <a:p>
            <a:endParaRPr lang="en-US"/>
          </a:p>
          <a:p>
            <a:r>
              <a:rPr lang="en-US"/>
              <a:t>We feel that these new strategies will help bridge the gap of knowledge and understanding between the administrators and the practitioners.</a:t>
            </a:r>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19</a:t>
            </a:fld>
            <a:endParaRPr lang="en-US"/>
          </a:p>
        </p:txBody>
      </p:sp>
    </p:spTree>
    <p:extLst>
      <p:ext uri="{BB962C8B-B14F-4D97-AF65-F5344CB8AC3E}">
        <p14:creationId xmlns:p14="http://schemas.microsoft.com/office/powerpoint/2010/main" val="1168854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You</a:t>
            </a:r>
            <a:r>
              <a:rPr lang="en-US" baseline="0" dirty="0">
                <a:cs typeface="Calibri"/>
              </a:rPr>
              <a:t> will need to have a copy of the 2020 </a:t>
            </a:r>
            <a:r>
              <a:rPr lang="en-US" dirty="0">
                <a:cs typeface="Calibri"/>
              </a:rPr>
              <a:t>Speech Language evaluation rubric for</a:t>
            </a:r>
            <a:r>
              <a:rPr lang="en-US" baseline="0" dirty="0">
                <a:cs typeface="Calibri"/>
              </a:rPr>
              <a:t> this overview today</a:t>
            </a:r>
            <a:r>
              <a:rPr lang="en-US" dirty="0">
                <a:cs typeface="Calibri"/>
              </a:rPr>
              <a:t>.</a:t>
            </a:r>
          </a:p>
        </p:txBody>
      </p:sp>
      <p:sp>
        <p:nvSpPr>
          <p:cNvPr id="4" name="Slide Number Placeholder 3"/>
          <p:cNvSpPr>
            <a:spLocks noGrp="1"/>
          </p:cNvSpPr>
          <p:nvPr>
            <p:ph type="sldNum" sz="quarter" idx="10"/>
          </p:nvPr>
        </p:nvSpPr>
        <p:spPr/>
        <p:txBody>
          <a:bodyPr/>
          <a:lstStyle/>
          <a:p>
            <a:fld id="{50742E3A-DC09-48C0-97A8-029D8AFE56FE}" type="slidenum">
              <a:rPr lang="en-US" smtClean="0"/>
              <a:t>2</a:t>
            </a:fld>
            <a:endParaRPr lang="en-US"/>
          </a:p>
        </p:txBody>
      </p:sp>
    </p:spTree>
    <p:extLst>
      <p:ext uri="{BB962C8B-B14F-4D97-AF65-F5344CB8AC3E}">
        <p14:creationId xmlns:p14="http://schemas.microsoft.com/office/powerpoint/2010/main" val="1427178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Now, let's take a few moments to review the overall evaluation process and evidence collection techniques.</a:t>
            </a:r>
          </a:p>
        </p:txBody>
      </p:sp>
      <p:sp>
        <p:nvSpPr>
          <p:cNvPr id="4" name="Slide Number Placeholder 3"/>
          <p:cNvSpPr>
            <a:spLocks noGrp="1"/>
          </p:cNvSpPr>
          <p:nvPr>
            <p:ph type="sldNum" sz="quarter" idx="5"/>
          </p:nvPr>
        </p:nvSpPr>
        <p:spPr/>
        <p:txBody>
          <a:bodyPr/>
          <a:lstStyle/>
          <a:p>
            <a:fld id="{50742E3A-DC09-48C0-97A8-029D8AFE56FE}" type="slidenum">
              <a:rPr lang="en-US" smtClean="0"/>
              <a:t>20</a:t>
            </a:fld>
            <a:endParaRPr lang="en-US"/>
          </a:p>
        </p:txBody>
      </p:sp>
    </p:spTree>
    <p:extLst>
      <p:ext uri="{BB962C8B-B14F-4D97-AF65-F5344CB8AC3E}">
        <p14:creationId xmlns:p14="http://schemas.microsoft.com/office/powerpoint/2010/main" val="1514689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dirty="0">
              <a:cs typeface="Calibri"/>
            </a:endParaRPr>
          </a:p>
          <a:p>
            <a:r>
              <a:rPr lang="en-US" dirty="0">
                <a:cs typeface="Calibri"/>
              </a:rPr>
              <a: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3651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When a mentor is assigned to the evaluation team, this does NOT mean that the mentor will evaluate the educator. Rather, the mentor's role is to provide support. Mentors must attend a separate mentor training in order to serve. It is of utmost importance that the evaluator understands the confidentiality that must be respected between the mentor and the educator.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2389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Before jumping into the details of the evaluation process, it is critical that you understand there are two components of the overall SLP process. The evaluator will collect evidence from the observation of an IEP meeting and the observation of therapy session, as well as other artifacts noted on the rubric. </a:t>
            </a:r>
          </a:p>
        </p:txBody>
      </p:sp>
      <p:sp>
        <p:nvSpPr>
          <p:cNvPr id="4" name="Slide Number Placeholder 3"/>
          <p:cNvSpPr>
            <a:spLocks noGrp="1"/>
          </p:cNvSpPr>
          <p:nvPr>
            <p:ph type="sldNum" sz="quarter" idx="10"/>
          </p:nvPr>
        </p:nvSpPr>
        <p:spPr/>
        <p:txBody>
          <a:bodyPr/>
          <a:lstStyle/>
          <a:p>
            <a:fld id="{50742E3A-DC09-48C0-97A8-029D8AFE56FE}" type="slidenum">
              <a:rPr lang="en-US" smtClean="0"/>
              <a:t>23</a:t>
            </a:fld>
            <a:endParaRPr lang="en-US"/>
          </a:p>
        </p:txBody>
      </p:sp>
    </p:spTree>
    <p:extLst>
      <p:ext uri="{BB962C8B-B14F-4D97-AF65-F5344CB8AC3E}">
        <p14:creationId xmlns:p14="http://schemas.microsoft.com/office/powerpoint/2010/main" val="1726423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educators in South Carolina are required to develop a professional goal each year. The professional goals for </a:t>
            </a:r>
            <a:r>
              <a:rPr lang="en-US" b="1" dirty="0"/>
              <a:t>you, as a speech language professional </a:t>
            </a:r>
            <a:r>
              <a:rPr lang="en-US" dirty="0"/>
              <a:t>undergoing a formative or summative evaluation, are built into the evaluation process within </a:t>
            </a:r>
            <a:r>
              <a:rPr lang="en-US" b="1" dirty="0"/>
              <a:t>your</a:t>
            </a:r>
            <a:r>
              <a:rPr lang="en-US" baseline="0" dirty="0"/>
              <a:t> </a:t>
            </a:r>
            <a:r>
              <a:rPr lang="en-US" dirty="0"/>
              <a:t>conference reflections. </a:t>
            </a:r>
            <a:r>
              <a:rPr lang="en-US" b="1" dirty="0"/>
              <a:t>If you</a:t>
            </a:r>
            <a:r>
              <a:rPr lang="en-US" dirty="0"/>
              <a:t> </a:t>
            </a:r>
            <a:r>
              <a:rPr lang="en-US" b="1" dirty="0"/>
              <a:t>are</a:t>
            </a:r>
            <a:r>
              <a:rPr lang="en-US" dirty="0"/>
              <a:t> undergoing GBEs, </a:t>
            </a:r>
            <a:r>
              <a:rPr lang="en-US" b="1" dirty="0"/>
              <a:t>you</a:t>
            </a:r>
            <a:r>
              <a:rPr lang="en-US" dirty="0"/>
              <a:t> may complete the Goals-Based Professional Goal document where </a:t>
            </a:r>
            <a:r>
              <a:rPr lang="en-US" b="1" dirty="0"/>
              <a:t>you</a:t>
            </a:r>
            <a:r>
              <a:rPr lang="en-US" dirty="0"/>
              <a:t> identify </a:t>
            </a:r>
            <a:r>
              <a:rPr lang="en-US" b="1" dirty="0"/>
              <a:t>an</a:t>
            </a:r>
            <a:r>
              <a:rPr lang="en-US" dirty="0"/>
              <a:t> area of professional learning aligned to one or more Indicators.</a:t>
            </a:r>
          </a:p>
          <a:p>
            <a:endParaRPr lang="en-US" dirty="0"/>
          </a:p>
          <a:p>
            <a:r>
              <a:rPr lang="en-US" dirty="0"/>
              <a:t>The observation process varies for each contract level.</a:t>
            </a:r>
            <a:endParaRPr lang="en-US" dirty="0">
              <a:cs typeface="Calibri"/>
            </a:endParaRPr>
          </a:p>
          <a:p>
            <a:r>
              <a:rPr lang="en-US" dirty="0"/>
              <a:t>Again,</a:t>
            </a:r>
            <a:r>
              <a:rPr lang="en-US" baseline="0" dirty="0"/>
              <a:t> </a:t>
            </a:r>
            <a:r>
              <a:rPr lang="en-US" dirty="0"/>
              <a:t>Speech Language Professionals will receive feedback from observations of an IEP meeting and of a therapy session.</a:t>
            </a:r>
            <a:endParaRPr lang="en-US" dirty="0">
              <a:cs typeface="Calibri"/>
            </a:endParaRPr>
          </a:p>
          <a:p>
            <a:r>
              <a:rPr lang="en-US" dirty="0"/>
              <a:t>For formative evaluations, including the Induction level and the Continuing Formative level, parts of the evaluation can be waived during the spring semester. </a:t>
            </a:r>
            <a:endParaRPr lang="en-US" b="1" dirty="0">
              <a:cs typeface="Calibri"/>
            </a:endParaRPr>
          </a:p>
          <a:p>
            <a:r>
              <a:rPr lang="en-US" dirty="0"/>
              <a:t>Also, please note that at the state level, a Continuing Formative evaluation is not required for speech language professionals with a current Certificate of Clinical Competence, or CCCs. </a:t>
            </a:r>
            <a:endParaRPr lang="en-US" dirty="0">
              <a:cs typeface="Calibri"/>
            </a:endParaRPr>
          </a:p>
          <a:p>
            <a:r>
              <a:rPr lang="en-US" dirty="0"/>
              <a:t>Finally, when SLPs are not being evaluated formatively or </a:t>
            </a:r>
            <a:r>
              <a:rPr lang="en-US" dirty="0" err="1"/>
              <a:t>summatively</a:t>
            </a:r>
            <a:r>
              <a:rPr lang="en-US" dirty="0"/>
              <a:t>, you would complete a Professional Growth and Development Plan for the Goals-Based Evaluation. </a:t>
            </a:r>
            <a:endParaRPr lang="en-US" dirty="0">
              <a:cs typeface="Calibri"/>
            </a:endParaRPr>
          </a:p>
          <a:p>
            <a:endParaRPr lang="en-US" dirty="0"/>
          </a:p>
          <a:p>
            <a:r>
              <a:rPr lang="en-US" dirty="0"/>
              <a:t>In general for all educators, Announced Observations include:</a:t>
            </a:r>
            <a:endParaRPr lang="en-US" dirty="0">
              <a:cs typeface="Calibri"/>
            </a:endParaRPr>
          </a:p>
          <a:p>
            <a:r>
              <a:rPr lang="en-US" dirty="0"/>
              <a:t>Pre-Conference; Post-Conference with Areas of Refinement and Reinforcement.</a:t>
            </a:r>
            <a:endParaRPr lang="en-US" dirty="0">
              <a:cs typeface="Calibri"/>
            </a:endParaRPr>
          </a:p>
          <a:p>
            <a:endParaRPr lang="en-US" dirty="0"/>
          </a:p>
          <a:p>
            <a:r>
              <a:rPr lang="en-US" dirty="0"/>
              <a:t>Unannounced Observations include:</a:t>
            </a:r>
            <a:endParaRPr lang="en-US" dirty="0">
              <a:cs typeface="Calibri"/>
            </a:endParaRPr>
          </a:p>
          <a:p>
            <a:r>
              <a:rPr lang="en-US" dirty="0"/>
              <a:t>Post-Conference with Areas of Refinement and Reinforcement</a:t>
            </a:r>
            <a:endParaRPr lang="en-US" dirty="0">
              <a:cs typeface="Calibri"/>
            </a:endParaRPr>
          </a:p>
          <a:p>
            <a:r>
              <a:rPr lang="en-US" dirty="0"/>
              <a:t>The area of refinement becomes a professional goal to fine-tune professional practice in that identified area. </a:t>
            </a:r>
            <a:endParaRPr lang="en-US" dirty="0">
              <a:cs typeface="Calibri"/>
            </a:endParaRP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24</a:t>
            </a:fld>
            <a:endParaRPr lang="en-US"/>
          </a:p>
        </p:txBody>
      </p:sp>
    </p:spTree>
    <p:extLst>
      <p:ext uri="{BB962C8B-B14F-4D97-AF65-F5344CB8AC3E}">
        <p14:creationId xmlns:p14="http://schemas.microsoft.com/office/powerpoint/2010/main" val="1176737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a:solidFill>
                  <a:schemeClr val="tx1"/>
                </a:solidFill>
                <a:effectLst/>
                <a:latin typeface="+mn-lt"/>
                <a:ea typeface="+mn-ea"/>
                <a:cs typeface="+mn-cs"/>
              </a:rPr>
              <a:t>The SLPs and their evaluators will use a variety of sources of evidence that align to each of the Indicators on the Speech-Language Rubric. The evaluator will use the sources of evidence to assess the performance level of the SLP. Some of the sources will be collected and shared by the SLP. Other sources, such as the questions embedded in the conferences, will be gathered by the evaluator. These sources of evidence are listed within the Rubric under the “Sources of Evidence” column so that the evaluator can readily determine where to find evidence of each descriptor. </a:t>
            </a:r>
            <a:r>
              <a:rPr lang="en-US" sz="1200" b="0" i="0" kern="1200">
                <a:solidFill>
                  <a:schemeClr val="tx1"/>
                </a:solidFill>
                <a:effectLst/>
                <a:latin typeface="+mn-lt"/>
                <a:ea typeface="+mn-ea"/>
                <a:cs typeface="+mn-cs"/>
              </a:rPr>
              <a:t>​</a:t>
            </a:r>
            <a:endParaRPr lang="en-US" b="0" i="0">
              <a:effectLst/>
            </a:endParaRPr>
          </a:p>
          <a:p>
            <a:pPr rtl="0" fontAlgn="base"/>
            <a:r>
              <a:rPr lang="en-US" sz="1200" b="0" i="0" kern="1200">
                <a:solidFill>
                  <a:schemeClr val="tx1"/>
                </a:solidFill>
                <a:effectLst/>
                <a:latin typeface="+mn-lt"/>
                <a:ea typeface="+mn-ea"/>
                <a:cs typeface="+mn-cs"/>
              </a:rPr>
              <a:t>​</a:t>
            </a:r>
            <a:endParaRPr lang="en-US" b="0" i="0">
              <a:effectLst/>
            </a:endParaRPr>
          </a:p>
          <a:p>
            <a:pPr rtl="0" fontAlgn="base"/>
            <a:r>
              <a:rPr lang="en-US" sz="1200" b="0" i="0" u="none" strike="noStrike" kern="1200">
                <a:solidFill>
                  <a:schemeClr val="tx1"/>
                </a:solidFill>
                <a:effectLst/>
                <a:latin typeface="+mn-lt"/>
                <a:ea typeface="+mn-ea"/>
                <a:cs typeface="+mn-cs"/>
              </a:rPr>
              <a:t>The sources of evidence listed here are suggested sources that the SLP can make available to the evaluator. Since the evaluator will use the review of records as evidence, the SLP may want to bring the therapy schedule and communication logs with teachers and parents to one of the pre-conferences. The SLP will also want to bring or make sure that the evaluator has access to samplings of the relevant listed documentation.</a:t>
            </a:r>
            <a:r>
              <a:rPr lang="en-US" sz="1200" b="0" i="0" kern="1200">
                <a:solidFill>
                  <a:schemeClr val="tx1"/>
                </a:solidFill>
                <a:effectLst/>
                <a:latin typeface="+mn-lt"/>
                <a:ea typeface="+mn-ea"/>
                <a:cs typeface="+mn-cs"/>
              </a:rPr>
              <a:t>​</a:t>
            </a:r>
            <a:endParaRPr lang="en-US" b="0" i="0">
              <a:effectLst/>
            </a:endParaRPr>
          </a:p>
          <a:p>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a:solidFill>
                  <a:schemeClr val="tx1"/>
                </a:solidFill>
                <a:effectLst/>
                <a:latin typeface="+mn-lt"/>
                <a:ea typeface="+mn-ea"/>
                <a:cs typeface="+mn-cs"/>
              </a:rPr>
              <a:t>In addition to the documentation that the SLP will bring to the conferences or make available to the evaluator, the evaluator is responsible for gathering evidence using the forms and sources of evidence as shown on this slide. For both the IEP meeting and the therapy session, the evaluator will need to ask required questions during the pre- and post- conferences and look for specific evidence during observations as indicated on the Rubric to ensure that the SLP's ratings are based on strong evidence.</a:t>
            </a:r>
            <a:r>
              <a:rPr lang="en-US" sz="1200" b="0" i="0" kern="1200">
                <a:solidFill>
                  <a:schemeClr val="tx1"/>
                </a:solidFill>
                <a:effectLst/>
                <a:latin typeface="+mn-lt"/>
                <a:ea typeface="+mn-ea"/>
                <a:cs typeface="+mn-cs"/>
              </a:rPr>
              <a:t>​</a:t>
            </a:r>
            <a:endParaRPr lang="en-US" b="0" i="0">
              <a:effectLst/>
            </a:endParaRPr>
          </a:p>
          <a:p>
            <a:endParaRPr lang="en-US">
              <a:cs typeface="Calibri"/>
            </a:endParaRPr>
          </a:p>
          <a:p>
            <a:endParaRPr lang="en-US">
              <a:cs typeface="Calibri"/>
            </a:endParaRPr>
          </a:p>
          <a:p>
            <a:r>
              <a:rPr lang="en-US">
                <a:cs typeface="Calibri"/>
              </a:rPr>
              <a:t>Remember the evaluator will be observing an IEP meeting and/or a therapy session, so there are documents specifically designed for each of these two types of observations. You want to make sure you are using the correct form. This chart shows more specifically when these documents and forms will be needed for the observations of the IEP meetings. Here you see the step of the process, what the SLP will need to bring or provide access to for the evaluator, and what forms the evaluator will use in SCLead.org as they gather and document evidence of professional practice.</a:t>
            </a:r>
          </a:p>
        </p:txBody>
      </p:sp>
      <p:sp>
        <p:nvSpPr>
          <p:cNvPr id="4" name="Slide Number Placeholder 3"/>
          <p:cNvSpPr>
            <a:spLocks noGrp="1"/>
          </p:cNvSpPr>
          <p:nvPr>
            <p:ph type="sldNum" sz="quarter" idx="5"/>
          </p:nvPr>
        </p:nvSpPr>
        <p:spPr/>
        <p:txBody>
          <a:bodyPr/>
          <a:lstStyle/>
          <a:p>
            <a:fld id="{50742E3A-DC09-48C0-97A8-029D8AFE56FE}" type="slidenum">
              <a:rPr lang="en-US" smtClean="0"/>
              <a:t>25</a:t>
            </a:fld>
            <a:endParaRPr lang="en-US"/>
          </a:p>
        </p:txBody>
      </p:sp>
    </p:spTree>
    <p:extLst>
      <p:ext uri="{BB962C8B-B14F-4D97-AF65-F5344CB8AC3E}">
        <p14:creationId xmlns:p14="http://schemas.microsoft.com/office/powerpoint/2010/main" val="1189492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This chart shows each step of the evaluation process when the evaluator is observing the therapy sessions. The documents and forms are all slightly different because they are aligned to the specific Domains of the rubric and specific steps in the process. The evaluator will need to make sure he or she is using the correct forms in SCLead.</a:t>
            </a:r>
          </a:p>
        </p:txBody>
      </p:sp>
      <p:sp>
        <p:nvSpPr>
          <p:cNvPr id="4" name="Slide Number Placeholder 3"/>
          <p:cNvSpPr>
            <a:spLocks noGrp="1"/>
          </p:cNvSpPr>
          <p:nvPr>
            <p:ph type="sldNum" sz="quarter" idx="5"/>
          </p:nvPr>
        </p:nvSpPr>
        <p:spPr/>
        <p:txBody>
          <a:bodyPr/>
          <a:lstStyle/>
          <a:p>
            <a:fld id="{50742E3A-DC09-48C0-97A8-029D8AFE56FE}" type="slidenum">
              <a:rPr lang="en-US" smtClean="0"/>
              <a:t>26</a:t>
            </a:fld>
            <a:endParaRPr lang="en-US"/>
          </a:p>
        </p:txBody>
      </p:sp>
    </p:spTree>
    <p:extLst>
      <p:ext uri="{BB962C8B-B14F-4D97-AF65-F5344CB8AC3E}">
        <p14:creationId xmlns:p14="http://schemas.microsoft.com/office/powerpoint/2010/main" val="3576780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a:t>
            </a:r>
            <a:r>
              <a:rPr lang="en-US" baseline="0"/>
              <a:t> each observation of the SLP during the Preliminary Evaluation Cycle, whether it is for the IEP Meeting or Therapy Session, the evaluation process includes a pre-observation conference, the observation, reflection from the SLP, and post-observation conference. </a:t>
            </a:r>
            <a:endParaRPr lang="en-US"/>
          </a:p>
        </p:txBody>
      </p:sp>
      <p:sp>
        <p:nvSpPr>
          <p:cNvPr id="4" name="Slide Number Placeholder 3"/>
          <p:cNvSpPr>
            <a:spLocks noGrp="1"/>
          </p:cNvSpPr>
          <p:nvPr>
            <p:ph type="sldNum" sz="quarter" idx="10"/>
          </p:nvPr>
        </p:nvSpPr>
        <p:spPr/>
        <p:txBody>
          <a:bodyPr/>
          <a:lstStyle/>
          <a:p>
            <a:fld id="{50742E3A-DC09-48C0-97A8-029D8AFE56FE}" type="slidenum">
              <a:rPr lang="en-US" smtClean="0"/>
              <a:t>27</a:t>
            </a:fld>
            <a:endParaRPr lang="en-US"/>
          </a:p>
        </p:txBody>
      </p:sp>
    </p:spTree>
    <p:extLst>
      <p:ext uri="{BB962C8B-B14F-4D97-AF65-F5344CB8AC3E}">
        <p14:creationId xmlns:p14="http://schemas.microsoft.com/office/powerpoint/2010/main" val="1311582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Before the evaluator observes the SLP for an IEP meeting or therapy session, a pre-conference is held. Pre-conferences are held only before announced observations. </a:t>
            </a:r>
            <a:endParaRPr lang="en-US"/>
          </a:p>
          <a:p>
            <a:r>
              <a:rPr lang="en-US">
                <a:cs typeface="Calibri"/>
              </a:rPr>
              <a:t>The purpose of the pre-conference is to promote reflection and encourage professional growth and development. This is an opportunity for the evaluator to collect evidence through provided questions that align to the rubric. This is also an opportunity for the SLPs to ask clarifying questions, provide information, or request support that will be helpful for the upcoming observation. </a:t>
            </a:r>
          </a:p>
          <a:p>
            <a:r>
              <a:rPr lang="en-US">
                <a:cs typeface="Calibri"/>
              </a:rPr>
              <a:t>SLPs should be notified of the date and time of the pre-conference at least 3 school days in advance.</a:t>
            </a:r>
          </a:p>
          <a:p>
            <a:r>
              <a:rPr lang="en-US"/>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 </a:t>
            </a:r>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28</a:t>
            </a:fld>
            <a:endParaRPr lang="en-US"/>
          </a:p>
        </p:txBody>
      </p:sp>
    </p:spTree>
    <p:extLst>
      <p:ext uri="{BB962C8B-B14F-4D97-AF65-F5344CB8AC3E}">
        <p14:creationId xmlns:p14="http://schemas.microsoft.com/office/powerpoint/2010/main" val="17246971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evaluators will have an opportunity to observe the SLP in action during an IEP meeting and during a therapy session. The purpose is to gather information about the SLP's typical performance. Observations in the fall must be </a:t>
            </a:r>
            <a:r>
              <a:rPr lang="en-US" i="1">
                <a:cs typeface="Calibri"/>
              </a:rPr>
              <a:t>announced</a:t>
            </a:r>
            <a:r>
              <a:rPr lang="en-US">
                <a:cs typeface="Calibri"/>
              </a:rPr>
              <a:t> and observations in the spring must be </a:t>
            </a:r>
            <a:r>
              <a:rPr lang="en-US" i="1">
                <a:cs typeface="Calibri"/>
              </a:rPr>
              <a:t>unannounced.</a:t>
            </a:r>
            <a:r>
              <a:rPr lang="en-US">
                <a:cs typeface="Calibri"/>
              </a:rPr>
              <a:t> </a:t>
            </a:r>
          </a:p>
          <a:p>
            <a:r>
              <a:rPr lang="en-US">
                <a:cs typeface="Calibri"/>
              </a:rPr>
              <a:t>Evidence gathered from these observations are again correlated to specific descriptors within the rubric. When the evaluator observes an IEP meeting, he or she will be collecting evidence for two Domains, the Planning Domain and the Collaboration Domain. The other Domains will be evaluated by the observer of the therapy session. </a:t>
            </a:r>
          </a:p>
          <a:p>
            <a:r>
              <a:rPr lang="en-US">
                <a:cs typeface="Calibri"/>
              </a:rPr>
              <a:t>When the evaluator observes a therapy session, he or she will be collecting evidence for the first two Indicators in the Planning Domain called "Demonstrating Knowledge &amp; Skills" and "Planning Program &amp; Services." If there are two evaluators, they will need to reach consensus on these two shared Indicators before final scores are given. We will look at that closer a little later. The other Domain, the Instruction Domain, will be evaluated by the observer of the therapy session.</a:t>
            </a:r>
          </a:p>
          <a:p>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29</a:t>
            </a:fld>
            <a:endParaRPr lang="en-US"/>
          </a:p>
        </p:txBody>
      </p:sp>
    </p:spTree>
    <p:extLst>
      <p:ext uri="{BB962C8B-B14F-4D97-AF65-F5344CB8AC3E}">
        <p14:creationId xmlns:p14="http://schemas.microsoft.com/office/powerpoint/2010/main" val="3045951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PLEASE EDIT THIS TEXT IF YOU REVISE THE AGENDA.</a:t>
            </a:r>
          </a:p>
          <a:p>
            <a:endParaRPr lang="en-US" dirty="0">
              <a:cs typeface="Calibri"/>
            </a:endParaRPr>
          </a:p>
          <a:p>
            <a:r>
              <a:rPr lang="en-US" dirty="0">
                <a:cs typeface="Calibri"/>
              </a:rPr>
              <a:t>As you can see from our agenda, we will cover a great deal of information on the SLP evaluation process. We want to ensure that you are aware of the SLP evaluation process and that we answer any questions you may have. Today, we will review the objectives, review the changes from the prior model, and conduct a deep dive into the evaluation rubric to ensure you understand what to expect. We will then review the evaluation process and evidence collection, review our district timeline and answer any remaining questions at the end of this session. </a:t>
            </a: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0919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t>The SLP will complete a Self-Reflection after each required observation by providing self-scores for the assessed Indicators</a:t>
            </a:r>
          </a:p>
          <a:p>
            <a:pPr marL="171450" indent="-171450">
              <a:buFont typeface="Arial"/>
              <a:buChar char="•"/>
            </a:pPr>
            <a:r>
              <a:rPr lang="en-US"/>
              <a:t>The SLP will also identify an Area of Reinforcement that indicates a strength of the IEP Meeting or Therapy Session; and an Area of Refinement that will provide an opportunity for growth. These areas are then shared with the evaluator during the post-conference.</a:t>
            </a:r>
            <a:endParaRPr lang="en-US">
              <a:cs typeface="Calibri"/>
            </a:endParaRPr>
          </a:p>
          <a:p>
            <a:pPr marL="285750" indent="-285750">
              <a:lnSpc>
                <a:spcPct val="90000"/>
              </a:lnSpc>
              <a:spcBef>
                <a:spcPts val="750"/>
              </a:spcBef>
              <a:buFont typeface="Arial"/>
              <a:buChar char="•"/>
            </a:pPr>
            <a:r>
              <a:rPr lang="en-US"/>
              <a:t>All reflections should be submitted within 2 calendar days (48-hour period) following the observation, unless an extension is approved by the evaluation team.</a:t>
            </a:r>
            <a:endParaRPr lang="en-US">
              <a:cs typeface="Calibri"/>
            </a:endParaRPr>
          </a:p>
          <a:p>
            <a:pPr marL="285750" indent="-285750">
              <a:lnSpc>
                <a:spcPct val="90000"/>
              </a:lnSpc>
              <a:spcBef>
                <a:spcPts val="750"/>
              </a:spcBef>
              <a:buFont typeface="Arial"/>
              <a:buChar char="•"/>
            </a:pPr>
            <a:r>
              <a:rPr lang="en-US"/>
              <a:t>And finally, the Self-Reflection will be used for discussion during the post-conference.</a:t>
            </a:r>
            <a:endParaRPr lang="en-US">
              <a:cs typeface="Calibri"/>
            </a:endParaRPr>
          </a:p>
          <a:p>
            <a:pPr marL="285750" indent="-285750">
              <a:lnSpc>
                <a:spcPct val="90000"/>
              </a:lnSpc>
              <a:spcBef>
                <a:spcPts val="750"/>
              </a:spcBef>
              <a:buFont typeface="Arial"/>
              <a:buChar char="•"/>
            </a:pPr>
            <a:endParaRPr lang="en-US" b="1">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30</a:t>
            </a:fld>
            <a:endParaRPr lang="en-US"/>
          </a:p>
        </p:txBody>
      </p:sp>
    </p:spTree>
    <p:extLst>
      <p:ext uri="{BB962C8B-B14F-4D97-AF65-F5344CB8AC3E}">
        <p14:creationId xmlns:p14="http://schemas.microsoft.com/office/powerpoint/2010/main" val="8596899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Post-conferences will take place after each announced and unannounced observation. The post-conference provides the opportunity for evaluators to give meaningful, actionable feedback and the SLP can reflect on his or her own performance and sessions. The post-conferences should be held within 5 school days of the observation to provide timely feedback to the SLP.</a:t>
            </a:r>
            <a:endParaRPr lang="en-US" dirty="0"/>
          </a:p>
          <a:p>
            <a:r>
              <a:rPr lang="en-US" dirty="0">
                <a:cs typeface="Calibri"/>
              </a:rPr>
              <a:t>Prior to the post-conference, the evaluator identifies an Area of Reinforcement that indicates a strength of the SLP; and an Area of Refinement that will provide an opportunity for growth. These areas are then shared with the SLP during the post-conference.</a:t>
            </a:r>
          </a:p>
          <a:p>
            <a:endParaRPr lang="en-US" dirty="0">
              <a:cs typeface="Calibri"/>
            </a:endParaRPr>
          </a:p>
          <a:p>
            <a:r>
              <a:rPr lang="en-US" dirty="0">
                <a:cs typeface="Calibri"/>
              </a:rPr>
              <a:t>Just as in the pre-conference, </a:t>
            </a:r>
            <a:r>
              <a:rPr lang="en-US" dirty="0"/>
              <a:t>the SLP and evaluator will want to have certain materials and forms with them to share and collect evidence. In addition to sharing his or her own reflections, the SLP may want to bring any documentation to share with the evaluator that would assist the evaluator in making informed decisions. The evaluator may ask the SLP to bring particular documents for clarification. The evaluator would use the Post-Conference Forms for IEP Meetings and Therapy Sessions found in SCLead.org. These forms provide questions to ask the SLP. The responses are correlated to specific descriptors in the Rubric, and will inform the evaluation ratings for those indicators. Unlike the SCTS teacher evaluation process, ratings are not shared in the post-conference. This is in part because evidence is gathered from answers to the specific post-conference questions related to the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31</a:t>
            </a:fld>
            <a:endParaRPr lang="en-US"/>
          </a:p>
        </p:txBody>
      </p:sp>
    </p:spTree>
    <p:extLst>
      <p:ext uri="{BB962C8B-B14F-4D97-AF65-F5344CB8AC3E}">
        <p14:creationId xmlns:p14="http://schemas.microsoft.com/office/powerpoint/2010/main" val="30849937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preliminary evaluation cycle, the SLP will meet with the evaluator(s) at the Preliminary Evaluation Conference. If there are 2 or more evaluators, they would need to meet before this conference in order to reach consensus on the two Indicator scores in the Planning Domain. Then, at the</a:t>
            </a:r>
            <a:r>
              <a:rPr lang="en-US" baseline="0">
                <a:cs typeface="Calibri"/>
              </a:rPr>
              <a:t> preliminary evaluation</a:t>
            </a:r>
            <a:r>
              <a:rPr lang="en-US">
                <a:cs typeface="Calibri"/>
              </a:rPr>
              <a:t> conference, the evaluation chair will share the preliminary cycle scores with the SLP. Remember that the evaluator(s) would</a:t>
            </a:r>
            <a:r>
              <a:rPr lang="en-US" baseline="0">
                <a:cs typeface="Calibri"/>
              </a:rPr>
              <a:t> have </a:t>
            </a:r>
            <a:r>
              <a:rPr lang="en-US">
                <a:cs typeface="Calibri"/>
              </a:rPr>
              <a:t>shared an Area of Refinement and an Area of Reinforcement at each post-conference.</a:t>
            </a:r>
          </a:p>
        </p:txBody>
      </p:sp>
      <p:sp>
        <p:nvSpPr>
          <p:cNvPr id="4" name="Slide Number Placeholder 3"/>
          <p:cNvSpPr>
            <a:spLocks noGrp="1"/>
          </p:cNvSpPr>
          <p:nvPr>
            <p:ph type="sldNum" sz="quarter" idx="5"/>
          </p:nvPr>
        </p:nvSpPr>
        <p:spPr/>
        <p:txBody>
          <a:bodyPr/>
          <a:lstStyle/>
          <a:p>
            <a:fld id="{50742E3A-DC09-48C0-97A8-029D8AFE56FE}" type="slidenum">
              <a:rPr lang="en-US" smtClean="0"/>
              <a:t>32</a:t>
            </a:fld>
            <a:endParaRPr lang="en-US"/>
          </a:p>
        </p:txBody>
      </p:sp>
    </p:spTree>
    <p:extLst>
      <p:ext uri="{BB962C8B-B14F-4D97-AF65-F5344CB8AC3E}">
        <p14:creationId xmlns:p14="http://schemas.microsoft.com/office/powerpoint/2010/main" val="9552613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final evaluation cycle, the SLP will complete the Professional Self-Review to reflect on his or her professional performance. The principal or administrative designee will complete the a professional review as well. The ratings from the evaluator will be used to determine the overall rating of the Professionalism Domain based on the Speech-Language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33</a:t>
            </a:fld>
            <a:endParaRPr lang="en-US"/>
          </a:p>
        </p:txBody>
      </p:sp>
    </p:spTree>
    <p:extLst>
      <p:ext uri="{BB962C8B-B14F-4D97-AF65-F5344CB8AC3E}">
        <p14:creationId xmlns:p14="http://schemas.microsoft.com/office/powerpoint/2010/main" val="34378310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Also at the end of the final evaluation cycle, the evaluator(s) and SLP will meet for the Final Evaluation Conference. Before this conference is held, if there were 2 or more evaluators, they must reach consensus on the first two Indicator scores for the Planning Domain. At the Final Evaluation Conference, the evaluation chair will share the final cycle scores for all four Domains with the SLP.</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34</a:t>
            </a:fld>
            <a:endParaRPr lang="en-US"/>
          </a:p>
        </p:txBody>
      </p:sp>
    </p:spTree>
    <p:extLst>
      <p:ext uri="{BB962C8B-B14F-4D97-AF65-F5344CB8AC3E}">
        <p14:creationId xmlns:p14="http://schemas.microsoft.com/office/powerpoint/2010/main" val="24137192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FACILITATOR: This section includes information specific to your district business rules and policies for the use of evaluations. Please alter as needed.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2214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YOUR DISTRICT EVALUTION TIMELINE AND DATES FROM YOUR ADEPT PLAN ON THIS SLIDE. </a:t>
            </a:r>
          </a:p>
        </p:txBody>
      </p:sp>
      <p:sp>
        <p:nvSpPr>
          <p:cNvPr id="4" name="Slide Number Placeholder 3"/>
          <p:cNvSpPr>
            <a:spLocks noGrp="1"/>
          </p:cNvSpPr>
          <p:nvPr>
            <p:ph type="sldNum" sz="quarter" idx="5"/>
          </p:nvPr>
        </p:nvSpPr>
        <p:spPr/>
        <p:txBody>
          <a:bodyPr/>
          <a:lstStyle/>
          <a:p>
            <a:fld id="{EF684145-827F-48C9-85A0-0B82166279BD}" type="slidenum">
              <a:rPr lang="en-US" smtClean="0"/>
              <a:t>36</a:t>
            </a:fld>
            <a:endParaRPr lang="en-US"/>
          </a:p>
        </p:txBody>
      </p:sp>
    </p:spTree>
    <p:extLst>
      <p:ext uri="{BB962C8B-B14F-4D97-AF65-F5344CB8AC3E}">
        <p14:creationId xmlns:p14="http://schemas.microsoft.com/office/powerpoint/2010/main" val="34660490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dirty="0"/>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dirty="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37</a:t>
            </a:fld>
            <a:endParaRPr lang="en-US"/>
          </a:p>
        </p:txBody>
      </p:sp>
    </p:spTree>
    <p:extLst>
      <p:ext uri="{BB962C8B-B14F-4D97-AF65-F5344CB8AC3E}">
        <p14:creationId xmlns:p14="http://schemas.microsoft.com/office/powerpoint/2010/main" val="25003180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dirty="0"/>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dirty="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38</a:t>
            </a:fld>
            <a:endParaRPr lang="en-US"/>
          </a:p>
        </p:txBody>
      </p:sp>
    </p:spTree>
    <p:extLst>
      <p:ext uri="{BB962C8B-B14F-4D97-AF65-F5344CB8AC3E}">
        <p14:creationId xmlns:p14="http://schemas.microsoft.com/office/powerpoint/2010/main" val="12182374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INFORMATION ABOUT NEXT STEPS AND YOUR DISTRICT CONTACT INFORMATION</a:t>
            </a:r>
          </a:p>
          <a:p>
            <a:r>
              <a:rPr lang="en-US" dirty="0"/>
              <a:t>If you have additional questions about your evaluation please contact (SCHOOL evaluation lead) or (DISTRICT </a:t>
            </a:r>
            <a:r>
              <a:rPr lang="en-US" dirty="0" err="1"/>
              <a:t>evalution</a:t>
            </a:r>
            <a:r>
              <a:rPr lang="en-US" dirty="0"/>
              <a:t> lead)</a:t>
            </a:r>
          </a:p>
        </p:txBody>
      </p:sp>
      <p:sp>
        <p:nvSpPr>
          <p:cNvPr id="4" name="Slide Number Placeholder 3"/>
          <p:cNvSpPr>
            <a:spLocks noGrp="1"/>
          </p:cNvSpPr>
          <p:nvPr>
            <p:ph type="sldNum" sz="quarter" idx="10"/>
          </p:nvPr>
        </p:nvSpPr>
        <p:spPr/>
        <p:txBody>
          <a:bodyPr/>
          <a:lstStyle/>
          <a:p>
            <a:fld id="{7CB4149E-C831-41B2-860C-6E6031ADB087}" type="slidenum">
              <a:rPr lang="en-US" smtClean="0"/>
              <a:t>39</a:t>
            </a:fld>
            <a:endParaRPr lang="en-US"/>
          </a:p>
        </p:txBody>
      </p:sp>
    </p:spTree>
    <p:extLst>
      <p:ext uri="{BB962C8B-B14F-4D97-AF65-F5344CB8AC3E}">
        <p14:creationId xmlns:p14="http://schemas.microsoft.com/office/powerpoint/2010/main" val="3664231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Our primary goal is to provide you with the information you will need to navigate the SLP evaluation process. After this training, you should (READ OBJECTIVES) </a:t>
            </a:r>
          </a:p>
        </p:txBody>
      </p:sp>
      <p:sp>
        <p:nvSpPr>
          <p:cNvPr id="4" name="Slide Number Placeholder 3"/>
          <p:cNvSpPr>
            <a:spLocks noGrp="1"/>
          </p:cNvSpPr>
          <p:nvPr>
            <p:ph type="sldNum" sz="quarter" idx="5"/>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8667406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40</a:t>
            </a:fld>
            <a:endParaRPr lang="en-US"/>
          </a:p>
        </p:txBody>
      </p:sp>
    </p:spTree>
    <p:extLst>
      <p:ext uri="{BB962C8B-B14F-4D97-AF65-F5344CB8AC3E}">
        <p14:creationId xmlns:p14="http://schemas.microsoft.com/office/powerpoint/2010/main" val="2377539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Next,</a:t>
            </a:r>
            <a:r>
              <a:rPr lang="en-US" baseline="0">
                <a:cs typeface="Calibri"/>
              </a:rPr>
              <a:t> we will discuss in more detail how the evaluation process is tailored to the needs of SLPs at each contract level. The contract levels that we will explore are Induction Formative, Annual &amp; Continuing Summative, Annual Formative including Diagnostic Assistance, Continuing Formative, and Continuing &amp; Annual Goals-Based Evaluations, or GBEs. </a:t>
            </a:r>
          </a:p>
          <a:p>
            <a:endParaRPr lang="en-US">
              <a:cs typeface="Calibri"/>
            </a:endParaRPr>
          </a:p>
          <a:p>
            <a:r>
              <a:rPr lang="en-US" b="1">
                <a:cs typeface="Calibri"/>
              </a:rPr>
              <a:t>Note</a:t>
            </a:r>
            <a:r>
              <a:rPr lang="en-US" b="1" baseline="0">
                <a:cs typeface="Calibri"/>
              </a:rPr>
              <a:t> to District: You may want to cover only the following slides that are applicable to the SLPs at their particular contract level.</a:t>
            </a:r>
            <a:endParaRPr lang="en-US" b="1">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41</a:t>
            </a:fld>
            <a:endParaRPr lang="en-US"/>
          </a:p>
        </p:txBody>
      </p:sp>
    </p:spTree>
    <p:extLst>
      <p:ext uri="{BB962C8B-B14F-4D97-AF65-F5344CB8AC3E}">
        <p14:creationId xmlns:p14="http://schemas.microsoft.com/office/powerpoint/2010/main" val="40992603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Typically, the SLP will begin the first year on an Induction Formative contract. This formative evaluation is meant to help the SLP transition into the profession. A certified, trained mentor must be assigned to the SLP. The mentor must go through mentor training from the South Carolina State Department of Education. While the mentor is a member of the evaluation team, the mentor DOES NOT evaluate the SLP. Rather, the mentor provides support to the SLP. Therefore, it is vital that the mentor is specifically matched to the SLP. </a:t>
            </a:r>
          </a:p>
          <a:p>
            <a:r>
              <a:rPr lang="en-US">
                <a:cs typeface="Calibri"/>
              </a:rPr>
              <a:t>We</a:t>
            </a:r>
            <a:r>
              <a:rPr lang="en-US" baseline="0">
                <a:cs typeface="Calibri"/>
              </a:rPr>
              <a:t> are meeting the district orientation requirements at this time.</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42</a:t>
            </a:fld>
            <a:endParaRPr lang="en-US"/>
          </a:p>
        </p:txBody>
      </p:sp>
    </p:spTree>
    <p:extLst>
      <p:ext uri="{BB962C8B-B14F-4D97-AF65-F5344CB8AC3E}">
        <p14:creationId xmlns:p14="http://schemas.microsoft.com/office/powerpoint/2010/main" val="3522830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preliminary evaluation cycle in the fall, the SLP on Induction Formative is observed during at least one IEP meeting, and at least one therapy session by the administrative evaluator. Each of these observations is announced and includes a pre-conference and a post-conference. The post conferences include an Area of Refinement and an Area of Reinforcement to encourage the SLP to grow in professional practice. </a:t>
            </a:r>
          </a:p>
          <a:p>
            <a:r>
              <a:rPr lang="en-US"/>
              <a:t>Then, during the preliminary evaluation conference at the end of the preliminary evaluation cycle, the SLP will meet with the evaluation chair for discussion, reflection, and sharing of the preliminary cycle scores. </a:t>
            </a:r>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43</a:t>
            </a:fld>
            <a:endParaRPr lang="en-US"/>
          </a:p>
        </p:txBody>
      </p:sp>
    </p:spTree>
    <p:extLst>
      <p:ext uri="{BB962C8B-B14F-4D97-AF65-F5344CB8AC3E}">
        <p14:creationId xmlns:p14="http://schemas.microsoft.com/office/powerpoint/2010/main" val="12148848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there is a special exception for SLPs on Induction Formative. Because of the extensive requirements of the SLPs during their Clinical Fellowship experience, the observation of the IEP meeting during the final cycle can be waived at the evaluator's discretion if all observation scores for the preliminary cycle were proficient or above for the IEP meeting observation.  </a:t>
            </a:r>
          </a:p>
        </p:txBody>
      </p:sp>
      <p:sp>
        <p:nvSpPr>
          <p:cNvPr id="4" name="Slide Number Placeholder 3"/>
          <p:cNvSpPr>
            <a:spLocks noGrp="1"/>
          </p:cNvSpPr>
          <p:nvPr>
            <p:ph type="sldNum" sz="quarter" idx="5"/>
          </p:nvPr>
        </p:nvSpPr>
        <p:spPr/>
        <p:txBody>
          <a:bodyPr/>
          <a:lstStyle/>
          <a:p>
            <a:fld id="{50742E3A-DC09-48C0-97A8-029D8AFE56FE}" type="slidenum">
              <a:rPr lang="en-US" smtClean="0"/>
              <a:t>44</a:t>
            </a:fld>
            <a:endParaRPr lang="en-US"/>
          </a:p>
        </p:txBody>
      </p:sp>
    </p:spTree>
    <p:extLst>
      <p:ext uri="{BB962C8B-B14F-4D97-AF65-F5344CB8AC3E}">
        <p14:creationId xmlns:p14="http://schemas.microsoft.com/office/powerpoint/2010/main" val="35528518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final evaluation cycle in the spring, the SLP on Induction Formative is observed </a:t>
            </a:r>
            <a:r>
              <a:rPr lang="en-US"/>
              <a:t>during at least one IEP meeting if this observation is not waived, and at least one therapy session by the administrative evaluator. Each of these observations is unannounced and is followed by a post-conference. The post conferences include an Area of Refinement and an Area of Reinforcement to encourage the SLP to grow in professional practice. At the conclusion of the final evaluation cycle, a final evaluation conference is held where reflections and overall results are shared for all four Domains.</a:t>
            </a:r>
          </a:p>
        </p:txBody>
      </p:sp>
      <p:sp>
        <p:nvSpPr>
          <p:cNvPr id="4" name="Slide Number Placeholder 3"/>
          <p:cNvSpPr>
            <a:spLocks noGrp="1"/>
          </p:cNvSpPr>
          <p:nvPr>
            <p:ph type="sldNum" sz="quarter" idx="5"/>
          </p:nvPr>
        </p:nvSpPr>
        <p:spPr/>
        <p:txBody>
          <a:bodyPr/>
          <a:lstStyle/>
          <a:p>
            <a:fld id="{50742E3A-DC09-48C0-97A8-029D8AFE56FE}" type="slidenum">
              <a:rPr lang="en-US" smtClean="0"/>
              <a:t>45</a:t>
            </a:fld>
            <a:endParaRPr lang="en-US"/>
          </a:p>
        </p:txBody>
      </p:sp>
    </p:spTree>
    <p:extLst>
      <p:ext uri="{BB962C8B-B14F-4D97-AF65-F5344CB8AC3E}">
        <p14:creationId xmlns:p14="http://schemas.microsoft.com/office/powerpoint/2010/main" val="2786353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contract levels we will explore are the Annual Summative and the Continuing Summative. SLPs on a Continuing contract must be notified in writing on or before the date contracts are issued and must also include the reason and description of the process.</a:t>
            </a:r>
          </a:p>
          <a:p>
            <a:endParaRPr lang="en-US">
              <a:cs typeface="Calibri"/>
            </a:endParaRPr>
          </a:p>
          <a:p>
            <a:r>
              <a:rPr lang="en-US">
                <a:cs typeface="Calibri"/>
              </a:rPr>
              <a:t>The Evaluation Team includes the principal or administrative designee and a trained content expert. The trained content expert should be a certified SLP if at all possible. </a:t>
            </a:r>
            <a:r>
              <a:rPr lang="en-US" b="1">
                <a:cs typeface="Calibri"/>
              </a:rPr>
              <a:t>(Note</a:t>
            </a:r>
            <a:r>
              <a:rPr lang="en-US" b="1" baseline="0">
                <a:cs typeface="Calibri"/>
              </a:rPr>
              <a:t> to District: </a:t>
            </a:r>
            <a:r>
              <a:rPr lang="en-US" b="1">
                <a:cs typeface="Calibri"/>
              </a:rPr>
              <a:t>This SLP can be an employee of the same district or neighboring district.)</a:t>
            </a:r>
            <a:r>
              <a:rPr lang="en-US">
                <a:cs typeface="Calibri"/>
              </a:rPr>
              <a:t> If a certified SLP is not available, a certified special education educator may be appointed.</a:t>
            </a:r>
          </a:p>
          <a:p>
            <a:r>
              <a:rPr lang="en-US">
                <a:cs typeface="Calibri"/>
              </a:rPr>
              <a:t>We</a:t>
            </a:r>
            <a:r>
              <a:rPr lang="en-US" baseline="0">
                <a:cs typeface="Calibri"/>
              </a:rPr>
              <a:t> are meeting the requirements of the district orientation at this time.</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46</a:t>
            </a:fld>
            <a:endParaRPr lang="en-US"/>
          </a:p>
        </p:txBody>
      </p:sp>
    </p:spTree>
    <p:extLst>
      <p:ext uri="{BB962C8B-B14F-4D97-AF65-F5344CB8AC3E}">
        <p14:creationId xmlns:p14="http://schemas.microsoft.com/office/powerpoint/2010/main" val="37375398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SLP on Annual or Continuing Summative is observed during at least one IEP meeting by one evaluator of the team and at least one therapy session by the other evaluator of the team. The evaluators can decide which person will observe each type of observation. Each of these observations is announced and includes a pre-conference and a post-conference. The post conferences include an Area of Refinement and an Area of Reinforcement to encourage the SLP to grow in professional practice.</a:t>
            </a:r>
          </a:p>
          <a:p>
            <a:r>
              <a:rPr lang="en-US">
                <a:cs typeface="Calibri"/>
              </a:rPr>
              <a:t>Because there is more than one evaluator on this team, the evaluators will need to meet together before the preliminary evaluation conference with the SLP in order to reach consensus on the preliminary scores of the first two Indicators in the Planning Domain.  Then, during the preliminary evaluation conference at the end of the preliminary evaluation cycle, the SLP will meet with the evaluation chair and possibly the other evaluator as well for discussion, reflection, and sharing of the preliminary cycle scores. </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47</a:t>
            </a:fld>
            <a:endParaRPr lang="en-US"/>
          </a:p>
        </p:txBody>
      </p:sp>
    </p:spTree>
    <p:extLst>
      <p:ext uri="{BB962C8B-B14F-4D97-AF65-F5344CB8AC3E}">
        <p14:creationId xmlns:p14="http://schemas.microsoft.com/office/powerpoint/2010/main" val="18644831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Continuing with Annual Formative, the evaluation team should include the principal or administrative designee, the trained content expert, and mentor. Similar to the Annual &amp; Continuing Summative evaluation, the trained content expert should be a certified SLP if at all possible. </a:t>
            </a:r>
          </a:p>
          <a:p>
            <a:r>
              <a:rPr lang="en-US" b="1">
                <a:cs typeface="Calibri"/>
              </a:rPr>
              <a:t>(Note</a:t>
            </a:r>
            <a:r>
              <a:rPr lang="en-US" b="1" baseline="0">
                <a:cs typeface="Calibri"/>
              </a:rPr>
              <a:t> to District: </a:t>
            </a:r>
            <a:r>
              <a:rPr lang="en-US">
                <a:cs typeface="Calibri"/>
              </a:rPr>
              <a:t> </a:t>
            </a:r>
            <a:r>
              <a:rPr lang="en-US" b="1">
                <a:cs typeface="Calibri"/>
              </a:rPr>
              <a:t>SLP can be an employee of the same district or neighboring district.) </a:t>
            </a:r>
            <a:r>
              <a:rPr lang="en-US">
                <a:cs typeface="Calibri"/>
              </a:rPr>
              <a:t>If a certified SLP is not available, a certified special education educator may be appointed. </a:t>
            </a:r>
            <a:endParaRPr lang="en-US"/>
          </a:p>
          <a:p>
            <a:r>
              <a:rPr lang="en-US"/>
              <a:t>We</a:t>
            </a:r>
            <a:r>
              <a:rPr lang="en-US" baseline="0"/>
              <a:t> are meeting the requirements of the district orientation at this time.</a:t>
            </a:r>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48</a:t>
            </a:fld>
            <a:endParaRPr lang="en-US"/>
          </a:p>
        </p:txBody>
      </p:sp>
    </p:spTree>
    <p:extLst>
      <p:ext uri="{BB962C8B-B14F-4D97-AF65-F5344CB8AC3E}">
        <p14:creationId xmlns:p14="http://schemas.microsoft.com/office/powerpoint/2010/main" val="38255508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SLP on Annual Formative is observed during at least one IEP meeting by one evaluator of the team and at least one therapy session by the other evaluator of the team. The evaluators can decide which person will observe each type of observation. Each of these observations is announced and includes a pre-conference and a post-conference. The post conferences include an Area of Refinement and an Area of Reinforcement to encourage the SLP to grow in professional practice.</a:t>
            </a:r>
          </a:p>
          <a:p>
            <a:r>
              <a:rPr lang="en-US"/>
              <a:t>Because there is more than one evaluator on this team, the evaluators will need to meet together before the preliminary evaluation conference with the SLP in order to reach consensus on the preliminary scores of the first two Indicators in the Planning Domain.  Then, during the preliminary evaluation conference at the end of the preliminary evaluation cycle, the SLP will meet with the evaluation chair and possibly the other evaluator as well for discussion, reflection, and sharing of the preliminary cycle scores. </a:t>
            </a:r>
          </a:p>
        </p:txBody>
      </p:sp>
      <p:sp>
        <p:nvSpPr>
          <p:cNvPr id="4" name="Slide Number Placeholder 3"/>
          <p:cNvSpPr>
            <a:spLocks noGrp="1"/>
          </p:cNvSpPr>
          <p:nvPr>
            <p:ph type="sldNum" sz="quarter" idx="5"/>
          </p:nvPr>
        </p:nvSpPr>
        <p:spPr/>
        <p:txBody>
          <a:bodyPr/>
          <a:lstStyle/>
          <a:p>
            <a:fld id="{50742E3A-DC09-48C0-97A8-029D8AFE56FE}" type="slidenum">
              <a:rPr lang="en-US" smtClean="0"/>
              <a:t>49</a:t>
            </a:fld>
            <a:endParaRPr lang="en-US"/>
          </a:p>
        </p:txBody>
      </p:sp>
    </p:spTree>
    <p:extLst>
      <p:ext uri="{BB962C8B-B14F-4D97-AF65-F5344CB8AC3E}">
        <p14:creationId xmlns:p14="http://schemas.microsoft.com/office/powerpoint/2010/main" val="2837075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750"/>
              </a:spcBef>
            </a:pPr>
            <a:r>
              <a:rPr lang="en-US" dirty="0"/>
              <a:t>First, let's review who will be evaluated using the SLP rubric.</a:t>
            </a:r>
          </a:p>
          <a:p>
            <a:pPr>
              <a:lnSpc>
                <a:spcPct val="90000"/>
              </a:lnSpc>
              <a:spcBef>
                <a:spcPts val="750"/>
              </a:spcBef>
            </a:pPr>
            <a:r>
              <a:rPr lang="en-US" dirty="0"/>
              <a:t>For evaluation purposes, the term Speech-Language Professional (SLP) will refer to any individual who is employed in this professional capacity in a South Carolina public school district and who:</a:t>
            </a:r>
            <a:endParaRPr lang="en-US" dirty="0">
              <a:cs typeface="Calibri"/>
            </a:endParaRPr>
          </a:p>
          <a:p>
            <a:pPr marL="171450" indent="-171450">
              <a:lnSpc>
                <a:spcPct val="90000"/>
              </a:lnSpc>
              <a:spcBef>
                <a:spcPts val="750"/>
              </a:spcBef>
              <a:buFont typeface="Arial"/>
              <a:buChar char="•"/>
            </a:pPr>
            <a:r>
              <a:rPr lang="en-US" dirty="0"/>
              <a:t>Holds a South Carolina Department of Education certification as a speech-language therapist or pathologist;</a:t>
            </a:r>
            <a:endParaRPr lang="en-US" dirty="0">
              <a:cs typeface="Calibri"/>
            </a:endParaRPr>
          </a:p>
          <a:p>
            <a:pPr marL="171450" indent="-171450">
              <a:lnSpc>
                <a:spcPct val="90000"/>
              </a:lnSpc>
              <a:spcBef>
                <a:spcPts val="750"/>
              </a:spcBef>
              <a:buFont typeface="Arial"/>
              <a:buChar char="•"/>
            </a:pPr>
            <a:r>
              <a:rPr lang="en-US" dirty="0"/>
              <a:t>Has a Certificate of Clinical Competence in speech-language pathology from the American Speech-Language-Hearing Association (ASHA); and/or</a:t>
            </a:r>
            <a:endParaRPr lang="en-US" dirty="0">
              <a:cs typeface="Calibri"/>
            </a:endParaRPr>
          </a:p>
          <a:p>
            <a:pPr marL="171450" indent="-171450">
              <a:lnSpc>
                <a:spcPct val="90000"/>
              </a:lnSpc>
              <a:spcBef>
                <a:spcPts val="750"/>
              </a:spcBef>
              <a:buFont typeface="Arial"/>
              <a:buChar char="•"/>
            </a:pPr>
            <a:r>
              <a:rPr lang="en-US" dirty="0"/>
              <a:t>Is licensed by the South Carolina Board of Examiners in speech-language pathology</a:t>
            </a:r>
            <a:endParaRPr lang="en-US" dirty="0">
              <a:cs typeface="Calibri"/>
            </a:endParaRPr>
          </a:p>
          <a:p>
            <a:pPr marL="0" indent="0">
              <a:lnSpc>
                <a:spcPct val="90000"/>
              </a:lnSpc>
              <a:spcBef>
                <a:spcPts val="750"/>
              </a:spcBef>
              <a:buFont typeface="Arial"/>
              <a:buNone/>
            </a:pPr>
            <a:endParaRPr lang="en-US" dirty="0"/>
          </a:p>
          <a:p>
            <a:pPr marL="0" indent="0">
              <a:lnSpc>
                <a:spcPct val="90000"/>
              </a:lnSpc>
              <a:spcBef>
                <a:spcPts val="750"/>
              </a:spcBef>
              <a:buFont typeface="Arial"/>
              <a:buNone/>
            </a:pPr>
            <a:r>
              <a:rPr lang="en-US" dirty="0"/>
              <a:t>SLPs employed directly by a school district will participate in the district’s ADEPT evaluation process using the appropriate model and follow the same contract levels as other educators</a:t>
            </a:r>
          </a:p>
        </p:txBody>
      </p:sp>
      <p:sp>
        <p:nvSpPr>
          <p:cNvPr id="4" name="Slide Number Placeholder 3"/>
          <p:cNvSpPr>
            <a:spLocks noGrp="1"/>
          </p:cNvSpPr>
          <p:nvPr>
            <p:ph type="sldNum" sz="quarter" idx="10"/>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40520086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SLP on Annual Formative is observed during at least one IEP meeting by one evaluator and at least one therapy session by the other evaluator. Again, the evaluators can decide which person will observe each observation. Each of these observations is unannounced and is followed by a post-conference. The post conferences include an Area of Refinement and an Area of Reinforcement to encourage the SLP to grow in professional practice. A consensus meeting is held once again between the evaluators to reach consensus on the first two Indicators of the Planning domain. At the conclusion of the final evaluation cycle, a final evaluation conference is held where reflections and overall results are shared for all four Domains.</a:t>
            </a:r>
          </a:p>
        </p:txBody>
      </p:sp>
      <p:sp>
        <p:nvSpPr>
          <p:cNvPr id="4" name="Slide Number Placeholder 3"/>
          <p:cNvSpPr>
            <a:spLocks noGrp="1"/>
          </p:cNvSpPr>
          <p:nvPr>
            <p:ph type="sldNum" sz="quarter" idx="5"/>
          </p:nvPr>
        </p:nvSpPr>
        <p:spPr/>
        <p:txBody>
          <a:bodyPr/>
          <a:lstStyle/>
          <a:p>
            <a:fld id="{50742E3A-DC09-48C0-97A8-029D8AFE56FE}" type="slidenum">
              <a:rPr lang="en-US" smtClean="0"/>
              <a:t>50</a:t>
            </a:fld>
            <a:endParaRPr lang="en-US"/>
          </a:p>
        </p:txBody>
      </p:sp>
    </p:spTree>
    <p:extLst>
      <p:ext uri="{BB962C8B-B14F-4D97-AF65-F5344CB8AC3E}">
        <p14:creationId xmlns:p14="http://schemas.microsoft.com/office/powerpoint/2010/main" val="20764274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next contract level we will explore is the Continuing Formative evaluation. </a:t>
            </a:r>
          </a:p>
          <a:p>
            <a:endParaRPr lang="en-US" dirty="0">
              <a:cs typeface="Calibri"/>
            </a:endParaRPr>
          </a:p>
          <a:p>
            <a:r>
              <a:rPr lang="en-US" dirty="0">
                <a:cs typeface="Calibri"/>
              </a:rPr>
              <a:t>Please note that at the state level, SLPs on a Continuing contract level who maintain ASHA Certificate of Clinical Competence (otherwise known as the CCCs) are not required to undergo the ADEPT SLP Continuing Formative evaluation. Districts may choose to evaluate SLPs using the Continuing Formative model at their discretion. </a:t>
            </a:r>
          </a:p>
          <a:p>
            <a:r>
              <a:rPr lang="en-US" dirty="0">
                <a:cs typeface="Calibri"/>
              </a:rPr>
              <a:t>The evaluation team at this level will include the principal or administrative designee. Districts may choose to go above and beyond that and appoint a certified, trained content expert if they choose to do so.</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51</a:t>
            </a:fld>
            <a:endParaRPr lang="en-US"/>
          </a:p>
        </p:txBody>
      </p:sp>
    </p:spTree>
    <p:extLst>
      <p:ext uri="{BB962C8B-B14F-4D97-AF65-F5344CB8AC3E}">
        <p14:creationId xmlns:p14="http://schemas.microsoft.com/office/powerpoint/2010/main" val="20143806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SLP on Continuing Formative is observed during at least one IEP meeting, and at least one therapy session by the administrative evaluator. Each of these observations is announced and includes a pre-conference and a post-conference. The post conferences include an Area of Refinement and an Area of Reinforcement to encourage the SLP to grow in professional practice. Then, during the preliminary evaluation conference at the end of the preliminary evaluation cycle, the SLP will meet with the evaluation chair for discussion, reflection, and sharing of the preliminary cycle scores. </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52</a:t>
            </a:fld>
            <a:endParaRPr lang="en-US"/>
          </a:p>
        </p:txBody>
      </p:sp>
    </p:spTree>
    <p:extLst>
      <p:ext uri="{BB962C8B-B14F-4D97-AF65-F5344CB8AC3E}">
        <p14:creationId xmlns:p14="http://schemas.microsoft.com/office/powerpoint/2010/main" val="37175811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all or some of the observations for final evaluation cycle can be waived if the requirements are met. More specifically, the observation of the IEP meeting can be waived if all scores for the IEP meeting observation are proficient or exemplary for the preliminary cycle, and the observation of the therapy session can be waived if all scores for the therapy session observation are proficient or exemplary for the preliminary cycle.</a:t>
            </a:r>
          </a:p>
        </p:txBody>
      </p:sp>
      <p:sp>
        <p:nvSpPr>
          <p:cNvPr id="4" name="Slide Number Placeholder 3"/>
          <p:cNvSpPr>
            <a:spLocks noGrp="1"/>
          </p:cNvSpPr>
          <p:nvPr>
            <p:ph type="sldNum" sz="quarter" idx="5"/>
          </p:nvPr>
        </p:nvSpPr>
        <p:spPr/>
        <p:txBody>
          <a:bodyPr/>
          <a:lstStyle/>
          <a:p>
            <a:fld id="{50742E3A-DC09-48C0-97A8-029D8AFE56FE}" type="slidenum">
              <a:rPr lang="en-US" smtClean="0"/>
              <a:t>53</a:t>
            </a:fld>
            <a:endParaRPr lang="en-US"/>
          </a:p>
        </p:txBody>
      </p:sp>
    </p:spTree>
    <p:extLst>
      <p:ext uri="{BB962C8B-B14F-4D97-AF65-F5344CB8AC3E}">
        <p14:creationId xmlns:p14="http://schemas.microsoft.com/office/powerpoint/2010/main" val="103880803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SLP on Continuing Formative is observed during at least one IEP meeting and at least one therapy session by the administrative evaluator if no observations are waived. Each of these observations is unannounced and is followed by a post-conference. The post conferences include an Area of Refinement and an Area of Reinforcement to encourage the SLP to grow in professional practice. At the conclusion of the final evaluation cycle, a final evaluation conference is held where reflections and overall results are shared for all four Domains.</a:t>
            </a:r>
          </a:p>
        </p:txBody>
      </p:sp>
      <p:sp>
        <p:nvSpPr>
          <p:cNvPr id="4" name="Slide Number Placeholder 3"/>
          <p:cNvSpPr>
            <a:spLocks noGrp="1"/>
          </p:cNvSpPr>
          <p:nvPr>
            <p:ph type="sldNum" sz="quarter" idx="5"/>
          </p:nvPr>
        </p:nvSpPr>
        <p:spPr/>
        <p:txBody>
          <a:bodyPr/>
          <a:lstStyle/>
          <a:p>
            <a:fld id="{50742E3A-DC09-48C0-97A8-029D8AFE56FE}" type="slidenum">
              <a:rPr lang="en-US" smtClean="0"/>
              <a:t>54</a:t>
            </a:fld>
            <a:endParaRPr lang="en-US"/>
          </a:p>
        </p:txBody>
      </p:sp>
    </p:spTree>
    <p:extLst>
      <p:ext uri="{BB962C8B-B14F-4D97-AF65-F5344CB8AC3E}">
        <p14:creationId xmlns:p14="http://schemas.microsoft.com/office/powerpoint/2010/main" val="15963399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final contract level evaluation we will explore is the Continuing &amp; Annual Goals-Based Evaluation, also called the GBE. </a:t>
            </a:r>
          </a:p>
          <a:p>
            <a:endParaRPr lang="en-US">
              <a:cs typeface="Calibri"/>
            </a:endParaRPr>
          </a:p>
          <a:p>
            <a:r>
              <a:rPr lang="en-US">
                <a:cs typeface="Calibri"/>
              </a:rPr>
              <a:t>The SLP should engage in meaningful learning experiences that are connected to the SC Speech-Language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55</a:t>
            </a:fld>
            <a:endParaRPr lang="en-US"/>
          </a:p>
        </p:txBody>
      </p:sp>
    </p:spTree>
    <p:extLst>
      <p:ext uri="{BB962C8B-B14F-4D97-AF65-F5344CB8AC3E}">
        <p14:creationId xmlns:p14="http://schemas.microsoft.com/office/powerpoint/2010/main" val="12420073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SLPs will develop at least one SMART professional growth goal that is aligned to an Indicator and impacts student growth. During this process, the SLP will show and submit evidence of progress toward the goal. The evaluator should be the principal or administrative designee. The role of the evaluator is to provide actionable, meaningful, and timely feedback through a written summary, recommendations, and annual review. </a:t>
            </a:r>
          </a:p>
        </p:txBody>
      </p:sp>
      <p:sp>
        <p:nvSpPr>
          <p:cNvPr id="4" name="Slide Number Placeholder 3"/>
          <p:cNvSpPr>
            <a:spLocks noGrp="1"/>
          </p:cNvSpPr>
          <p:nvPr>
            <p:ph type="sldNum" sz="quarter" idx="5"/>
          </p:nvPr>
        </p:nvSpPr>
        <p:spPr/>
        <p:txBody>
          <a:bodyPr/>
          <a:lstStyle/>
          <a:p>
            <a:fld id="{50742E3A-DC09-48C0-97A8-029D8AFE56FE}" type="slidenum">
              <a:rPr lang="en-US" smtClean="0"/>
              <a:t>56</a:t>
            </a:fld>
            <a:endParaRPr lang="en-US"/>
          </a:p>
        </p:txBody>
      </p:sp>
    </p:spTree>
    <p:extLst>
      <p:ext uri="{BB962C8B-B14F-4D97-AF65-F5344CB8AC3E}">
        <p14:creationId xmlns:p14="http://schemas.microsoft.com/office/powerpoint/2010/main" val="3094768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750"/>
              </a:spcBef>
            </a:pPr>
            <a:r>
              <a:rPr lang="en-US" b="1" dirty="0"/>
              <a:t>Who is not required to be evaluated?</a:t>
            </a:r>
            <a:endParaRPr lang="en-US" dirty="0"/>
          </a:p>
          <a:p>
            <a:pPr marL="171450" indent="-171450">
              <a:lnSpc>
                <a:spcPct val="90000"/>
              </a:lnSpc>
              <a:spcBef>
                <a:spcPts val="750"/>
              </a:spcBef>
              <a:buFont typeface="Arial"/>
              <a:buChar char="•"/>
            </a:pPr>
            <a:r>
              <a:rPr lang="en-US" dirty="0"/>
              <a:t>Speech-language professionals employed under a letter of agreement (LOA)</a:t>
            </a:r>
            <a:endParaRPr lang="en-US" dirty="0">
              <a:cs typeface="Calibri"/>
            </a:endParaRPr>
          </a:p>
          <a:p>
            <a:pPr marL="171450" indent="-171450">
              <a:lnSpc>
                <a:spcPct val="90000"/>
              </a:lnSpc>
              <a:spcBef>
                <a:spcPts val="750"/>
              </a:spcBef>
              <a:buFont typeface="Arial"/>
              <a:buChar char="•"/>
            </a:pPr>
            <a:r>
              <a:rPr lang="en-US" dirty="0">
                <a:cs typeface="Calibri"/>
              </a:rPr>
              <a:t>Speech-language professionals employed by a</a:t>
            </a:r>
            <a:r>
              <a:rPr lang="en-US" baseline="0" dirty="0">
                <a:cs typeface="Calibri"/>
              </a:rPr>
              <a:t> third party.</a:t>
            </a:r>
            <a:r>
              <a:rPr lang="en-US" dirty="0">
                <a:cs typeface="Calibri"/>
              </a:rPr>
              <a:t> </a:t>
            </a:r>
          </a:p>
          <a:p>
            <a:pPr marL="171450" indent="-171450">
              <a:lnSpc>
                <a:spcPct val="90000"/>
              </a:lnSpc>
              <a:spcBef>
                <a:spcPts val="750"/>
              </a:spcBef>
              <a:buFont typeface="Arial"/>
              <a:buChar char="•"/>
            </a:pPr>
            <a:endParaRPr lang="en-US" dirty="0"/>
          </a:p>
          <a:p>
            <a:pPr marL="0" marR="0" lvl="0" indent="0" algn="l" defTabSz="914400" rtl="0" eaLnBrk="1" fontAlgn="auto" latinLnBrk="0" hangingPunct="1">
              <a:lnSpc>
                <a:spcPct val="90000"/>
              </a:lnSpc>
              <a:spcBef>
                <a:spcPts val="750"/>
              </a:spcBef>
              <a:spcAft>
                <a:spcPts val="0"/>
              </a:spcAft>
              <a:buClrTx/>
              <a:buSzTx/>
              <a:buFontTx/>
              <a:buNone/>
              <a:tabLst/>
              <a:defRPr/>
            </a:pPr>
            <a:r>
              <a:rPr lang="en-US" sz="1200" dirty="0">
                <a:solidFill>
                  <a:schemeClr val="tx1"/>
                </a:solidFill>
                <a:cs typeface="Calibri"/>
              </a:rPr>
              <a:t>Any SLP employed </a:t>
            </a:r>
            <a:r>
              <a:rPr lang="en-US" sz="1200" dirty="0"/>
              <a:t>SLPs employed through a third-party vendor will be evaluated using the employer’s protocols. </a:t>
            </a:r>
            <a:r>
              <a:rPr lang="en-US" dirty="0"/>
              <a:t>Please note that your district may elect to evaluate SLPs employed through a third party if the contractor/educator agrees it is appropriate</a:t>
            </a:r>
            <a:r>
              <a:rPr lang="en-US" baseline="0" dirty="0"/>
              <a:t> or </a:t>
            </a:r>
            <a:r>
              <a:rPr lang="en-US" dirty="0"/>
              <a:t>needed to advance certification. This is not required.</a:t>
            </a:r>
          </a:p>
          <a:p>
            <a:pPr marL="0" marR="0" lvl="0" indent="0" algn="l" defTabSz="914400" rtl="0" eaLnBrk="1" fontAlgn="auto" latinLnBrk="0" hangingPunct="1">
              <a:lnSpc>
                <a:spcPct val="90000"/>
              </a:lnSpc>
              <a:spcBef>
                <a:spcPts val="750"/>
              </a:spcBef>
              <a:spcAft>
                <a:spcPts val="0"/>
              </a:spcAft>
              <a:buClrTx/>
              <a:buSzTx/>
              <a:buFontTx/>
              <a:buNone/>
              <a:tabLst/>
              <a:defRPr/>
            </a:pPr>
            <a:endParaRPr lang="en-US" dirty="0"/>
          </a:p>
          <a:p>
            <a:r>
              <a:rPr lang="en-US" dirty="0">
                <a:cs typeface="Calibri"/>
              </a:rPr>
              <a:t>Finally, at the state level, SLPs on a Continuing contract level who maintain ASHA Certificate of Clinical Competence (otherwise known as the CCCs) are not required to undergo the ADEPT SLP Continuing Formative evaluation. Districts may choose to evaluate SLPs using the Continuing Formative model at their discretion</a:t>
            </a:r>
            <a:r>
              <a:rPr lang="en-US">
                <a:cs typeface="Calibri"/>
              </a:rPr>
              <a:t>. </a:t>
            </a:r>
            <a:endParaRPr lang="en-US" dirty="0">
              <a:cs typeface="Calibri"/>
            </a:endParaRPr>
          </a:p>
          <a:p>
            <a:pPr marL="0" marR="0" lvl="0" indent="0" algn="l" defTabSz="914400" rtl="0" eaLnBrk="1" fontAlgn="auto" latinLnBrk="0" hangingPunct="1">
              <a:lnSpc>
                <a:spcPct val="90000"/>
              </a:lnSpc>
              <a:spcBef>
                <a:spcPts val="750"/>
              </a:spcBef>
              <a:spcAft>
                <a:spcPts val="0"/>
              </a:spcAft>
              <a:buClrTx/>
              <a:buSzTx/>
              <a:buFontTx/>
              <a:buNone/>
              <a:tabLst/>
              <a:defRPr/>
            </a:pPr>
            <a:endParaRPr lang="en-US" dirty="0"/>
          </a:p>
          <a:p>
            <a:pPr marL="0" marR="0" lvl="0" indent="0" algn="l" defTabSz="914400" rtl="0" eaLnBrk="1" fontAlgn="auto" latinLnBrk="0" hangingPunct="1">
              <a:lnSpc>
                <a:spcPct val="90000"/>
              </a:lnSpc>
              <a:spcBef>
                <a:spcPts val="750"/>
              </a:spcBef>
              <a:spcAft>
                <a:spcPts val="0"/>
              </a:spcAft>
              <a:buClrTx/>
              <a:buSzTx/>
              <a:buFontTx/>
              <a:buNone/>
              <a:tabLst/>
              <a:defRPr/>
            </a:pPr>
            <a:endParaRPr lang="en-US" sz="1200" dirty="0">
              <a:solidFill>
                <a:schemeClr val="tx1"/>
              </a:solidFill>
              <a:cs typeface="Calibri"/>
            </a:endParaRPr>
          </a:p>
          <a:p>
            <a:pPr>
              <a:lnSpc>
                <a:spcPct val="90000"/>
              </a:lnSpc>
              <a:spcBef>
                <a:spcPts val="750"/>
              </a:spcBef>
            </a:pPr>
            <a:endParaRPr lang="en-US" dirty="0">
              <a:cs typeface="Calibri"/>
            </a:endParaRPr>
          </a:p>
          <a:p>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6</a:t>
            </a:fld>
            <a:endParaRPr lang="en-US"/>
          </a:p>
        </p:txBody>
      </p:sp>
    </p:spTree>
    <p:extLst>
      <p:ext uri="{BB962C8B-B14F-4D97-AF65-F5344CB8AC3E}">
        <p14:creationId xmlns:p14="http://schemas.microsoft.com/office/powerpoint/2010/main" val="2820887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let's begin by reviewing the path leading to the rubric-based SLP evaluation instrument. </a:t>
            </a:r>
          </a:p>
          <a:p>
            <a:endParaRPr lang="en-US" dirty="0"/>
          </a:p>
          <a:p>
            <a:r>
              <a:rPr lang="en-US" dirty="0"/>
              <a:t>ADEPT is the overall umbrella and the name in SC education code for the system of assisting, developing, and evaluating professional teaching. </a:t>
            </a:r>
            <a:endParaRPr lang="en-US" dirty="0">
              <a:cs typeface="Calibri"/>
            </a:endParaRPr>
          </a:p>
          <a:p>
            <a:endParaRPr lang="en-US" dirty="0">
              <a:cs typeface="Calibri"/>
            </a:endParaRPr>
          </a:p>
          <a:p>
            <a:r>
              <a:rPr lang="en-US" dirty="0"/>
              <a:t>ADEPT for 2006 was the portfolio-based process for school counselors, school librarians, and speech-language therapists and pathologists in South Carolina.</a:t>
            </a:r>
            <a:endParaRPr lang="en-US" dirty="0">
              <a:cs typeface="Calibri"/>
            </a:endParaRPr>
          </a:p>
          <a:p>
            <a:endParaRPr lang="en-US" dirty="0"/>
          </a:p>
          <a:p>
            <a:r>
              <a:rPr lang="en-US" dirty="0"/>
              <a:t>Since 2006, national standards for librarians, school counselors, and speech language professionals have changed, as has teacher evaluation in SC and across the country. </a:t>
            </a:r>
            <a:endParaRPr lang="en-US" dirty="0">
              <a:cs typeface="Calibri"/>
            </a:endParaRPr>
          </a:p>
          <a:p>
            <a:endParaRPr lang="en-US" dirty="0"/>
          </a:p>
          <a:p>
            <a:r>
              <a:rPr lang="en-US" dirty="0"/>
              <a:t>The Office of Educator Effectiveness and Leadership Development, the team at the South Carolina Department of Education (SCDE) that works with educator evaluations,  heard from advocates for school counselors, school librarians, and speech-language therapists and pathologists that change is needed.  The team made the decision to wait until SC districts, schools, and evaluators had implemented the new teacher evaluation system before addressing changes to evaluations for special area educators. </a:t>
            </a:r>
            <a:endParaRPr lang="en-US" dirty="0">
              <a:cs typeface="Calibri"/>
            </a:endParaRPr>
          </a:p>
          <a:p>
            <a:endParaRPr lang="en-US" dirty="0">
              <a:cs typeface="Calibri"/>
            </a:endParaRPr>
          </a:p>
          <a:p>
            <a:pPr>
              <a:buFont typeface="Arial" panose="020B0604020202020204" pitchFamily="34" charset="0"/>
            </a:pPr>
            <a:endParaRPr lang="en-US" dirty="0">
              <a:cs typeface="Calibri"/>
            </a:endParaRPr>
          </a:p>
          <a:p>
            <a:pPr>
              <a:buFont typeface="Arial" panose="020B0604020202020204" pitchFamily="34" charset="0"/>
            </a:pPr>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6579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a:r>
              <a:rPr lang="en-US" dirty="0"/>
              <a:t>SCDE received feedback from speech-language therapists and pathologists and administrators from winter 2018 to spring 2019. </a:t>
            </a:r>
          </a:p>
          <a:p>
            <a:pPr marL="171450"/>
            <a:endParaRPr lang="en-US" dirty="0"/>
          </a:p>
          <a:p>
            <a:pPr marL="171450"/>
            <a:r>
              <a:rPr lang="en-US" dirty="0"/>
              <a:t>The overwhelming feedback included: </a:t>
            </a:r>
            <a:endParaRPr lang="en-US" dirty="0">
              <a:cs typeface="Calibri"/>
            </a:endParaRPr>
          </a:p>
          <a:p>
            <a:pPr marL="742950" lvl="1" indent="-285750">
              <a:buFont typeface="Arial,Sans-Serif"/>
              <a:buChar char="•"/>
            </a:pPr>
            <a:r>
              <a:rPr lang="en-US" dirty="0"/>
              <a:t>It’s been a long time since the evaluations were updated, change is needed. </a:t>
            </a:r>
            <a:endParaRPr lang="en-US" dirty="0">
              <a:cs typeface="Calibri"/>
            </a:endParaRPr>
          </a:p>
          <a:p>
            <a:pPr marL="742950" lvl="1" indent="-285750">
              <a:buFont typeface="Arial,Sans-Serif"/>
              <a:buChar char="•"/>
            </a:pPr>
            <a:r>
              <a:rPr lang="en-US" dirty="0"/>
              <a:t>We need a shift from evaluation to professional growth and development (away from a checklist to meaningful feedback). </a:t>
            </a:r>
            <a:endParaRPr lang="en-US" dirty="0">
              <a:cs typeface="Calibri"/>
            </a:endParaRPr>
          </a:p>
          <a:p>
            <a:pPr marL="742950" lvl="1" indent="-285750">
              <a:buFont typeface="Arial,Sans-Serif"/>
              <a:buChar char="•"/>
            </a:pPr>
            <a:r>
              <a:rPr lang="en-US" dirty="0"/>
              <a:t>Administrative evaluators need to have knowledge and understanding of the roles and responsibilities.</a:t>
            </a:r>
            <a:endParaRPr lang="en-US" dirty="0">
              <a:cs typeface="Calibri"/>
            </a:endParaRPr>
          </a:p>
          <a:p>
            <a:pPr marL="742950" lvl="1" indent="-285750">
              <a:buFont typeface="Arial,Sans-Serif"/>
              <a:buChar char="•"/>
            </a:pPr>
            <a:r>
              <a:rPr lang="en-US" dirty="0"/>
              <a:t>Our evaluation should align to national standards/organizations</a:t>
            </a:r>
            <a:r>
              <a:rPr lang="en-US" baseline="0" dirty="0"/>
              <a:t> and</a:t>
            </a:r>
            <a:r>
              <a:rPr lang="en-US" dirty="0"/>
              <a:t> </a:t>
            </a:r>
            <a:endParaRPr lang="en-US" dirty="0">
              <a:cs typeface="Calibri"/>
            </a:endParaRPr>
          </a:p>
          <a:p>
            <a:pPr marL="742950" lvl="1" indent="-285750">
              <a:buFont typeface="Arial,Sans-Serif"/>
              <a:buChar char="•"/>
            </a:pPr>
            <a:r>
              <a:rPr lang="en-US" dirty="0"/>
              <a:t>We need to eliminate the long-range plan, unnecessary paperwork, and isolated interviews.</a:t>
            </a:r>
            <a:endParaRPr lang="en-US" dirty="0">
              <a:cs typeface="Calibri"/>
            </a:endParaRPr>
          </a:p>
          <a:p>
            <a:pPr marL="457200"/>
            <a:endParaRPr lang="en-US" dirty="0"/>
          </a:p>
          <a:p>
            <a:r>
              <a:rPr lang="en-US" dirty="0"/>
              <a:t>Advisory groups helped make proposals for what this evaluation could look and sound like, including how to incorporate national standards in the evaluation instrument, weightings for the domains, what artifacts would be required, how evaluation teams and process would look for educators early in their career versus later, and what to keep, change, or eliminate from the former evaluation model. </a:t>
            </a:r>
            <a:endParaRPr lang="en-US" dirty="0">
              <a:cs typeface="Calibri"/>
            </a:endParaRPr>
          </a:p>
          <a:p>
            <a:endParaRPr lang="en-US" dirty="0"/>
          </a:p>
          <a:p>
            <a:r>
              <a:rPr lang="en-US" dirty="0"/>
              <a:t>The Advisory Group landed on 5 major changes that directly address the feedback they were given:</a:t>
            </a:r>
            <a:endParaRPr lang="en-US" dirty="0">
              <a:cs typeface="Calibri"/>
            </a:endParaRPr>
          </a:p>
          <a:p>
            <a:pPr marL="171450" indent="-171450">
              <a:buFont typeface="Arial"/>
              <a:buChar char="•"/>
            </a:pPr>
            <a:r>
              <a:rPr lang="en-US" dirty="0">
                <a:cs typeface="Calibri"/>
              </a:rPr>
              <a:t>Using a 4-level rubric to measure growth</a:t>
            </a:r>
          </a:p>
          <a:p>
            <a:pPr marL="171450" indent="-171450">
              <a:buFont typeface="Arial"/>
              <a:buChar char="•"/>
            </a:pPr>
            <a:r>
              <a:rPr lang="en-US" dirty="0">
                <a:cs typeface="Calibri"/>
              </a:rPr>
              <a:t>Equipping administrative evaluators with knowledge of the unique roles and responsibilities</a:t>
            </a:r>
          </a:p>
          <a:p>
            <a:pPr marL="171450" indent="-171450">
              <a:buFont typeface="Arial"/>
              <a:buChar char="•"/>
            </a:pPr>
            <a:r>
              <a:rPr lang="en-US" dirty="0"/>
              <a:t>Alignment to National Standards/Organizations</a:t>
            </a:r>
            <a:endParaRPr lang="en-US" dirty="0">
              <a:cs typeface="Calibri"/>
            </a:endParaRPr>
          </a:p>
          <a:p>
            <a:pPr marL="171450" indent="-171450">
              <a:buFont typeface="Arial"/>
              <a:buChar char="•"/>
            </a:pPr>
            <a:r>
              <a:rPr lang="en-US" dirty="0"/>
              <a:t>Reducing paperwork by replacing the Long Range Plan with a tailored year-long guiding document,</a:t>
            </a:r>
            <a:r>
              <a:rPr lang="en-US" baseline="0" dirty="0"/>
              <a:t> </a:t>
            </a:r>
            <a:r>
              <a:rPr lang="en-US" dirty="0"/>
              <a:t>and replacing isolated interviews with conferencing and reflection.</a:t>
            </a:r>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8</a:t>
            </a:fld>
            <a:endParaRPr lang="en-US"/>
          </a:p>
        </p:txBody>
      </p:sp>
    </p:spTree>
    <p:extLst>
      <p:ext uri="{BB962C8B-B14F-4D97-AF65-F5344CB8AC3E}">
        <p14:creationId xmlns:p14="http://schemas.microsoft.com/office/powerpoint/2010/main" val="2695247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reflections and interviews for the SLP evaluation are no longer isolated. They are embedded in the pre- and post-conferences which provide focused, meaningful conversations between the evaluator and the practitioner. This engaging dialogue allows support specialists to reflect on their own professional practices. All educators target one area of reinforcement and one area of refinement following each observation. This process parallels the evaluation process for classroom-based teachers and principals.</a:t>
            </a:r>
          </a:p>
          <a:p>
            <a:endParaRPr lang="en-US" sz="900" kern="1200">
              <a:solidFill>
                <a:schemeClr val="tx1"/>
              </a:solidFill>
              <a:effectLst/>
              <a:latin typeface="+mn-lt"/>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7909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211200"/>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217800"/>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964381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91433"/>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520433"/>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52123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98878"/>
            <a:ext cx="75024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820800" y="1789889"/>
            <a:ext cx="75024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01400" y="6193998"/>
            <a:ext cx="20574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3028950" y="6193998"/>
            <a:ext cx="30861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6193998"/>
            <a:ext cx="20574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908720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7" name="Freeform 16"/>
          <p:cNvSpPr/>
          <p:nvPr userDrawn="1"/>
        </p:nvSpPr>
        <p:spPr>
          <a:xfrm>
            <a:off x="0" y="-1"/>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18" name="Freeform 17"/>
          <p:cNvSpPr/>
          <p:nvPr userDrawn="1"/>
        </p:nvSpPr>
        <p:spPr>
          <a:xfrm>
            <a:off x="190500" y="224817"/>
            <a:ext cx="8763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2" name="Title 1"/>
          <p:cNvSpPr>
            <a:spLocks noGrp="1"/>
          </p:cNvSpPr>
          <p:nvPr>
            <p:ph type="title" hasCustomPrompt="1"/>
          </p:nvPr>
        </p:nvSpPr>
        <p:spPr>
          <a:xfrm>
            <a:off x="820124" y="959796"/>
            <a:ext cx="3755553" cy="2516221"/>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820124" y="4083945"/>
            <a:ext cx="3755553" cy="1500187"/>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401400" y="6192064"/>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2064"/>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2064"/>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820124" y="376136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54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4F2E16-9810-4622-8C03-F29188A66206}" type="datetimeFigureOut">
              <a:rPr lang="en-US" smtClean="0"/>
              <a:t>3/28/2024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80CB-08E8-44C4-8C86-DC1CE391820C}" type="slidenum">
              <a:rPr lang="en-US" smtClean="0"/>
              <a:t>‹#›</a:t>
            </a:fld>
            <a:endParaRPr lang="en-US"/>
          </a:p>
        </p:txBody>
      </p:sp>
    </p:spTree>
    <p:extLst>
      <p:ext uri="{BB962C8B-B14F-4D97-AF65-F5344CB8AC3E}">
        <p14:creationId xmlns:p14="http://schemas.microsoft.com/office/powerpoint/2010/main" val="2090012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277274207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7" r:id="rId5"/>
  </p:sldLayoutIdLst>
  <p:hf sldNum="0" hdr="0" ftr="0" dt="0"/>
  <p:txStyles>
    <p:titleStyle>
      <a:lvl1pPr algn="l" defTabSz="685800" rtl="0" eaLnBrk="1" latinLnBrk="0" hangingPunct="1">
        <a:lnSpc>
          <a:spcPct val="90000"/>
        </a:lnSpc>
        <a:spcBef>
          <a:spcPct val="0"/>
        </a:spcBef>
        <a:buNone/>
        <a:defRPr sz="3300" b="1" i="0" kern="1200">
          <a:solidFill>
            <a:schemeClr val="tx2"/>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www.sclead.org/" TargetMode="External"/><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hyperlink" Target="https://ed.sc.gov/educators/school-and-district-administrators/certified-support-specialists/library-media-specialists/" TargetMode="External"/><Relationship Id="rId4" Type="http://schemas.openxmlformats.org/officeDocument/2006/relationships/hyperlink" Target="https://ed.sc.gov/educators/educator-effectivenes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400" y="806569"/>
            <a:ext cx="4522846" cy="1826016"/>
          </a:xfrm>
        </p:spPr>
        <p:txBody>
          <a:bodyPr>
            <a:normAutofit/>
          </a:bodyPr>
          <a:lstStyle/>
          <a:p>
            <a:r>
              <a:rPr lang="en-US" sz="4300">
                <a:latin typeface="Calibri"/>
                <a:cs typeface="Calibri"/>
              </a:rPr>
              <a:t>District Orientation</a:t>
            </a:r>
            <a:br>
              <a:rPr lang="en-US" sz="4300">
                <a:latin typeface="Calibri"/>
                <a:cs typeface="Calibri"/>
              </a:rPr>
            </a:br>
            <a:r>
              <a:rPr lang="en-US" sz="3400">
                <a:latin typeface="Calibri"/>
                <a:cs typeface="Calibri"/>
              </a:rPr>
              <a:t>for Speech-Language Professionals</a:t>
            </a:r>
          </a:p>
        </p:txBody>
      </p:sp>
      <p:sp>
        <p:nvSpPr>
          <p:cNvPr id="3" name="Subtitle 2"/>
          <p:cNvSpPr>
            <a:spLocks noGrp="1"/>
          </p:cNvSpPr>
          <p:nvPr>
            <p:ph type="subTitle" idx="1"/>
          </p:nvPr>
        </p:nvSpPr>
        <p:spPr>
          <a:xfrm>
            <a:off x="5719482" y="3030148"/>
            <a:ext cx="3153747" cy="1826016"/>
          </a:xfrm>
        </p:spPr>
        <p:txBody>
          <a:bodyPr>
            <a:noAutofit/>
          </a:bodyPr>
          <a:lstStyle/>
          <a:p>
            <a:pPr>
              <a:lnSpc>
                <a:spcPct val="100000"/>
              </a:lnSpc>
              <a:spcBef>
                <a:spcPts val="0"/>
              </a:spcBef>
            </a:pPr>
            <a:r>
              <a:rPr lang="en-US" sz="2500" dirty="0"/>
              <a:t>South Carolina Department of Education</a:t>
            </a:r>
          </a:p>
          <a:p>
            <a:pPr>
              <a:lnSpc>
                <a:spcPct val="100000"/>
              </a:lnSpc>
              <a:spcBef>
                <a:spcPts val="0"/>
              </a:spcBef>
            </a:pPr>
            <a:endParaRPr lang="en-US" sz="2500" dirty="0"/>
          </a:p>
          <a:p>
            <a:pPr>
              <a:lnSpc>
                <a:spcPct val="100000"/>
              </a:lnSpc>
              <a:spcBef>
                <a:spcPts val="0"/>
              </a:spcBef>
            </a:pPr>
            <a:r>
              <a:rPr lang="en-US" sz="2500" dirty="0"/>
              <a:t>Office of Educator Effectiveness &amp;</a:t>
            </a:r>
          </a:p>
          <a:p>
            <a:pPr>
              <a:lnSpc>
                <a:spcPct val="100000"/>
              </a:lnSpc>
              <a:spcBef>
                <a:spcPts val="0"/>
              </a:spcBef>
            </a:pPr>
            <a:r>
              <a:rPr lang="en-US" sz="2500" dirty="0"/>
              <a:t> Leadership Development</a:t>
            </a:r>
          </a:p>
        </p:txBody>
      </p:sp>
    </p:spTree>
    <p:extLst>
      <p:ext uri="{BB962C8B-B14F-4D97-AF65-F5344CB8AC3E}">
        <p14:creationId xmlns:p14="http://schemas.microsoft.com/office/powerpoint/2010/main" val="654356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descr="This is a decorative shape." title="Shape 3">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descr="This is a decorativ shape." title="Shape 4">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02221" y="655782"/>
            <a:ext cx="3430976" cy="2809875"/>
          </a:xfrm>
        </p:spPr>
        <p:txBody>
          <a:bodyPr vert="horz" lIns="91440" tIns="45720" rIns="91440" bIns="45720" rtlCol="0" anchor="b">
            <a:normAutofit/>
          </a:bodyPr>
          <a:lstStyle/>
          <a:p>
            <a:pPr defTabSz="914400">
              <a:lnSpc>
                <a:spcPct val="90000"/>
              </a:lnSpc>
            </a:pPr>
            <a:r>
              <a:rPr lang="en-US" sz="3600" dirty="0">
                <a:solidFill>
                  <a:schemeClr val="bg1">
                    <a:lumMod val="85000"/>
                    <a:lumOff val="15000"/>
                  </a:schemeClr>
                </a:solidFill>
                <a:latin typeface="+mn-lt"/>
                <a:ea typeface="+mj-ea"/>
                <a:cs typeface="+mj-cs"/>
              </a:rPr>
              <a:t>Understanding the Rubric</a:t>
            </a:r>
            <a:endParaRPr lang="en-US" sz="3600" kern="1200" dirty="0">
              <a:solidFill>
                <a:schemeClr val="bg1">
                  <a:lumMod val="85000"/>
                  <a:lumOff val="15000"/>
                </a:schemeClr>
              </a:solidFill>
              <a:latin typeface="+mn-lt"/>
              <a:ea typeface="+mj-ea"/>
              <a:cs typeface="Calibri Light"/>
            </a:endParaRPr>
          </a:p>
        </p:txBody>
      </p:sp>
      <p:pic>
        <p:nvPicPr>
          <p:cNvPr id="5" name="Picture 5" descr="A close up of a logo&#10;&#10;Description generated with high confidence">
            <a:extLst>
              <a:ext uri="{FF2B5EF4-FFF2-40B4-BE49-F238E27FC236}">
                <a16:creationId xmlns:a16="http://schemas.microsoft.com/office/drawing/2014/main" id="{2F2817AF-B9DE-47E6-853D-4C2083A1C41F}"/>
              </a:ext>
            </a:extLst>
          </p:cNvPr>
          <p:cNvPicPr>
            <a:picLocks noChangeAspect="1"/>
          </p:cNvPicPr>
          <p:nvPr/>
        </p:nvPicPr>
        <p:blipFill>
          <a:blip r:embed="rId3"/>
          <a:stretch>
            <a:fillRect/>
          </a:stretch>
        </p:blipFill>
        <p:spPr>
          <a:xfrm>
            <a:off x="5711810" y="3802864"/>
            <a:ext cx="2955939" cy="2416130"/>
          </a:xfrm>
          <a:prstGeom prst="rect">
            <a:avLst/>
          </a:prstGeom>
        </p:spPr>
      </p:pic>
    </p:spTree>
    <p:extLst>
      <p:ext uri="{BB962C8B-B14F-4D97-AF65-F5344CB8AC3E}">
        <p14:creationId xmlns:p14="http://schemas.microsoft.com/office/powerpoint/2010/main" val="38464550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8642"/>
            <a:ext cx="7886700" cy="801523"/>
          </a:xfrm>
        </p:spPr>
        <p:txBody>
          <a:bodyPr/>
          <a:lstStyle/>
          <a:p>
            <a:pPr algn="ctr"/>
            <a:r>
              <a:rPr lang="en-US"/>
              <a:t>PACE Performance Objectives</a:t>
            </a:r>
          </a:p>
        </p:txBody>
      </p:sp>
      <p:sp>
        <p:nvSpPr>
          <p:cNvPr id="4" name="Content Placeholder 3"/>
          <p:cNvSpPr>
            <a:spLocks noGrp="1"/>
          </p:cNvSpPr>
          <p:nvPr>
            <p:ph sz="half" idx="2"/>
          </p:nvPr>
        </p:nvSpPr>
        <p:spPr>
          <a:xfrm>
            <a:off x="946529" y="930165"/>
            <a:ext cx="7250941" cy="5029200"/>
          </a:xfrm>
        </p:spPr>
        <p:txBody>
          <a:bodyPr>
            <a:noAutofit/>
          </a:bodyPr>
          <a:lstStyle/>
          <a:p>
            <a:pPr marL="457200" indent="-457200">
              <a:buFont typeface="+mj-lt"/>
              <a:buAutoNum type="arabicPeriod"/>
            </a:pPr>
            <a:r>
              <a:rPr lang="en-US" sz="2500"/>
              <a:t>Demonstrate knowledge and skills in speech-language pathology and related subject areas (e.g., literacy) and implement services in an ethical manner.</a:t>
            </a:r>
          </a:p>
          <a:p>
            <a:pPr marL="457200" indent="-457200">
              <a:buFont typeface="+mj-lt"/>
              <a:buAutoNum type="arabicPeriod"/>
            </a:pPr>
            <a:r>
              <a:rPr lang="en-US" sz="2500"/>
              <a:t>Provide culturally and educationally appropriate services that are effective, engage students, and reflect evidence-based practice.</a:t>
            </a:r>
          </a:p>
          <a:p>
            <a:pPr marL="457200" indent="-457200">
              <a:buFont typeface="+mj-lt"/>
              <a:buAutoNum type="arabicPeriod"/>
            </a:pPr>
            <a:r>
              <a:rPr lang="en-US" sz="2500"/>
              <a:t>In partnership with the team, determine eligibility and recommend services that are compliant with state and federal regulations for children with Individualized Education Programs (IEPs).</a:t>
            </a:r>
          </a:p>
          <a:p>
            <a:pPr marL="457200" indent="-457200">
              <a:buFont typeface="+mj-lt"/>
              <a:buAutoNum type="arabicPeriod"/>
            </a:pPr>
            <a:r>
              <a:rPr lang="en-US" sz="2500"/>
              <a:t>Demonstrate ability to conduct appropriate comprehensive evaluations for students who may be experiencing a variety of communication disorders.</a:t>
            </a:r>
          </a:p>
        </p:txBody>
      </p:sp>
    </p:spTree>
    <p:extLst>
      <p:ext uri="{BB962C8B-B14F-4D97-AF65-F5344CB8AC3E}">
        <p14:creationId xmlns:p14="http://schemas.microsoft.com/office/powerpoint/2010/main" val="1369583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PACE Performance Objectives, Continued</a:t>
            </a:r>
          </a:p>
        </p:txBody>
      </p:sp>
      <p:sp>
        <p:nvSpPr>
          <p:cNvPr id="6" name="Content Placeholder 5"/>
          <p:cNvSpPr>
            <a:spLocks noGrp="1"/>
          </p:cNvSpPr>
          <p:nvPr>
            <p:ph sz="quarter" idx="4"/>
          </p:nvPr>
        </p:nvSpPr>
        <p:spPr>
          <a:xfrm>
            <a:off x="756745" y="1690688"/>
            <a:ext cx="7886700" cy="4489395"/>
          </a:xfrm>
        </p:spPr>
        <p:txBody>
          <a:bodyPr>
            <a:normAutofit fontScale="25000" lnSpcReduction="20000"/>
          </a:bodyPr>
          <a:lstStyle/>
          <a:p>
            <a:pPr marL="457200" indent="-457200">
              <a:buFont typeface="+mj-lt"/>
              <a:buAutoNum type="arabicPeriod" startAt="5"/>
            </a:pPr>
            <a:r>
              <a:rPr lang="en-US" sz="10000"/>
              <a:t>Use appropriate and dynamic service delivery methods consistent with the wide variety of individual student needs.</a:t>
            </a:r>
          </a:p>
          <a:p>
            <a:pPr marL="457200" indent="-457200">
              <a:buFont typeface="+mj-lt"/>
              <a:buAutoNum type="arabicPeriod" startAt="5"/>
            </a:pPr>
            <a:r>
              <a:rPr lang="en-US" sz="10000"/>
              <a:t>Collaborate with classroom teachers and other professionals to serve the needs of students in both general and special education.</a:t>
            </a:r>
          </a:p>
          <a:p>
            <a:pPr marL="457200" indent="-457200">
              <a:buFont typeface="+mj-lt"/>
              <a:buAutoNum type="arabicPeriod" startAt="5"/>
            </a:pPr>
            <a:r>
              <a:rPr lang="en-US" sz="10000"/>
              <a:t>Collaborate with families and provide opportunities for them to be involved in their students’ speech-language pathology services.</a:t>
            </a:r>
          </a:p>
          <a:p>
            <a:pPr marL="457200" indent="-457200">
              <a:buFont typeface="+mj-lt"/>
              <a:buAutoNum type="arabicPeriod" startAt="5"/>
            </a:pPr>
            <a:r>
              <a:rPr lang="en-US" sz="10000"/>
              <a:t>Earn continuing education or professional development units sufficient to meet ASHA requirements for certification maintenance as well as state certification and licensing requirements.</a:t>
            </a:r>
          </a:p>
          <a:p>
            <a:pPr marL="457200" indent="-457200">
              <a:buFont typeface="+mj-lt"/>
              <a:buAutoNum type="arabicPeriod" startAt="5"/>
            </a:pPr>
            <a:r>
              <a:rPr lang="en-US" sz="10000"/>
              <a:t>Contribute to various building and/or district initiatives.</a:t>
            </a:r>
          </a:p>
        </p:txBody>
      </p:sp>
    </p:spTree>
    <p:extLst>
      <p:ext uri="{BB962C8B-B14F-4D97-AF65-F5344CB8AC3E}">
        <p14:creationId xmlns:p14="http://schemas.microsoft.com/office/powerpoint/2010/main" val="1824955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75503"/>
            <a:ext cx="7502400" cy="841646"/>
          </a:xfrm>
        </p:spPr>
        <p:txBody>
          <a:bodyPr/>
          <a:lstStyle/>
          <a:p>
            <a:pPr algn="ctr"/>
            <a:r>
              <a:rPr lang="en-US"/>
              <a:t>South Carolina Speech-Language Rubric</a:t>
            </a:r>
          </a:p>
        </p:txBody>
      </p:sp>
      <p:sp>
        <p:nvSpPr>
          <p:cNvPr id="24" name="Rectangle 23"/>
          <p:cNvSpPr/>
          <p:nvPr/>
        </p:nvSpPr>
        <p:spPr>
          <a:xfrm>
            <a:off x="731034" y="1363955"/>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Planning</a:t>
            </a:r>
          </a:p>
        </p:txBody>
      </p:sp>
      <p:sp>
        <p:nvSpPr>
          <p:cNvPr id="14" name="TextBox 13"/>
          <p:cNvSpPr txBox="1"/>
          <p:nvPr/>
        </p:nvSpPr>
        <p:spPr>
          <a:xfrm>
            <a:off x="488730" y="2280265"/>
            <a:ext cx="3691017" cy="4131900"/>
          </a:xfrm>
          <a:prstGeom prst="rect">
            <a:avLst/>
          </a:prstGeom>
          <a:solidFill>
            <a:srgbClr val="92D050"/>
          </a:solidFill>
        </p:spPr>
        <p:txBody>
          <a:bodyPr wrap="square" rtlCol="0">
            <a:spAutoFit/>
          </a:bodyPr>
          <a:lstStyle/>
          <a:p>
            <a:pPr marL="119063" indent="-119063" defTabSz="685800">
              <a:lnSpc>
                <a:spcPct val="150000"/>
              </a:lnSpc>
              <a:buFont typeface="Arial" panose="020B0604020202020204" pitchFamily="34" charset="0"/>
              <a:buChar char="•"/>
            </a:pPr>
            <a:r>
              <a:rPr lang="en-US" sz="2500">
                <a:solidFill>
                  <a:srgbClr val="002060"/>
                </a:solidFill>
                <a:latin typeface="Calibri" panose="020F0502020204030204"/>
              </a:rPr>
              <a:t>Demonstrating Knowledge &amp; Skills</a:t>
            </a:r>
          </a:p>
          <a:p>
            <a:pPr marL="119063" indent="-119063" defTabSz="685800">
              <a:lnSpc>
                <a:spcPct val="150000"/>
              </a:lnSpc>
              <a:buFont typeface="Arial" panose="020B0604020202020204" pitchFamily="34" charset="0"/>
              <a:buChar char="•"/>
            </a:pPr>
            <a:r>
              <a:rPr lang="en-US" sz="2500">
                <a:solidFill>
                  <a:srgbClr val="002060"/>
                </a:solidFill>
                <a:latin typeface="Calibri" panose="020F0502020204030204"/>
              </a:rPr>
              <a:t>Planning Program &amp; Services</a:t>
            </a:r>
          </a:p>
          <a:p>
            <a:pPr marL="119063" indent="-119063" defTabSz="685800">
              <a:lnSpc>
                <a:spcPct val="150000"/>
              </a:lnSpc>
              <a:buFont typeface="Arial" panose="020B0604020202020204" pitchFamily="34" charset="0"/>
              <a:buChar char="•"/>
            </a:pPr>
            <a:r>
              <a:rPr lang="en-US" sz="2500">
                <a:solidFill>
                  <a:srgbClr val="002060"/>
                </a:solidFill>
                <a:latin typeface="Calibri" panose="020F0502020204030204"/>
              </a:rPr>
              <a:t>Developing the IEP</a:t>
            </a:r>
          </a:p>
          <a:p>
            <a:pPr marL="119063" indent="-119063" defTabSz="685800">
              <a:lnSpc>
                <a:spcPct val="150000"/>
              </a:lnSpc>
              <a:buFont typeface="Arial" panose="020B0604020202020204" pitchFamily="34" charset="0"/>
              <a:buChar char="•"/>
            </a:pPr>
            <a:r>
              <a:rPr lang="en-US" sz="2500">
                <a:solidFill>
                  <a:srgbClr val="002060"/>
                </a:solidFill>
                <a:latin typeface="Calibri" panose="020F0502020204030204"/>
              </a:rPr>
              <a:t>Conducting IEP Meetings</a:t>
            </a:r>
          </a:p>
          <a:p>
            <a:pPr marL="119063" indent="-119063" defTabSz="685800">
              <a:lnSpc>
                <a:spcPct val="150000"/>
              </a:lnSpc>
              <a:buFont typeface="Arial" panose="020B0604020202020204" pitchFamily="34" charset="0"/>
              <a:buChar char="•"/>
            </a:pPr>
            <a:r>
              <a:rPr lang="en-US" sz="2500">
                <a:solidFill>
                  <a:srgbClr val="002060"/>
                </a:solidFill>
                <a:latin typeface="Calibri" panose="020F0502020204030204"/>
              </a:rPr>
              <a:t>Assessing Student Needs</a:t>
            </a:r>
          </a:p>
        </p:txBody>
      </p:sp>
      <p:sp>
        <p:nvSpPr>
          <p:cNvPr id="25" name="Rectangle 24"/>
          <p:cNvSpPr/>
          <p:nvPr/>
        </p:nvSpPr>
        <p:spPr>
          <a:xfrm>
            <a:off x="5406475" y="1363954"/>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Instruction</a:t>
            </a:r>
          </a:p>
        </p:txBody>
      </p:sp>
      <p:sp>
        <p:nvSpPr>
          <p:cNvPr id="15" name="TextBox 14"/>
          <p:cNvSpPr txBox="1"/>
          <p:nvPr/>
        </p:nvSpPr>
        <p:spPr>
          <a:xfrm>
            <a:off x="4572000" y="2274531"/>
            <a:ext cx="4083270" cy="4131900"/>
          </a:xfrm>
          <a:prstGeom prst="rect">
            <a:avLst/>
          </a:prstGeom>
          <a:solidFill>
            <a:srgbClr val="92D050"/>
          </a:solidFill>
        </p:spPr>
        <p:txBody>
          <a:bodyPr wrap="square" rtlCol="0">
            <a:spAutoFit/>
          </a:bodyPr>
          <a:lstStyle/>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Creating a Positive Learning Environment</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Scheduling Flexible &amp; Responsive Services</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Delivering Instruction</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Communicating Responsively</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Using Feedback</a:t>
            </a:r>
          </a:p>
        </p:txBody>
      </p:sp>
      <p:cxnSp>
        <p:nvCxnSpPr>
          <p:cNvPr id="31" name="Straight Connector 30" descr="This is a decorative divider." title="Line 5">
            <a:extLst>
              <a:ext uri="{C183D7F6-B498-43B3-948B-1728B52AA6E4}">
                <adec:decorative xmlns:adec="http://schemas.microsoft.com/office/drawing/2017/decorative" val="1"/>
              </a:ext>
            </a:extLst>
          </p:cNvPr>
          <p:cNvCxnSpPr/>
          <p:nvPr/>
        </p:nvCxnSpPr>
        <p:spPr>
          <a:xfrm>
            <a:off x="5406475" y="1933459"/>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descr="This is a decorative divider." title="Line 6">
            <a:extLst>
              <a:ext uri="{C183D7F6-B498-43B3-948B-1728B52AA6E4}">
                <adec:decorative xmlns:adec="http://schemas.microsoft.com/office/drawing/2017/decorative" val="1"/>
              </a:ext>
            </a:extLst>
          </p:cNvPr>
          <p:cNvCxnSpPr/>
          <p:nvPr/>
        </p:nvCxnSpPr>
        <p:spPr>
          <a:xfrm>
            <a:off x="731034" y="1933459"/>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9310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98879"/>
            <a:ext cx="7502400" cy="731288"/>
          </a:xfrm>
        </p:spPr>
        <p:txBody>
          <a:bodyPr/>
          <a:lstStyle/>
          <a:p>
            <a:r>
              <a:rPr lang="en-US" dirty="0"/>
              <a:t>South Carolina Speech-Language Rubric </a:t>
            </a:r>
            <a:r>
              <a:rPr lang="en-US" dirty="0">
                <a:solidFill>
                  <a:schemeClr val="bg2"/>
                </a:solidFill>
              </a:rPr>
              <a:t>1</a:t>
            </a:r>
          </a:p>
        </p:txBody>
      </p:sp>
      <p:sp>
        <p:nvSpPr>
          <p:cNvPr id="27" name="Rectangle 26"/>
          <p:cNvSpPr/>
          <p:nvPr/>
        </p:nvSpPr>
        <p:spPr>
          <a:xfrm>
            <a:off x="820800" y="1261487"/>
            <a:ext cx="2398822"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Collaboration</a:t>
            </a:r>
          </a:p>
        </p:txBody>
      </p:sp>
      <p:sp>
        <p:nvSpPr>
          <p:cNvPr id="4" name="TextBox 3">
            <a:extLst>
              <a:ext uri="{FF2B5EF4-FFF2-40B4-BE49-F238E27FC236}">
                <a16:creationId xmlns:a16="http://schemas.microsoft.com/office/drawing/2014/main" id="{0D6A3575-CE0D-4819-BBD3-D3D261C6483B}"/>
              </a:ext>
            </a:extLst>
          </p:cNvPr>
          <p:cNvSpPr txBox="1"/>
          <p:nvPr/>
        </p:nvSpPr>
        <p:spPr>
          <a:xfrm>
            <a:off x="709449" y="2081048"/>
            <a:ext cx="2822028" cy="3554819"/>
          </a:xfrm>
          <a:prstGeom prst="rect">
            <a:avLst/>
          </a:prstGeom>
          <a:solidFill>
            <a:srgbClr val="92D050"/>
          </a:solidFill>
        </p:spPr>
        <p:txBody>
          <a:bodyPr wrap="square" rtlCol="0">
            <a:spAutoFit/>
          </a:bodyPr>
          <a:lstStyle/>
          <a:p>
            <a:pPr marL="285750" indent="-285750">
              <a:buFont typeface="Arial" panose="020B0604020202020204" pitchFamily="34" charset="0"/>
              <a:buChar char="•"/>
            </a:pPr>
            <a:r>
              <a:rPr lang="en-US" sz="2500">
                <a:solidFill>
                  <a:srgbClr val="002060"/>
                </a:solidFill>
              </a:rPr>
              <a:t>Collaborating with Professionals</a:t>
            </a:r>
          </a:p>
          <a:p>
            <a:endParaRPr lang="en-US" sz="2500">
              <a:solidFill>
                <a:srgbClr val="002060"/>
              </a:solidFill>
            </a:endParaRPr>
          </a:p>
          <a:p>
            <a:pPr marL="285750" indent="-285750">
              <a:buFont typeface="Arial" panose="020B0604020202020204" pitchFamily="34" charset="0"/>
              <a:buChar char="•"/>
            </a:pPr>
            <a:r>
              <a:rPr lang="en-US" sz="2500">
                <a:solidFill>
                  <a:srgbClr val="002060"/>
                </a:solidFill>
              </a:rPr>
              <a:t>Collaborating with Families</a:t>
            </a:r>
          </a:p>
          <a:p>
            <a:pPr marL="285750" indent="-285750">
              <a:buFont typeface="Arial" panose="020B0604020202020204" pitchFamily="34" charset="0"/>
              <a:buChar char="•"/>
            </a:pPr>
            <a:endParaRPr lang="en-US" sz="2500">
              <a:solidFill>
                <a:schemeClr val="bg1"/>
              </a:solidFill>
            </a:endParaRPr>
          </a:p>
          <a:p>
            <a:pPr marL="285750" indent="-285750">
              <a:buFont typeface="Arial" panose="020B0604020202020204" pitchFamily="34" charset="0"/>
              <a:buChar char="•"/>
            </a:pPr>
            <a:endParaRPr lang="en-US" sz="2500">
              <a:solidFill>
                <a:schemeClr val="bg1"/>
              </a:solidFill>
            </a:endParaRPr>
          </a:p>
          <a:p>
            <a:endParaRPr lang="en-US" sz="2500">
              <a:solidFill>
                <a:schemeClr val="bg1"/>
              </a:solidFill>
            </a:endParaRPr>
          </a:p>
          <a:p>
            <a:endParaRPr lang="en-US" sz="2500">
              <a:solidFill>
                <a:schemeClr val="bg1"/>
              </a:solidFill>
            </a:endParaRPr>
          </a:p>
        </p:txBody>
      </p:sp>
      <p:sp>
        <p:nvSpPr>
          <p:cNvPr id="26" name="Rectangle 25"/>
          <p:cNvSpPr/>
          <p:nvPr/>
        </p:nvSpPr>
        <p:spPr>
          <a:xfrm>
            <a:off x="5359352" y="1261487"/>
            <a:ext cx="2524330"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Professionalism</a:t>
            </a:r>
          </a:p>
        </p:txBody>
      </p:sp>
      <p:sp>
        <p:nvSpPr>
          <p:cNvPr id="17" name="TextBox 16"/>
          <p:cNvSpPr txBox="1"/>
          <p:nvPr/>
        </p:nvSpPr>
        <p:spPr>
          <a:xfrm>
            <a:off x="4508937" y="2081048"/>
            <a:ext cx="4225159" cy="4708981"/>
          </a:xfrm>
          <a:prstGeom prst="rect">
            <a:avLst/>
          </a:prstGeom>
          <a:solidFill>
            <a:srgbClr val="92D050"/>
          </a:solidFill>
        </p:spPr>
        <p:txBody>
          <a:bodyPr wrap="square" rtlCol="0">
            <a:spAutoFit/>
          </a:bodyPr>
          <a:lstStyle/>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Demonstrating Compliance</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Demonstrating Confidentiality</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Demonstrating Ethical Communication</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Growing &amp; Developing Professionally</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School Responsibilities</a:t>
            </a:r>
          </a:p>
          <a:p>
            <a:pPr marL="119063" indent="-119063" eaLnBrk="0" hangingPunct="0">
              <a:lnSpc>
                <a:spcPct val="150000"/>
              </a:lnSpc>
              <a:buFont typeface="Arial" pitchFamily="34" charset="0"/>
              <a:buChar char="•"/>
              <a:defRPr/>
            </a:pPr>
            <a:r>
              <a:rPr lang="en-US" sz="2500">
                <a:solidFill>
                  <a:srgbClr val="002060"/>
                </a:solidFill>
                <a:latin typeface="Calibri" panose="020F0502020204030204"/>
              </a:rPr>
              <a:t>Leadership</a:t>
            </a:r>
          </a:p>
        </p:txBody>
      </p:sp>
      <p:cxnSp>
        <p:nvCxnSpPr>
          <p:cNvPr id="23" name="Straight Connector 22" descr="This is a decorative divider." title="Line 7">
            <a:extLst>
              <a:ext uri="{C183D7F6-B498-43B3-948B-1728B52AA6E4}">
                <adec:decorative xmlns:adec="http://schemas.microsoft.com/office/drawing/2017/decorative" val="1"/>
              </a:ext>
            </a:extLst>
          </p:cNvPr>
          <p:cNvCxnSpPr/>
          <p:nvPr/>
        </p:nvCxnSpPr>
        <p:spPr>
          <a:xfrm>
            <a:off x="820800" y="1873146"/>
            <a:ext cx="239882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descr="This is a decorative divider." title="Line 8">
            <a:extLst>
              <a:ext uri="{C183D7F6-B498-43B3-948B-1728B52AA6E4}">
                <adec:decorative xmlns:adec="http://schemas.microsoft.com/office/drawing/2017/decorative" val="1"/>
              </a:ext>
            </a:extLst>
          </p:cNvPr>
          <p:cNvCxnSpPr>
            <a:cxnSpLocks/>
          </p:cNvCxnSpPr>
          <p:nvPr/>
        </p:nvCxnSpPr>
        <p:spPr>
          <a:xfrm>
            <a:off x="5359352" y="1854426"/>
            <a:ext cx="252433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4487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1811" y="989572"/>
            <a:ext cx="1658787" cy="477054"/>
          </a:xfrm>
          <a:prstGeom prst="rect">
            <a:avLst/>
          </a:prstGeom>
          <a:noFill/>
        </p:spPr>
        <p:txBody>
          <a:bodyPr wrap="square" rtlCol="0">
            <a:spAutoFit/>
          </a:bodyPr>
          <a:lstStyle/>
          <a:p>
            <a:pPr defTabSz="685800">
              <a:defRPr/>
            </a:pPr>
            <a:r>
              <a:rPr lang="en-US" sz="2500" b="1">
                <a:solidFill>
                  <a:srgbClr val="F4782F"/>
                </a:solidFill>
                <a:latin typeface="Calibri" panose="020F0502020204030204"/>
              </a:rPr>
              <a:t>*Domains</a:t>
            </a:r>
          </a:p>
        </p:txBody>
      </p:sp>
      <p:sp>
        <p:nvSpPr>
          <p:cNvPr id="10" name="TextBox 9"/>
          <p:cNvSpPr txBox="1"/>
          <p:nvPr/>
        </p:nvSpPr>
        <p:spPr>
          <a:xfrm>
            <a:off x="2186757" y="989572"/>
            <a:ext cx="1658787" cy="684803"/>
          </a:xfrm>
          <a:prstGeom prst="rect">
            <a:avLst/>
          </a:prstGeom>
          <a:noFill/>
        </p:spPr>
        <p:txBody>
          <a:bodyPr wrap="none" rtlCol="0">
            <a:spAutoFit/>
          </a:bodyPr>
          <a:lstStyle/>
          <a:p>
            <a:pPr defTabSz="685800"/>
            <a:r>
              <a:rPr lang="en-US" sz="2500" b="1">
                <a:solidFill>
                  <a:srgbClr val="F4782F"/>
                </a:solidFill>
                <a:latin typeface="Calibri" panose="020F0502020204030204"/>
              </a:rPr>
              <a:t>*Indicators</a:t>
            </a:r>
          </a:p>
          <a:p>
            <a:pPr defTabSz="685800"/>
            <a:endParaRPr lang="en-US" sz="1350">
              <a:solidFill>
                <a:srgbClr val="F4782F"/>
              </a:solidFill>
              <a:latin typeface="Calibri" panose="020F0502020204030204"/>
            </a:endParaRPr>
          </a:p>
        </p:txBody>
      </p:sp>
      <p:sp>
        <p:nvSpPr>
          <p:cNvPr id="11" name="TextBox 10"/>
          <p:cNvSpPr txBox="1"/>
          <p:nvPr/>
        </p:nvSpPr>
        <p:spPr>
          <a:xfrm>
            <a:off x="3845544" y="988835"/>
            <a:ext cx="1853071" cy="477054"/>
          </a:xfrm>
          <a:prstGeom prst="rect">
            <a:avLst/>
          </a:prstGeom>
          <a:noFill/>
        </p:spPr>
        <p:txBody>
          <a:bodyPr wrap="none" rtlCol="0">
            <a:spAutoFit/>
          </a:bodyPr>
          <a:lstStyle/>
          <a:p>
            <a:pPr defTabSz="685800"/>
            <a:r>
              <a:rPr lang="en-US" sz="2500" b="1">
                <a:solidFill>
                  <a:srgbClr val="F4782F"/>
                </a:solidFill>
                <a:latin typeface="Calibri" panose="020F0502020204030204"/>
              </a:rPr>
              <a:t>*Descriptors</a:t>
            </a:r>
            <a:endParaRPr lang="en-US" sz="2500">
              <a:solidFill>
                <a:srgbClr val="F4782F"/>
              </a:solidFill>
              <a:latin typeface="Calibri" panose="020F0502020204030204"/>
            </a:endParaRPr>
          </a:p>
        </p:txBody>
      </p:sp>
      <p:sp>
        <p:nvSpPr>
          <p:cNvPr id="12" name="TextBox 11" descr="Screenshot of SLP rubric Instruction domain. The indicator is creating a positive learning environment and the source of evidence is observation of therapy session. The performance levels are exemplary, proficient, needs improvement and unsatisfactory. Descriptors are listed under each performance level. "/>
          <p:cNvSpPr txBox="1"/>
          <p:nvPr/>
        </p:nvSpPr>
        <p:spPr>
          <a:xfrm>
            <a:off x="5778883" y="988835"/>
            <a:ext cx="2943306" cy="684803"/>
          </a:xfrm>
          <a:prstGeom prst="rect">
            <a:avLst/>
          </a:prstGeom>
          <a:noFill/>
        </p:spPr>
        <p:txBody>
          <a:bodyPr wrap="none" rtlCol="0">
            <a:spAutoFit/>
          </a:bodyPr>
          <a:lstStyle/>
          <a:p>
            <a:pPr defTabSz="685800"/>
            <a:r>
              <a:rPr lang="en-US" sz="2500" b="1">
                <a:solidFill>
                  <a:srgbClr val="F4782F"/>
                </a:solidFill>
                <a:latin typeface="Calibri" panose="020F0502020204030204"/>
              </a:rPr>
              <a:t>*Performance Levels</a:t>
            </a:r>
            <a:endParaRPr lang="en-US" sz="2500">
              <a:solidFill>
                <a:srgbClr val="F4782F"/>
              </a:solidFill>
              <a:latin typeface="Calibri" panose="020F0502020204030204"/>
            </a:endParaRPr>
          </a:p>
          <a:p>
            <a:pPr defTabSz="685800"/>
            <a:endParaRPr lang="en-US" sz="1350">
              <a:solidFill>
                <a:srgbClr val="F4782F"/>
              </a:solidFill>
              <a:latin typeface="Calibri" panose="020F0502020204030204"/>
            </a:endParaRPr>
          </a:p>
        </p:txBody>
      </p:sp>
      <p:sp>
        <p:nvSpPr>
          <p:cNvPr id="13" name="Title 12"/>
          <p:cNvSpPr>
            <a:spLocks noGrp="1"/>
          </p:cNvSpPr>
          <p:nvPr>
            <p:ph type="title"/>
          </p:nvPr>
        </p:nvSpPr>
        <p:spPr>
          <a:xfrm>
            <a:off x="820800" y="162384"/>
            <a:ext cx="7502400" cy="507831"/>
          </a:xfrm>
        </p:spPr>
        <p:txBody>
          <a:bodyPr/>
          <a:lstStyle/>
          <a:p>
            <a:pPr algn="ctr"/>
            <a:r>
              <a:rPr lang="en-US">
                <a:latin typeface="Calibri"/>
                <a:cs typeface="Calibri"/>
              </a:rPr>
              <a:t>Parts of the Rubric</a:t>
            </a:r>
          </a:p>
        </p:txBody>
      </p:sp>
      <p:pic>
        <p:nvPicPr>
          <p:cNvPr id="2" name="Picture 1" descr="Screenshot of instruction domain, creating a positive learning environment indicator. Four performance levels are also noted. ">
            <a:extLst>
              <a:ext uri="{FF2B5EF4-FFF2-40B4-BE49-F238E27FC236}">
                <a16:creationId xmlns:a16="http://schemas.microsoft.com/office/drawing/2014/main" id="{39635770-F939-4651-8064-AE178D614197}"/>
              </a:ext>
            </a:extLst>
          </p:cNvPr>
          <p:cNvPicPr>
            <a:picLocks noChangeAspect="1"/>
          </p:cNvPicPr>
          <p:nvPr/>
        </p:nvPicPr>
        <p:blipFill>
          <a:blip r:embed="rId3"/>
          <a:stretch>
            <a:fillRect/>
          </a:stretch>
        </p:blipFill>
        <p:spPr>
          <a:xfrm>
            <a:off x="164619" y="1707264"/>
            <a:ext cx="8814762" cy="4238149"/>
          </a:xfrm>
          <a:prstGeom prst="rect">
            <a:avLst/>
          </a:prstGeom>
        </p:spPr>
      </p:pic>
    </p:spTree>
    <p:extLst>
      <p:ext uri="{BB962C8B-B14F-4D97-AF65-F5344CB8AC3E}">
        <p14:creationId xmlns:p14="http://schemas.microsoft.com/office/powerpoint/2010/main" val="19473463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1D330E-11B6-47DC-99DF-5D199B82311E}"/>
              </a:ext>
            </a:extLst>
          </p:cNvPr>
          <p:cNvSpPr>
            <a:spLocks noGrp="1"/>
          </p:cNvSpPr>
          <p:nvPr>
            <p:ph type="title"/>
          </p:nvPr>
        </p:nvSpPr>
        <p:spPr>
          <a:xfrm>
            <a:off x="1542527" y="92217"/>
            <a:ext cx="6058941" cy="415739"/>
          </a:xfrm>
        </p:spPr>
        <p:txBody>
          <a:bodyPr>
            <a:normAutofit fontScale="90000"/>
          </a:bodyPr>
          <a:lstStyle/>
          <a:p>
            <a:pPr algn="ctr"/>
            <a:r>
              <a:rPr lang="en-US" dirty="0">
                <a:latin typeface="Calibri"/>
                <a:cs typeface="Calibri"/>
              </a:rPr>
              <a:t>Continuum of Engagement</a:t>
            </a:r>
            <a:endParaRPr lang="en-US" dirty="0"/>
          </a:p>
        </p:txBody>
      </p:sp>
      <p:graphicFrame>
        <p:nvGraphicFramePr>
          <p:cNvPr id="4" name="Table 3" descr="This table shows the progression of the rubric." title="Table of Continuum of Engagement"/>
          <p:cNvGraphicFramePr>
            <a:graphicFrameLocks noGrp="1"/>
          </p:cNvGraphicFramePr>
          <p:nvPr>
            <p:extLst>
              <p:ext uri="{D42A27DB-BD31-4B8C-83A1-F6EECF244321}">
                <p14:modId xmlns:p14="http://schemas.microsoft.com/office/powerpoint/2010/main" val="3990068931"/>
              </p:ext>
            </p:extLst>
          </p:nvPr>
        </p:nvGraphicFramePr>
        <p:xfrm>
          <a:off x="165587" y="1778650"/>
          <a:ext cx="8812822" cy="4785360"/>
        </p:xfrm>
        <a:graphic>
          <a:graphicData uri="http://schemas.openxmlformats.org/drawingml/2006/table">
            <a:tbl>
              <a:tblPr firstRow="1" firstCol="1" lastRow="1" lastCol="1" bandRow="1" bandCol="1">
                <a:tableStyleId>{5C22544A-7EE6-4342-B048-85BDC9FD1C3A}</a:tableStyleId>
              </a:tblPr>
              <a:tblGrid>
                <a:gridCol w="1116618">
                  <a:extLst>
                    <a:ext uri="{9D8B030D-6E8A-4147-A177-3AD203B41FA5}">
                      <a16:colId xmlns:a16="http://schemas.microsoft.com/office/drawing/2014/main" val="20000"/>
                    </a:ext>
                  </a:extLst>
                </a:gridCol>
                <a:gridCol w="1924051">
                  <a:extLst>
                    <a:ext uri="{9D8B030D-6E8A-4147-A177-3AD203B41FA5}">
                      <a16:colId xmlns:a16="http://schemas.microsoft.com/office/drawing/2014/main" val="20001"/>
                    </a:ext>
                  </a:extLst>
                </a:gridCol>
                <a:gridCol w="1924051">
                  <a:extLst>
                    <a:ext uri="{9D8B030D-6E8A-4147-A177-3AD203B41FA5}">
                      <a16:colId xmlns:a16="http://schemas.microsoft.com/office/drawing/2014/main" val="20002"/>
                    </a:ext>
                  </a:extLst>
                </a:gridCol>
                <a:gridCol w="1924051">
                  <a:extLst>
                    <a:ext uri="{9D8B030D-6E8A-4147-A177-3AD203B41FA5}">
                      <a16:colId xmlns:a16="http://schemas.microsoft.com/office/drawing/2014/main" val="20003"/>
                    </a:ext>
                  </a:extLst>
                </a:gridCol>
                <a:gridCol w="1924051">
                  <a:extLst>
                    <a:ext uri="{9D8B030D-6E8A-4147-A177-3AD203B41FA5}">
                      <a16:colId xmlns:a16="http://schemas.microsoft.com/office/drawing/2014/main" val="20004"/>
                    </a:ext>
                  </a:extLst>
                </a:gridCol>
              </a:tblGrid>
              <a:tr h="449196">
                <a:tc>
                  <a:txBody>
                    <a:bodyPr/>
                    <a:lstStyle/>
                    <a:p>
                      <a:pPr marL="65405" marR="0">
                        <a:lnSpc>
                          <a:spcPts val="1095"/>
                        </a:lnSpc>
                        <a:spcBef>
                          <a:spcPts val="0"/>
                        </a:spcBef>
                        <a:spcAft>
                          <a:spcPts val="0"/>
                        </a:spcAft>
                      </a:pPr>
                      <a:endParaRPr lang="en-US" sz="200" dirty="0">
                        <a:effectLst/>
                        <a:latin typeface="+mn-lt"/>
                        <a:ea typeface="Calibri"/>
                        <a:cs typeface="Times New Roman"/>
                      </a:endParaRPr>
                    </a:p>
                  </a:txBody>
                  <a:tcPr marL="0" marR="0" marT="0" marB="0">
                    <a:solidFill>
                      <a:schemeClr val="bg1">
                        <a:lumMod val="85000"/>
                      </a:schemeClr>
                    </a:solidFill>
                  </a:tcPr>
                </a:tc>
                <a:tc>
                  <a:txBody>
                    <a:bodyPr/>
                    <a:lstStyle/>
                    <a:p>
                      <a:pPr algn="ctr"/>
                      <a:r>
                        <a:rPr lang="en-US" sz="2500" b="1" dirty="0">
                          <a:solidFill>
                            <a:schemeClr val="tx1"/>
                          </a:solidFill>
                          <a:latin typeface="+mn-lt"/>
                        </a:rPr>
                        <a:t>Exemplary</a:t>
                      </a:r>
                    </a:p>
                  </a:txBody>
                  <a:tcPr marL="0" marR="0" marT="0" marB="0" anchor="ctr">
                    <a:solidFill>
                      <a:schemeClr val="bg1">
                        <a:lumMod val="85000"/>
                      </a:schemeClr>
                    </a:solidFill>
                  </a:tcPr>
                </a:tc>
                <a:tc>
                  <a:txBody>
                    <a:bodyPr/>
                    <a:lstStyle/>
                    <a:p>
                      <a:pPr algn="ctr"/>
                      <a:r>
                        <a:rPr lang="en-US" sz="2500" b="1" dirty="0">
                          <a:solidFill>
                            <a:schemeClr val="tx1"/>
                          </a:solidFill>
                          <a:latin typeface="+mn-lt"/>
                        </a:rPr>
                        <a:t>Proficient</a:t>
                      </a:r>
                    </a:p>
                  </a:txBody>
                  <a:tcPr marL="0" marR="0" marT="0" marB="0" anchor="ctr">
                    <a:solidFill>
                      <a:schemeClr val="bg1">
                        <a:lumMod val="85000"/>
                      </a:schemeClr>
                    </a:solidFill>
                  </a:tcPr>
                </a:tc>
                <a:tc>
                  <a:txBody>
                    <a:bodyPr/>
                    <a:lstStyle/>
                    <a:p>
                      <a:pPr algn="ctr"/>
                      <a:r>
                        <a:rPr lang="en-US" sz="2500" b="1" dirty="0">
                          <a:solidFill>
                            <a:schemeClr val="tx1"/>
                          </a:solidFill>
                          <a:latin typeface="+mn-lt"/>
                        </a:rPr>
                        <a:t>Needs Improvement</a:t>
                      </a:r>
                    </a:p>
                  </a:txBody>
                  <a:tcPr marL="0" marR="0" marT="0" marB="0" anchor="ctr">
                    <a:solidFill>
                      <a:schemeClr val="bg1">
                        <a:lumMod val="85000"/>
                      </a:schemeClr>
                    </a:solidFill>
                  </a:tcPr>
                </a:tc>
                <a:tc>
                  <a:txBody>
                    <a:bodyPr/>
                    <a:lstStyle/>
                    <a:p>
                      <a:pPr algn="ctr"/>
                      <a:r>
                        <a:rPr lang="en-US" sz="2500" b="1" dirty="0">
                          <a:solidFill>
                            <a:schemeClr val="tx1"/>
                          </a:solidFill>
                          <a:latin typeface="+mn-lt"/>
                        </a:rPr>
                        <a:t>Unsatisfactory</a:t>
                      </a:r>
                    </a:p>
                  </a:txBody>
                  <a:tcPr marL="0" marR="0" marT="0" marB="0" anchor="ctr">
                    <a:solidFill>
                      <a:schemeClr val="bg1">
                        <a:lumMod val="85000"/>
                      </a:schemeClr>
                    </a:solidFill>
                  </a:tcPr>
                </a:tc>
                <a:extLst>
                  <a:ext uri="{0D108BD9-81ED-4DB2-BD59-A6C34878D82A}">
                    <a16:rowId xmlns:a16="http://schemas.microsoft.com/office/drawing/2014/main" val="10002"/>
                  </a:ext>
                </a:extLst>
              </a:tr>
              <a:tr h="2509048">
                <a:tc>
                  <a:txBody>
                    <a:bodyPr/>
                    <a:lstStyle/>
                    <a:p>
                      <a:pPr marL="244475" marR="144780" indent="-90170" algn="ctr">
                        <a:spcBef>
                          <a:spcPts val="0"/>
                        </a:spcBef>
                        <a:spcAft>
                          <a:spcPts val="0"/>
                        </a:spcAft>
                      </a:pPr>
                      <a:endParaRPr lang="en-US" sz="2400" dirty="0">
                        <a:effectLst/>
                        <a:latin typeface="+mn-lt"/>
                      </a:endParaRPr>
                    </a:p>
                    <a:p>
                      <a:pPr marL="244475" marR="144780" indent="-90170" algn="ctr">
                        <a:spcBef>
                          <a:spcPts val="0"/>
                        </a:spcBef>
                        <a:spcAft>
                          <a:spcPts val="0"/>
                        </a:spcAft>
                      </a:pPr>
                      <a:r>
                        <a:rPr lang="en-US" sz="2400" b="0" dirty="0">
                          <a:solidFill>
                            <a:schemeClr val="tx1"/>
                          </a:solidFill>
                          <a:effectLst/>
                          <a:latin typeface="+mn-lt"/>
                        </a:rPr>
                        <a:t>Description</a:t>
                      </a:r>
                      <a:r>
                        <a:rPr lang="en-US" sz="2400" b="0" spc="-30" dirty="0">
                          <a:solidFill>
                            <a:schemeClr val="tx1"/>
                          </a:solidFill>
                          <a:effectLst/>
                          <a:latin typeface="+mn-lt"/>
                        </a:rPr>
                        <a:t> </a:t>
                      </a:r>
                      <a:r>
                        <a:rPr lang="en-US" sz="2400" b="0" dirty="0">
                          <a:solidFill>
                            <a:schemeClr val="tx1"/>
                          </a:solidFill>
                          <a:effectLst/>
                          <a:latin typeface="+mn-lt"/>
                        </a:rPr>
                        <a:t>of Qualifying Measures</a:t>
                      </a:r>
                      <a:endParaRPr lang="en-US" sz="2400" b="0" dirty="0">
                        <a:solidFill>
                          <a:schemeClr val="tx1"/>
                        </a:solidFill>
                        <a:effectLst/>
                        <a:latin typeface="+mn-lt"/>
                        <a:ea typeface="Calibri"/>
                        <a:cs typeface="Times New Roman"/>
                      </a:endParaRPr>
                    </a:p>
                  </a:txBody>
                  <a:tcPr marL="0" marR="0" marT="0" marB="0" vert="vert270"/>
                </a:tc>
                <a:tc>
                  <a:txBody>
                    <a:bodyPr/>
                    <a:lstStyle/>
                    <a:p>
                      <a:pPr marL="101600" marR="93345" indent="-635" algn="ctr">
                        <a:spcBef>
                          <a:spcPts val="0"/>
                        </a:spcBef>
                        <a:spcAft>
                          <a:spcPts val="0"/>
                        </a:spcAft>
                      </a:pPr>
                      <a:r>
                        <a:rPr lang="en-US" sz="2400" b="0" dirty="0">
                          <a:solidFill>
                            <a:schemeClr val="tx1"/>
                          </a:solidFill>
                          <a:effectLst/>
                          <a:latin typeface="+mn-lt"/>
                        </a:rPr>
                        <a:t>Consistent Evidence of Student- Centered Learning/Student Ownership of</a:t>
                      </a:r>
                      <a:r>
                        <a:rPr lang="en-US" sz="2400" b="0" spc="-55" dirty="0">
                          <a:solidFill>
                            <a:schemeClr val="tx1"/>
                          </a:solidFill>
                          <a:effectLst/>
                          <a:latin typeface="+mn-lt"/>
                        </a:rPr>
                        <a:t> </a:t>
                      </a:r>
                      <a:r>
                        <a:rPr lang="en-US" sz="2400" b="0" dirty="0">
                          <a:solidFill>
                            <a:schemeClr val="tx1"/>
                          </a:solidFill>
                          <a:effectLst/>
                          <a:latin typeface="+mn-lt"/>
                        </a:rPr>
                        <a:t>Learning- SLP Facilitates the</a:t>
                      </a:r>
                      <a:r>
                        <a:rPr lang="en-US" sz="2400" b="0" spc="-60" dirty="0">
                          <a:solidFill>
                            <a:schemeClr val="tx1"/>
                          </a:solidFill>
                          <a:effectLst/>
                          <a:latin typeface="+mn-lt"/>
                        </a:rPr>
                        <a:t> </a:t>
                      </a:r>
                      <a:r>
                        <a:rPr lang="en-US" sz="2400" b="0" dirty="0">
                          <a:solidFill>
                            <a:schemeClr val="tx1"/>
                          </a:solidFill>
                          <a:effectLst/>
                          <a:latin typeface="+mn-lt"/>
                        </a:rPr>
                        <a:t>Learning.</a:t>
                      </a:r>
                      <a:endParaRPr lang="en-US" sz="2400" b="0" dirty="0">
                        <a:solidFill>
                          <a:schemeClr val="tx1"/>
                        </a:solidFill>
                        <a:effectLst/>
                        <a:latin typeface="+mn-lt"/>
                        <a:ea typeface="Calibri"/>
                        <a:cs typeface="Times New Roman"/>
                      </a:endParaRPr>
                    </a:p>
                  </a:txBody>
                  <a:tcPr marL="0" marR="0" marT="0" marB="0"/>
                </a:tc>
                <a:tc>
                  <a:txBody>
                    <a:bodyPr/>
                    <a:lstStyle/>
                    <a:p>
                      <a:pPr marL="114300" marR="92075" indent="129540" algn="ctr">
                        <a:spcBef>
                          <a:spcPts val="0"/>
                        </a:spcBef>
                        <a:spcAft>
                          <a:spcPts val="0"/>
                        </a:spcAft>
                      </a:pPr>
                      <a:r>
                        <a:rPr lang="en-US" sz="2400" b="0" dirty="0">
                          <a:solidFill>
                            <a:schemeClr val="tx1"/>
                          </a:solidFill>
                          <a:effectLst/>
                          <a:latin typeface="+mn-lt"/>
                        </a:rPr>
                        <a:t>Some Evidence of Student-Centered Learning/ Student Ownership of</a:t>
                      </a:r>
                      <a:r>
                        <a:rPr lang="en-US" sz="2400" b="0" spc="-75" dirty="0">
                          <a:solidFill>
                            <a:schemeClr val="tx1"/>
                          </a:solidFill>
                          <a:effectLst/>
                          <a:latin typeface="+mn-lt"/>
                        </a:rPr>
                        <a:t> </a:t>
                      </a:r>
                      <a:r>
                        <a:rPr lang="en-US" sz="2400" b="0" dirty="0">
                          <a:solidFill>
                            <a:schemeClr val="tx1"/>
                          </a:solidFill>
                          <a:effectLst/>
                          <a:latin typeface="+mn-lt"/>
                        </a:rPr>
                        <a:t>Learning</a:t>
                      </a:r>
                    </a:p>
                    <a:p>
                      <a:pPr marL="301625" marR="0" algn="ctr">
                        <a:spcBef>
                          <a:spcPts val="5"/>
                        </a:spcBef>
                        <a:spcAft>
                          <a:spcPts val="0"/>
                        </a:spcAft>
                      </a:pPr>
                      <a:r>
                        <a:rPr lang="en-US" sz="2400" b="0" dirty="0">
                          <a:solidFill>
                            <a:schemeClr val="tx1"/>
                          </a:solidFill>
                          <a:effectLst/>
                          <a:latin typeface="+mn-lt"/>
                        </a:rPr>
                        <a:t>– SLP Facilitates the</a:t>
                      </a:r>
                      <a:r>
                        <a:rPr lang="en-US" sz="2400" b="0" spc="-60" dirty="0">
                          <a:solidFill>
                            <a:schemeClr val="tx1"/>
                          </a:solidFill>
                          <a:effectLst/>
                          <a:latin typeface="+mn-lt"/>
                        </a:rPr>
                        <a:t> </a:t>
                      </a:r>
                      <a:r>
                        <a:rPr lang="en-US" sz="2400" b="0" dirty="0">
                          <a:solidFill>
                            <a:schemeClr val="tx1"/>
                          </a:solidFill>
                          <a:effectLst/>
                          <a:latin typeface="+mn-lt"/>
                        </a:rPr>
                        <a:t>Learning</a:t>
                      </a:r>
                      <a:endParaRPr lang="en-US" sz="2400" b="0" dirty="0">
                        <a:solidFill>
                          <a:schemeClr val="tx1"/>
                        </a:solidFill>
                        <a:effectLst/>
                        <a:latin typeface="+mn-lt"/>
                        <a:ea typeface="Calibri"/>
                        <a:cs typeface="Times New Roman"/>
                      </a:endParaRPr>
                    </a:p>
                  </a:txBody>
                  <a:tcPr marL="0" marR="0" marT="0" marB="0"/>
                </a:tc>
                <a:tc>
                  <a:txBody>
                    <a:bodyPr/>
                    <a:lstStyle/>
                    <a:p>
                      <a:pPr marL="71120" marR="64770" indent="158115" algn="ctr">
                        <a:spcBef>
                          <a:spcPts val="0"/>
                        </a:spcBef>
                        <a:spcAft>
                          <a:spcPts val="0"/>
                        </a:spcAft>
                      </a:pPr>
                      <a:r>
                        <a:rPr lang="en-US" sz="2400" b="0" dirty="0">
                          <a:solidFill>
                            <a:schemeClr val="tx1"/>
                          </a:solidFill>
                          <a:effectLst/>
                          <a:latin typeface="+mn-lt"/>
                        </a:rPr>
                        <a:t>Moving Towards Student Centered Learning/Student Ownership of Learning- Consistent Reliance on SLP</a:t>
                      </a:r>
                      <a:r>
                        <a:rPr lang="en-US" sz="2400" b="0" baseline="0" dirty="0">
                          <a:solidFill>
                            <a:schemeClr val="tx1"/>
                          </a:solidFill>
                          <a:effectLst/>
                          <a:latin typeface="+mn-lt"/>
                        </a:rPr>
                        <a:t> </a:t>
                      </a:r>
                      <a:r>
                        <a:rPr lang="en-US" sz="2400" b="0" dirty="0">
                          <a:solidFill>
                            <a:schemeClr val="tx1"/>
                          </a:solidFill>
                          <a:effectLst/>
                          <a:latin typeface="+mn-lt"/>
                        </a:rPr>
                        <a:t>Direction.</a:t>
                      </a:r>
                      <a:endParaRPr lang="en-US" sz="2400" b="0" dirty="0">
                        <a:solidFill>
                          <a:schemeClr val="tx1"/>
                        </a:solidFill>
                        <a:effectLst/>
                        <a:latin typeface="+mn-lt"/>
                        <a:ea typeface="Calibri"/>
                        <a:cs typeface="Times New Roman"/>
                      </a:endParaRPr>
                    </a:p>
                  </a:txBody>
                  <a:tcPr marL="0" marR="0" marT="0" marB="0"/>
                </a:tc>
                <a:tc>
                  <a:txBody>
                    <a:bodyPr/>
                    <a:lstStyle/>
                    <a:p>
                      <a:pPr marL="75565" marR="62865" indent="635" algn="ctr">
                        <a:spcBef>
                          <a:spcPts val="0"/>
                        </a:spcBef>
                        <a:spcAft>
                          <a:spcPts val="0"/>
                        </a:spcAft>
                      </a:pPr>
                      <a:endParaRPr lang="en-US" sz="2400" dirty="0">
                        <a:solidFill>
                          <a:schemeClr val="tx1"/>
                        </a:solidFill>
                        <a:effectLst/>
                        <a:latin typeface="+mn-lt"/>
                      </a:endParaRPr>
                    </a:p>
                    <a:p>
                      <a:pPr marL="75565" marR="62865" indent="635" algn="ctr">
                        <a:spcBef>
                          <a:spcPts val="0"/>
                        </a:spcBef>
                        <a:spcAft>
                          <a:spcPts val="0"/>
                        </a:spcAft>
                      </a:pPr>
                      <a:r>
                        <a:rPr lang="en-US" sz="2400" b="0" dirty="0">
                          <a:solidFill>
                            <a:schemeClr val="tx1"/>
                          </a:solidFill>
                          <a:effectLst/>
                          <a:latin typeface="+mn-lt"/>
                        </a:rPr>
                        <a:t>Heavy emphasis on SLP Direction – Minimal Evidence of Student</a:t>
                      </a:r>
                      <a:r>
                        <a:rPr lang="en-US" sz="2400" b="0" spc="-75" dirty="0">
                          <a:solidFill>
                            <a:schemeClr val="tx1"/>
                          </a:solidFill>
                          <a:effectLst/>
                          <a:latin typeface="+mn-lt"/>
                        </a:rPr>
                        <a:t> </a:t>
                      </a:r>
                      <a:r>
                        <a:rPr lang="en-US" sz="2400" b="0" dirty="0">
                          <a:solidFill>
                            <a:schemeClr val="tx1"/>
                          </a:solidFill>
                          <a:effectLst/>
                          <a:latin typeface="+mn-lt"/>
                        </a:rPr>
                        <a:t>Ownership of</a:t>
                      </a:r>
                      <a:r>
                        <a:rPr lang="en-US" sz="2400" b="0" spc="-20" dirty="0">
                          <a:solidFill>
                            <a:schemeClr val="tx1"/>
                          </a:solidFill>
                          <a:effectLst/>
                          <a:latin typeface="+mn-lt"/>
                        </a:rPr>
                        <a:t> </a:t>
                      </a:r>
                      <a:r>
                        <a:rPr lang="en-US" sz="2400" b="0" dirty="0">
                          <a:solidFill>
                            <a:schemeClr val="tx1"/>
                          </a:solidFill>
                          <a:effectLst/>
                          <a:latin typeface="+mn-lt"/>
                        </a:rPr>
                        <a:t>Learning</a:t>
                      </a:r>
                      <a:endParaRPr lang="en-US" sz="2400" b="0" dirty="0">
                        <a:solidFill>
                          <a:schemeClr val="tx1"/>
                        </a:solidFill>
                        <a:effectLst/>
                        <a:latin typeface="+mn-lt"/>
                        <a:ea typeface="Calibri"/>
                        <a:cs typeface="Times New Roman"/>
                      </a:endParaRPr>
                    </a:p>
                  </a:txBody>
                  <a:tcPr marL="0" marR="0" marT="0" marB="0"/>
                </a:tc>
                <a:extLst>
                  <a:ext uri="{0D108BD9-81ED-4DB2-BD59-A6C34878D82A}">
                    <a16:rowId xmlns:a16="http://schemas.microsoft.com/office/drawing/2014/main" val="10003"/>
                  </a:ext>
                </a:extLst>
              </a:tr>
            </a:tbl>
          </a:graphicData>
        </a:graphic>
      </p:graphicFrame>
      <p:graphicFrame>
        <p:nvGraphicFramePr>
          <p:cNvPr id="7" name="Table 6" descr="This table shows the progression from SLP centered to student centered" title="Table of Instruction">
            <a:extLst>
              <a:ext uri="{FF2B5EF4-FFF2-40B4-BE49-F238E27FC236}">
                <a16:creationId xmlns:a16="http://schemas.microsoft.com/office/drawing/2014/main" id="{9E8CD84D-18B3-41DD-9677-F93FC6B1EF83}"/>
              </a:ext>
            </a:extLst>
          </p:cNvPr>
          <p:cNvGraphicFramePr>
            <a:graphicFrameLocks noGrp="1"/>
          </p:cNvGraphicFramePr>
          <p:nvPr>
            <p:extLst>
              <p:ext uri="{D42A27DB-BD31-4B8C-83A1-F6EECF244321}">
                <p14:modId xmlns:p14="http://schemas.microsoft.com/office/powerpoint/2010/main" val="1161527683"/>
              </p:ext>
            </p:extLst>
          </p:nvPr>
        </p:nvGraphicFramePr>
        <p:xfrm>
          <a:off x="165587" y="584045"/>
          <a:ext cx="8763003" cy="1267334"/>
        </p:xfrm>
        <a:graphic>
          <a:graphicData uri="http://schemas.openxmlformats.org/drawingml/2006/table">
            <a:tbl>
              <a:tblPr firstRow="1" firstCol="1" lastRow="1" lastCol="1" bandRow="1" bandCol="1">
                <a:tableStyleId>{5C22544A-7EE6-4342-B048-85BDC9FD1C3A}</a:tableStyleId>
              </a:tblPr>
              <a:tblGrid>
                <a:gridCol w="8763003">
                  <a:extLst>
                    <a:ext uri="{9D8B030D-6E8A-4147-A177-3AD203B41FA5}">
                      <a16:colId xmlns:a16="http://schemas.microsoft.com/office/drawing/2014/main" val="20000"/>
                    </a:ext>
                  </a:extLst>
                </a:gridCol>
              </a:tblGrid>
              <a:tr h="451918">
                <a:tc>
                  <a:txBody>
                    <a:bodyPr/>
                    <a:lstStyle/>
                    <a:p>
                      <a:pPr marL="65405" marR="0" algn="ctr">
                        <a:lnSpc>
                          <a:spcPts val="1095"/>
                        </a:lnSpc>
                        <a:spcBef>
                          <a:spcPts val="0"/>
                        </a:spcBef>
                        <a:spcAft>
                          <a:spcPts val="0"/>
                        </a:spcAft>
                      </a:pPr>
                      <a:endParaRPr lang="en-US" sz="2100" b="1" dirty="0">
                        <a:solidFill>
                          <a:schemeClr val="tx1"/>
                        </a:solidFill>
                        <a:effectLst/>
                        <a:latin typeface="Calibri"/>
                        <a:ea typeface="Calibri"/>
                        <a:cs typeface="Times New Roman"/>
                      </a:endParaRPr>
                    </a:p>
                    <a:p>
                      <a:pPr marL="65405" marR="0" algn="ctr">
                        <a:lnSpc>
                          <a:spcPts val="1095"/>
                        </a:lnSpc>
                        <a:spcBef>
                          <a:spcPts val="0"/>
                        </a:spcBef>
                        <a:spcAft>
                          <a:spcPts val="0"/>
                        </a:spcAft>
                      </a:pPr>
                      <a:endParaRPr lang="en-US" sz="2100" b="1" dirty="0">
                        <a:solidFill>
                          <a:schemeClr val="bg1"/>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2500" b="1" dirty="0">
                          <a:solidFill>
                            <a:schemeClr val="bg1"/>
                          </a:solidFill>
                          <a:effectLst/>
                          <a:latin typeface="Calibri" panose="020F0502020204030204" pitchFamily="34" charset="0"/>
                          <a:ea typeface="Calibri"/>
                          <a:cs typeface="Calibri" panose="020F0502020204030204" pitchFamily="34" charset="0"/>
                        </a:rPr>
                        <a:t>Instruction</a:t>
                      </a:r>
                    </a:p>
                    <a:p>
                      <a:pPr marL="65405" marR="0" algn="ctr">
                        <a:lnSpc>
                          <a:spcPts val="1095"/>
                        </a:lnSpc>
                        <a:spcBef>
                          <a:spcPts val="0"/>
                        </a:spcBef>
                        <a:spcAft>
                          <a:spcPts val="0"/>
                        </a:spcAft>
                      </a:pPr>
                      <a:endParaRPr lang="en-US" sz="900" b="0" dirty="0">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581822">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800" b="1"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800" b="1" i="0" u="none" strike="noStrike" kern="1200" cap="none" spc="0" normalizeH="0" baseline="0" noProof="0" dirty="0">
                          <a:ln>
                            <a:noFill/>
                          </a:ln>
                          <a:solidFill>
                            <a:schemeClr val="tx1"/>
                          </a:solidFill>
                          <a:effectLst/>
                          <a:uLnTx/>
                          <a:uFillTx/>
                          <a:latin typeface="+mn-lt"/>
                          <a:ea typeface="+mn-ea"/>
                          <a:cs typeface="+mn-cs"/>
                        </a:rPr>
                        <a:t> </a:t>
                      </a:r>
                      <a:r>
                        <a:rPr kumimoji="0" lang="en-US" sz="2500" b="1" i="0" u="none" strike="noStrike" kern="1200" cap="none" spc="0" normalizeH="0" baseline="0" noProof="0" dirty="0">
                          <a:ln>
                            <a:noFill/>
                          </a:ln>
                          <a:solidFill>
                            <a:schemeClr val="tx1"/>
                          </a:solidFill>
                          <a:effectLst/>
                          <a:uLnTx/>
                          <a:uFillTx/>
                          <a:latin typeface="+mn-lt"/>
                          <a:ea typeface="+mn-ea"/>
                          <a:cs typeface="+mn-cs"/>
                        </a:rPr>
                        <a:t>Student Centered</a:t>
                      </a:r>
                      <a:r>
                        <a:rPr kumimoji="0" lang="en-US" sz="900" b="1" i="0" u="none" strike="noStrike" kern="1200" cap="none" spc="0" normalizeH="0" baseline="0" noProof="0" dirty="0">
                          <a:ln>
                            <a:noFill/>
                          </a:ln>
                          <a:solidFill>
                            <a:schemeClr val="tx1"/>
                          </a:solidFill>
                          <a:effectLst/>
                          <a:uLnTx/>
                          <a:uFillTx/>
                          <a:latin typeface="+mn-lt"/>
                          <a:ea typeface="+mn-ea"/>
                          <a:cs typeface="+mn-cs"/>
                        </a:rPr>
                        <a:t>                                                                                                                                                     </a:t>
                      </a:r>
                      <a:r>
                        <a:rPr kumimoji="0" lang="en-US" sz="2500" b="1" i="0" u="none" strike="noStrike" kern="1200" cap="none" spc="0" normalizeH="0" baseline="0" noProof="0" dirty="0">
                          <a:ln>
                            <a:noFill/>
                          </a:ln>
                          <a:solidFill>
                            <a:schemeClr val="tx1"/>
                          </a:solidFill>
                          <a:effectLst/>
                          <a:uLnTx/>
                          <a:uFillTx/>
                          <a:latin typeface="+mn-lt"/>
                          <a:ea typeface="+mn-ea"/>
                          <a:cs typeface="+mn-cs"/>
                        </a:rPr>
                        <a:t>SLP Centered</a:t>
                      </a:r>
                      <a:endParaRPr kumimoji="0" lang="en-US" sz="2500" b="1" i="0" u="none" strike="noStrike" kern="1200" cap="none" spc="0" normalizeH="0" baseline="0" noProof="0" dirty="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900" b="1" dirty="0">
                        <a:solidFill>
                          <a:schemeClr val="tx1"/>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cxnSp>
        <p:nvCxnSpPr>
          <p:cNvPr id="5" name="Straight Arrow Connector 4" descr="This line is decorative." title="Line 9">
            <a:extLst>
              <a:ext uri="{C183D7F6-B498-43B3-948B-1728B52AA6E4}">
                <adec:decorative xmlns:adec="http://schemas.microsoft.com/office/drawing/2017/decorative" val="1"/>
              </a:ext>
            </a:extLst>
          </p:cNvPr>
          <p:cNvCxnSpPr>
            <a:cxnSpLocks/>
          </p:cNvCxnSpPr>
          <p:nvPr/>
        </p:nvCxnSpPr>
        <p:spPr>
          <a:xfrm>
            <a:off x="3080198" y="1384963"/>
            <a:ext cx="3366322" cy="0"/>
          </a:xfrm>
          <a:prstGeom prst="straightConnector1">
            <a:avLst/>
          </a:prstGeom>
          <a:ln w="31750">
            <a:solidFill>
              <a:srgbClr val="F4782F"/>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152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B009E-B5B0-4F3A-AE32-591DB90A686E}"/>
              </a:ext>
            </a:extLst>
          </p:cNvPr>
          <p:cNvSpPr>
            <a:spLocks noGrp="1"/>
          </p:cNvSpPr>
          <p:nvPr>
            <p:ph type="title"/>
          </p:nvPr>
        </p:nvSpPr>
        <p:spPr/>
        <p:txBody>
          <a:bodyPr/>
          <a:lstStyle/>
          <a:p>
            <a:r>
              <a:rPr lang="en-US">
                <a:latin typeface="Calibri"/>
                <a:cs typeface="Calibri"/>
              </a:rPr>
              <a:t>The Rubric is NOT a Checklist</a:t>
            </a:r>
          </a:p>
        </p:txBody>
      </p:sp>
      <p:sp>
        <p:nvSpPr>
          <p:cNvPr id="3" name="Content Placeholder 2">
            <a:extLst>
              <a:ext uri="{FF2B5EF4-FFF2-40B4-BE49-F238E27FC236}">
                <a16:creationId xmlns:a16="http://schemas.microsoft.com/office/drawing/2014/main" id="{238F040D-CEDE-4142-9EB5-52D382A06B9D}"/>
              </a:ext>
            </a:extLst>
          </p:cNvPr>
          <p:cNvSpPr>
            <a:spLocks noGrp="1"/>
          </p:cNvSpPr>
          <p:nvPr>
            <p:ph idx="1"/>
          </p:nvPr>
        </p:nvSpPr>
        <p:spPr>
          <a:xfrm>
            <a:off x="820800" y="2206832"/>
            <a:ext cx="7574287" cy="4271875"/>
          </a:xfrm>
        </p:spPr>
        <p:txBody>
          <a:bodyPr vert="horz" lIns="0" tIns="0" rIns="0" bIns="0" rtlCol="0" anchor="t">
            <a:normAutofit/>
          </a:bodyPr>
          <a:lstStyle/>
          <a:p>
            <a:r>
              <a:rPr lang="en-US" sz="2400">
                <a:cs typeface="Calibri"/>
              </a:rPr>
              <a:t>The rubric is not a checklist.</a:t>
            </a:r>
          </a:p>
          <a:p>
            <a:r>
              <a:rPr lang="en-US" sz="2400">
                <a:cs typeface="Calibri"/>
              </a:rPr>
              <a:t>The rubric is holistic in nature. In order to use the rubric effectively, both the observer and those being observed should see that the parts of each Domain can only be understood when put in context of the whole. </a:t>
            </a:r>
          </a:p>
          <a:p>
            <a:r>
              <a:rPr lang="en-US" sz="2400">
                <a:cs typeface="Calibri"/>
              </a:rPr>
              <a:t>Ratings should be assigned to each Indicator based on a preponderance of evidence.</a:t>
            </a:r>
          </a:p>
          <a:p>
            <a:r>
              <a:rPr lang="en-US" sz="2400">
                <a:cs typeface="Calibri"/>
              </a:rPr>
              <a:t> In determining a score, rather than looking at each Descriptor individually, the entirety of the Descriptors in each performance level should be taken into account.</a:t>
            </a:r>
            <a:endParaRPr lang="en-US"/>
          </a:p>
        </p:txBody>
      </p:sp>
    </p:spTree>
    <p:extLst>
      <p:ext uri="{BB962C8B-B14F-4D97-AF65-F5344CB8AC3E}">
        <p14:creationId xmlns:p14="http://schemas.microsoft.com/office/powerpoint/2010/main" val="34516571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665416" y="494229"/>
            <a:ext cx="5605629" cy="994172"/>
          </a:xfrm>
        </p:spPr>
        <p:txBody>
          <a:bodyPr>
            <a:normAutofit/>
          </a:bodyPr>
          <a:lstStyle/>
          <a:p>
            <a:r>
              <a:rPr lang="en-US">
                <a:latin typeface="Calibri"/>
                <a:cs typeface="Calibri"/>
              </a:rPr>
              <a:t>Domain Weightings for SLPs</a:t>
            </a: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3529" y="2147568"/>
            <a:ext cx="6428635" cy="3869116"/>
          </a:xfrm>
        </p:spPr>
        <p:txBody>
          <a:bodyPr vert="horz" lIns="0" tIns="0" rIns="0" bIns="0" rtlCol="0" anchor="ctr">
            <a:normAutofit/>
          </a:bodyPr>
          <a:lstStyle/>
          <a:p>
            <a:r>
              <a:rPr lang="en-US" sz="2400" dirty="0">
                <a:cs typeface="Calibri" panose="020F0502020204030204"/>
              </a:rPr>
              <a:t>Planning Domain                 25%</a:t>
            </a:r>
          </a:p>
          <a:p>
            <a:r>
              <a:rPr lang="en-US" sz="2400" dirty="0">
                <a:cs typeface="Calibri" panose="020F0502020204030204"/>
              </a:rPr>
              <a:t>Instruction Domain             40%</a:t>
            </a:r>
          </a:p>
          <a:p>
            <a:r>
              <a:rPr lang="en-US" sz="2400" dirty="0">
                <a:cs typeface="Calibri" panose="020F0502020204030204"/>
              </a:rPr>
              <a:t>Collaboration Domain        10%</a:t>
            </a:r>
          </a:p>
          <a:p>
            <a:r>
              <a:rPr lang="en-US" sz="2400" dirty="0">
                <a:cs typeface="Calibri" panose="020F0502020204030204"/>
              </a:rPr>
              <a:t>Professionalism Domain     25%</a:t>
            </a:r>
          </a:p>
          <a:p>
            <a:endParaRPr lang="en-US" sz="1500" dirty="0">
              <a:cs typeface="Calibri" panose="020F0502020204030204"/>
            </a:endParaRPr>
          </a:p>
        </p:txBody>
      </p:sp>
      <p:sp>
        <p:nvSpPr>
          <p:cNvPr id="9" name="Rectangle 8" descr="This rectangle is decorative." title="Rectangle 5">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66660" y="0"/>
            <a:ext cx="157734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descr="This oval holds the picture of a puzzle piece." title="Oval 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7138" y="2357641"/>
            <a:ext cx="2167815" cy="2167815"/>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 name="Picture 5" descr="A close up of a logo&#10;&#10;Description generated with high confidence">
            <a:extLst>
              <a:ext uri="{FF2B5EF4-FFF2-40B4-BE49-F238E27FC236}">
                <a16:creationId xmlns:a16="http://schemas.microsoft.com/office/drawing/2014/main" id="{11ADE65A-3894-44DF-8C02-3833B44F49A9}"/>
              </a:ext>
            </a:extLst>
          </p:cNvPr>
          <p:cNvPicPr>
            <a:picLocks noChangeAspect="1"/>
          </p:cNvPicPr>
          <p:nvPr/>
        </p:nvPicPr>
        <p:blipFill rotWithShape="1">
          <a:blip r:embed="rId3">
            <a:alphaModFix/>
          </a:blip>
          <a:srcRect l="14985" r="3602" b="-1"/>
          <a:stretch/>
        </p:blipFill>
        <p:spPr>
          <a:xfrm>
            <a:off x="6598028" y="2461923"/>
            <a:ext cx="1937263" cy="1934153"/>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Tree>
    <p:extLst>
      <p:ext uri="{BB962C8B-B14F-4D97-AF65-F5344CB8AC3E}">
        <p14:creationId xmlns:p14="http://schemas.microsoft.com/office/powerpoint/2010/main" val="41391209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descr="This rectangle is decorative." title="Rectangle 10">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1298448"/>
          </a:xfrm>
        </p:spPr>
        <p:txBody>
          <a:bodyPr anchor="b">
            <a:normAutofit/>
          </a:bodyPr>
          <a:lstStyle/>
          <a:p>
            <a:r>
              <a:rPr lang="en-US" sz="4200">
                <a:latin typeface="Calibri"/>
                <a:cs typeface="Calibri"/>
              </a:rPr>
              <a:t>Administrative Support</a:t>
            </a:r>
            <a:endParaRPr lang="en-US" sz="4200"/>
          </a:p>
        </p:txBody>
      </p:sp>
      <p:sp>
        <p:nvSpPr>
          <p:cNvPr id="18" name="Rectangle 17" descr="This rectangle is decorative." titl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This rectangle is decorative. " title="Rectangle 12">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5245" y="2599509"/>
            <a:ext cx="3398174" cy="3639450"/>
          </a:xfrm>
        </p:spPr>
        <p:txBody>
          <a:bodyPr vert="horz" lIns="0" tIns="0" rIns="0" bIns="0" rtlCol="0" anchor="ctr">
            <a:normAutofit/>
          </a:bodyPr>
          <a:lstStyle/>
          <a:p>
            <a:pPr>
              <a:buFont typeface="Arial"/>
              <a:buChar char="•"/>
            </a:pPr>
            <a:r>
              <a:rPr lang="en-US" sz="1700">
                <a:ea typeface="+mn-lt"/>
                <a:cs typeface="+mn-lt"/>
              </a:rPr>
              <a:t>Administrative Support section for each Domain within the guidelines</a:t>
            </a:r>
          </a:p>
          <a:p>
            <a:pPr>
              <a:buFont typeface="Arial"/>
              <a:buChar char="•"/>
            </a:pPr>
            <a:r>
              <a:rPr lang="en-US" sz="1700">
                <a:ea typeface="+mn-lt"/>
                <a:cs typeface="+mn-lt"/>
              </a:rPr>
              <a:t>Sources of Evidence for each Domain</a:t>
            </a:r>
          </a:p>
          <a:p>
            <a:pPr>
              <a:buFont typeface="Arial"/>
              <a:buChar char="•"/>
            </a:pPr>
            <a:r>
              <a:rPr lang="en-US" sz="1700">
                <a:ea typeface="+mn-lt"/>
                <a:cs typeface="+mn-lt"/>
              </a:rPr>
              <a:t>Questions for Pre- and Post-Conferences Cross-Referenced for each Indicator</a:t>
            </a:r>
          </a:p>
          <a:p>
            <a:pPr>
              <a:buFont typeface="Arial"/>
              <a:buChar char="•"/>
            </a:pPr>
            <a:r>
              <a:rPr lang="en-US" sz="1700">
                <a:ea typeface="+mn-lt"/>
                <a:cs typeface="+mn-lt"/>
              </a:rPr>
              <a:t>Training will include Roles and Responsibilities via video clips of SC practitioners</a:t>
            </a:r>
            <a:endParaRPr lang="en-US" sz="1700"/>
          </a:p>
        </p:txBody>
      </p:sp>
      <p:pic>
        <p:nvPicPr>
          <p:cNvPr id="4" name="Picture 5" descr="Picture of professionals talking">
            <a:extLst>
              <a:ext uri="{FF2B5EF4-FFF2-40B4-BE49-F238E27FC236}">
                <a16:creationId xmlns:a16="http://schemas.microsoft.com/office/drawing/2014/main" id="{6A7AF89E-B936-4CD5-84BB-ECFB228B5B6C}"/>
              </a:ext>
            </a:extLst>
          </p:cNvPr>
          <p:cNvPicPr>
            <a:picLocks noChangeAspect="1"/>
          </p:cNvPicPr>
          <p:nvPr/>
        </p:nvPicPr>
        <p:blipFill rotWithShape="1">
          <a:blip r:embed="rId3"/>
          <a:srcRect l="28396" r="6949" b="-2"/>
          <a:stretch/>
        </p:blipFill>
        <p:spPr>
          <a:xfrm>
            <a:off x="4433649" y="2484255"/>
            <a:ext cx="3862707" cy="3714244"/>
          </a:xfrm>
          <a:prstGeom prst="rect">
            <a:avLst/>
          </a:prstGeom>
        </p:spPr>
      </p:pic>
      <p:sp>
        <p:nvSpPr>
          <p:cNvPr id="22" name="Rectangle 21" descr="This rectangle is decorative." title="Rectangle 13">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83777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0800" y="338903"/>
            <a:ext cx="3421800" cy="763969"/>
          </a:xfrm>
        </p:spPr>
        <p:txBody>
          <a:bodyPr/>
          <a:lstStyle/>
          <a:p>
            <a:r>
              <a:rPr lang="en-US"/>
              <a:t>Welcome!</a:t>
            </a:r>
          </a:p>
        </p:txBody>
      </p:sp>
      <p:sp>
        <p:nvSpPr>
          <p:cNvPr id="3" name="Subtitle 2"/>
          <p:cNvSpPr>
            <a:spLocks noGrp="1"/>
          </p:cNvSpPr>
          <p:nvPr>
            <p:ph type="subTitle" idx="1"/>
          </p:nvPr>
        </p:nvSpPr>
        <p:spPr>
          <a:xfrm>
            <a:off x="5517900" y="1102872"/>
            <a:ext cx="3421800" cy="4188471"/>
          </a:xfrm>
        </p:spPr>
        <p:txBody>
          <a:bodyPr vert="horz" lIns="0" tIns="0" rIns="0" bIns="0" rtlCol="0" anchor="t">
            <a:normAutofit/>
          </a:bodyPr>
          <a:lstStyle/>
          <a:p>
            <a:r>
              <a:rPr lang="en-US" sz="2500" dirty="0">
                <a:solidFill>
                  <a:srgbClr val="FFFFFF"/>
                </a:solidFill>
              </a:rPr>
              <a:t>For this training, you will need a copy of the following :</a:t>
            </a:r>
          </a:p>
          <a:p>
            <a:endParaRPr lang="en-US" sz="2500" dirty="0"/>
          </a:p>
          <a:p>
            <a:r>
              <a:rPr lang="en-US" sz="2500" dirty="0">
                <a:solidFill>
                  <a:srgbClr val="FFFFFF"/>
                </a:solidFill>
                <a:cs typeface="Calibri"/>
              </a:rPr>
              <a:t>2020 South Carolina Speech Language Evaluation Rubric</a:t>
            </a:r>
          </a:p>
          <a:p>
            <a:endParaRPr lang="en-US" dirty="0">
              <a:solidFill>
                <a:srgbClr val="FFFFFF"/>
              </a:solidFill>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Tree>
    <p:extLst>
      <p:ext uri="{BB962C8B-B14F-4D97-AF65-F5344CB8AC3E}">
        <p14:creationId xmlns:p14="http://schemas.microsoft.com/office/powerpoint/2010/main" val="3812442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This background is decorative." title="Background">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descr="This background is decorative." title="Background 2">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59089" y="877738"/>
            <a:ext cx="4020447" cy="2809875"/>
          </a:xfrm>
        </p:spPr>
        <p:txBody>
          <a:bodyPr vert="horz" lIns="91440" tIns="45720" rIns="91440" bIns="45720" rtlCol="0" anchor="b">
            <a:normAutofit fontScale="90000"/>
          </a:bodyPr>
          <a:lstStyle/>
          <a:p>
            <a:pPr defTabSz="914400">
              <a:lnSpc>
                <a:spcPct val="90000"/>
              </a:lnSpc>
            </a:pPr>
            <a:br>
              <a:rPr lang="en-US" sz="4400" dirty="0">
                <a:latin typeface="+mn-lt"/>
                <a:ea typeface="+mj-ea"/>
                <a:cs typeface="+mj-cs"/>
              </a:rPr>
            </a:br>
            <a:r>
              <a:rPr lang="en-US" sz="4400" dirty="0">
                <a:solidFill>
                  <a:schemeClr val="bg1">
                    <a:lumMod val="85000"/>
                    <a:lumOff val="15000"/>
                  </a:schemeClr>
                </a:solidFill>
                <a:latin typeface="+mn-lt"/>
                <a:ea typeface="+mj-ea"/>
                <a:cs typeface="+mj-cs"/>
              </a:rPr>
              <a:t>Evaluation</a:t>
            </a:r>
            <a:r>
              <a:rPr lang="en-US" sz="4400" kern="1200" dirty="0">
                <a:solidFill>
                  <a:schemeClr val="bg1">
                    <a:lumMod val="85000"/>
                    <a:lumOff val="15000"/>
                  </a:schemeClr>
                </a:solidFill>
                <a:latin typeface="+mn-lt"/>
                <a:ea typeface="+mj-ea"/>
                <a:cs typeface="+mj-cs"/>
              </a:rPr>
              <a:t> Process</a:t>
            </a:r>
            <a:r>
              <a:rPr lang="en-US" sz="4400" dirty="0">
                <a:solidFill>
                  <a:schemeClr val="bg1">
                    <a:lumMod val="85000"/>
                    <a:lumOff val="15000"/>
                  </a:schemeClr>
                </a:solidFill>
                <a:latin typeface="+mn-lt"/>
                <a:ea typeface="+mj-ea"/>
                <a:cs typeface="+mj-cs"/>
              </a:rPr>
              <a:t> and Evidence Collection</a:t>
            </a:r>
            <a:endParaRPr lang="en-US" sz="4400" kern="1200" dirty="0">
              <a:solidFill>
                <a:schemeClr val="bg1">
                  <a:lumMod val="85000"/>
                  <a:lumOff val="15000"/>
                </a:schemeClr>
              </a:solidFill>
              <a:latin typeface="+mn-lt"/>
              <a:ea typeface="+mj-ea"/>
              <a:cs typeface="+mj-cs"/>
            </a:endParaRPr>
          </a:p>
        </p:txBody>
      </p:sp>
      <p:graphicFrame>
        <p:nvGraphicFramePr>
          <p:cNvPr id="7" name="Diagram 6" descr="This diagram shows the 4 steps in the evaluation process." title="Evaluation Process Diagram">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723779067"/>
              </p:ext>
            </p:extLst>
          </p:nvPr>
        </p:nvGraphicFramePr>
        <p:xfrm>
          <a:off x="4392283" y="2063151"/>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790249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981" y="1466699"/>
            <a:ext cx="7886700" cy="484146"/>
          </a:xfrm>
        </p:spPr>
        <p:txBody>
          <a:bodyPr>
            <a:normAutofit fontScale="90000"/>
          </a:bodyPr>
          <a:lstStyle/>
          <a:p>
            <a:r>
              <a:rPr lang="en-US" dirty="0"/>
              <a:t>Roles of Evaluation Team Members: Evaluator</a:t>
            </a:r>
          </a:p>
        </p:txBody>
      </p:sp>
      <p:sp>
        <p:nvSpPr>
          <p:cNvPr id="4" name="Content Placeholder 3"/>
          <p:cNvSpPr>
            <a:spLocks noGrp="1"/>
          </p:cNvSpPr>
          <p:nvPr>
            <p:ph sz="half" idx="2"/>
          </p:nvPr>
        </p:nvSpPr>
        <p:spPr>
          <a:xfrm>
            <a:off x="377178" y="2099190"/>
            <a:ext cx="8139364" cy="3118885"/>
          </a:xfrm>
        </p:spPr>
        <p:txBody>
          <a:bodyPr vert="horz" lIns="68580" tIns="34290" rIns="68580" bIns="34290" rtlCol="0" anchor="t">
            <a:noAutofit/>
          </a:bodyPr>
          <a:lstStyle/>
          <a:p>
            <a:r>
              <a:rPr lang="en-US" sz="1875" dirty="0">
                <a:cs typeface="Calibri"/>
              </a:rPr>
              <a:t>Communicate regularly with educator to assess needs and provide support</a:t>
            </a:r>
          </a:p>
          <a:p>
            <a:r>
              <a:rPr lang="en-US" sz="1875" dirty="0"/>
              <a:t>Notify the educator of the date and time for the pre-conference, ideally at least three school days in advance</a:t>
            </a:r>
            <a:endParaRPr lang="en-US" sz="1875" dirty="0">
              <a:cs typeface="Calibri"/>
            </a:endParaRPr>
          </a:p>
          <a:p>
            <a:r>
              <a:rPr lang="en-US" sz="1875" dirty="0"/>
              <a:t>During the pre-conference, ask questions and collect evidence prior to the upcoming observation </a:t>
            </a:r>
            <a:endParaRPr lang="en-US" sz="1875" dirty="0">
              <a:cs typeface="Calibri"/>
            </a:endParaRPr>
          </a:p>
          <a:p>
            <a:r>
              <a:rPr lang="en-US" sz="1875" dirty="0"/>
              <a:t>Answer clarifying questions about the evaluation rubric and/or specific Indicators within the rubric </a:t>
            </a:r>
            <a:endParaRPr lang="en-US" sz="1875" dirty="0">
              <a:cs typeface="Calibri"/>
            </a:endParaRPr>
          </a:p>
          <a:p>
            <a:r>
              <a:rPr lang="en-US" sz="1875" dirty="0">
                <a:ea typeface="+mn-lt"/>
                <a:cs typeface="+mn-lt"/>
              </a:rPr>
              <a:t>Observe the educator in practice and identify an Area of Reinforcement and an Area of Refinement based on observation </a:t>
            </a:r>
            <a:endParaRPr lang="en-US" sz="1875" dirty="0">
              <a:cs typeface="Calibri" panose="020F0502020204030204"/>
            </a:endParaRPr>
          </a:p>
          <a:p>
            <a:r>
              <a:rPr lang="en-US" sz="1875" dirty="0">
                <a:cs typeface="Calibri" panose="020F0502020204030204"/>
              </a:rPr>
              <a:t>Discuss findings and self-reflection during post conference</a:t>
            </a:r>
          </a:p>
          <a:p>
            <a:endParaRPr lang="en-US" sz="1875" dirty="0">
              <a:cs typeface="Calibri" panose="020F0502020204030204"/>
            </a:endParaRPr>
          </a:p>
          <a:p>
            <a:pPr marL="0" indent="0">
              <a:buNone/>
            </a:pPr>
            <a:endParaRPr lang="en-US" sz="1875" dirty="0">
              <a:cs typeface="Calibri" panose="020F0502020204030204"/>
            </a:endParaRPr>
          </a:p>
        </p:txBody>
      </p:sp>
    </p:spTree>
    <p:extLst>
      <p:ext uri="{BB962C8B-B14F-4D97-AF65-F5344CB8AC3E}">
        <p14:creationId xmlns:p14="http://schemas.microsoft.com/office/powerpoint/2010/main" val="4205863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841" y="1456282"/>
            <a:ext cx="7886700" cy="484146"/>
          </a:xfrm>
        </p:spPr>
        <p:txBody>
          <a:bodyPr>
            <a:normAutofit fontScale="90000"/>
          </a:bodyPr>
          <a:lstStyle/>
          <a:p>
            <a:r>
              <a:rPr lang="en-US" dirty="0"/>
              <a:t>Roles of Evaluation Team Members: Mentor (Induction and Annual Formative)</a:t>
            </a:r>
          </a:p>
        </p:txBody>
      </p:sp>
      <p:sp>
        <p:nvSpPr>
          <p:cNvPr id="6" name="Content Placeholder 5"/>
          <p:cNvSpPr>
            <a:spLocks noGrp="1"/>
          </p:cNvSpPr>
          <p:nvPr>
            <p:ph sz="half" idx="2"/>
          </p:nvPr>
        </p:nvSpPr>
        <p:spPr>
          <a:xfrm>
            <a:off x="629841" y="2215464"/>
            <a:ext cx="7886700" cy="2126848"/>
          </a:xfrm>
        </p:spPr>
        <p:txBody>
          <a:bodyPr vert="horz" lIns="68580" tIns="34290" rIns="68580" bIns="34290" rtlCol="0" anchor="t">
            <a:noAutofit/>
          </a:bodyPr>
          <a:lstStyle/>
          <a:p>
            <a:r>
              <a:rPr lang="en-US" sz="1875" dirty="0">
                <a:cs typeface="Calibri"/>
              </a:rPr>
              <a:t>Communicate regularly with educator to assess needs and provide support</a:t>
            </a:r>
          </a:p>
          <a:p>
            <a:r>
              <a:rPr lang="en-US" sz="1875" dirty="0">
                <a:cs typeface="Calibri"/>
              </a:rPr>
              <a:t>Observe educator in practice and provide feedback</a:t>
            </a:r>
          </a:p>
          <a:p>
            <a:r>
              <a:rPr lang="en-US" sz="1875" dirty="0">
                <a:cs typeface="Calibri"/>
              </a:rPr>
              <a:t>Support through coaching, planning, providing resources, etc.</a:t>
            </a:r>
          </a:p>
          <a:p>
            <a:r>
              <a:rPr lang="en-US" sz="1875" dirty="0">
                <a:cs typeface="Calibri"/>
              </a:rPr>
              <a:t>Maintain confidentiality within the mentor relationship</a:t>
            </a:r>
          </a:p>
          <a:p>
            <a:r>
              <a:rPr lang="en-US" sz="1875" dirty="0">
                <a:ea typeface="+mn-lt"/>
                <a:cs typeface="+mn-lt"/>
              </a:rPr>
              <a:t>Submit contact logs or support documents as required by the district</a:t>
            </a:r>
            <a:endParaRPr lang="en-US" sz="1875" dirty="0">
              <a:cs typeface="Calibri"/>
            </a:endParaRPr>
          </a:p>
        </p:txBody>
      </p:sp>
    </p:spTree>
    <p:extLst>
      <p:ext uri="{BB962C8B-B14F-4D97-AF65-F5344CB8AC3E}">
        <p14:creationId xmlns:p14="http://schemas.microsoft.com/office/powerpoint/2010/main" val="317939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Two Types of Observations for SLPs</a:t>
            </a:r>
          </a:p>
        </p:txBody>
      </p:sp>
      <p:graphicFrame>
        <p:nvGraphicFramePr>
          <p:cNvPr id="4" name="Content Placeholder 3" descr="This diagram shows the two components of the SLP evaluation." title="Diagram of SLP Evaluation"/>
          <p:cNvGraphicFramePr>
            <a:graphicFrameLocks noGrp="1"/>
          </p:cNvGraphicFramePr>
          <p:nvPr>
            <p:ph idx="1"/>
            <p:extLst>
              <p:ext uri="{D42A27DB-BD31-4B8C-83A1-F6EECF244321}">
                <p14:modId xmlns:p14="http://schemas.microsoft.com/office/powerpoint/2010/main" val="835036639"/>
              </p:ext>
            </p:extLst>
          </p:nvPr>
        </p:nvGraphicFramePr>
        <p:xfrm>
          <a:off x="820738" y="1789113"/>
          <a:ext cx="7502525" cy="4271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2772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CA468-F189-474C-8494-F229B4895723}"/>
              </a:ext>
            </a:extLst>
          </p:cNvPr>
          <p:cNvSpPr>
            <a:spLocks noGrp="1"/>
          </p:cNvSpPr>
          <p:nvPr>
            <p:ph type="title"/>
          </p:nvPr>
        </p:nvSpPr>
        <p:spPr/>
        <p:txBody>
          <a:bodyPr/>
          <a:lstStyle/>
          <a:p>
            <a:r>
              <a:rPr lang="en-US">
                <a:latin typeface="Calibri"/>
                <a:cs typeface="Calibri"/>
              </a:rPr>
              <a:t>Speech-Language Evaluation Process</a:t>
            </a:r>
            <a:br>
              <a:rPr lang="en-US">
                <a:latin typeface="Calibri"/>
                <a:cs typeface="Calibri"/>
              </a:rPr>
            </a:br>
            <a:r>
              <a:rPr lang="en-US">
                <a:latin typeface="Calibri"/>
                <a:cs typeface="Calibri"/>
              </a:rPr>
              <a:t>by Contract Level</a:t>
            </a:r>
            <a:endParaRPr lang="en-US"/>
          </a:p>
        </p:txBody>
      </p:sp>
      <p:graphicFrame>
        <p:nvGraphicFramePr>
          <p:cNvPr id="4" name="Table 4" descr="This table shows the difference in the contract levels." title="Contract Level Table">
            <a:extLst>
              <a:ext uri="{FF2B5EF4-FFF2-40B4-BE49-F238E27FC236}">
                <a16:creationId xmlns:a16="http://schemas.microsoft.com/office/drawing/2014/main" id="{97355BC8-50C7-4FC7-B4C8-DCECDBBAE8A7}"/>
              </a:ext>
            </a:extLst>
          </p:cNvPr>
          <p:cNvGraphicFramePr>
            <a:graphicFrameLocks noGrp="1"/>
          </p:cNvGraphicFramePr>
          <p:nvPr>
            <p:ph idx="1"/>
            <p:extLst>
              <p:ext uri="{D42A27DB-BD31-4B8C-83A1-F6EECF244321}">
                <p14:modId xmlns:p14="http://schemas.microsoft.com/office/powerpoint/2010/main" val="1129892561"/>
              </p:ext>
            </p:extLst>
          </p:nvPr>
        </p:nvGraphicFramePr>
        <p:xfrm>
          <a:off x="666509" y="1511814"/>
          <a:ext cx="7816717" cy="4907280"/>
        </p:xfrm>
        <a:graphic>
          <a:graphicData uri="http://schemas.openxmlformats.org/drawingml/2006/table">
            <a:tbl>
              <a:tblPr firstRow="1" bandRow="1">
                <a:tableStyleId>{5C22544A-7EE6-4342-B048-85BDC9FD1C3A}</a:tableStyleId>
              </a:tblPr>
              <a:tblGrid>
                <a:gridCol w="2513197">
                  <a:extLst>
                    <a:ext uri="{9D8B030D-6E8A-4147-A177-3AD203B41FA5}">
                      <a16:colId xmlns:a16="http://schemas.microsoft.com/office/drawing/2014/main" val="346580820"/>
                    </a:ext>
                  </a:extLst>
                </a:gridCol>
                <a:gridCol w="2651760">
                  <a:extLst>
                    <a:ext uri="{9D8B030D-6E8A-4147-A177-3AD203B41FA5}">
                      <a16:colId xmlns:a16="http://schemas.microsoft.com/office/drawing/2014/main" val="3184217936"/>
                    </a:ext>
                  </a:extLst>
                </a:gridCol>
                <a:gridCol w="2651760">
                  <a:extLst>
                    <a:ext uri="{9D8B030D-6E8A-4147-A177-3AD203B41FA5}">
                      <a16:colId xmlns:a16="http://schemas.microsoft.com/office/drawing/2014/main" val="863340801"/>
                    </a:ext>
                  </a:extLst>
                </a:gridCol>
              </a:tblGrid>
              <a:tr h="0">
                <a:tc>
                  <a:txBody>
                    <a:bodyPr/>
                    <a:lstStyle/>
                    <a:p>
                      <a:r>
                        <a:rPr lang="en-US" sz="2400" dirty="0"/>
                        <a:t>Contract Level</a:t>
                      </a:r>
                    </a:p>
                  </a:txBody>
                  <a:tcPr/>
                </a:tc>
                <a:tc>
                  <a:txBody>
                    <a:bodyPr/>
                    <a:lstStyle/>
                    <a:p>
                      <a:r>
                        <a:rPr lang="en-US" sz="2400" dirty="0"/>
                        <a:t>Observations per Semester</a:t>
                      </a:r>
                    </a:p>
                  </a:txBody>
                  <a:tcPr/>
                </a:tc>
                <a:tc>
                  <a:txBody>
                    <a:bodyPr/>
                    <a:lstStyle/>
                    <a:p>
                      <a:r>
                        <a:rPr lang="en-US" sz="2400" dirty="0"/>
                        <a:t>Professional Goal</a:t>
                      </a:r>
                    </a:p>
                  </a:txBody>
                  <a:tcPr/>
                </a:tc>
                <a:extLst>
                  <a:ext uri="{0D108BD9-81ED-4DB2-BD59-A6C34878D82A}">
                    <a16:rowId xmlns:a16="http://schemas.microsoft.com/office/drawing/2014/main" val="3389869891"/>
                  </a:ext>
                </a:extLst>
              </a:tr>
              <a:tr h="0">
                <a:tc>
                  <a:txBody>
                    <a:bodyPr/>
                    <a:lstStyle/>
                    <a:p>
                      <a:r>
                        <a:rPr lang="en-US" sz="1800" dirty="0"/>
                        <a:t>Induction Formative</a:t>
                      </a:r>
                    </a:p>
                    <a:p>
                      <a:pPr lvl="0">
                        <a:buNone/>
                      </a:pPr>
                      <a:r>
                        <a:rPr lang="en-US" sz="1600" dirty="0"/>
                        <a:t>*2nd Semester IEP meeting observation can be waived</a:t>
                      </a:r>
                    </a:p>
                  </a:txBody>
                  <a:tcPr/>
                </a:tc>
                <a:tc>
                  <a:txBody>
                    <a:bodyPr/>
                    <a:lstStyle/>
                    <a:p>
                      <a:r>
                        <a:rPr lang="en-US" sz="1600" dirty="0"/>
                        <a:t>≥ 1 Observation of IEP Meeting</a:t>
                      </a:r>
                    </a:p>
                    <a:p>
                      <a:pPr lvl="0">
                        <a:buNone/>
                      </a:pPr>
                      <a:r>
                        <a:rPr lang="en-US" sz="1600" dirty="0"/>
                        <a:t>≥ 1 Observation of Therapy Session</a:t>
                      </a:r>
                    </a:p>
                  </a:txBody>
                  <a:tcPr/>
                </a:tc>
                <a:tc>
                  <a:txBody>
                    <a:bodyPr/>
                    <a:lstStyle/>
                    <a:p>
                      <a:r>
                        <a:rPr lang="en-US" sz="1600" dirty="0">
                          <a:latin typeface="+mn-lt"/>
                        </a:rPr>
                        <a:t>Professional Goal reflection built into post-conferences</a:t>
                      </a:r>
                    </a:p>
                  </a:txBody>
                  <a:tcPr/>
                </a:tc>
                <a:extLst>
                  <a:ext uri="{0D108BD9-81ED-4DB2-BD59-A6C34878D82A}">
                    <a16:rowId xmlns:a16="http://schemas.microsoft.com/office/drawing/2014/main" val="19503972"/>
                  </a:ext>
                </a:extLst>
              </a:tr>
              <a:tr h="0">
                <a:tc>
                  <a:txBody>
                    <a:bodyPr/>
                    <a:lstStyle/>
                    <a:p>
                      <a:r>
                        <a:rPr lang="en-US" sz="1800"/>
                        <a:t>Annual Summative</a:t>
                      </a:r>
                    </a:p>
                  </a:txBody>
                  <a:tcPr/>
                </a:tc>
                <a:tc>
                  <a:txBody>
                    <a:bodyPr/>
                    <a:lstStyle/>
                    <a:p>
                      <a:pPr lvl="0">
                        <a:buNone/>
                      </a:pPr>
                      <a:r>
                        <a:rPr lang="en-US" sz="1600" b="0" i="0" u="none" strike="noStrike" noProof="0" dirty="0">
                          <a:latin typeface="Calibri"/>
                        </a:rPr>
                        <a:t>≥ 1 Observation of IEP Meeting</a:t>
                      </a:r>
                    </a:p>
                    <a:p>
                      <a:pPr lvl="0">
                        <a:buNone/>
                      </a:pPr>
                      <a:r>
                        <a:rPr lang="en-US" sz="1600" b="0" i="0" u="none" strike="noStrike" noProof="0" dirty="0">
                          <a:latin typeface="Calibri"/>
                        </a:rPr>
                        <a:t>≥ 1 Observation of Therapy Session</a:t>
                      </a:r>
                      <a:endParaRPr lang="en-US" sz="1600" dirty="0"/>
                    </a:p>
                  </a:txBody>
                  <a:tcPr/>
                </a:tc>
                <a:tc>
                  <a:txBody>
                    <a:bodyPr/>
                    <a:lstStyle/>
                    <a:p>
                      <a:pPr lvl="0">
                        <a:buNone/>
                      </a:pPr>
                      <a:r>
                        <a:rPr lang="en-US" sz="1600" b="0" i="0" u="none" strike="noStrike" noProof="0" dirty="0">
                          <a:latin typeface="+mn-lt"/>
                        </a:rPr>
                        <a:t>Professional Goal reflection built into post-conferences</a:t>
                      </a:r>
                      <a:endParaRPr lang="en-US" sz="1600" dirty="0">
                        <a:latin typeface="+mn-lt"/>
                      </a:endParaRPr>
                    </a:p>
                  </a:txBody>
                  <a:tcPr/>
                </a:tc>
                <a:extLst>
                  <a:ext uri="{0D108BD9-81ED-4DB2-BD59-A6C34878D82A}">
                    <a16:rowId xmlns:a16="http://schemas.microsoft.com/office/drawing/2014/main" val="529505959"/>
                  </a:ext>
                </a:extLst>
              </a:tr>
              <a:tr h="0">
                <a:tc>
                  <a:txBody>
                    <a:bodyPr/>
                    <a:lstStyle/>
                    <a:p>
                      <a:r>
                        <a:rPr lang="en-US" sz="1800"/>
                        <a:t>Continuing Formative</a:t>
                      </a:r>
                    </a:p>
                    <a:p>
                      <a:pPr lvl="0">
                        <a:buNone/>
                      </a:pPr>
                      <a:r>
                        <a:rPr lang="en-US" sz="1600"/>
                        <a:t>**Not Required if CCC's</a:t>
                      </a:r>
                    </a:p>
                    <a:p>
                      <a:pPr lvl="0">
                        <a:buNone/>
                      </a:pPr>
                      <a:r>
                        <a:rPr lang="en-US" sz="1600"/>
                        <a:t>***2nd Semester can be waived</a:t>
                      </a:r>
                    </a:p>
                  </a:txBody>
                  <a:tcPr/>
                </a:tc>
                <a:tc>
                  <a:txBody>
                    <a:bodyPr/>
                    <a:lstStyle/>
                    <a:p>
                      <a:pPr lvl="0">
                        <a:buNone/>
                      </a:pPr>
                      <a:r>
                        <a:rPr lang="en-US" sz="1600" b="0" i="0" u="none" strike="noStrike" noProof="0" dirty="0">
                          <a:latin typeface="Calibri"/>
                        </a:rPr>
                        <a:t>≥ 1 Observation of IEP Meeting</a:t>
                      </a:r>
                    </a:p>
                    <a:p>
                      <a:pPr lvl="0">
                        <a:buNone/>
                      </a:pPr>
                      <a:r>
                        <a:rPr lang="en-US" sz="1600" b="0" i="0" u="none" strike="noStrike" noProof="0" dirty="0">
                          <a:latin typeface="Calibri"/>
                        </a:rPr>
                        <a:t>≥ 1 Observation of Therapy Session</a:t>
                      </a:r>
                      <a:endParaRPr lang="en-US" sz="1600" dirty="0"/>
                    </a:p>
                  </a:txBody>
                  <a:tcPr/>
                </a:tc>
                <a:tc>
                  <a:txBody>
                    <a:bodyPr/>
                    <a:lstStyle/>
                    <a:p>
                      <a:pPr lvl="0">
                        <a:buNone/>
                      </a:pPr>
                      <a:r>
                        <a:rPr lang="en-US" sz="1600" b="0" i="0" u="none" strike="noStrike" noProof="0" dirty="0">
                          <a:latin typeface="+mn-lt"/>
                        </a:rPr>
                        <a:t>Professional Goal reflection built into post-conferences</a:t>
                      </a:r>
                      <a:endParaRPr lang="en-US" sz="1600" dirty="0">
                        <a:latin typeface="+mn-lt"/>
                      </a:endParaRPr>
                    </a:p>
                  </a:txBody>
                  <a:tcPr/>
                </a:tc>
                <a:extLst>
                  <a:ext uri="{0D108BD9-81ED-4DB2-BD59-A6C34878D82A}">
                    <a16:rowId xmlns:a16="http://schemas.microsoft.com/office/drawing/2014/main" val="2317563942"/>
                  </a:ext>
                </a:extLst>
              </a:tr>
              <a:tr h="0">
                <a:tc>
                  <a:txBody>
                    <a:bodyPr/>
                    <a:lstStyle/>
                    <a:p>
                      <a:pPr lvl="0">
                        <a:buNone/>
                      </a:pPr>
                      <a:r>
                        <a:rPr lang="en-US" sz="1800"/>
                        <a:t>Continuing GBE</a:t>
                      </a:r>
                    </a:p>
                  </a:txBody>
                  <a:tcPr/>
                </a:tc>
                <a:tc>
                  <a:txBody>
                    <a:bodyPr/>
                    <a:lstStyle/>
                    <a:p>
                      <a:pPr lvl="0">
                        <a:buNone/>
                      </a:pPr>
                      <a:r>
                        <a:rPr lang="en-US" sz="1600" dirty="0"/>
                        <a:t>Informal Feedback</a:t>
                      </a:r>
                    </a:p>
                  </a:txBody>
                  <a:tcPr/>
                </a:tc>
                <a:tc>
                  <a:txBody>
                    <a:bodyPr/>
                    <a:lstStyle/>
                    <a:p>
                      <a:r>
                        <a:rPr lang="en-US" sz="1600" dirty="0">
                          <a:latin typeface="+mn-lt"/>
                        </a:rPr>
                        <a:t>Complete 1 Professional Goal</a:t>
                      </a:r>
                    </a:p>
                    <a:p>
                      <a:pPr lvl="0">
                        <a:buNone/>
                      </a:pPr>
                      <a:r>
                        <a:rPr lang="en-US" sz="1600" dirty="0">
                          <a:latin typeface="+mn-lt"/>
                        </a:rPr>
                        <a:t>Must be connected to student growth</a:t>
                      </a:r>
                    </a:p>
                  </a:txBody>
                  <a:tcPr/>
                </a:tc>
                <a:extLst>
                  <a:ext uri="{0D108BD9-81ED-4DB2-BD59-A6C34878D82A}">
                    <a16:rowId xmlns:a16="http://schemas.microsoft.com/office/drawing/2014/main" val="585262528"/>
                  </a:ext>
                </a:extLst>
              </a:tr>
            </a:tbl>
          </a:graphicData>
        </a:graphic>
      </p:graphicFrame>
    </p:spTree>
    <p:extLst>
      <p:ext uri="{BB962C8B-B14F-4D97-AF65-F5344CB8AC3E}">
        <p14:creationId xmlns:p14="http://schemas.microsoft.com/office/powerpoint/2010/main" val="3467452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48913" y="-88669"/>
            <a:ext cx="7502400" cy="863666"/>
          </a:xfrm>
        </p:spPr>
        <p:txBody>
          <a:bodyPr>
            <a:normAutofit/>
          </a:bodyPr>
          <a:lstStyle/>
          <a:p>
            <a:r>
              <a:rPr lang="en-US" sz="2800">
                <a:latin typeface="Calibri"/>
                <a:cs typeface="Calibri"/>
              </a:rPr>
              <a:t>IEP Meeting Observations – Documents Needed</a:t>
            </a:r>
            <a:endParaRPr lang="en-US" sz="2800"/>
          </a:p>
        </p:txBody>
      </p:sp>
      <p:graphicFrame>
        <p:nvGraphicFramePr>
          <p:cNvPr id="8" name="Table 8" descr="This table shows the documents needed from the SLP and evaluator." title="Documents Needed 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2230025507"/>
              </p:ext>
            </p:extLst>
          </p:nvPr>
        </p:nvGraphicFramePr>
        <p:xfrm>
          <a:off x="517583" y="905773"/>
          <a:ext cx="8113969" cy="5795995"/>
        </p:xfrm>
        <a:graphic>
          <a:graphicData uri="http://schemas.openxmlformats.org/drawingml/2006/table">
            <a:tbl>
              <a:tblPr firstRow="1" bandRow="1">
                <a:tableStyleId>{5C22544A-7EE6-4342-B048-85BDC9FD1C3A}</a:tableStyleId>
              </a:tblPr>
              <a:tblGrid>
                <a:gridCol w="2287882">
                  <a:extLst>
                    <a:ext uri="{9D8B030D-6E8A-4147-A177-3AD203B41FA5}">
                      <a16:colId xmlns:a16="http://schemas.microsoft.com/office/drawing/2014/main" val="1834759231"/>
                    </a:ext>
                  </a:extLst>
                </a:gridCol>
                <a:gridCol w="3261156">
                  <a:extLst>
                    <a:ext uri="{9D8B030D-6E8A-4147-A177-3AD203B41FA5}">
                      <a16:colId xmlns:a16="http://schemas.microsoft.com/office/drawing/2014/main" val="340752609"/>
                    </a:ext>
                  </a:extLst>
                </a:gridCol>
                <a:gridCol w="2564931">
                  <a:extLst>
                    <a:ext uri="{9D8B030D-6E8A-4147-A177-3AD203B41FA5}">
                      <a16:colId xmlns:a16="http://schemas.microsoft.com/office/drawing/2014/main" val="110939362"/>
                    </a:ext>
                  </a:extLst>
                </a:gridCol>
              </a:tblGrid>
              <a:tr h="638082">
                <a:tc>
                  <a:txBody>
                    <a:bodyPr/>
                    <a:lstStyle/>
                    <a:p>
                      <a:pPr lvl="0">
                        <a:buNone/>
                      </a:pPr>
                      <a:r>
                        <a:rPr lang="en-US" sz="2000"/>
                        <a:t>Process Step</a:t>
                      </a:r>
                    </a:p>
                  </a:txBody>
                  <a:tcPr/>
                </a:tc>
                <a:tc>
                  <a:txBody>
                    <a:bodyPr/>
                    <a:lstStyle/>
                    <a:p>
                      <a:pPr lvl="0">
                        <a:buNone/>
                      </a:pPr>
                      <a:r>
                        <a:rPr lang="en-US" sz="2000"/>
                        <a:t>SLP</a:t>
                      </a:r>
                      <a:r>
                        <a:rPr lang="en-US" sz="2000" baseline="0"/>
                        <a:t> Responsible for:</a:t>
                      </a:r>
                      <a:endParaRPr lang="en-US" sz="2000"/>
                    </a:p>
                  </a:txBody>
                  <a:tcPr/>
                </a:tc>
                <a:tc>
                  <a:txBody>
                    <a:bodyPr/>
                    <a:lstStyle/>
                    <a:p>
                      <a:pPr lvl="0">
                        <a:buNone/>
                      </a:pPr>
                      <a:r>
                        <a:rPr lang="en-US" sz="2000"/>
                        <a:t>Evaluator(s)</a:t>
                      </a:r>
                      <a:r>
                        <a:rPr lang="en-US" sz="2000" baseline="0"/>
                        <a:t> Responsible for:</a:t>
                      </a:r>
                      <a:endParaRPr lang="en-US" sz="2000"/>
                    </a:p>
                  </a:txBody>
                  <a:tcPr/>
                </a:tc>
                <a:extLst>
                  <a:ext uri="{0D108BD9-81ED-4DB2-BD59-A6C34878D82A}">
                    <a16:rowId xmlns:a16="http://schemas.microsoft.com/office/drawing/2014/main" val="2384996407"/>
                  </a:ext>
                </a:extLst>
              </a:tr>
              <a:tr h="1835125">
                <a:tc>
                  <a:txBody>
                    <a:bodyPr/>
                    <a:lstStyle/>
                    <a:p>
                      <a:r>
                        <a:rPr lang="en-US" sz="2000"/>
                        <a:t>Pre-Conferences</a:t>
                      </a:r>
                    </a:p>
                  </a:txBody>
                  <a:tcPr/>
                </a:tc>
                <a:tc>
                  <a:txBody>
                    <a:bodyPr/>
                    <a:lstStyle/>
                    <a:p>
                      <a:r>
                        <a:rPr lang="en-US" sz="1400"/>
                        <a:t>Review of Records:</a:t>
                      </a:r>
                    </a:p>
                    <a:p>
                      <a:pPr marL="342900" lvl="0" indent="-342900">
                        <a:buFont typeface="Arial"/>
                        <a:buChar char="•"/>
                      </a:pPr>
                      <a:r>
                        <a:rPr lang="en-US" sz="1400"/>
                        <a:t>Therapy Schedule, Communication Logs with Teachers and Parents</a:t>
                      </a:r>
                    </a:p>
                    <a:p>
                      <a:pPr marL="0" lvl="0" indent="0">
                        <a:buNone/>
                      </a:pPr>
                      <a:r>
                        <a:rPr lang="en-US" sz="1400"/>
                        <a:t>Samplings of:</a:t>
                      </a:r>
                    </a:p>
                    <a:p>
                      <a:pPr marL="342900" lvl="0" indent="-342900">
                        <a:buFont typeface="Arial"/>
                        <a:buChar char="•"/>
                      </a:pPr>
                      <a:r>
                        <a:rPr lang="en-US" sz="1400"/>
                        <a:t>Evaluation Reports, Eligibility Documentation, Medicaid Documentation, IEPs, Progress Reports, Materials Shared w/ Parents</a:t>
                      </a:r>
                    </a:p>
                  </a:txBody>
                  <a:tcPr/>
                </a:tc>
                <a:tc>
                  <a:txBody>
                    <a:bodyPr/>
                    <a:lstStyle/>
                    <a:p>
                      <a:pPr marL="342900" lvl="0" indent="-342900">
                        <a:buFont typeface="Arial"/>
                        <a:buChar char="•"/>
                      </a:pPr>
                      <a:r>
                        <a:rPr lang="en-US" sz="1600"/>
                        <a:t>Pre-Conference Planning Sheet for IEP Meeting</a:t>
                      </a:r>
                    </a:p>
                    <a:p>
                      <a:pPr marL="342900" lvl="0" indent="-342900">
                        <a:buFont typeface="Arial"/>
                        <a:buChar char="•"/>
                      </a:pPr>
                      <a:r>
                        <a:rPr lang="en-US" sz="1600"/>
                        <a:t>Pre-Conference Forms for IEP Meeting</a:t>
                      </a:r>
                    </a:p>
                  </a:txBody>
                  <a:tcPr/>
                </a:tc>
                <a:extLst>
                  <a:ext uri="{0D108BD9-81ED-4DB2-BD59-A6C34878D82A}">
                    <a16:rowId xmlns:a16="http://schemas.microsoft.com/office/drawing/2014/main" val="4056472212"/>
                  </a:ext>
                </a:extLst>
              </a:tr>
              <a:tr h="504595">
                <a:tc>
                  <a:txBody>
                    <a:bodyPr/>
                    <a:lstStyle/>
                    <a:p>
                      <a:r>
                        <a:rPr lang="en-US" sz="2000"/>
                        <a:t>Observation</a:t>
                      </a:r>
                    </a:p>
                  </a:txBody>
                  <a:tcPr/>
                </a:tc>
                <a:tc>
                  <a:txBody>
                    <a:bodyPr/>
                    <a:lstStyle/>
                    <a:p>
                      <a:endParaRPr lang="en-US" sz="2000"/>
                    </a:p>
                  </a:txBody>
                  <a:tcPr/>
                </a:tc>
                <a:tc>
                  <a:txBody>
                    <a:bodyPr/>
                    <a:lstStyle/>
                    <a:p>
                      <a:pPr marL="342900" lvl="0" indent="-342900">
                        <a:buFont typeface="Arial"/>
                        <a:buChar char="•"/>
                      </a:pPr>
                      <a:r>
                        <a:rPr lang="en-US" sz="1600"/>
                        <a:t>Rubric</a:t>
                      </a:r>
                    </a:p>
                  </a:txBody>
                  <a:tcPr/>
                </a:tc>
                <a:extLst>
                  <a:ext uri="{0D108BD9-81ED-4DB2-BD59-A6C34878D82A}">
                    <a16:rowId xmlns:a16="http://schemas.microsoft.com/office/drawing/2014/main" val="3105336711"/>
                  </a:ext>
                </a:extLst>
              </a:tr>
              <a:tr h="619195">
                <a:tc>
                  <a:txBody>
                    <a:bodyPr/>
                    <a:lstStyle/>
                    <a:p>
                      <a:r>
                        <a:rPr lang="en-US" sz="2000"/>
                        <a:t>Post Conferences</a:t>
                      </a:r>
                    </a:p>
                  </a:txBody>
                  <a:tcPr/>
                </a:tc>
                <a:tc>
                  <a:txBody>
                    <a:bodyPr/>
                    <a:lstStyle/>
                    <a:p>
                      <a:endParaRPr lang="en-US" sz="2000"/>
                    </a:p>
                  </a:txBody>
                  <a:tcPr/>
                </a:tc>
                <a:tc>
                  <a:txBody>
                    <a:bodyPr/>
                    <a:lstStyle/>
                    <a:p>
                      <a:pPr marL="342900" lvl="0" indent="-342900">
                        <a:buFont typeface="Arial"/>
                        <a:buChar char="•"/>
                      </a:pPr>
                      <a:r>
                        <a:rPr lang="en-US" sz="1600"/>
                        <a:t>Post-Conference Forms for IEP Meeting</a:t>
                      </a:r>
                    </a:p>
                  </a:txBody>
                  <a:tcPr/>
                </a:tc>
                <a:extLst>
                  <a:ext uri="{0D108BD9-81ED-4DB2-BD59-A6C34878D82A}">
                    <a16:rowId xmlns:a16="http://schemas.microsoft.com/office/drawing/2014/main" val="1338971040"/>
                  </a:ext>
                </a:extLst>
              </a:tr>
              <a:tr h="527566">
                <a:tc>
                  <a:txBody>
                    <a:bodyPr/>
                    <a:lstStyle/>
                    <a:p>
                      <a:pPr lvl="0">
                        <a:buNone/>
                      </a:pPr>
                      <a:r>
                        <a:rPr lang="en-US" sz="2000"/>
                        <a:t>Consensus Meeting</a:t>
                      </a:r>
                    </a:p>
                  </a:txBody>
                  <a:tcPr/>
                </a:tc>
                <a:tc>
                  <a:txBody>
                    <a:bodyPr/>
                    <a:lstStyle/>
                    <a:p>
                      <a:pPr lvl="0">
                        <a:buNone/>
                      </a:pPr>
                      <a:endParaRPr lang="en-US" sz="2000"/>
                    </a:p>
                  </a:txBody>
                  <a:tcPr/>
                </a:tc>
                <a:tc>
                  <a:txBody>
                    <a:bodyPr/>
                    <a:lstStyle/>
                    <a:p>
                      <a:pPr marL="342900" lvl="0" indent="-342900">
                        <a:buFont typeface="Arial"/>
                        <a:buChar char="•"/>
                      </a:pPr>
                      <a:r>
                        <a:rPr lang="en-US" sz="1600"/>
                        <a:t>Consensus Summary Form</a:t>
                      </a:r>
                    </a:p>
                  </a:txBody>
                  <a:tcPr/>
                </a:tc>
                <a:extLst>
                  <a:ext uri="{0D108BD9-81ED-4DB2-BD59-A6C34878D82A}">
                    <a16:rowId xmlns:a16="http://schemas.microsoft.com/office/drawing/2014/main" val="2650244927"/>
                  </a:ext>
                </a:extLst>
              </a:tr>
              <a:tr h="714652">
                <a:tc>
                  <a:txBody>
                    <a:bodyPr/>
                    <a:lstStyle/>
                    <a:p>
                      <a:pPr lvl="0">
                        <a:buNone/>
                      </a:pPr>
                      <a:r>
                        <a:rPr lang="en-US" sz="2000"/>
                        <a:t>Preliminary Eval Conference</a:t>
                      </a:r>
                    </a:p>
                  </a:txBody>
                  <a:tcPr/>
                </a:tc>
                <a:tc>
                  <a:txBody>
                    <a:bodyPr/>
                    <a:lstStyle/>
                    <a:p>
                      <a:pPr lvl="0">
                        <a:buNone/>
                      </a:pPr>
                      <a:endParaRPr lang="en-US" sz="2000"/>
                    </a:p>
                  </a:txBody>
                  <a:tcPr/>
                </a:tc>
                <a:tc>
                  <a:txBody>
                    <a:bodyPr/>
                    <a:lstStyle/>
                    <a:p>
                      <a:pPr marL="342900" lvl="0" indent="-342900">
                        <a:buFont typeface="Arial"/>
                        <a:buChar char="•"/>
                      </a:pPr>
                      <a:r>
                        <a:rPr lang="en-US" sz="1600"/>
                        <a:t>Observation Summary Form</a:t>
                      </a:r>
                    </a:p>
                  </a:txBody>
                  <a:tcPr/>
                </a:tc>
                <a:extLst>
                  <a:ext uri="{0D108BD9-81ED-4DB2-BD59-A6C34878D82A}">
                    <a16:rowId xmlns:a16="http://schemas.microsoft.com/office/drawing/2014/main" val="3808326533"/>
                  </a:ext>
                </a:extLst>
              </a:tr>
              <a:tr h="842268">
                <a:tc>
                  <a:txBody>
                    <a:bodyPr/>
                    <a:lstStyle/>
                    <a:p>
                      <a:pPr lvl="0">
                        <a:buNone/>
                      </a:pPr>
                      <a:r>
                        <a:rPr lang="en-US" sz="2000"/>
                        <a:t>Final Evaluation Conference</a:t>
                      </a:r>
                    </a:p>
                  </a:txBody>
                  <a:tcPr/>
                </a:tc>
                <a:tc>
                  <a:txBody>
                    <a:bodyPr/>
                    <a:lstStyle/>
                    <a:p>
                      <a:pPr marL="342900" lvl="0" indent="-342900">
                        <a:buFont typeface="Arial"/>
                        <a:buChar char="•"/>
                      </a:pPr>
                      <a:r>
                        <a:rPr lang="en-US" sz="1800"/>
                        <a:t>Professionalism Self-Review</a:t>
                      </a:r>
                    </a:p>
                  </a:txBody>
                  <a:tcPr/>
                </a:tc>
                <a:tc>
                  <a:txBody>
                    <a:bodyPr/>
                    <a:lstStyle/>
                    <a:p>
                      <a:pPr marL="342900" lvl="0" indent="-342900">
                        <a:buFont typeface="Arial"/>
                        <a:buChar char="•"/>
                      </a:pPr>
                      <a:r>
                        <a:rPr lang="en-US" sz="1600"/>
                        <a:t>Professionalism Review</a:t>
                      </a:r>
                    </a:p>
                    <a:p>
                      <a:pPr marL="342900" lvl="0" indent="-342900">
                        <a:buFont typeface="Arial"/>
                        <a:buChar char="•"/>
                      </a:pPr>
                      <a:r>
                        <a:rPr lang="en-US" sz="1600"/>
                        <a:t>Final Evaluation Conference Summary</a:t>
                      </a:r>
                    </a:p>
                  </a:txBody>
                  <a:tcPr/>
                </a:tc>
                <a:extLst>
                  <a:ext uri="{0D108BD9-81ED-4DB2-BD59-A6C34878D82A}">
                    <a16:rowId xmlns:a16="http://schemas.microsoft.com/office/drawing/2014/main" val="602935114"/>
                  </a:ext>
                </a:extLst>
              </a:tr>
            </a:tbl>
          </a:graphicData>
        </a:graphic>
      </p:graphicFrame>
    </p:spTree>
    <p:extLst>
      <p:ext uri="{BB962C8B-B14F-4D97-AF65-F5344CB8AC3E}">
        <p14:creationId xmlns:p14="http://schemas.microsoft.com/office/powerpoint/2010/main" val="4026354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48912" y="-88669"/>
            <a:ext cx="7882639" cy="863666"/>
          </a:xfrm>
        </p:spPr>
        <p:txBody>
          <a:bodyPr>
            <a:normAutofit/>
          </a:bodyPr>
          <a:lstStyle/>
          <a:p>
            <a:r>
              <a:rPr lang="en-US" sz="2800">
                <a:latin typeface="Calibri"/>
                <a:cs typeface="Calibri"/>
              </a:rPr>
              <a:t>Therapy Session Observations – Documents Needed</a:t>
            </a:r>
            <a:endParaRPr lang="en-US" sz="2800"/>
          </a:p>
        </p:txBody>
      </p:sp>
      <p:graphicFrame>
        <p:nvGraphicFramePr>
          <p:cNvPr id="8" name="Table 8" descr="This table shows the documents needed from the SLP and evaluator." title="Documents Needed 2">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1547653513"/>
              </p:ext>
            </p:extLst>
          </p:nvPr>
        </p:nvGraphicFramePr>
        <p:xfrm>
          <a:off x="517583" y="905773"/>
          <a:ext cx="8113969" cy="5795995"/>
        </p:xfrm>
        <a:graphic>
          <a:graphicData uri="http://schemas.openxmlformats.org/drawingml/2006/table">
            <a:tbl>
              <a:tblPr firstRow="1" bandRow="1">
                <a:tableStyleId>{5C22544A-7EE6-4342-B048-85BDC9FD1C3A}</a:tableStyleId>
              </a:tblPr>
              <a:tblGrid>
                <a:gridCol w="2287882">
                  <a:extLst>
                    <a:ext uri="{9D8B030D-6E8A-4147-A177-3AD203B41FA5}">
                      <a16:colId xmlns:a16="http://schemas.microsoft.com/office/drawing/2014/main" val="1834759231"/>
                    </a:ext>
                  </a:extLst>
                </a:gridCol>
                <a:gridCol w="3261156">
                  <a:extLst>
                    <a:ext uri="{9D8B030D-6E8A-4147-A177-3AD203B41FA5}">
                      <a16:colId xmlns:a16="http://schemas.microsoft.com/office/drawing/2014/main" val="340752609"/>
                    </a:ext>
                  </a:extLst>
                </a:gridCol>
                <a:gridCol w="2564931">
                  <a:extLst>
                    <a:ext uri="{9D8B030D-6E8A-4147-A177-3AD203B41FA5}">
                      <a16:colId xmlns:a16="http://schemas.microsoft.com/office/drawing/2014/main" val="110939362"/>
                    </a:ext>
                  </a:extLst>
                </a:gridCol>
              </a:tblGrid>
              <a:tr h="638082">
                <a:tc>
                  <a:txBody>
                    <a:bodyPr/>
                    <a:lstStyle/>
                    <a:p>
                      <a:pPr lvl="0">
                        <a:buNone/>
                      </a:pPr>
                      <a:r>
                        <a:rPr lang="en-US" sz="2000"/>
                        <a:t>Process Step</a:t>
                      </a:r>
                    </a:p>
                  </a:txBody>
                  <a:tcPr/>
                </a:tc>
                <a:tc>
                  <a:txBody>
                    <a:bodyPr/>
                    <a:lstStyle/>
                    <a:p>
                      <a:pPr lvl="0">
                        <a:buNone/>
                      </a:pPr>
                      <a:r>
                        <a:rPr lang="en-US" sz="2000"/>
                        <a:t>SLP</a:t>
                      </a:r>
                      <a:r>
                        <a:rPr lang="en-US" sz="2000" baseline="0"/>
                        <a:t> Responsible for:</a:t>
                      </a:r>
                      <a:endParaRPr lang="en-US" sz="2000"/>
                    </a:p>
                  </a:txBody>
                  <a:tcPr/>
                </a:tc>
                <a:tc>
                  <a:txBody>
                    <a:bodyPr/>
                    <a:lstStyle/>
                    <a:p>
                      <a:pPr lvl="0">
                        <a:buNone/>
                      </a:pPr>
                      <a:r>
                        <a:rPr lang="en-US" sz="2000"/>
                        <a:t>Evaluator(s) Responsible for:</a:t>
                      </a:r>
                    </a:p>
                  </a:txBody>
                  <a:tcPr/>
                </a:tc>
                <a:extLst>
                  <a:ext uri="{0D108BD9-81ED-4DB2-BD59-A6C34878D82A}">
                    <a16:rowId xmlns:a16="http://schemas.microsoft.com/office/drawing/2014/main" val="2384996407"/>
                  </a:ext>
                </a:extLst>
              </a:tr>
              <a:tr h="1835125">
                <a:tc>
                  <a:txBody>
                    <a:bodyPr/>
                    <a:lstStyle/>
                    <a:p>
                      <a:r>
                        <a:rPr lang="en-US" sz="2000"/>
                        <a:t>Pre-Conferences</a:t>
                      </a:r>
                    </a:p>
                  </a:txBody>
                  <a:tcPr/>
                </a:tc>
                <a:tc>
                  <a:txBody>
                    <a:bodyPr/>
                    <a:lstStyle/>
                    <a:p>
                      <a:r>
                        <a:rPr lang="en-US" sz="1400"/>
                        <a:t>Review of Records:</a:t>
                      </a:r>
                    </a:p>
                    <a:p>
                      <a:pPr marL="342900" lvl="0" indent="-342900">
                        <a:buFont typeface="Arial"/>
                        <a:buChar char="•"/>
                      </a:pPr>
                      <a:r>
                        <a:rPr lang="en-US" sz="1400"/>
                        <a:t>Therapy Schedule, Communication Logs with Teachers and Parents</a:t>
                      </a:r>
                    </a:p>
                    <a:p>
                      <a:pPr marL="0" lvl="0" indent="0">
                        <a:buNone/>
                      </a:pPr>
                      <a:r>
                        <a:rPr lang="en-US" sz="1400"/>
                        <a:t>Samplings of:</a:t>
                      </a:r>
                    </a:p>
                    <a:p>
                      <a:pPr marL="342900" lvl="0" indent="-342900">
                        <a:buFont typeface="Arial"/>
                        <a:buChar char="•"/>
                      </a:pPr>
                      <a:r>
                        <a:rPr lang="en-US" sz="1400"/>
                        <a:t>Therapy Logs, Progress Reports, Materials Shared w/ Parents</a:t>
                      </a:r>
                    </a:p>
                  </a:txBody>
                  <a:tcPr/>
                </a:tc>
                <a:tc>
                  <a:txBody>
                    <a:bodyPr/>
                    <a:lstStyle/>
                    <a:p>
                      <a:pPr marL="342900" lvl="0" indent="-342900">
                        <a:buFont typeface="Arial"/>
                        <a:buChar char="•"/>
                      </a:pPr>
                      <a:r>
                        <a:rPr lang="en-US" sz="1600"/>
                        <a:t>Pre-Conference Planning Sheet for Therapy Session</a:t>
                      </a:r>
                    </a:p>
                    <a:p>
                      <a:pPr marL="342900" lvl="0" indent="-342900">
                        <a:buFont typeface="Arial"/>
                        <a:buChar char="•"/>
                      </a:pPr>
                      <a:r>
                        <a:rPr lang="en-US" sz="1600"/>
                        <a:t>Pre-Conference Forms for Therapy Session</a:t>
                      </a:r>
                    </a:p>
                  </a:txBody>
                  <a:tcPr/>
                </a:tc>
                <a:extLst>
                  <a:ext uri="{0D108BD9-81ED-4DB2-BD59-A6C34878D82A}">
                    <a16:rowId xmlns:a16="http://schemas.microsoft.com/office/drawing/2014/main" val="4056472212"/>
                  </a:ext>
                </a:extLst>
              </a:tr>
              <a:tr h="504595">
                <a:tc>
                  <a:txBody>
                    <a:bodyPr/>
                    <a:lstStyle/>
                    <a:p>
                      <a:r>
                        <a:rPr lang="en-US" sz="2000"/>
                        <a:t>Observation</a:t>
                      </a:r>
                    </a:p>
                  </a:txBody>
                  <a:tcPr/>
                </a:tc>
                <a:tc>
                  <a:txBody>
                    <a:bodyPr/>
                    <a:lstStyle/>
                    <a:p>
                      <a:endParaRPr lang="en-US" sz="2000"/>
                    </a:p>
                  </a:txBody>
                  <a:tcPr/>
                </a:tc>
                <a:tc>
                  <a:txBody>
                    <a:bodyPr/>
                    <a:lstStyle/>
                    <a:p>
                      <a:pPr marL="342900" lvl="0" indent="-342900">
                        <a:buFont typeface="Arial"/>
                        <a:buChar char="•"/>
                      </a:pPr>
                      <a:r>
                        <a:rPr lang="en-US" sz="1600"/>
                        <a:t>Rubric</a:t>
                      </a:r>
                    </a:p>
                  </a:txBody>
                  <a:tcPr/>
                </a:tc>
                <a:extLst>
                  <a:ext uri="{0D108BD9-81ED-4DB2-BD59-A6C34878D82A}">
                    <a16:rowId xmlns:a16="http://schemas.microsoft.com/office/drawing/2014/main" val="3105336711"/>
                  </a:ext>
                </a:extLst>
              </a:tr>
              <a:tr h="619195">
                <a:tc>
                  <a:txBody>
                    <a:bodyPr/>
                    <a:lstStyle/>
                    <a:p>
                      <a:r>
                        <a:rPr lang="en-US" sz="2000"/>
                        <a:t>Post Conferences</a:t>
                      </a:r>
                    </a:p>
                  </a:txBody>
                  <a:tcPr/>
                </a:tc>
                <a:tc>
                  <a:txBody>
                    <a:bodyPr/>
                    <a:lstStyle/>
                    <a:p>
                      <a:endParaRPr lang="en-US" sz="2000"/>
                    </a:p>
                  </a:txBody>
                  <a:tcPr/>
                </a:tc>
                <a:tc>
                  <a:txBody>
                    <a:bodyPr/>
                    <a:lstStyle/>
                    <a:p>
                      <a:pPr marL="342900" lvl="0" indent="-342900">
                        <a:buFont typeface="Arial"/>
                        <a:buChar char="•"/>
                      </a:pPr>
                      <a:r>
                        <a:rPr lang="en-US" sz="1600"/>
                        <a:t>Post-Conference Forms for Therapy Session</a:t>
                      </a:r>
                    </a:p>
                  </a:txBody>
                  <a:tcPr/>
                </a:tc>
                <a:extLst>
                  <a:ext uri="{0D108BD9-81ED-4DB2-BD59-A6C34878D82A}">
                    <a16:rowId xmlns:a16="http://schemas.microsoft.com/office/drawing/2014/main" val="1338971040"/>
                  </a:ext>
                </a:extLst>
              </a:tr>
              <a:tr h="527566">
                <a:tc>
                  <a:txBody>
                    <a:bodyPr/>
                    <a:lstStyle/>
                    <a:p>
                      <a:pPr lvl="0">
                        <a:buNone/>
                      </a:pPr>
                      <a:r>
                        <a:rPr lang="en-US" sz="2000"/>
                        <a:t>Consensus Meeting</a:t>
                      </a:r>
                    </a:p>
                  </a:txBody>
                  <a:tcPr/>
                </a:tc>
                <a:tc>
                  <a:txBody>
                    <a:bodyPr/>
                    <a:lstStyle/>
                    <a:p>
                      <a:pPr lvl="0">
                        <a:buNone/>
                      </a:pPr>
                      <a:endParaRPr lang="en-US" sz="2000"/>
                    </a:p>
                  </a:txBody>
                  <a:tcPr/>
                </a:tc>
                <a:tc>
                  <a:txBody>
                    <a:bodyPr/>
                    <a:lstStyle/>
                    <a:p>
                      <a:pPr marL="342900" lvl="0" indent="-342900">
                        <a:buFont typeface="Arial"/>
                        <a:buChar char="•"/>
                      </a:pPr>
                      <a:r>
                        <a:rPr lang="en-US" sz="1600"/>
                        <a:t>Consensus Summary Form</a:t>
                      </a:r>
                    </a:p>
                  </a:txBody>
                  <a:tcPr/>
                </a:tc>
                <a:extLst>
                  <a:ext uri="{0D108BD9-81ED-4DB2-BD59-A6C34878D82A}">
                    <a16:rowId xmlns:a16="http://schemas.microsoft.com/office/drawing/2014/main" val="2650244927"/>
                  </a:ext>
                </a:extLst>
              </a:tr>
              <a:tr h="714652">
                <a:tc>
                  <a:txBody>
                    <a:bodyPr/>
                    <a:lstStyle/>
                    <a:p>
                      <a:pPr lvl="0">
                        <a:buNone/>
                      </a:pPr>
                      <a:r>
                        <a:rPr lang="en-US" sz="2000"/>
                        <a:t>Preliminary Eval Conference</a:t>
                      </a:r>
                    </a:p>
                  </a:txBody>
                  <a:tcPr/>
                </a:tc>
                <a:tc>
                  <a:txBody>
                    <a:bodyPr/>
                    <a:lstStyle/>
                    <a:p>
                      <a:pPr lvl="0">
                        <a:buNone/>
                      </a:pPr>
                      <a:endParaRPr lang="en-US" sz="2000"/>
                    </a:p>
                  </a:txBody>
                  <a:tcPr/>
                </a:tc>
                <a:tc>
                  <a:txBody>
                    <a:bodyPr/>
                    <a:lstStyle/>
                    <a:p>
                      <a:pPr marL="342900" lvl="0" indent="-342900">
                        <a:buFont typeface="Arial"/>
                        <a:buChar char="•"/>
                      </a:pPr>
                      <a:r>
                        <a:rPr lang="en-US" sz="1600"/>
                        <a:t>Observation Summary Form</a:t>
                      </a:r>
                    </a:p>
                  </a:txBody>
                  <a:tcPr/>
                </a:tc>
                <a:extLst>
                  <a:ext uri="{0D108BD9-81ED-4DB2-BD59-A6C34878D82A}">
                    <a16:rowId xmlns:a16="http://schemas.microsoft.com/office/drawing/2014/main" val="3808326533"/>
                  </a:ext>
                </a:extLst>
              </a:tr>
              <a:tr h="842268">
                <a:tc>
                  <a:txBody>
                    <a:bodyPr/>
                    <a:lstStyle/>
                    <a:p>
                      <a:pPr lvl="0">
                        <a:buNone/>
                      </a:pPr>
                      <a:r>
                        <a:rPr lang="en-US" sz="2000"/>
                        <a:t>Final Evaluation Conference</a:t>
                      </a:r>
                    </a:p>
                  </a:txBody>
                  <a:tcPr/>
                </a:tc>
                <a:tc>
                  <a:txBody>
                    <a:bodyPr/>
                    <a:lstStyle/>
                    <a:p>
                      <a:pPr marL="342900" lvl="0" indent="-342900">
                        <a:buFont typeface="Arial"/>
                        <a:buChar char="•"/>
                      </a:pPr>
                      <a:r>
                        <a:rPr lang="en-US" sz="1800"/>
                        <a:t>Professionalism Self-Review</a:t>
                      </a:r>
                    </a:p>
                  </a:txBody>
                  <a:tcPr/>
                </a:tc>
                <a:tc>
                  <a:txBody>
                    <a:bodyPr/>
                    <a:lstStyle/>
                    <a:p>
                      <a:pPr marL="342900" lvl="0" indent="-342900">
                        <a:buFont typeface="Arial"/>
                        <a:buChar char="•"/>
                      </a:pPr>
                      <a:r>
                        <a:rPr lang="en-US" sz="1600"/>
                        <a:t>Professionalism Review</a:t>
                      </a:r>
                    </a:p>
                    <a:p>
                      <a:pPr marL="342900" lvl="0" indent="-342900">
                        <a:buFont typeface="Arial"/>
                        <a:buChar char="•"/>
                      </a:pPr>
                      <a:r>
                        <a:rPr lang="en-US" sz="1600"/>
                        <a:t>Final Evaluation Conference Summary</a:t>
                      </a:r>
                    </a:p>
                  </a:txBody>
                  <a:tcPr/>
                </a:tc>
                <a:extLst>
                  <a:ext uri="{0D108BD9-81ED-4DB2-BD59-A6C34878D82A}">
                    <a16:rowId xmlns:a16="http://schemas.microsoft.com/office/drawing/2014/main" val="602935114"/>
                  </a:ext>
                </a:extLst>
              </a:tr>
            </a:tbl>
          </a:graphicData>
        </a:graphic>
      </p:graphicFrame>
    </p:spTree>
    <p:extLst>
      <p:ext uri="{BB962C8B-B14F-4D97-AF65-F5344CB8AC3E}">
        <p14:creationId xmlns:p14="http://schemas.microsoft.com/office/powerpoint/2010/main" val="20339144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Evaluation Process</a:t>
            </a:r>
          </a:p>
        </p:txBody>
      </p:sp>
      <p:graphicFrame>
        <p:nvGraphicFramePr>
          <p:cNvPr id="4" name="Diagram 3" descr="This diagram shows the 4 steps of the evaluation process." title="Evaluation Process">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673927086"/>
              </p:ext>
            </p:extLst>
          </p:nvPr>
        </p:nvGraphicFramePr>
        <p:xfrm>
          <a:off x="2416834" y="1939584"/>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7568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Pre-Conferences for IEP Meetings and Therapy Sessions</a:t>
            </a:r>
          </a:p>
        </p:txBody>
      </p:sp>
      <p:cxnSp>
        <p:nvCxnSpPr>
          <p:cNvPr id="9" name="Straight Connector 8" descr="This line is decorative." title="Line 1">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This shows a puzzle piece." title="Speech Picture"/>
          <p:cNvPicPr>
            <a:picLocks noChangeAspect="1"/>
          </p:cNvPicPr>
          <p:nvPr/>
        </p:nvPicPr>
        <p:blipFill>
          <a:blip r:embed="rId3"/>
          <a:stretch>
            <a:fillRect/>
          </a:stretch>
        </p:blipFill>
        <p:spPr>
          <a:xfrm>
            <a:off x="605479" y="2825481"/>
            <a:ext cx="2524860" cy="2057760"/>
          </a:xfrm>
          <a:prstGeom prst="rect">
            <a:avLst/>
          </a:prstGeom>
        </p:spPr>
      </p:pic>
      <p:sp>
        <p:nvSpPr>
          <p:cNvPr id="3" name="Content Placeholder 2"/>
          <p:cNvSpPr>
            <a:spLocks noGrp="1"/>
          </p:cNvSpPr>
          <p:nvPr>
            <p:ph idx="1"/>
          </p:nvPr>
        </p:nvSpPr>
        <p:spPr>
          <a:xfrm>
            <a:off x="3457723" y="3185640"/>
            <a:ext cx="5257966" cy="2712541"/>
          </a:xfrm>
        </p:spPr>
        <p:txBody>
          <a:bodyPr vert="horz" lIns="0" tIns="0" rIns="0" bIns="0" rtlCol="0" anchor="t">
            <a:noAutofit/>
          </a:bodyPr>
          <a:lstStyle/>
          <a:p>
            <a:pPr marL="342900" indent="-342900"/>
            <a:r>
              <a:rPr lang="en-US" sz="2800"/>
              <a:t>Implemented before </a:t>
            </a:r>
            <a:r>
              <a:rPr lang="en-US" sz="2800" i="1"/>
              <a:t>announced</a:t>
            </a:r>
            <a:r>
              <a:rPr lang="en-US" sz="2800"/>
              <a:t> observations</a:t>
            </a:r>
            <a:endParaRPr lang="en-US" sz="2800">
              <a:cs typeface="Calibri"/>
            </a:endParaRPr>
          </a:p>
          <a:p>
            <a:pPr marL="342900" indent="-342900"/>
            <a:endParaRPr lang="en-US" sz="2800"/>
          </a:p>
          <a:p>
            <a:pPr marL="342900" indent="-342900"/>
            <a:r>
              <a:rPr lang="en-US" sz="2800"/>
              <a:t>SLPs should be notified  of date and time of pre-conference at least 3 school days in advance</a:t>
            </a:r>
            <a:endParaRPr lang="en-US" sz="2800">
              <a:cs typeface="Calibri"/>
            </a:endParaRPr>
          </a:p>
          <a:p>
            <a:endParaRPr lang="en-US" sz="1800">
              <a:cs typeface="Calibri"/>
            </a:endParaRPr>
          </a:p>
          <a:p>
            <a:endParaRPr lang="en-US" sz="1800">
              <a:cs typeface="Calibri"/>
            </a:endParaRPr>
          </a:p>
          <a:p>
            <a:endParaRPr lang="en-US" sz="1800">
              <a:cs typeface="Calibri"/>
            </a:endParaRPr>
          </a:p>
        </p:txBody>
      </p:sp>
    </p:spTree>
    <p:extLst>
      <p:ext uri="{BB962C8B-B14F-4D97-AF65-F5344CB8AC3E}">
        <p14:creationId xmlns:p14="http://schemas.microsoft.com/office/powerpoint/2010/main" val="19291438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Observations of IEP Meetings and Therapy Sessions</a:t>
            </a:r>
          </a:p>
        </p:txBody>
      </p:sp>
      <p:cxnSp>
        <p:nvCxnSpPr>
          <p:cNvPr id="10" name="Straight Connector 9" descr="This line is decorative." title="Line 2">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96AF7E34-8ABD-4CBA-A02E-9DD38611560C}"/>
              </a:ext>
            </a:extLst>
          </p:cNvPr>
          <p:cNvPicPr>
            <a:picLocks noChangeAspect="1"/>
          </p:cNvPicPr>
          <p:nvPr/>
        </p:nvPicPr>
        <p:blipFill>
          <a:blip r:embed="rId3"/>
          <a:stretch>
            <a:fillRect/>
          </a:stretch>
        </p:blipFill>
        <p:spPr>
          <a:xfrm>
            <a:off x="504838" y="2696085"/>
            <a:ext cx="2524860" cy="2057760"/>
          </a:xfrm>
          <a:prstGeom prst="rect">
            <a:avLst/>
          </a:prstGeom>
        </p:spPr>
      </p:pic>
      <p:sp>
        <p:nvSpPr>
          <p:cNvPr id="3" name="Content Placeholder 2"/>
          <p:cNvSpPr>
            <a:spLocks noGrp="1"/>
          </p:cNvSpPr>
          <p:nvPr>
            <p:ph idx="1"/>
          </p:nvPr>
        </p:nvSpPr>
        <p:spPr>
          <a:xfrm>
            <a:off x="3371459" y="2452396"/>
            <a:ext cx="5459250" cy="4955407"/>
          </a:xfrm>
        </p:spPr>
        <p:txBody>
          <a:bodyPr vert="horz" lIns="0" tIns="0" rIns="0" bIns="0" rtlCol="0" anchor="t">
            <a:normAutofit/>
          </a:bodyPr>
          <a:lstStyle/>
          <a:p>
            <a:r>
              <a:rPr lang="en-US" sz="2000"/>
              <a:t>All fall observations must be </a:t>
            </a:r>
            <a:r>
              <a:rPr lang="en-US" sz="2000" i="1"/>
              <a:t>announced</a:t>
            </a:r>
            <a:endParaRPr lang="en-US" sz="2000">
              <a:cs typeface="Calibri"/>
            </a:endParaRPr>
          </a:p>
          <a:p>
            <a:r>
              <a:rPr lang="en-US" sz="2000"/>
              <a:t>All spring observations must be </a:t>
            </a:r>
            <a:r>
              <a:rPr lang="en-US" sz="2000" i="1"/>
              <a:t>unannounced</a:t>
            </a:r>
            <a:endParaRPr lang="en-US" sz="2000">
              <a:cs typeface="Calibri"/>
            </a:endParaRPr>
          </a:p>
          <a:p>
            <a:r>
              <a:rPr lang="en-US" sz="2000"/>
              <a:t>Observations of IEP meetings must cover all Indicators in the following Domains:</a:t>
            </a:r>
            <a:endParaRPr lang="en-US" sz="2000">
              <a:cs typeface="Calibri"/>
            </a:endParaRPr>
          </a:p>
          <a:p>
            <a:pPr lvl="1"/>
            <a:r>
              <a:rPr lang="en-US" sz="2000"/>
              <a:t>Planning</a:t>
            </a:r>
            <a:endParaRPr lang="en-US" sz="2000">
              <a:cs typeface="Calibri"/>
            </a:endParaRPr>
          </a:p>
          <a:p>
            <a:pPr lvl="1"/>
            <a:r>
              <a:rPr lang="en-US" sz="2000"/>
              <a:t>Collaboration</a:t>
            </a:r>
            <a:endParaRPr lang="en-US" sz="2000">
              <a:cs typeface="Calibri"/>
            </a:endParaRPr>
          </a:p>
          <a:p>
            <a:r>
              <a:rPr lang="en-US" sz="2000"/>
              <a:t>Observations of therapy sessions must cover these Indicators in the following Domains:</a:t>
            </a:r>
            <a:endParaRPr lang="en-US" sz="2000">
              <a:cs typeface="Calibri"/>
            </a:endParaRPr>
          </a:p>
          <a:p>
            <a:pPr lvl="1"/>
            <a:r>
              <a:rPr lang="en-US" sz="2000"/>
              <a:t>Planning (Demonstrating Knowledge &amp; Skills; Planning Program &amp; Services)</a:t>
            </a:r>
            <a:endParaRPr lang="en-US" sz="2000">
              <a:cs typeface="Calibri"/>
            </a:endParaRPr>
          </a:p>
          <a:p>
            <a:pPr lvl="1"/>
            <a:r>
              <a:rPr lang="en-US" sz="2000"/>
              <a:t>Instruction</a:t>
            </a:r>
            <a:endParaRPr lang="en-US" sz="2000">
              <a:cs typeface="Calibri"/>
            </a:endParaRPr>
          </a:p>
          <a:p>
            <a:r>
              <a:rPr lang="en-US" sz="2000">
                <a:cs typeface="Calibri"/>
              </a:rPr>
              <a:t>The evaluator will use the SC Speech-Language Rubric when conducting observations.</a:t>
            </a:r>
          </a:p>
          <a:p>
            <a:pPr indent="-342900"/>
            <a:endParaRPr lang="en-US" sz="1600">
              <a:cs typeface="Calibri"/>
            </a:endParaRPr>
          </a:p>
          <a:p>
            <a:pPr lvl="1"/>
            <a:endParaRPr lang="en-US" sz="1300">
              <a:cs typeface="Calibri" panose="020F0502020204030204"/>
            </a:endParaRPr>
          </a:p>
        </p:txBody>
      </p:sp>
    </p:spTree>
    <p:extLst>
      <p:ext uri="{BB962C8B-B14F-4D97-AF65-F5344CB8AC3E}">
        <p14:creationId xmlns:p14="http://schemas.microsoft.com/office/powerpoint/2010/main" val="2957314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800" y="414539"/>
            <a:ext cx="7502400" cy="639322"/>
          </a:xfrm>
        </p:spPr>
        <p:txBody>
          <a:bodyPr>
            <a:normAutofit/>
          </a:bodyPr>
          <a:lstStyle/>
          <a:p>
            <a:pPr algn="ctr"/>
            <a:r>
              <a:rPr lang="en-US" sz="3600">
                <a:latin typeface="Calibri"/>
                <a:cs typeface="Calibri"/>
              </a:rPr>
              <a:t>Agenda</a:t>
            </a:r>
          </a:p>
        </p:txBody>
      </p:sp>
      <p:sp>
        <p:nvSpPr>
          <p:cNvPr id="2" name="TextBox 1"/>
          <p:cNvSpPr txBox="1"/>
          <p:nvPr/>
        </p:nvSpPr>
        <p:spPr>
          <a:xfrm>
            <a:off x="976223" y="1831632"/>
            <a:ext cx="7346977" cy="3847207"/>
          </a:xfrm>
          <a:prstGeom prst="rect">
            <a:avLst/>
          </a:prstGeom>
          <a:noFill/>
        </p:spPr>
        <p:txBody>
          <a:bodyPr wrap="square" rtlCol="0" anchor="t">
            <a:spAutoFit/>
          </a:bodyPr>
          <a:lstStyle/>
          <a:p>
            <a:pPr marL="457200" indent="-457200" defTabSz="685800">
              <a:buFont typeface="Arial" panose="020B0604020202020204" pitchFamily="34" charset="0"/>
              <a:buChar char="•"/>
            </a:pPr>
            <a:r>
              <a:rPr lang="en-US" sz="2800" dirty="0">
                <a:latin typeface="Calibri" panose="020F0502020204030204"/>
              </a:rPr>
              <a:t>Objectives</a:t>
            </a:r>
          </a:p>
          <a:p>
            <a:pPr marL="457200" indent="-457200" defTabSz="685800">
              <a:buFont typeface="Arial" panose="020B0604020202020204" pitchFamily="34" charset="0"/>
              <a:buChar char="•"/>
            </a:pPr>
            <a:r>
              <a:rPr lang="en-US" sz="2800" dirty="0">
                <a:latin typeface="Calibri" panose="020F0502020204030204"/>
                <a:cs typeface="Calibri" panose="020F0502020204030204"/>
              </a:rPr>
              <a:t>Overview of Changes</a:t>
            </a:r>
            <a:endParaRPr lang="en-US" sz="2800" dirty="0">
              <a:cs typeface="Calibri" panose="020F0502020204030204"/>
            </a:endParaRPr>
          </a:p>
          <a:p>
            <a:pPr marL="457200" indent="-457200" defTabSz="685800">
              <a:buFont typeface="Arial"/>
              <a:buChar char="•"/>
            </a:pPr>
            <a:r>
              <a:rPr lang="en-US" sz="2800" dirty="0">
                <a:latin typeface="Calibri" panose="020F0502020204030204"/>
                <a:cs typeface="Calibri" panose="020F0502020204030204"/>
              </a:rPr>
              <a:t>Understanding the Rubric</a:t>
            </a:r>
          </a:p>
          <a:p>
            <a:pPr marL="457200" indent="-457200" defTabSz="685800">
              <a:buFont typeface="Arial"/>
              <a:buChar char="•"/>
            </a:pPr>
            <a:r>
              <a:rPr lang="en-US" sz="2800" dirty="0">
                <a:latin typeface="Calibri" panose="020F0502020204030204"/>
                <a:cs typeface="Calibri" panose="020F0502020204030204"/>
              </a:rPr>
              <a:t>Evaluation Process and Evidence Collection</a:t>
            </a:r>
          </a:p>
          <a:p>
            <a:pPr marL="457200" indent="-457200" defTabSz="685800">
              <a:buFont typeface="Arial"/>
              <a:buChar char="•"/>
            </a:pPr>
            <a:r>
              <a:rPr lang="en-US" sz="2800" dirty="0">
                <a:latin typeface="Calibri" panose="020F0502020204030204"/>
                <a:cs typeface="Calibri" panose="020F0502020204030204"/>
              </a:rPr>
              <a:t>Evaluation Timeline and Results </a:t>
            </a:r>
          </a:p>
          <a:p>
            <a:pPr marL="457200" indent="-457200" defTabSz="685800">
              <a:buFont typeface="Arial"/>
              <a:buChar char="•"/>
            </a:pPr>
            <a:r>
              <a:rPr lang="en-US" sz="2800" dirty="0">
                <a:latin typeface="Calibri" panose="020F0502020204030204"/>
                <a:cs typeface="Calibri" panose="020F0502020204030204"/>
              </a:rPr>
              <a:t>Wrap Up</a:t>
            </a:r>
          </a:p>
          <a:p>
            <a:pPr defTabSz="685800"/>
            <a:endParaRPr lang="en-US" sz="2800" dirty="0">
              <a:latin typeface="Calibri" panose="020F0502020204030204"/>
              <a:cs typeface="Calibri" panose="020F0502020204030204"/>
            </a:endParaRPr>
          </a:p>
          <a:p>
            <a:pPr defTabSz="685800"/>
            <a:endParaRPr lang="en-US" sz="2400" dirty="0">
              <a:cs typeface="Calibri"/>
            </a:endParaRPr>
          </a:p>
          <a:p>
            <a:pPr marL="457200" indent="-457200" defTabSz="685800">
              <a:buFont typeface="Arial"/>
              <a:buChar char="•"/>
            </a:pPr>
            <a:endParaRPr lang="en-US" sz="2400" b="1" dirty="0">
              <a:latin typeface="Calibri" panose="020F0502020204030204"/>
              <a:cs typeface="Calibri" panose="020F0502020204030204"/>
            </a:endParaRPr>
          </a:p>
        </p:txBody>
      </p:sp>
      <p:pic>
        <p:nvPicPr>
          <p:cNvPr id="4" name="Picture 6" descr="This is a picture of the ADEPT logo." title="ADEPT Logo">
            <a:extLst>
              <a:ext uri="{FF2B5EF4-FFF2-40B4-BE49-F238E27FC236}">
                <a16:creationId xmlns:a16="http://schemas.microsoft.com/office/drawing/2014/main" id="{BE1ABCAC-FD81-478D-861D-93D9F884293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501846" y="4429325"/>
            <a:ext cx="2229525" cy="2172016"/>
          </a:xfrm>
          <a:prstGeom prst="rect">
            <a:avLst/>
          </a:prstGeom>
        </p:spPr>
      </p:pic>
    </p:spTree>
    <p:custDataLst>
      <p:tags r:id="rId1"/>
    </p:custDataLst>
    <p:extLst>
      <p:ext uri="{BB962C8B-B14F-4D97-AF65-F5344CB8AC3E}">
        <p14:creationId xmlns:p14="http://schemas.microsoft.com/office/powerpoint/2010/main" val="4191261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Self-Reflections on IEP Meetings &amp; Therapy Sessions</a:t>
            </a:r>
          </a:p>
        </p:txBody>
      </p:sp>
      <p:cxnSp>
        <p:nvCxnSpPr>
          <p:cNvPr id="9" name="Straight Connector 8" descr="This line is decorative." title="Line 3">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This picture is a puzzle piece." title="Speech Picture 2"/>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716515" y="2682433"/>
            <a:ext cx="4711627" cy="4035258"/>
          </a:xfrm>
        </p:spPr>
        <p:txBody>
          <a:bodyPr vert="horz" lIns="0" tIns="0" rIns="0" bIns="0" rtlCol="0" anchor="t">
            <a:normAutofit/>
          </a:bodyPr>
          <a:lstStyle/>
          <a:p>
            <a:r>
              <a:rPr lang="en-US" sz="1900"/>
              <a:t>The SLP will complete a Self-Reflection after each required observation by providing self-scores for the assessed Indicators and Areas of Reinforcement and Refinement</a:t>
            </a:r>
            <a:endParaRPr lang="en-US" sz="1900">
              <a:cs typeface="Calibri"/>
            </a:endParaRPr>
          </a:p>
          <a:p>
            <a:endParaRPr lang="en-US" sz="1900"/>
          </a:p>
          <a:p>
            <a:r>
              <a:rPr lang="en-US" sz="1900"/>
              <a:t>All reflections should be submitted within 2 calendar days (48-hour period) following the observation, unless an extension is approved by the evaluation team.</a:t>
            </a:r>
            <a:endParaRPr lang="en-US" sz="1900">
              <a:cs typeface="Calibri"/>
            </a:endParaRPr>
          </a:p>
          <a:p>
            <a:endParaRPr lang="en-US" sz="1900"/>
          </a:p>
          <a:p>
            <a:r>
              <a:rPr lang="en-US" sz="1900"/>
              <a:t>The Self-Reflection will be used for discussion during the post-conference.</a:t>
            </a:r>
            <a:endParaRPr lang="en-US" sz="1900">
              <a:cs typeface="Calibri"/>
            </a:endParaRPr>
          </a:p>
        </p:txBody>
      </p:sp>
    </p:spTree>
    <p:extLst>
      <p:ext uri="{BB962C8B-B14F-4D97-AF65-F5344CB8AC3E}">
        <p14:creationId xmlns:p14="http://schemas.microsoft.com/office/powerpoint/2010/main" val="39526795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Post-Conferences for IEP Meetings and Therapy Sessions</a:t>
            </a:r>
          </a:p>
        </p:txBody>
      </p:sp>
      <p:cxnSp>
        <p:nvCxnSpPr>
          <p:cNvPr id="9" name="Straight Connector 8" descr="This line is decorative." title="Line 4">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This is a puzzle piece." title="Picture 4"/>
          <p:cNvPicPr>
            <a:picLocks noChangeAspect="1"/>
          </p:cNvPicPr>
          <p:nvPr/>
        </p:nvPicPr>
        <p:blipFill>
          <a:blip r:embed="rId3"/>
          <a:stretch>
            <a:fillRect/>
          </a:stretch>
        </p:blipFill>
        <p:spPr>
          <a:xfrm>
            <a:off x="461706" y="2839859"/>
            <a:ext cx="2524860" cy="2057760"/>
          </a:xfrm>
          <a:prstGeom prst="rect">
            <a:avLst/>
          </a:prstGeom>
        </p:spPr>
      </p:pic>
      <p:sp>
        <p:nvSpPr>
          <p:cNvPr id="3" name="Content Placeholder 2"/>
          <p:cNvSpPr>
            <a:spLocks noGrp="1"/>
          </p:cNvSpPr>
          <p:nvPr>
            <p:ph idx="1"/>
          </p:nvPr>
        </p:nvSpPr>
        <p:spPr>
          <a:xfrm>
            <a:off x="3285195" y="2596169"/>
            <a:ext cx="5631777" cy="4049635"/>
          </a:xfrm>
        </p:spPr>
        <p:txBody>
          <a:bodyPr vert="horz" lIns="0" tIns="0" rIns="0" bIns="0" rtlCol="0" anchor="t">
            <a:noAutofit/>
          </a:bodyPr>
          <a:lstStyle/>
          <a:p>
            <a:r>
              <a:rPr lang="en-US" sz="2200" dirty="0"/>
              <a:t>Implemented after </a:t>
            </a:r>
            <a:r>
              <a:rPr lang="en-US" sz="2200" i="1" dirty="0"/>
              <a:t>announced and unannounced </a:t>
            </a:r>
            <a:r>
              <a:rPr lang="en-US" sz="2200" dirty="0"/>
              <a:t>observations</a:t>
            </a:r>
            <a:endParaRPr lang="en-US" sz="2200" dirty="0">
              <a:cs typeface="Calibri"/>
            </a:endParaRPr>
          </a:p>
          <a:p>
            <a:r>
              <a:rPr lang="en-US" sz="2200" dirty="0"/>
              <a:t>Should occur within 5 school days of observation</a:t>
            </a:r>
            <a:endParaRPr lang="en-US" sz="2200" dirty="0">
              <a:cs typeface="Calibri"/>
            </a:endParaRPr>
          </a:p>
          <a:p>
            <a:r>
              <a:rPr lang="en-US" sz="2200" dirty="0"/>
              <a:t>Prior to post-conference, the evaluator identifies:</a:t>
            </a:r>
            <a:endParaRPr lang="en-US" sz="2200" dirty="0">
              <a:cs typeface="Calibri"/>
            </a:endParaRPr>
          </a:p>
          <a:p>
            <a:pPr lvl="1"/>
            <a:r>
              <a:rPr lang="en-US" sz="2200" dirty="0"/>
              <a:t>Area of Reinforcement (strength)</a:t>
            </a:r>
            <a:endParaRPr lang="en-US" sz="2200" dirty="0">
              <a:cs typeface="Calibri"/>
            </a:endParaRPr>
          </a:p>
          <a:p>
            <a:pPr lvl="1"/>
            <a:r>
              <a:rPr lang="en-US" sz="2200" dirty="0"/>
              <a:t>Area of Refinement (improvement)</a:t>
            </a:r>
            <a:endParaRPr lang="en-US" sz="2200" dirty="0">
              <a:cs typeface="Calibri"/>
            </a:endParaRPr>
          </a:p>
          <a:p>
            <a:r>
              <a:rPr lang="en-US" sz="2200" dirty="0">
                <a:cs typeface="Calibri"/>
              </a:rPr>
              <a:t>SLP shares any documents requested or desired</a:t>
            </a:r>
          </a:p>
          <a:p>
            <a:r>
              <a:rPr lang="en-US" sz="2200" dirty="0">
                <a:cs typeface="Calibri"/>
              </a:rPr>
              <a:t>Evaluator uses the Post-Conference Forms for IEP Meetings and Therapy Sessions</a:t>
            </a:r>
          </a:p>
          <a:p>
            <a:endParaRPr lang="en-US" dirty="0">
              <a:cs typeface="Calibri" panose="020F0502020204030204"/>
            </a:endParaRPr>
          </a:p>
          <a:p>
            <a:endParaRPr lang="en-US" dirty="0">
              <a:cs typeface="Calibri" panose="020F0502020204030204"/>
            </a:endParaRPr>
          </a:p>
        </p:txBody>
      </p:sp>
    </p:spTree>
    <p:extLst>
      <p:ext uri="{BB962C8B-B14F-4D97-AF65-F5344CB8AC3E}">
        <p14:creationId xmlns:p14="http://schemas.microsoft.com/office/powerpoint/2010/main" val="2262177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Preliminary Evaluation Conference</a:t>
            </a:r>
          </a:p>
        </p:txBody>
      </p:sp>
      <p:cxnSp>
        <p:nvCxnSpPr>
          <p:cNvPr id="10" name="Straight Connector 9" descr="This line is decorative." title="Line 5">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28E16B58-7148-475B-9D53-1997996A79EB}"/>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611965" y="2811104"/>
            <a:ext cx="4711627" cy="3215749"/>
          </a:xfrm>
        </p:spPr>
        <p:txBody>
          <a:bodyPr>
            <a:normAutofit/>
          </a:bodyPr>
          <a:lstStyle/>
          <a:p>
            <a:r>
              <a:rPr lang="en-US"/>
              <a:t>If there are 2 or more evaluators, they must reach consensus on all Indicator scores for the preliminary cycle</a:t>
            </a:r>
          </a:p>
          <a:p>
            <a:r>
              <a:rPr lang="en-US"/>
              <a:t>A preliminary evaluation conference with the SLP is held in the fall.</a:t>
            </a:r>
          </a:p>
          <a:p>
            <a:r>
              <a:rPr lang="en-US"/>
              <a:t>The evaluation chair will share the preliminary cycle scores with the SLP.</a:t>
            </a:r>
          </a:p>
        </p:txBody>
      </p:sp>
    </p:spTree>
    <p:extLst>
      <p:ext uri="{BB962C8B-B14F-4D97-AF65-F5344CB8AC3E}">
        <p14:creationId xmlns:p14="http://schemas.microsoft.com/office/powerpoint/2010/main" val="36803938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Professional Review</a:t>
            </a:r>
          </a:p>
        </p:txBody>
      </p:sp>
      <p:cxnSp>
        <p:nvCxnSpPr>
          <p:cNvPr id="10" name="Straight Connector 9" descr="This line is decorative." title="Line 6">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52407630-EC63-472D-A1F2-4DC223EAF7A8}"/>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716515" y="2682433"/>
            <a:ext cx="4711627" cy="3215749"/>
          </a:xfrm>
        </p:spPr>
        <p:txBody>
          <a:bodyPr vert="horz" lIns="0" tIns="0" rIns="0" bIns="0" rtlCol="0" anchor="t">
            <a:normAutofit/>
          </a:bodyPr>
          <a:lstStyle/>
          <a:p>
            <a:r>
              <a:rPr lang="en-US">
                <a:ea typeface="+mn-lt"/>
                <a:cs typeface="+mn-lt"/>
              </a:rPr>
              <a:t>The SLP will complete the Professional Self-Review to reflect on his or her professional performance</a:t>
            </a:r>
          </a:p>
          <a:p>
            <a:r>
              <a:rPr lang="en-US"/>
              <a:t>The principal or his/her designee will complete the Professionalism Scoring Rubric.</a:t>
            </a:r>
            <a:endParaRPr lang="en-US">
              <a:cs typeface="Calibri"/>
            </a:endParaRPr>
          </a:p>
          <a:p>
            <a:r>
              <a:rPr lang="en-US"/>
              <a:t>These ratings will be used for the Professionalism Domain of the South Carolina Speech-Language Rubric.</a:t>
            </a:r>
            <a:endParaRPr lang="en-US">
              <a:cs typeface="Calibri"/>
            </a:endParaRPr>
          </a:p>
        </p:txBody>
      </p:sp>
    </p:spTree>
    <p:extLst>
      <p:ext uri="{BB962C8B-B14F-4D97-AF65-F5344CB8AC3E}">
        <p14:creationId xmlns:p14="http://schemas.microsoft.com/office/powerpoint/2010/main" val="3581420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Final Evaluation Conference</a:t>
            </a:r>
          </a:p>
        </p:txBody>
      </p:sp>
      <p:cxnSp>
        <p:nvCxnSpPr>
          <p:cNvPr id="10" name="Straight Connector 9" descr="This line is decorative." title="Line 7">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560B24E4-D87D-481C-8C39-BA00B2AB2A09}"/>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716515" y="2682433"/>
            <a:ext cx="4711627" cy="3215749"/>
          </a:xfrm>
        </p:spPr>
        <p:txBody>
          <a:bodyPr>
            <a:normAutofit/>
          </a:bodyPr>
          <a:lstStyle/>
          <a:p>
            <a:r>
              <a:rPr lang="en-US"/>
              <a:t>If there are 2 or more evaluators, they must reach consensus on all Indicator scores for the final cycle.</a:t>
            </a:r>
          </a:p>
          <a:p>
            <a:r>
              <a:rPr lang="en-US"/>
              <a:t>A final evaluation conference is held with the SLP in the spring.</a:t>
            </a:r>
          </a:p>
          <a:p>
            <a:r>
              <a:rPr lang="en-US"/>
              <a:t>The evaluation chair will share the final cycle scores with the SLP.</a:t>
            </a:r>
          </a:p>
          <a:p>
            <a:endParaRPr lang="en-US"/>
          </a:p>
        </p:txBody>
      </p:sp>
    </p:spTree>
    <p:extLst>
      <p:ext uri="{BB962C8B-B14F-4D97-AF65-F5344CB8AC3E}">
        <p14:creationId xmlns:p14="http://schemas.microsoft.com/office/powerpoint/2010/main" val="8434718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318" y="1515555"/>
            <a:ext cx="3015335" cy="2107406"/>
          </a:xfrm>
        </p:spPr>
        <p:txBody>
          <a:bodyPr vert="horz" lIns="68580" tIns="34290" rIns="68580" bIns="34290" rtlCol="0" anchor="b">
            <a:normAutofit/>
          </a:bodyPr>
          <a:lstStyle/>
          <a:p>
            <a:pPr>
              <a:lnSpc>
                <a:spcPct val="90000"/>
              </a:lnSpc>
            </a:pPr>
            <a:br>
              <a:rPr lang="en-US" sz="3300" dirty="0">
                <a:solidFill>
                  <a:schemeClr val="bg2"/>
                </a:solidFill>
                <a:latin typeface="+mn-lt"/>
                <a:ea typeface="+mj-ea"/>
                <a:cs typeface="+mj-cs"/>
              </a:rPr>
            </a:br>
            <a:r>
              <a:rPr lang="en-US" sz="3300" dirty="0">
                <a:solidFill>
                  <a:schemeClr val="bg2"/>
                </a:solidFill>
                <a:latin typeface="+mn-lt"/>
                <a:ea typeface="+mj-ea"/>
                <a:cs typeface="+mj-cs"/>
              </a:rPr>
              <a:t>Evaluation Timeline and Results </a:t>
            </a:r>
          </a:p>
        </p:txBody>
      </p:sp>
    </p:spTree>
    <p:extLst>
      <p:ext uri="{BB962C8B-B14F-4D97-AF65-F5344CB8AC3E}">
        <p14:creationId xmlns:p14="http://schemas.microsoft.com/office/powerpoint/2010/main" val="1568026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850" y="467954"/>
            <a:ext cx="5915025" cy="689023"/>
          </a:xfrm>
        </p:spPr>
        <p:txBody>
          <a:bodyPr>
            <a:normAutofit/>
          </a:bodyPr>
          <a:lstStyle/>
          <a:p>
            <a:r>
              <a:rPr lang="en-US" kern="0" dirty="0">
                <a:solidFill>
                  <a:srgbClr val="009999"/>
                </a:solidFill>
                <a:latin typeface="Calibri" panose="020F0502020204030204" pitchFamily="34" charset="0"/>
              </a:rPr>
              <a:t>District Evaluation Timeline </a:t>
            </a:r>
            <a:endParaRPr lang="en-US" dirty="0">
              <a:solidFill>
                <a:srgbClr val="009999"/>
              </a:solidFill>
            </a:endParaRPr>
          </a:p>
        </p:txBody>
      </p:sp>
      <p:sp>
        <p:nvSpPr>
          <p:cNvPr id="3" name="Content Placeholder 2"/>
          <p:cNvSpPr>
            <a:spLocks noGrp="1"/>
          </p:cNvSpPr>
          <p:nvPr>
            <p:ph idx="1"/>
          </p:nvPr>
        </p:nvSpPr>
        <p:spPr>
          <a:xfrm>
            <a:off x="1420850" y="1791477"/>
            <a:ext cx="5915025" cy="3007110"/>
          </a:xfrm>
        </p:spPr>
        <p:txBody>
          <a:bodyPr/>
          <a:lstStyle/>
          <a:p>
            <a:pPr marL="192881" indent="-192881"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Orientation				Before Date </a:t>
            </a:r>
          </a:p>
          <a:p>
            <a:pPr marL="192881" indent="-192881"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Preliminary Evaluation Cycle	Before Date</a:t>
            </a:r>
          </a:p>
          <a:p>
            <a:pPr marL="192881" indent="-192881"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Final Evaluation Cycle			Before Date</a:t>
            </a:r>
          </a:p>
          <a:p>
            <a:endParaRPr lang="en-US" dirty="0"/>
          </a:p>
        </p:txBody>
      </p:sp>
      <p:sp>
        <p:nvSpPr>
          <p:cNvPr id="4" name="Slide Number Placeholder 3"/>
          <p:cNvSpPr>
            <a:spLocks noGrp="1"/>
          </p:cNvSpPr>
          <p:nvPr>
            <p:ph type="sldNum" sz="quarter" idx="12"/>
          </p:nvPr>
        </p:nvSpPr>
        <p:spPr/>
        <p:txBody>
          <a:bodyPr/>
          <a:lstStyle/>
          <a:p>
            <a:fld id="{6CB760E3-CF23-4BBB-B78C-9EBB949F0125}" type="slidenum">
              <a:rPr lang="en-US" smtClean="0"/>
              <a:t>36</a:t>
            </a:fld>
            <a:endParaRPr lang="en-US"/>
          </a:p>
        </p:txBody>
      </p:sp>
    </p:spTree>
    <p:extLst>
      <p:ext uri="{BB962C8B-B14F-4D97-AF65-F5344CB8AC3E}">
        <p14:creationId xmlns:p14="http://schemas.microsoft.com/office/powerpoint/2010/main" val="40582712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6811440" cy="633093"/>
          </a:xfrm>
        </p:spPr>
        <p:txBody>
          <a:bodyPr>
            <a:normAutofit/>
          </a:bodyPr>
          <a:lstStyle/>
          <a:p>
            <a:r>
              <a:rPr lang="en-US" kern="0" dirty="0">
                <a:solidFill>
                  <a:srgbClr val="009999"/>
                </a:solidFill>
                <a:latin typeface="Calibri" panose="020F0502020204030204" pitchFamily="34" charset="0"/>
              </a:rPr>
              <a:t>How are evaluation results used?</a:t>
            </a:r>
            <a:endParaRPr lang="en-US" dirty="0">
              <a:solidFill>
                <a:srgbClr val="009999"/>
              </a:solidFill>
            </a:endParaRPr>
          </a:p>
        </p:txBody>
      </p:sp>
      <p:sp>
        <p:nvSpPr>
          <p:cNvPr id="3" name="Content Placeholder 2"/>
          <p:cNvSpPr>
            <a:spLocks noGrp="1"/>
          </p:cNvSpPr>
          <p:nvPr>
            <p:ph idx="1"/>
          </p:nvPr>
        </p:nvSpPr>
        <p:spPr>
          <a:xfrm>
            <a:off x="645460" y="1795183"/>
            <a:ext cx="7765676" cy="2984744"/>
          </a:xfrm>
        </p:spPr>
        <p:txBody>
          <a:bodyPr>
            <a:noAutofit/>
          </a:bodyPr>
          <a:lstStyle/>
          <a:p>
            <a:pPr marL="0" indent="0">
              <a:buNone/>
            </a:pPr>
            <a:r>
              <a:rPr lang="en-US" sz="2000" b="1" dirty="0"/>
              <a:t>     Induction Formative Contract </a:t>
            </a:r>
          </a:p>
          <a:p>
            <a:pPr lvl="1"/>
            <a:r>
              <a:rPr lang="en-US" sz="2000" dirty="0"/>
              <a:t>Overall rating of “Met” or “Not Met”: Educator may be employed under an induction contract for up to, but not to exceed, three years. Educators may, at the discretion of the school district, be employed under another induction-contract or an annual contract, or they may be released from employment. </a:t>
            </a:r>
          </a:p>
          <a:p>
            <a:pPr marL="257175" lvl="1" indent="0">
              <a:buNone/>
            </a:pPr>
            <a:endParaRPr lang="en-US" sz="2000" dirty="0"/>
          </a:p>
          <a:p>
            <a:pPr marL="257175" lvl="1" indent="0">
              <a:buNone/>
            </a:pPr>
            <a:r>
              <a:rPr lang="en-US" sz="2000" b="1" dirty="0"/>
              <a:t>Continuing Formative Contract</a:t>
            </a:r>
          </a:p>
          <a:p>
            <a:pPr lvl="1"/>
            <a:r>
              <a:rPr lang="en-US" sz="2000" dirty="0"/>
              <a:t>Overall rating of “Met” or “Not Met”: Educators on a continuing contract must be evaluated on a continuous basis. The evaluation may be Formative, Summative, or Goals-Based at the discretion of the district. Continuing contract teachers who are recommended for Summative evaluation the following year must be notified in writing. </a:t>
            </a:r>
          </a:p>
        </p:txBody>
      </p:sp>
      <p:sp>
        <p:nvSpPr>
          <p:cNvPr id="4" name="Slide Number Placeholder 3"/>
          <p:cNvSpPr>
            <a:spLocks noGrp="1"/>
          </p:cNvSpPr>
          <p:nvPr>
            <p:ph type="sldNum" sz="quarter" idx="12"/>
          </p:nvPr>
        </p:nvSpPr>
        <p:spPr/>
        <p:txBody>
          <a:bodyPr/>
          <a:lstStyle/>
          <a:p>
            <a:fld id="{6CB760E3-CF23-4BBB-B78C-9EBB949F0125}" type="slidenum">
              <a:rPr lang="en-US" smtClean="0"/>
              <a:t>37</a:t>
            </a:fld>
            <a:endParaRPr lang="en-US"/>
          </a:p>
        </p:txBody>
      </p:sp>
    </p:spTree>
    <p:extLst>
      <p:ext uri="{BB962C8B-B14F-4D97-AF65-F5344CB8AC3E}">
        <p14:creationId xmlns:p14="http://schemas.microsoft.com/office/powerpoint/2010/main" val="23128504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6811440" cy="633093"/>
          </a:xfrm>
        </p:spPr>
        <p:txBody>
          <a:bodyPr>
            <a:normAutofit fontScale="90000"/>
          </a:bodyPr>
          <a:lstStyle/>
          <a:p>
            <a:r>
              <a:rPr lang="en-US" kern="0" dirty="0">
                <a:solidFill>
                  <a:srgbClr val="009999"/>
                </a:solidFill>
                <a:latin typeface="Calibri" panose="020F0502020204030204" pitchFamily="34" charset="0"/>
              </a:rPr>
              <a:t>How are evaluation results used? (Continued)</a:t>
            </a:r>
            <a:endParaRPr lang="en-US" dirty="0">
              <a:solidFill>
                <a:srgbClr val="009999"/>
              </a:solidFill>
            </a:endParaRPr>
          </a:p>
        </p:txBody>
      </p:sp>
      <p:sp>
        <p:nvSpPr>
          <p:cNvPr id="3" name="Content Placeholder 2"/>
          <p:cNvSpPr>
            <a:spLocks noGrp="1"/>
          </p:cNvSpPr>
          <p:nvPr>
            <p:ph idx="1"/>
          </p:nvPr>
        </p:nvSpPr>
        <p:spPr>
          <a:xfrm>
            <a:off x="645460" y="1795183"/>
            <a:ext cx="7765676" cy="2984744"/>
          </a:xfrm>
        </p:spPr>
        <p:txBody>
          <a:bodyPr>
            <a:noAutofit/>
          </a:bodyPr>
          <a:lstStyle/>
          <a:p>
            <a:pPr marL="0" indent="0">
              <a:buNone/>
            </a:pPr>
            <a:r>
              <a:rPr lang="en-US" sz="2000" b="1" dirty="0"/>
              <a:t>Annual Summative Contract</a:t>
            </a:r>
          </a:p>
          <a:p>
            <a:pPr lvl="1"/>
            <a:r>
              <a:rPr lang="en-US" sz="2000" dirty="0"/>
              <a:t>Overall rating of “Met,” satisfaction of local board and State Board of Education requirements for the professional teaching certificate: Educator is eligible for a continuing contract. </a:t>
            </a:r>
          </a:p>
          <a:p>
            <a:pPr lvl="1"/>
            <a:r>
              <a:rPr lang="en-US" sz="2000" dirty="0"/>
              <a:t>1</a:t>
            </a:r>
            <a:r>
              <a:rPr lang="en-US" sz="2000" baseline="30000" dirty="0"/>
              <a:t>st</a:t>
            </a:r>
            <a:r>
              <a:rPr lang="en-US" sz="2000" dirty="0"/>
              <a:t> attempt, overall rating of “Not Met”: Educator is eligible to attempt the formal evaluation one additional time during a subsequent academic year. A successful Summative evaluation is required to advance to a professional certificate. </a:t>
            </a:r>
          </a:p>
          <a:p>
            <a:pPr lvl="1"/>
            <a:r>
              <a:rPr lang="en-US" sz="2000" dirty="0"/>
              <a:t>2</a:t>
            </a:r>
            <a:r>
              <a:rPr lang="en-US" sz="2000" baseline="30000" dirty="0"/>
              <a:t>nd</a:t>
            </a:r>
            <a:r>
              <a:rPr lang="en-US" sz="2000" dirty="0"/>
              <a:t> attempt after a previous Annual Summative “Not Met”: </a:t>
            </a:r>
          </a:p>
          <a:p>
            <a:pPr lvl="2"/>
            <a:r>
              <a:rPr lang="en-US" altLang="en-US" sz="2000" dirty="0">
                <a:solidFill>
                  <a:srgbClr val="000000"/>
                </a:solidFill>
              </a:rPr>
              <a:t>Overall rating of “Met,” satisfaction of local board, and State Board of Education requirements for the professional teaching certificate: Educator is eligible for a continuing contract. </a:t>
            </a:r>
          </a:p>
          <a:p>
            <a:pPr lvl="2"/>
            <a:r>
              <a:rPr lang="en-US" altLang="en-US" sz="2000" dirty="0">
                <a:solidFill>
                  <a:srgbClr val="000000"/>
                </a:solidFill>
              </a:rPr>
              <a:t>Overall rating of “Not Met”: the state must suspend educator’s teaching certificate for a minimum of two years. Before reentry into the profession, educator will need to complete additional course work, as specified by the state, in order to have the certificate reinstated.</a:t>
            </a:r>
          </a:p>
        </p:txBody>
      </p:sp>
      <p:sp>
        <p:nvSpPr>
          <p:cNvPr id="4" name="Slide Number Placeholder 3"/>
          <p:cNvSpPr>
            <a:spLocks noGrp="1"/>
          </p:cNvSpPr>
          <p:nvPr>
            <p:ph type="sldNum" sz="quarter" idx="12"/>
          </p:nvPr>
        </p:nvSpPr>
        <p:spPr/>
        <p:txBody>
          <a:bodyPr/>
          <a:lstStyle/>
          <a:p>
            <a:fld id="{6CB760E3-CF23-4BBB-B78C-9EBB949F0125}" type="slidenum">
              <a:rPr lang="en-US" smtClean="0"/>
              <a:t>38</a:t>
            </a:fld>
            <a:endParaRPr lang="en-US"/>
          </a:p>
        </p:txBody>
      </p:sp>
    </p:spTree>
    <p:extLst>
      <p:ext uri="{BB962C8B-B14F-4D97-AF65-F5344CB8AC3E}">
        <p14:creationId xmlns:p14="http://schemas.microsoft.com/office/powerpoint/2010/main" val="26051381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486" y="1586141"/>
            <a:ext cx="5915025" cy="745629"/>
          </a:xfrm>
        </p:spPr>
        <p:txBody>
          <a:bodyPr>
            <a:normAutofit/>
          </a:bodyPr>
          <a:lstStyle/>
          <a:p>
            <a:r>
              <a:rPr lang="en-US" dirty="0">
                <a:solidFill>
                  <a:srgbClr val="009999"/>
                </a:solidFill>
              </a:rPr>
              <a:t>Wrap Up </a:t>
            </a:r>
          </a:p>
        </p:txBody>
      </p:sp>
      <p:sp>
        <p:nvSpPr>
          <p:cNvPr id="3" name="Content Placeholder 2"/>
          <p:cNvSpPr>
            <a:spLocks noGrp="1"/>
          </p:cNvSpPr>
          <p:nvPr>
            <p:ph idx="1"/>
          </p:nvPr>
        </p:nvSpPr>
        <p:spPr>
          <a:xfrm>
            <a:off x="1416276" y="2881645"/>
            <a:ext cx="5915025" cy="2742869"/>
          </a:xfrm>
        </p:spPr>
        <p:txBody>
          <a:bodyPr>
            <a:normAutofit lnSpcReduction="10000"/>
          </a:bodyPr>
          <a:lstStyle/>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School Evaluation Coordinator Name, Email </a:t>
            </a:r>
          </a:p>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District Evaluation Coordinator Name, Email </a:t>
            </a:r>
          </a:p>
          <a:p>
            <a:pPr marL="192881" indent="-192881" algn="ctr" fontAlgn="base">
              <a:lnSpc>
                <a:spcPct val="100000"/>
              </a:lnSpc>
              <a:spcBef>
                <a:spcPct val="20000"/>
              </a:spcBef>
              <a:spcAft>
                <a:spcPct val="0"/>
              </a:spcAft>
              <a:buClr>
                <a:srgbClr val="0D3E94"/>
              </a:buClr>
              <a:buNone/>
            </a:pP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Additional Resources</a:t>
            </a: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 </a:t>
            </a:r>
            <a:r>
              <a:rPr lang="en-US" altLang="en-US" sz="1800" kern="0" dirty="0">
                <a:solidFill>
                  <a:srgbClr val="000000"/>
                </a:solidFill>
                <a:latin typeface="Calibri" panose="020F0502020204030204" pitchFamily="34" charset="0"/>
                <a:hlinkClick r:id="rId3"/>
              </a:rPr>
              <a:t>www.sclead.org</a:t>
            </a: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hlinkClick r:id="rId4"/>
              </a:rPr>
              <a:t>https://ed.sc.gov/educators/educator-effectiveness/</a:t>
            </a: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hlinkClick r:id="rId5"/>
              </a:rPr>
              <a:t>https://ed.sc.gov/educators/school-and-district-administrators/certified-support-specialists/library-media-specialists/</a:t>
            </a: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endParaRPr lang="en-US" altLang="en-US" sz="1800" kern="0" dirty="0">
              <a:solidFill>
                <a:srgbClr val="000000"/>
              </a:solidFill>
              <a:latin typeface="Calibri" panose="020F0502020204030204" pitchFamily="34" charset="0"/>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39</a:t>
            </a:fld>
            <a:endParaRPr lang="en-US"/>
          </a:p>
        </p:txBody>
      </p:sp>
    </p:spTree>
    <p:extLst>
      <p:ext uri="{BB962C8B-B14F-4D97-AF65-F5344CB8AC3E}">
        <p14:creationId xmlns:p14="http://schemas.microsoft.com/office/powerpoint/2010/main" val="3905049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2FE9-4545-4788-A52D-F6D658F449BD}"/>
              </a:ext>
            </a:extLst>
          </p:cNvPr>
          <p:cNvSpPr>
            <a:spLocks noGrp="1"/>
          </p:cNvSpPr>
          <p:nvPr>
            <p:ph type="title"/>
          </p:nvPr>
        </p:nvSpPr>
        <p:spPr/>
        <p:txBody>
          <a:bodyPr/>
          <a:lstStyle/>
          <a:p>
            <a:r>
              <a:rPr lang="en-US">
                <a:latin typeface="Calibri"/>
                <a:cs typeface="Calibri"/>
              </a:rPr>
              <a:t>Objectives</a:t>
            </a:r>
            <a:endParaRPr lang="en-US"/>
          </a:p>
        </p:txBody>
      </p:sp>
      <p:sp>
        <p:nvSpPr>
          <p:cNvPr id="3" name="Content Placeholder 2">
            <a:extLst>
              <a:ext uri="{FF2B5EF4-FFF2-40B4-BE49-F238E27FC236}">
                <a16:creationId xmlns:a16="http://schemas.microsoft.com/office/drawing/2014/main" id="{576DE1D4-7960-435F-BAD5-DEE247137E27}"/>
              </a:ext>
            </a:extLst>
          </p:cNvPr>
          <p:cNvSpPr>
            <a:spLocks noGrp="1"/>
          </p:cNvSpPr>
          <p:nvPr>
            <p:ph idx="1"/>
          </p:nvPr>
        </p:nvSpPr>
        <p:spPr/>
        <p:txBody>
          <a:bodyPr vert="horz" lIns="0" tIns="0" rIns="0" bIns="0" rtlCol="0" anchor="t">
            <a:normAutofit/>
          </a:bodyPr>
          <a:lstStyle/>
          <a:p>
            <a:r>
              <a:rPr lang="en-US" sz="2500" dirty="0">
                <a:solidFill>
                  <a:schemeClr val="tx1"/>
                </a:solidFill>
                <a:ea typeface="+mn-lt"/>
                <a:cs typeface="+mn-lt"/>
              </a:rPr>
              <a:t>Understand the components of the South Carolina Speech Language Rubric</a:t>
            </a:r>
            <a:endParaRPr lang="en-US" sz="2500" dirty="0">
              <a:solidFill>
                <a:schemeClr val="tx1"/>
              </a:solidFill>
              <a:cs typeface="Calibri" panose="020F0502020204030204"/>
            </a:endParaRPr>
          </a:p>
          <a:p>
            <a:r>
              <a:rPr lang="en-US" sz="2500" dirty="0">
                <a:solidFill>
                  <a:schemeClr val="tx1"/>
                </a:solidFill>
                <a:ea typeface="+mn-lt"/>
                <a:cs typeface="+mn-lt"/>
              </a:rPr>
              <a:t>Develop an understanding of the evaluation process for speech-language professionals</a:t>
            </a:r>
            <a:endParaRPr lang="en-US" sz="2500" dirty="0">
              <a:solidFill>
                <a:schemeClr val="tx1"/>
              </a:solidFill>
            </a:endParaRPr>
          </a:p>
          <a:p>
            <a:r>
              <a:rPr lang="en-US" sz="2500" dirty="0">
                <a:solidFill>
                  <a:schemeClr val="tx1"/>
                </a:solidFill>
                <a:ea typeface="+mn-lt"/>
                <a:cs typeface="+mn-lt"/>
              </a:rPr>
              <a:t>Recognize appropriate sources of evidence for evaluating speech-language professionals</a:t>
            </a:r>
            <a:endParaRPr lang="en-US" sz="2500" dirty="0">
              <a:solidFill>
                <a:schemeClr val="tx1"/>
              </a:solidFill>
            </a:endParaRPr>
          </a:p>
          <a:p>
            <a:pPr marL="0" indent="0">
              <a:buNone/>
            </a:pPr>
            <a:endParaRPr lang="en-US" dirty="0">
              <a:cs typeface="Calibri"/>
            </a:endParaRPr>
          </a:p>
        </p:txBody>
      </p:sp>
    </p:spTree>
    <p:extLst>
      <p:ext uri="{BB962C8B-B14F-4D97-AF65-F5344CB8AC3E}">
        <p14:creationId xmlns:p14="http://schemas.microsoft.com/office/powerpoint/2010/main" val="1361727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7B64-35AA-4D4D-AC26-49E5FF0A8D5F}"/>
              </a:ext>
            </a:extLst>
          </p:cNvPr>
          <p:cNvSpPr>
            <a:spLocks noGrp="1"/>
          </p:cNvSpPr>
          <p:nvPr>
            <p:ph type="title"/>
          </p:nvPr>
        </p:nvSpPr>
        <p:spPr>
          <a:xfrm>
            <a:off x="830885" y="986239"/>
            <a:ext cx="7502400" cy="960457"/>
          </a:xfrm>
        </p:spPr>
        <p:txBody>
          <a:bodyPr>
            <a:normAutofit/>
          </a:bodyPr>
          <a:lstStyle/>
          <a:p>
            <a:pPr algn="ctr"/>
            <a:r>
              <a:rPr lang="en-US" dirty="0"/>
              <a:t>Resource Page (for Administrative use)</a:t>
            </a:r>
            <a:endParaRPr lang="en-US" u="sng" dirty="0"/>
          </a:p>
        </p:txBody>
      </p:sp>
      <p:sp>
        <p:nvSpPr>
          <p:cNvPr id="4" name="Content Placeholder 3">
            <a:extLst>
              <a:ext uri="{FF2B5EF4-FFF2-40B4-BE49-F238E27FC236}">
                <a16:creationId xmlns:a16="http://schemas.microsoft.com/office/drawing/2014/main" id="{4CF36EFD-2F21-4C6E-B932-5EFDE65708DE}"/>
              </a:ext>
            </a:extLst>
          </p:cNvPr>
          <p:cNvSpPr>
            <a:spLocks noGrp="1"/>
          </p:cNvSpPr>
          <p:nvPr>
            <p:ph idx="1"/>
          </p:nvPr>
        </p:nvSpPr>
        <p:spPr>
          <a:xfrm>
            <a:off x="820800" y="2179498"/>
            <a:ext cx="7502400" cy="3203906"/>
          </a:xfrm>
        </p:spPr>
        <p:txBody>
          <a:bodyPr>
            <a:normAutofit/>
          </a:bodyPr>
          <a:lstStyle/>
          <a:p>
            <a:pPr marL="0" indent="0">
              <a:buNone/>
            </a:pPr>
            <a:endParaRPr lang="en-US" dirty="0"/>
          </a:p>
          <a:p>
            <a:pPr marL="0" indent="0">
              <a:buNone/>
            </a:pPr>
            <a:r>
              <a:rPr lang="en-US" sz="3600" b="1" u="sng" dirty="0">
                <a:solidFill>
                  <a:schemeClr val="accent2"/>
                </a:solidFill>
              </a:rPr>
              <a:t>The following slides on contract levels are optional. Use at your discretion</a:t>
            </a:r>
            <a:endParaRPr lang="en-US" sz="3600" b="1" dirty="0">
              <a:solidFill>
                <a:schemeClr val="accent2"/>
              </a:solidFill>
            </a:endParaRPr>
          </a:p>
        </p:txBody>
      </p:sp>
    </p:spTree>
    <p:extLst>
      <p:ext uri="{BB962C8B-B14F-4D97-AF65-F5344CB8AC3E}">
        <p14:creationId xmlns:p14="http://schemas.microsoft.com/office/powerpoint/2010/main" val="2147265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This background is decorative." title="Background 4">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descr="This background is decorative." title="Background 5">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59089" y="877738"/>
            <a:ext cx="3114675" cy="2809875"/>
          </a:xfrm>
        </p:spPr>
        <p:txBody>
          <a:bodyPr vert="horz" lIns="91440" tIns="45720" rIns="91440" bIns="45720" rtlCol="0" anchor="b">
            <a:normAutofit/>
          </a:bodyPr>
          <a:lstStyle/>
          <a:p>
            <a:pPr defTabSz="914400">
              <a:lnSpc>
                <a:spcPct val="90000"/>
              </a:lnSpc>
            </a:pPr>
            <a:r>
              <a:rPr lang="en-US" sz="4700">
                <a:solidFill>
                  <a:schemeClr val="bg1">
                    <a:lumMod val="85000"/>
                    <a:lumOff val="15000"/>
                  </a:schemeClr>
                </a:solidFill>
                <a:latin typeface="+mj-lt"/>
                <a:ea typeface="+mj-ea"/>
                <a:cs typeface="+mj-cs"/>
              </a:rPr>
              <a:t>Educator</a:t>
            </a:r>
            <a:br>
              <a:rPr lang="en-US" sz="4700">
                <a:solidFill>
                  <a:schemeClr val="bg1">
                    <a:lumMod val="85000"/>
                    <a:lumOff val="15000"/>
                  </a:schemeClr>
                </a:solidFill>
                <a:latin typeface="+mj-lt"/>
                <a:ea typeface="+mj-ea"/>
                <a:cs typeface="+mj-cs"/>
              </a:rPr>
            </a:br>
            <a:r>
              <a:rPr lang="en-US" sz="4700" kern="1200">
                <a:solidFill>
                  <a:schemeClr val="bg1">
                    <a:lumMod val="85000"/>
                    <a:lumOff val="15000"/>
                  </a:schemeClr>
                </a:solidFill>
                <a:latin typeface="+mj-lt"/>
                <a:ea typeface="+mj-ea"/>
                <a:cs typeface="+mj-cs"/>
              </a:rPr>
              <a:t>Contract Levels</a:t>
            </a:r>
          </a:p>
        </p:txBody>
      </p:sp>
      <p:sp>
        <p:nvSpPr>
          <p:cNvPr id="3" name="Text Placeholder 2"/>
          <p:cNvSpPr>
            <a:spLocks noGrp="1"/>
          </p:cNvSpPr>
          <p:nvPr>
            <p:ph type="body" idx="1"/>
          </p:nvPr>
        </p:nvSpPr>
        <p:spPr>
          <a:xfrm>
            <a:off x="359089" y="3903274"/>
            <a:ext cx="2511171" cy="2380606"/>
          </a:xfrm>
        </p:spPr>
        <p:txBody>
          <a:bodyPr vert="horz" lIns="91440" tIns="45720" rIns="91440" bIns="45720" rtlCol="0" anchor="t">
            <a:normAutofit/>
          </a:bodyPr>
          <a:lstStyle/>
          <a:p>
            <a:pPr defTabSz="914400">
              <a:spcBef>
                <a:spcPts val="1000"/>
              </a:spcBef>
            </a:pPr>
            <a:r>
              <a:rPr lang="en-US" sz="1600">
                <a:solidFill>
                  <a:schemeClr val="bg1">
                    <a:lumMod val="85000"/>
                    <a:lumOff val="15000"/>
                  </a:schemeClr>
                </a:solidFill>
              </a:rPr>
              <a:t>Induction</a:t>
            </a:r>
            <a:r>
              <a:rPr lang="en-US" sz="1600" kern="1200">
                <a:solidFill>
                  <a:schemeClr val="bg1">
                    <a:lumMod val="85000"/>
                    <a:lumOff val="15000"/>
                  </a:schemeClr>
                </a:solidFill>
                <a:latin typeface="+mn-lt"/>
                <a:ea typeface="+mn-ea"/>
                <a:cs typeface="+mn-cs"/>
              </a:rPr>
              <a:t> Formative</a:t>
            </a:r>
            <a:endParaRPr lang="en-US" sz="1600" kern="1200">
              <a:solidFill>
                <a:schemeClr val="bg1">
                  <a:lumMod val="85000"/>
                  <a:lumOff val="15000"/>
                </a:schemeClr>
              </a:solidFill>
              <a:latin typeface="+mn-lt"/>
              <a:cs typeface="Calibri"/>
            </a:endParaRPr>
          </a:p>
          <a:p>
            <a:pPr defTabSz="914400">
              <a:spcBef>
                <a:spcPts val="1000"/>
              </a:spcBef>
            </a:pPr>
            <a:r>
              <a:rPr lang="en-US" sz="1600" kern="1200">
                <a:solidFill>
                  <a:schemeClr val="bg1">
                    <a:lumMod val="85000"/>
                    <a:lumOff val="15000"/>
                  </a:schemeClr>
                </a:solidFill>
                <a:latin typeface="+mn-lt"/>
                <a:ea typeface="+mn-ea"/>
                <a:cs typeface="+mn-cs"/>
              </a:rPr>
              <a:t>Annual &amp; Continuing Summative</a:t>
            </a:r>
            <a:endParaRPr lang="en-US" sz="1600" kern="1200">
              <a:solidFill>
                <a:schemeClr val="bg1">
                  <a:lumMod val="85000"/>
                  <a:lumOff val="15000"/>
                </a:schemeClr>
              </a:solidFill>
              <a:latin typeface="+mn-lt"/>
              <a:cs typeface="Calibri"/>
            </a:endParaRPr>
          </a:p>
          <a:p>
            <a:pPr defTabSz="914400">
              <a:spcBef>
                <a:spcPts val="1000"/>
              </a:spcBef>
            </a:pPr>
            <a:r>
              <a:rPr lang="en-US" sz="1600" kern="1200">
                <a:solidFill>
                  <a:schemeClr val="bg1">
                    <a:lumMod val="85000"/>
                    <a:lumOff val="15000"/>
                  </a:schemeClr>
                </a:solidFill>
                <a:latin typeface="+mn-lt"/>
                <a:ea typeface="+mn-ea"/>
                <a:cs typeface="+mn-cs"/>
              </a:rPr>
              <a:t>Annual Formative (Diagnostic Assistance)</a:t>
            </a:r>
            <a:endParaRPr lang="en-US" sz="1600" kern="1200">
              <a:solidFill>
                <a:schemeClr val="bg1">
                  <a:lumMod val="85000"/>
                  <a:lumOff val="15000"/>
                </a:schemeClr>
              </a:solidFill>
              <a:latin typeface="+mn-lt"/>
              <a:cs typeface="Calibri"/>
            </a:endParaRPr>
          </a:p>
          <a:p>
            <a:pPr defTabSz="914400">
              <a:spcBef>
                <a:spcPts val="1000"/>
              </a:spcBef>
            </a:pPr>
            <a:r>
              <a:rPr lang="en-US" sz="1600">
                <a:solidFill>
                  <a:schemeClr val="bg1">
                    <a:lumMod val="85000"/>
                    <a:lumOff val="15000"/>
                  </a:schemeClr>
                </a:solidFill>
                <a:cs typeface="Calibri"/>
              </a:rPr>
              <a:t>Continuing Formative</a:t>
            </a:r>
            <a:endParaRPr lang="en-US" sz="1600">
              <a:solidFill>
                <a:schemeClr val="bg1">
                  <a:lumMod val="85000"/>
                  <a:lumOff val="15000"/>
                </a:schemeClr>
              </a:solidFill>
            </a:endParaRPr>
          </a:p>
          <a:p>
            <a:pPr defTabSz="914400">
              <a:spcBef>
                <a:spcPts val="1000"/>
              </a:spcBef>
            </a:pPr>
            <a:r>
              <a:rPr lang="en-US" sz="1600" kern="1200">
                <a:solidFill>
                  <a:schemeClr val="bg1">
                    <a:lumMod val="85000"/>
                    <a:lumOff val="15000"/>
                  </a:schemeClr>
                </a:solidFill>
                <a:latin typeface="+mn-lt"/>
                <a:ea typeface="+mn-ea"/>
                <a:cs typeface="+mn-cs"/>
              </a:rPr>
              <a:t>Continuing &amp; Annual Goals-Based Evaluation</a:t>
            </a:r>
            <a:r>
              <a:rPr lang="en-US" sz="800" kern="1200">
                <a:solidFill>
                  <a:schemeClr val="bg1">
                    <a:lumMod val="85000"/>
                    <a:lumOff val="15000"/>
                  </a:schemeClr>
                </a:solidFill>
                <a:latin typeface="+mn-lt"/>
                <a:ea typeface="+mn-ea"/>
                <a:cs typeface="+mn-cs"/>
              </a:rPr>
              <a:t>s</a:t>
            </a:r>
            <a:endParaRPr lang="en-US" sz="800" kern="1200">
              <a:solidFill>
                <a:schemeClr val="bg1">
                  <a:lumMod val="85000"/>
                  <a:lumOff val="15000"/>
                </a:schemeClr>
              </a:solidFill>
              <a:latin typeface="+mn-lt"/>
              <a:cs typeface="Calibri"/>
            </a:endParaRPr>
          </a:p>
        </p:txBody>
      </p:sp>
      <p:pic>
        <p:nvPicPr>
          <p:cNvPr id="4" name="Picture 5" descr="A close up of a logo&#10;&#10;Description generated with high confidence">
            <a:extLst>
              <a:ext uri="{FF2B5EF4-FFF2-40B4-BE49-F238E27FC236}">
                <a16:creationId xmlns:a16="http://schemas.microsoft.com/office/drawing/2014/main" id="{CEE710A6-EECA-4753-9B49-2A3557994F6D}"/>
              </a:ext>
            </a:extLst>
          </p:cNvPr>
          <p:cNvPicPr>
            <a:picLocks noChangeAspect="1"/>
          </p:cNvPicPr>
          <p:nvPr/>
        </p:nvPicPr>
        <p:blipFill>
          <a:blip r:embed="rId3"/>
          <a:stretch>
            <a:fillRect/>
          </a:stretch>
        </p:blipFill>
        <p:spPr>
          <a:xfrm>
            <a:off x="5452299" y="3677062"/>
            <a:ext cx="3336580" cy="2713262"/>
          </a:xfrm>
          <a:prstGeom prst="rect">
            <a:avLst/>
          </a:prstGeom>
        </p:spPr>
      </p:pic>
    </p:spTree>
    <p:extLst>
      <p:ext uri="{BB962C8B-B14F-4D97-AF65-F5344CB8AC3E}">
        <p14:creationId xmlns:p14="http://schemas.microsoft.com/office/powerpoint/2010/main" val="33835625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This rectangle is decorative." title="Rectangle 1">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rPr>
              <a:t>Induction Formative</a:t>
            </a:r>
          </a:p>
        </p:txBody>
      </p:sp>
      <p:sp>
        <p:nvSpPr>
          <p:cNvPr id="11" name="Rectangle 10" descr="This rectangle is decorative." title="Rectangle 2">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descr="This rectangle is decorative." title="Rectangle 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descr="This rectangle is decorative." title="Rectangle 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89788" y="2717021"/>
            <a:ext cx="4525885" cy="3410824"/>
          </a:xfrm>
        </p:spPr>
        <p:txBody>
          <a:bodyPr anchor="ctr">
            <a:normAutofit/>
          </a:bodyPr>
          <a:lstStyle/>
          <a:p>
            <a:pPr marL="0" indent="0">
              <a:buNone/>
            </a:pPr>
            <a:r>
              <a:rPr lang="en-US" sz="1700"/>
              <a:t>Evaluation Team</a:t>
            </a:r>
          </a:p>
          <a:p>
            <a:r>
              <a:rPr lang="en-US" sz="1700"/>
              <a:t>Principal or trained administrative designee – Evaluation Chair</a:t>
            </a:r>
          </a:p>
          <a:p>
            <a:r>
              <a:rPr lang="en-US" sz="1700"/>
              <a:t>Certified, trained mentor – will NOT evaluate</a:t>
            </a:r>
          </a:p>
          <a:p>
            <a:pPr lvl="1"/>
            <a:r>
              <a:rPr lang="en-US" sz="1700"/>
              <a:t>Must met all certification requirements</a:t>
            </a:r>
          </a:p>
          <a:p>
            <a:pPr lvl="1"/>
            <a:r>
              <a:rPr lang="en-US" sz="1700"/>
              <a:t>Specifically matched to SLP</a:t>
            </a:r>
          </a:p>
          <a:p>
            <a:pPr lvl="1"/>
            <a:endParaRPr lang="en-US" sz="1700"/>
          </a:p>
          <a:p>
            <a:pPr marL="0" indent="0">
              <a:buNone/>
            </a:pPr>
            <a:r>
              <a:rPr lang="en-US" sz="1700"/>
              <a:t>Orientation</a:t>
            </a:r>
          </a:p>
          <a:p>
            <a:r>
              <a:rPr lang="en-US" sz="1700"/>
              <a:t>Written and oral explanations of Rubric, process, timeline, criteria, intended use of results, name of evaluator</a:t>
            </a:r>
          </a:p>
        </p:txBody>
      </p:sp>
      <p:sp>
        <p:nvSpPr>
          <p:cNvPr id="17" name="Rectangle 16" descr="This rectangle is decorative." title="Rectangle 5">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This is a decorative puzzle piece." title="Puzzle Piece"/>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10911232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6E65-8804-4535-A9FF-3E9FA007C756}"/>
              </a:ext>
            </a:extLst>
          </p:cNvPr>
          <p:cNvSpPr>
            <a:spLocks noGrp="1"/>
          </p:cNvSpPr>
          <p:nvPr>
            <p:ph type="title"/>
          </p:nvPr>
        </p:nvSpPr>
        <p:spPr/>
        <p:txBody>
          <a:bodyPr/>
          <a:lstStyle/>
          <a:p>
            <a:r>
              <a:rPr lang="en-US">
                <a:latin typeface="Calibri"/>
                <a:cs typeface="Calibri"/>
              </a:rPr>
              <a:t>Induction Formative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B6F7A174-69E5-4B8C-8580-A577CE4733D4}"/>
              </a:ext>
            </a:extLst>
          </p:cNvPr>
          <p:cNvSpPr>
            <a:spLocks noGrp="1"/>
          </p:cNvSpPr>
          <p:nvPr>
            <p:ph idx="1"/>
          </p:nvPr>
        </p:nvSpPr>
        <p:spPr>
          <a:xfrm>
            <a:off x="611250" y="1597503"/>
            <a:ext cx="7502400" cy="5120138"/>
          </a:xfrm>
        </p:spPr>
        <p:txBody>
          <a:bodyPr vert="horz" lIns="0" tIns="0" rIns="0" bIns="0" rtlCol="0" anchor="t">
            <a:normAutofit lnSpcReduction="10000"/>
          </a:bodyPr>
          <a:lstStyle/>
          <a:p>
            <a:r>
              <a:rPr lang="en-US">
                <a:cs typeface="Calibri"/>
              </a:rPr>
              <a:t>IEP Meetings</a:t>
            </a:r>
          </a:p>
          <a:p>
            <a:pPr lvl="1"/>
            <a:r>
              <a:rPr lang="en-US">
                <a:cs typeface="Calibri"/>
              </a:rPr>
              <a:t>Principal or trained administrative designee reviews records prior to pre-conference</a:t>
            </a:r>
          </a:p>
          <a:p>
            <a:pPr lvl="1"/>
            <a:r>
              <a:rPr lang="en-US">
                <a:cs typeface="Calibri"/>
              </a:rPr>
              <a:t>Principal or trained administrative designee conducts ≥ 1 observation of IEP meeting</a:t>
            </a:r>
          </a:p>
          <a:p>
            <a:pPr lvl="1"/>
            <a:endParaRPr lang="en-US">
              <a:cs typeface="Calibri"/>
            </a:endParaRPr>
          </a:p>
          <a:p>
            <a:r>
              <a:rPr lang="en-US">
                <a:cs typeface="Calibri"/>
              </a:rPr>
              <a:t>Therapy Sessions</a:t>
            </a:r>
          </a:p>
          <a:p>
            <a:pPr lvl="1"/>
            <a:r>
              <a:rPr lang="en-US">
                <a:cs typeface="Calibri"/>
              </a:rPr>
              <a:t>Principal or trained administrative designee conducts ≥ 1 observation of therapy session</a:t>
            </a:r>
          </a:p>
          <a:p>
            <a:pPr lvl="1"/>
            <a:endParaRPr lang="en-US">
              <a:cs typeface="Calibri"/>
            </a:endParaRPr>
          </a:p>
          <a:p>
            <a:r>
              <a:rPr lang="en-US">
                <a:cs typeface="Calibri"/>
              </a:rPr>
              <a:t>Observations include:</a:t>
            </a:r>
          </a:p>
          <a:p>
            <a:pPr lvl="1"/>
            <a:r>
              <a:rPr lang="en-US">
                <a:cs typeface="Calibri"/>
              </a:rPr>
              <a:t>Announced observation with pre-conference</a:t>
            </a:r>
          </a:p>
          <a:p>
            <a:pPr lvl="1"/>
            <a:r>
              <a:rPr lang="en-US">
                <a:cs typeface="Calibri"/>
              </a:rPr>
              <a:t>Post-observation conference with Areas of Refinement and Reinforcement</a:t>
            </a:r>
          </a:p>
          <a:p>
            <a:pPr lvl="1"/>
            <a:endParaRPr lang="en-US">
              <a:ea typeface="+mn-lt"/>
              <a:cs typeface="+mn-lt"/>
            </a:endParaRPr>
          </a:p>
          <a:p>
            <a:pPr indent="0"/>
            <a:r>
              <a:rPr lang="en-US">
                <a:ea typeface="+mn-lt"/>
                <a:cs typeface="+mn-lt"/>
              </a:rPr>
              <a:t>Preliminary Evaluation Conference</a:t>
            </a:r>
          </a:p>
          <a:p>
            <a:pPr lvl="1"/>
            <a:r>
              <a:rPr lang="en-US">
                <a:ea typeface="+mn-lt"/>
                <a:cs typeface="+mn-lt"/>
              </a:rPr>
              <a:t>SLP and evaluation chair meet for discussion and reflection. Preliminary cycle scores are shared.</a:t>
            </a:r>
            <a:endParaRPr lang="en-US"/>
          </a:p>
          <a:p>
            <a:pPr lvl="1"/>
            <a:endParaRPr lang="en-US">
              <a:cs typeface="Calibri"/>
            </a:endParaRPr>
          </a:p>
          <a:p>
            <a:pPr lvl="1"/>
            <a:endParaRPr lang="en-US">
              <a:cs typeface="Calibri"/>
            </a:endParaRPr>
          </a:p>
          <a:p>
            <a:pPr lvl="1"/>
            <a:endParaRPr lang="en-US">
              <a:cs typeface="Calibri"/>
            </a:endParaRPr>
          </a:p>
        </p:txBody>
      </p:sp>
    </p:spTree>
    <p:extLst>
      <p:ext uri="{BB962C8B-B14F-4D97-AF65-F5344CB8AC3E}">
        <p14:creationId xmlns:p14="http://schemas.microsoft.com/office/powerpoint/2010/main" val="165180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14137-D7D1-4A47-8FDC-FA0DA25AB8A6}"/>
              </a:ext>
            </a:extLst>
          </p:cNvPr>
          <p:cNvSpPr>
            <a:spLocks noGrp="1"/>
          </p:cNvSpPr>
          <p:nvPr>
            <p:ph type="title"/>
          </p:nvPr>
        </p:nvSpPr>
        <p:spPr>
          <a:xfrm>
            <a:off x="720075" y="978102"/>
            <a:ext cx="7941325" cy="1062644"/>
          </a:xfrm>
        </p:spPr>
        <p:txBody>
          <a:bodyPr anchor="b">
            <a:normAutofit/>
          </a:bodyPr>
          <a:lstStyle/>
          <a:p>
            <a:r>
              <a:rPr lang="en-US">
                <a:latin typeface="Calibri"/>
                <a:cs typeface="Calibri"/>
              </a:rPr>
              <a:t>Induction Formative</a:t>
            </a:r>
            <a:br>
              <a:rPr lang="en-US">
                <a:latin typeface="Calibri"/>
                <a:cs typeface="Calibri"/>
              </a:rPr>
            </a:br>
            <a:r>
              <a:rPr lang="en-US">
                <a:latin typeface="Calibri"/>
                <a:cs typeface="Calibri"/>
              </a:rPr>
              <a:t>Final Cycle</a:t>
            </a:r>
            <a:endParaRPr lang="en-US"/>
          </a:p>
        </p:txBody>
      </p:sp>
      <p:cxnSp>
        <p:nvCxnSpPr>
          <p:cNvPr id="10" name="Straight Connector 9" descr="This line is decorative." title="Line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A2ABD184-FB37-42DF-9840-99599421C3DF}"/>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a:extLst>
              <a:ext uri="{FF2B5EF4-FFF2-40B4-BE49-F238E27FC236}">
                <a16:creationId xmlns:a16="http://schemas.microsoft.com/office/drawing/2014/main" id="{0879F76F-DBAB-4B6C-BA30-141E8B807F74}"/>
              </a:ext>
            </a:extLst>
          </p:cNvPr>
          <p:cNvSpPr>
            <a:spLocks noGrp="1"/>
          </p:cNvSpPr>
          <p:nvPr>
            <p:ph idx="1"/>
          </p:nvPr>
        </p:nvSpPr>
        <p:spPr>
          <a:xfrm>
            <a:off x="3716515" y="2682433"/>
            <a:ext cx="4711627" cy="3215749"/>
          </a:xfrm>
        </p:spPr>
        <p:txBody>
          <a:bodyPr vert="horz" lIns="0" tIns="0" rIns="0" bIns="0" rtlCol="0" anchor="t">
            <a:normAutofit/>
          </a:bodyPr>
          <a:lstStyle/>
          <a:p>
            <a:pPr marL="0" indent="0" algn="just">
              <a:buNone/>
            </a:pPr>
            <a:r>
              <a:rPr lang="en-US" sz="2800">
                <a:ea typeface="+mn-lt"/>
                <a:cs typeface="+mn-lt"/>
              </a:rPr>
              <a:t>**Observation of IEP meeting can be waived at evaluator's discretion if all observation scores for preliminary cycle are proficient or above for the IEP meeting observation.</a:t>
            </a:r>
            <a:endParaRPr lang="en-US" sz="2800">
              <a:cs typeface="Calibri"/>
            </a:endParaRPr>
          </a:p>
        </p:txBody>
      </p:sp>
    </p:spTree>
    <p:extLst>
      <p:ext uri="{BB962C8B-B14F-4D97-AF65-F5344CB8AC3E}">
        <p14:creationId xmlns:p14="http://schemas.microsoft.com/office/powerpoint/2010/main" val="19329338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C277-8B39-4BC8-B5CA-727142D0F195}"/>
              </a:ext>
            </a:extLst>
          </p:cNvPr>
          <p:cNvSpPr>
            <a:spLocks noGrp="1"/>
          </p:cNvSpPr>
          <p:nvPr>
            <p:ph type="title"/>
          </p:nvPr>
        </p:nvSpPr>
        <p:spPr>
          <a:xfrm>
            <a:off x="820800" y="198878"/>
            <a:ext cx="7502400" cy="1108081"/>
          </a:xfrm>
        </p:spPr>
        <p:txBody>
          <a:bodyPr/>
          <a:lstStyle/>
          <a:p>
            <a:r>
              <a:rPr lang="en-US" dirty="0">
                <a:latin typeface="Calibri"/>
                <a:cs typeface="Calibri"/>
              </a:rPr>
              <a:t>Induction Formative</a:t>
            </a:r>
            <a:br>
              <a:rPr lang="en-US" dirty="0">
                <a:latin typeface="Calibri"/>
                <a:cs typeface="Calibri"/>
              </a:rPr>
            </a:br>
            <a:r>
              <a:rPr lang="en-US" dirty="0">
                <a:latin typeface="Calibri"/>
                <a:cs typeface="Calibri"/>
              </a:rPr>
              <a:t>Final Cycle </a:t>
            </a:r>
            <a:r>
              <a:rPr lang="en-US" dirty="0">
                <a:solidFill>
                  <a:schemeClr val="bg2"/>
                </a:solidFill>
                <a:latin typeface="Calibri"/>
                <a:cs typeface="Calibri"/>
              </a:rPr>
              <a:t>Slide 1</a:t>
            </a:r>
            <a:endParaRPr lang="en-US" dirty="0">
              <a:solidFill>
                <a:schemeClr val="bg2"/>
              </a:solidFill>
            </a:endParaRPr>
          </a:p>
        </p:txBody>
      </p:sp>
      <p:sp>
        <p:nvSpPr>
          <p:cNvPr id="3" name="Content Placeholder 2">
            <a:extLst>
              <a:ext uri="{FF2B5EF4-FFF2-40B4-BE49-F238E27FC236}">
                <a16:creationId xmlns:a16="http://schemas.microsoft.com/office/drawing/2014/main" id="{0BC81E97-89BB-44BC-A30F-DB59FE177E3E}"/>
              </a:ext>
            </a:extLst>
          </p:cNvPr>
          <p:cNvSpPr>
            <a:spLocks noGrp="1"/>
          </p:cNvSpPr>
          <p:nvPr>
            <p:ph idx="1"/>
          </p:nvPr>
        </p:nvSpPr>
        <p:spPr>
          <a:xfrm>
            <a:off x="820800" y="1545474"/>
            <a:ext cx="7502400" cy="4890101"/>
          </a:xfrm>
        </p:spPr>
        <p:txBody>
          <a:bodyPr vert="horz" lIns="0" tIns="0" rIns="0" bIns="0" rtlCol="0" anchor="t">
            <a:normAutofit/>
          </a:bodyPr>
          <a:lstStyle/>
          <a:p>
            <a:r>
              <a:rPr lang="en-US">
                <a:ea typeface="+mn-lt"/>
                <a:cs typeface="+mn-lt"/>
              </a:rPr>
              <a:t>IEP Meetings</a:t>
            </a:r>
            <a:endParaRPr lang="en-US">
              <a:cs typeface="Calibri"/>
            </a:endParaRPr>
          </a:p>
          <a:p>
            <a:pPr lvl="1"/>
            <a:r>
              <a:rPr lang="en-US">
                <a:ea typeface="+mn-lt"/>
                <a:cs typeface="+mn-lt"/>
              </a:rPr>
              <a:t>Principal or trained administrative designee conducts ≥ 1 observation of IEP meeting</a:t>
            </a:r>
          </a:p>
          <a:p>
            <a:pPr lvl="1"/>
            <a:endParaRPr lang="en-US">
              <a:ea typeface="+mn-lt"/>
              <a:cs typeface="+mn-lt"/>
            </a:endParaRPr>
          </a:p>
          <a:p>
            <a:r>
              <a:rPr lang="en-US">
                <a:ea typeface="+mn-lt"/>
                <a:cs typeface="+mn-lt"/>
              </a:rPr>
              <a:t>Therapy Sessions</a:t>
            </a:r>
          </a:p>
          <a:p>
            <a:pPr lvl="1"/>
            <a:r>
              <a:rPr lang="en-US">
                <a:ea typeface="+mn-lt"/>
                <a:cs typeface="+mn-lt"/>
              </a:rPr>
              <a:t>Principal or trained administrative designee conducts ≥ 1 observation of therapy session</a:t>
            </a:r>
          </a:p>
          <a:p>
            <a:pPr lvl="1"/>
            <a:endParaRPr lang="en-US">
              <a:ea typeface="+mn-lt"/>
              <a:cs typeface="+mn-lt"/>
            </a:endParaRPr>
          </a:p>
          <a:p>
            <a:r>
              <a:rPr lang="en-US">
                <a:ea typeface="+mn-lt"/>
                <a:cs typeface="+mn-lt"/>
              </a:rPr>
              <a:t>Observations include:</a:t>
            </a:r>
          </a:p>
          <a:p>
            <a:pPr lvl="1"/>
            <a:r>
              <a:rPr lang="en-US">
                <a:ea typeface="+mn-lt"/>
                <a:cs typeface="+mn-lt"/>
              </a:rPr>
              <a:t>Unannounced observation</a:t>
            </a:r>
          </a:p>
          <a:p>
            <a:pPr lvl="1"/>
            <a:r>
              <a:rPr lang="en-US">
                <a:ea typeface="+mn-lt"/>
                <a:cs typeface="+mn-lt"/>
              </a:rPr>
              <a:t>Post-observation conference with scores and Areas of Refinement and Reinforcement</a:t>
            </a:r>
          </a:p>
          <a:p>
            <a:pPr lvl="1"/>
            <a:endParaRPr lang="en-US">
              <a:ea typeface="+mn-lt"/>
              <a:cs typeface="+mn-lt"/>
            </a:endParaRPr>
          </a:p>
          <a:p>
            <a:r>
              <a:rPr lang="en-US">
                <a:ea typeface="+mn-lt"/>
                <a:cs typeface="+mn-lt"/>
              </a:rPr>
              <a:t>Final Evaluation Conference</a:t>
            </a:r>
          </a:p>
          <a:p>
            <a:pPr lvl="1"/>
            <a:r>
              <a:rPr lang="en-US">
                <a:ea typeface="+mn-lt"/>
                <a:cs typeface="+mn-lt"/>
              </a:rPr>
              <a:t>SLP and evaluation chair meet for discussion and reflection. Overall results are shared.</a:t>
            </a:r>
          </a:p>
          <a:p>
            <a:pPr lvl="1"/>
            <a:endParaRPr lang="en-US">
              <a:ea typeface="+mn-lt"/>
              <a:cs typeface="+mn-lt"/>
            </a:endParaRPr>
          </a:p>
          <a:p>
            <a:endParaRPr lang="en-US">
              <a:ea typeface="+mn-lt"/>
              <a:cs typeface="+mn-lt"/>
            </a:endParaRPr>
          </a:p>
        </p:txBody>
      </p:sp>
    </p:spTree>
    <p:extLst>
      <p:ext uri="{BB962C8B-B14F-4D97-AF65-F5344CB8AC3E}">
        <p14:creationId xmlns:p14="http://schemas.microsoft.com/office/powerpoint/2010/main" val="2244227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This rectangle is decorative." title="Rectangle 6">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&amp; Continuing Summative</a:t>
            </a:r>
            <a:endParaRPr lang="en-US">
              <a:solidFill>
                <a:srgbClr val="FFFFFF"/>
              </a:solidFill>
            </a:endParaRPr>
          </a:p>
        </p:txBody>
      </p:sp>
      <p:sp>
        <p:nvSpPr>
          <p:cNvPr id="11" name="Rectangle 10" descr="This rectangle is decorative." titl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descr="This rectangle is decorative." title="Rectangle 8">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descr="This rectangle is decorative." title="Rectangle 9">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89788" y="2717021"/>
            <a:ext cx="4525885" cy="3410824"/>
          </a:xfrm>
        </p:spPr>
        <p:txBody>
          <a:bodyPr vert="horz" lIns="0" tIns="0" rIns="0" bIns="0" rtlCol="0" anchor="ctr">
            <a:normAutofit/>
          </a:bodyPr>
          <a:lstStyle/>
          <a:p>
            <a:pPr marL="0" indent="0">
              <a:buNone/>
            </a:pPr>
            <a:r>
              <a:rPr lang="en-US" sz="1200">
                <a:cs typeface="Calibri"/>
              </a:rPr>
              <a:t>Summative Evaluation Policy</a:t>
            </a:r>
            <a:endParaRPr lang="en-US" sz="1200"/>
          </a:p>
          <a:p>
            <a:r>
              <a:rPr lang="en-US" sz="1200">
                <a:cs typeface="Calibri" panose="020F0502020204030204"/>
              </a:rPr>
              <a:t>SLPs on a Continuing contract must be notified in writing on or before date contracts are issued and must include reason and description of process.</a:t>
            </a:r>
          </a:p>
          <a:p>
            <a:pPr marL="0" indent="0">
              <a:buNone/>
            </a:pPr>
            <a:endParaRPr lang="en-US" sz="1200"/>
          </a:p>
          <a:p>
            <a:pPr marL="0" indent="0">
              <a:buNone/>
            </a:pPr>
            <a:r>
              <a:rPr lang="en-US" sz="1200"/>
              <a:t>Evaluation Team</a:t>
            </a:r>
            <a:endParaRPr lang="en-US" sz="1200">
              <a:cs typeface="Calibri"/>
            </a:endParaRPr>
          </a:p>
          <a:p>
            <a:r>
              <a:rPr lang="en-US" sz="1200"/>
              <a:t>Principal or trained administrative designee</a:t>
            </a:r>
            <a:endParaRPr lang="en-US" sz="1200">
              <a:cs typeface="Calibri" panose="020F0502020204030204"/>
            </a:endParaRPr>
          </a:p>
          <a:p>
            <a:r>
              <a:rPr lang="en-US" sz="1200">
                <a:cs typeface="Calibri" panose="020F0502020204030204"/>
              </a:rPr>
              <a:t>Trained content expert (preferably a certified SLP; if not available, a certified special education educator may be appointed)</a:t>
            </a:r>
          </a:p>
          <a:p>
            <a:r>
              <a:rPr lang="en-US" sz="1200">
                <a:cs typeface="Calibri" panose="020F0502020204030204"/>
              </a:rPr>
              <a:t>Highly consequential formal evaluations - 3-member team</a:t>
            </a:r>
          </a:p>
          <a:p>
            <a:endParaRPr lang="en-US" sz="1200">
              <a:cs typeface="Calibri" panose="020F0502020204030204"/>
            </a:endParaRPr>
          </a:p>
          <a:p>
            <a:pPr marL="0" indent="0">
              <a:buNone/>
            </a:pPr>
            <a:r>
              <a:rPr lang="en-US" sz="1200"/>
              <a:t>Orientation</a:t>
            </a:r>
            <a:endParaRPr lang="en-US" sz="1200">
              <a:cs typeface="Calibri"/>
            </a:endParaRPr>
          </a:p>
          <a:p>
            <a:r>
              <a:rPr lang="en-US" sz="1200"/>
              <a:t>Written and oral explanations of Rubric, process, </a:t>
            </a:r>
          </a:p>
          <a:p>
            <a:pPr marL="0" indent="0">
              <a:buNone/>
            </a:pPr>
            <a:r>
              <a:rPr lang="en-US" sz="1200"/>
              <a:t>    timeline, criteria, intended use of results</a:t>
            </a:r>
            <a:endParaRPr lang="en-US" sz="1200">
              <a:cs typeface="Calibri"/>
            </a:endParaRPr>
          </a:p>
        </p:txBody>
      </p:sp>
      <p:sp>
        <p:nvSpPr>
          <p:cNvPr id="17" name="Rectangle 16" descr="This rectangle is decorative." title="Rectangle 10">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This puzzle piece is decorative." title="Puzzle Piece 4"/>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4918593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AB1E-AD6D-4168-B12C-AE935FD3C684}"/>
              </a:ext>
            </a:extLst>
          </p:cNvPr>
          <p:cNvSpPr>
            <a:spLocks noGrp="1"/>
          </p:cNvSpPr>
          <p:nvPr>
            <p:ph type="title"/>
          </p:nvPr>
        </p:nvSpPr>
        <p:spPr/>
        <p:txBody>
          <a:bodyPr/>
          <a:lstStyle/>
          <a:p>
            <a:r>
              <a:rPr lang="en-US">
                <a:latin typeface="Calibri"/>
                <a:cs typeface="Calibri"/>
              </a:rPr>
              <a:t>Annual &amp; Continuing Summative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D7C8F5A2-74AC-43CA-B733-DCC5C4DF33BB}"/>
              </a:ext>
            </a:extLst>
          </p:cNvPr>
          <p:cNvSpPr>
            <a:spLocks noGrp="1"/>
          </p:cNvSpPr>
          <p:nvPr>
            <p:ph idx="1"/>
          </p:nvPr>
        </p:nvSpPr>
        <p:spPr>
          <a:xfrm>
            <a:off x="477900" y="1713689"/>
            <a:ext cx="7502400" cy="4810365"/>
          </a:xfrm>
        </p:spPr>
        <p:txBody>
          <a:bodyPr vert="horz" lIns="0" tIns="0" rIns="0" bIns="0" rtlCol="0" anchor="t">
            <a:normAutofit/>
          </a:bodyPr>
          <a:lstStyle/>
          <a:p>
            <a:r>
              <a:rPr lang="en-US">
                <a:cs typeface="Calibri"/>
              </a:rPr>
              <a:t>IEP Meetings</a:t>
            </a:r>
          </a:p>
          <a:p>
            <a:pPr lvl="1"/>
            <a:r>
              <a:rPr lang="en-US">
                <a:cs typeface="Calibri"/>
              </a:rPr>
              <a:t>Evaluator reviews records prior to pre-conference</a:t>
            </a:r>
          </a:p>
          <a:p>
            <a:pPr lvl="1"/>
            <a:r>
              <a:rPr lang="en-US">
                <a:cs typeface="Calibri"/>
              </a:rPr>
              <a:t>1 team member conducts ≥ 1 observation of IEP meeting</a:t>
            </a:r>
          </a:p>
          <a:p>
            <a:pPr lvl="1"/>
            <a:endParaRPr lang="en-US">
              <a:cs typeface="Calibri"/>
            </a:endParaRPr>
          </a:p>
          <a:p>
            <a:pPr indent="0"/>
            <a:r>
              <a:rPr lang="en-US">
                <a:cs typeface="Calibri"/>
              </a:rPr>
              <a:t>Therapy Sessions</a:t>
            </a:r>
          </a:p>
          <a:p>
            <a:pPr lvl="1"/>
            <a:r>
              <a:rPr lang="en-US">
                <a:cs typeface="Calibri"/>
              </a:rPr>
              <a:t>Other team member conducts ≥ 1 observation of therapy session</a:t>
            </a:r>
          </a:p>
          <a:p>
            <a:pPr lvl="1"/>
            <a:endParaRPr lang="en-US">
              <a:cs typeface="Calibri"/>
            </a:endParaRPr>
          </a:p>
          <a:p>
            <a:pPr indent="0"/>
            <a:r>
              <a:rPr lang="en-US">
                <a:cs typeface="Calibri"/>
              </a:rPr>
              <a:t>Observations include:</a:t>
            </a:r>
          </a:p>
          <a:p>
            <a:pPr lvl="1"/>
            <a:r>
              <a:rPr lang="en-US">
                <a:cs typeface="Calibri"/>
              </a:rPr>
              <a:t>Announced observation with pre-conference</a:t>
            </a:r>
          </a:p>
          <a:p>
            <a:pPr lvl="1"/>
            <a:r>
              <a:rPr lang="en-US">
                <a:cs typeface="Calibri"/>
              </a:rPr>
              <a:t>Post-observation conference with Areas of Refinement and Reinforcement</a:t>
            </a:r>
          </a:p>
          <a:p>
            <a:pPr lvl="1"/>
            <a:endParaRPr lang="en-US">
              <a:cs typeface="Calibri"/>
            </a:endParaRPr>
          </a:p>
          <a:p>
            <a:pPr indent="0"/>
            <a:r>
              <a:rPr lang="en-US">
                <a:cs typeface="Calibri"/>
              </a:rPr>
              <a:t>Consensus Meeting</a:t>
            </a:r>
          </a:p>
          <a:p>
            <a:pPr indent="0"/>
            <a:r>
              <a:rPr lang="en-US">
                <a:cs typeface="Calibri"/>
              </a:rPr>
              <a:t>Preliminary Evaluation Conference</a:t>
            </a:r>
          </a:p>
          <a:p>
            <a:pPr lvl="1"/>
            <a:r>
              <a:rPr lang="en-US">
                <a:cs typeface="Calibri"/>
              </a:rPr>
              <a:t>SLP and evaluation chair meet for discussion and reflection. Preliminary cycle scores are shared.</a:t>
            </a:r>
          </a:p>
          <a:p>
            <a:pPr lvl="1"/>
            <a:endParaRPr lang="en-US">
              <a:cs typeface="Calibri"/>
            </a:endParaRPr>
          </a:p>
          <a:p>
            <a:endParaRPr lang="en-US">
              <a:cs typeface="Calibri"/>
            </a:endParaRPr>
          </a:p>
        </p:txBody>
      </p:sp>
    </p:spTree>
    <p:extLst>
      <p:ext uri="{BB962C8B-B14F-4D97-AF65-F5344CB8AC3E}">
        <p14:creationId xmlns:p14="http://schemas.microsoft.com/office/powerpoint/2010/main" val="29100804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11">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B0B047-BAEA-4165-9923-28A52E0F1C8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Formative (Diagnostic Assistance)</a:t>
            </a:r>
            <a:br>
              <a:rPr lang="en-US">
                <a:latin typeface="Calibri"/>
                <a:cs typeface="Calibri"/>
              </a:rPr>
            </a:br>
            <a:r>
              <a:rPr lang="en-US" sz="2800">
                <a:solidFill>
                  <a:srgbClr val="FFFFFF"/>
                </a:solidFill>
                <a:latin typeface="Calibri"/>
                <a:cs typeface="Calibri"/>
              </a:rPr>
              <a:t> cont.</a:t>
            </a:r>
            <a:endParaRPr lang="en-US" sz="2800">
              <a:solidFill>
                <a:srgbClr val="FFFFFF"/>
              </a:solidFill>
            </a:endParaRPr>
          </a:p>
        </p:txBody>
      </p:sp>
      <p:sp>
        <p:nvSpPr>
          <p:cNvPr id="12" name="Rectangle 11" descr="This rectangle is decorative." title="Rectangle 12">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49BF71-1726-42DD-94B3-2300AB7826AC}"/>
              </a:ext>
            </a:extLst>
          </p:cNvPr>
          <p:cNvSpPr>
            <a:spLocks noGrp="1"/>
          </p:cNvSpPr>
          <p:nvPr>
            <p:ph idx="1"/>
          </p:nvPr>
        </p:nvSpPr>
        <p:spPr>
          <a:xfrm>
            <a:off x="345374" y="2156305"/>
            <a:ext cx="5000336" cy="4374106"/>
          </a:xfrm>
        </p:spPr>
        <p:txBody>
          <a:bodyPr vert="horz" lIns="0" tIns="0" rIns="0" bIns="0" rtlCol="0" anchor="ctr">
            <a:noAutofit/>
          </a:bodyPr>
          <a:lstStyle/>
          <a:p>
            <a:endParaRPr lang="en-US" sz="1050">
              <a:cs typeface="Calibri"/>
            </a:endParaRPr>
          </a:p>
          <a:p>
            <a:r>
              <a:rPr lang="en-US" sz="2000">
                <a:cs typeface="Calibri"/>
              </a:rPr>
              <a:t>Evaluation Team</a:t>
            </a:r>
          </a:p>
          <a:p>
            <a:pPr lvl="1"/>
            <a:r>
              <a:rPr lang="en-US" sz="2000">
                <a:cs typeface="Calibri"/>
              </a:rPr>
              <a:t>Principal or administrative designee, trained content expert, mentor</a:t>
            </a:r>
          </a:p>
          <a:p>
            <a:pPr lvl="1"/>
            <a:r>
              <a:rPr lang="en-US" sz="2000">
                <a:cs typeface="Calibri"/>
              </a:rPr>
              <a:t>Trained content expert should be an SLP or trained, certified special education educator</a:t>
            </a:r>
          </a:p>
          <a:p>
            <a:pPr lvl="1"/>
            <a:endParaRPr lang="en-US" sz="2000">
              <a:cs typeface="Calibri"/>
            </a:endParaRPr>
          </a:p>
          <a:p>
            <a:r>
              <a:rPr lang="en-US" sz="2000">
                <a:cs typeface="Calibri"/>
              </a:rPr>
              <a:t>Orientation</a:t>
            </a:r>
          </a:p>
          <a:p>
            <a:pPr lvl="1"/>
            <a:r>
              <a:rPr lang="en-US" sz="2000">
                <a:cs typeface="Calibri"/>
              </a:rPr>
              <a:t>Includes written and oral explanations of the rubric, evaluation process, timeline, criteria, and intended use of results</a:t>
            </a:r>
          </a:p>
          <a:p>
            <a:pPr lvl="1"/>
            <a:endParaRPr lang="en-US" sz="800">
              <a:cs typeface="Calibri"/>
            </a:endParaRPr>
          </a:p>
        </p:txBody>
      </p:sp>
      <p:sp>
        <p:nvSpPr>
          <p:cNvPr id="18" name="Rectangle 17" descr="This rectangle is decorative." title="Rectangle 15">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close up of a logo&#10;&#10;Description generated with high confidence">
            <a:extLst>
              <a:ext uri="{FF2B5EF4-FFF2-40B4-BE49-F238E27FC236}">
                <a16:creationId xmlns:a16="http://schemas.microsoft.com/office/drawing/2014/main" id="{B48D0B55-3E95-49C5-B6FB-01008711B4D3}"/>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20449350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47B4E-B17E-428F-8542-3FC618CA7ECB}"/>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7F08E5EB-7F14-4466-B382-EC1D3674496A}"/>
              </a:ext>
            </a:extLst>
          </p:cNvPr>
          <p:cNvSpPr>
            <a:spLocks noGrp="1"/>
          </p:cNvSpPr>
          <p:nvPr>
            <p:ph idx="1"/>
          </p:nvPr>
        </p:nvSpPr>
        <p:spPr/>
        <p:txBody>
          <a:bodyPr vert="horz" lIns="0" tIns="0" rIns="0" bIns="0" rtlCol="0" anchor="t">
            <a:normAutofit fontScale="92500" lnSpcReduction="10000"/>
          </a:bodyPr>
          <a:lstStyle/>
          <a:p>
            <a:r>
              <a:rPr lang="en-US">
                <a:ea typeface="+mn-lt"/>
                <a:cs typeface="+mn-lt"/>
              </a:rPr>
              <a:t>IEP Meetings</a:t>
            </a:r>
          </a:p>
          <a:p>
            <a:pPr lvl="1"/>
            <a:r>
              <a:rPr lang="en-US">
                <a:ea typeface="+mn-lt"/>
                <a:cs typeface="+mn-lt"/>
              </a:rPr>
              <a:t>Evaluator reviews records prior to pre-conference</a:t>
            </a:r>
          </a:p>
          <a:p>
            <a:pPr lvl="1"/>
            <a:r>
              <a:rPr lang="en-US">
                <a:ea typeface="+mn-lt"/>
                <a:cs typeface="+mn-lt"/>
              </a:rPr>
              <a:t>1 team member conducts ≥ 1 observation of IEP meeting</a:t>
            </a:r>
          </a:p>
          <a:p>
            <a:pPr lvl="1"/>
            <a:endParaRPr lang="en-US">
              <a:ea typeface="+mn-lt"/>
              <a:cs typeface="+mn-lt"/>
            </a:endParaRPr>
          </a:p>
          <a:p>
            <a:pPr indent="0"/>
            <a:r>
              <a:rPr lang="en-US">
                <a:ea typeface="+mn-lt"/>
                <a:cs typeface="+mn-lt"/>
              </a:rPr>
              <a:t>Therapy Sessions</a:t>
            </a:r>
          </a:p>
          <a:p>
            <a:pPr lvl="1"/>
            <a:r>
              <a:rPr lang="en-US">
                <a:ea typeface="+mn-lt"/>
                <a:cs typeface="+mn-lt"/>
              </a:rPr>
              <a:t>Other team member conducts ≥ 1 observation of therapy session</a:t>
            </a:r>
          </a:p>
          <a:p>
            <a:pPr lvl="1"/>
            <a:endParaRPr lang="en-US">
              <a:ea typeface="+mn-lt"/>
              <a:cs typeface="+mn-lt"/>
            </a:endParaRPr>
          </a:p>
          <a:p>
            <a:pPr indent="0"/>
            <a:r>
              <a:rPr lang="en-US">
                <a:ea typeface="+mn-lt"/>
                <a:cs typeface="+mn-lt"/>
              </a:rPr>
              <a:t>Observations include:</a:t>
            </a:r>
          </a:p>
          <a:p>
            <a:pPr lvl="1"/>
            <a:r>
              <a:rPr lang="en-US">
                <a:ea typeface="+mn-lt"/>
                <a:cs typeface="+mn-lt"/>
              </a:rPr>
              <a:t>Announced observation with pre-conference</a:t>
            </a:r>
          </a:p>
          <a:p>
            <a:pPr lvl="1"/>
            <a:r>
              <a:rPr lang="en-US">
                <a:ea typeface="+mn-lt"/>
                <a:cs typeface="+mn-lt"/>
              </a:rPr>
              <a:t>Post-observation conference with Areas of Refinement and Reinforcement</a:t>
            </a:r>
          </a:p>
          <a:p>
            <a:pPr lvl="1"/>
            <a:endParaRPr lang="en-US">
              <a:ea typeface="+mn-lt"/>
              <a:cs typeface="+mn-lt"/>
            </a:endParaRPr>
          </a:p>
          <a:p>
            <a:pPr indent="0"/>
            <a:r>
              <a:rPr lang="en-US">
                <a:ea typeface="+mn-lt"/>
                <a:cs typeface="+mn-lt"/>
              </a:rPr>
              <a:t>Consensus Meeting</a:t>
            </a:r>
          </a:p>
          <a:p>
            <a:pPr indent="0"/>
            <a:r>
              <a:rPr lang="en-US">
                <a:ea typeface="+mn-lt"/>
                <a:cs typeface="+mn-lt"/>
              </a:rPr>
              <a:t>Preliminary Evaluation Conference</a:t>
            </a:r>
          </a:p>
          <a:p>
            <a:pPr lvl="1"/>
            <a:r>
              <a:rPr lang="en-US">
                <a:ea typeface="+mn-lt"/>
                <a:cs typeface="+mn-lt"/>
              </a:rPr>
              <a:t>SLP and evaluation chair meet for discussion and reflection. Preliminary cycle scores are shared.</a:t>
            </a:r>
          </a:p>
          <a:p>
            <a:pPr lvl="1"/>
            <a:endParaRPr lang="en-US">
              <a:ea typeface="+mn-lt"/>
              <a:cs typeface="+mn-lt"/>
            </a:endParaRPr>
          </a:p>
        </p:txBody>
      </p:sp>
    </p:spTree>
    <p:extLst>
      <p:ext uri="{BB962C8B-B14F-4D97-AF65-F5344CB8AC3E}">
        <p14:creationId xmlns:p14="http://schemas.microsoft.com/office/powerpoint/2010/main" val="631979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469928"/>
            <a:ext cx="7502400" cy="542101"/>
          </a:xfrm>
        </p:spPr>
        <p:txBody>
          <a:bodyPr/>
          <a:lstStyle/>
          <a:p>
            <a:r>
              <a:rPr lang="en-US"/>
              <a:t>Who is Evaluated?</a:t>
            </a:r>
          </a:p>
        </p:txBody>
      </p:sp>
      <p:pic>
        <p:nvPicPr>
          <p:cNvPr id="4" name="Picture 3" descr="This is a picture of a puzzle piece." title="Puzzle Piece">
            <a:extLs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408190" y="4908036"/>
            <a:ext cx="2486025" cy="1896254"/>
          </a:xfrm>
          <a:prstGeom prst="rect">
            <a:avLst/>
          </a:prstGeom>
        </p:spPr>
      </p:pic>
      <p:sp>
        <p:nvSpPr>
          <p:cNvPr id="3" name="Content Placeholder 2"/>
          <p:cNvSpPr>
            <a:spLocks noGrp="1"/>
          </p:cNvSpPr>
          <p:nvPr>
            <p:ph idx="1"/>
          </p:nvPr>
        </p:nvSpPr>
        <p:spPr>
          <a:xfrm>
            <a:off x="433552" y="1012029"/>
            <a:ext cx="8276896" cy="4748699"/>
          </a:xfrm>
        </p:spPr>
        <p:txBody>
          <a:bodyPr vert="horz" lIns="0" tIns="0" rIns="0" bIns="0" rtlCol="0" anchor="t">
            <a:normAutofit/>
          </a:bodyPr>
          <a:lstStyle/>
          <a:p>
            <a:pPr marL="0" indent="0">
              <a:buNone/>
            </a:pPr>
            <a:endParaRPr lang="en-US" sz="2500" dirty="0">
              <a:solidFill>
                <a:schemeClr val="tx1"/>
              </a:solidFill>
            </a:endParaRPr>
          </a:p>
          <a:p>
            <a:pPr marL="0" indent="0">
              <a:buNone/>
            </a:pPr>
            <a:r>
              <a:rPr lang="en-US" sz="2500" dirty="0">
                <a:solidFill>
                  <a:schemeClr val="tx1"/>
                </a:solidFill>
              </a:rPr>
              <a:t>For evaluation purposes, the te</a:t>
            </a:r>
            <a:r>
              <a:rPr lang="en-US" sz="2500" dirty="0"/>
              <a:t>rm </a:t>
            </a:r>
            <a:r>
              <a:rPr lang="en-US" sz="2500" dirty="0">
                <a:solidFill>
                  <a:schemeClr val="accent1"/>
                </a:solidFill>
              </a:rPr>
              <a:t>Speech-Language Professional (SLP) </a:t>
            </a:r>
            <a:r>
              <a:rPr lang="en-US" sz="2500" dirty="0">
                <a:solidFill>
                  <a:schemeClr val="tx1"/>
                </a:solidFill>
              </a:rPr>
              <a:t>will refer to any individual who is employed in this professional capacity by a South Carolina public school district and who:</a:t>
            </a:r>
            <a:endParaRPr lang="en-US" sz="2500" dirty="0">
              <a:solidFill>
                <a:schemeClr val="tx1"/>
              </a:solidFill>
              <a:cs typeface="Calibri"/>
            </a:endParaRPr>
          </a:p>
          <a:p>
            <a:r>
              <a:rPr lang="en-US" sz="2500" dirty="0">
                <a:solidFill>
                  <a:schemeClr val="tx1"/>
                </a:solidFill>
              </a:rPr>
              <a:t>Holds a South Carolina Department of Education certification as a speech-language therapist or pathologist;</a:t>
            </a:r>
            <a:endParaRPr lang="en-US" sz="2500" dirty="0">
              <a:solidFill>
                <a:schemeClr val="tx1"/>
              </a:solidFill>
              <a:cs typeface="Calibri"/>
            </a:endParaRPr>
          </a:p>
          <a:p>
            <a:r>
              <a:rPr lang="en-US" sz="2500" dirty="0">
                <a:solidFill>
                  <a:schemeClr val="tx1"/>
                </a:solidFill>
              </a:rPr>
              <a:t>Has a Certificate of Clinical Competence in speech-language pathology from the American Speech-Language-Hearing Association (ASHA); and/or</a:t>
            </a:r>
            <a:endParaRPr lang="en-US" sz="2500" dirty="0">
              <a:solidFill>
                <a:schemeClr val="tx1"/>
              </a:solidFill>
              <a:cs typeface="Calibri"/>
            </a:endParaRPr>
          </a:p>
          <a:p>
            <a:r>
              <a:rPr lang="en-US" sz="2500" dirty="0">
                <a:solidFill>
                  <a:schemeClr val="tx1"/>
                </a:solidFill>
              </a:rPr>
              <a:t>Is licensed by the South Carolina Board of Examiners in speech-language pathology</a:t>
            </a:r>
          </a:p>
          <a:p>
            <a:endParaRPr lang="en-US" sz="2500" dirty="0">
              <a:solidFill>
                <a:schemeClr val="tx1"/>
              </a:solidFill>
              <a:cs typeface="Calibri"/>
            </a:endParaRPr>
          </a:p>
          <a:p>
            <a:endParaRPr lang="en-US" dirty="0">
              <a:solidFill>
                <a:schemeClr val="tx1"/>
              </a:solidFill>
            </a:endParaRPr>
          </a:p>
          <a:p>
            <a:pPr marL="0" indent="0">
              <a:buNone/>
            </a:pPr>
            <a:endParaRPr lang="en-US" dirty="0">
              <a:solidFill>
                <a:srgbClr val="000000"/>
              </a:solidFill>
              <a:cs typeface="Calibri" panose="020F0502020204030204"/>
            </a:endParaRPr>
          </a:p>
          <a:p>
            <a:endParaRPr lang="en-US" dirty="0">
              <a:cs typeface="Calibri" panose="020F0502020204030204"/>
            </a:endParaRPr>
          </a:p>
        </p:txBody>
      </p:sp>
    </p:spTree>
    <p:extLst>
      <p:ext uri="{BB962C8B-B14F-4D97-AF65-F5344CB8AC3E}">
        <p14:creationId xmlns:p14="http://schemas.microsoft.com/office/powerpoint/2010/main" val="1461488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B918-13DC-4EDC-B1C4-6D150ECCC213}"/>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Final Cycle</a:t>
            </a:r>
          </a:p>
        </p:txBody>
      </p:sp>
      <p:sp>
        <p:nvSpPr>
          <p:cNvPr id="3" name="Content Placeholder 2">
            <a:extLst>
              <a:ext uri="{FF2B5EF4-FFF2-40B4-BE49-F238E27FC236}">
                <a16:creationId xmlns:a16="http://schemas.microsoft.com/office/drawing/2014/main" id="{78DF4D4B-C219-40C7-A241-A03ADEF2A98D}"/>
              </a:ext>
            </a:extLst>
          </p:cNvPr>
          <p:cNvSpPr>
            <a:spLocks noGrp="1"/>
          </p:cNvSpPr>
          <p:nvPr>
            <p:ph idx="1"/>
          </p:nvPr>
        </p:nvSpPr>
        <p:spPr>
          <a:xfrm>
            <a:off x="820800" y="1545474"/>
            <a:ext cx="7502400" cy="4976365"/>
          </a:xfrm>
        </p:spPr>
        <p:txBody>
          <a:bodyPr vert="horz" lIns="0" tIns="0" rIns="0" bIns="0" rtlCol="0" anchor="t">
            <a:normAutofit/>
          </a:bodyPr>
          <a:lstStyle/>
          <a:p>
            <a:r>
              <a:rPr lang="en-US">
                <a:cs typeface="Calibri"/>
              </a:rPr>
              <a:t>IEP Meetings</a:t>
            </a:r>
          </a:p>
          <a:p>
            <a:pPr lvl="1"/>
            <a:r>
              <a:rPr lang="en-US">
                <a:cs typeface="Calibri"/>
              </a:rPr>
              <a:t>Evaluator reviews records prior to pre-conference</a:t>
            </a:r>
          </a:p>
          <a:p>
            <a:pPr lvl="1"/>
            <a:r>
              <a:rPr lang="en-US">
                <a:cs typeface="Calibri"/>
              </a:rPr>
              <a:t>1 team member conducts ≥ 1 observation of IEP meeting</a:t>
            </a:r>
          </a:p>
          <a:p>
            <a:pPr lvl="1"/>
            <a:endParaRPr lang="en-US">
              <a:cs typeface="Calibri"/>
            </a:endParaRPr>
          </a:p>
          <a:p>
            <a:r>
              <a:rPr lang="en-US">
                <a:cs typeface="Calibri"/>
              </a:rPr>
              <a:t>Therapy Sessions</a:t>
            </a:r>
          </a:p>
          <a:p>
            <a:pPr lvl="1"/>
            <a:r>
              <a:rPr lang="en-US">
                <a:cs typeface="Calibri"/>
              </a:rPr>
              <a:t>Other team member conducts ≥ 1 observation of therapy session</a:t>
            </a:r>
          </a:p>
          <a:p>
            <a:pPr lvl="1"/>
            <a:endParaRPr lang="en-US">
              <a:cs typeface="Calibri"/>
            </a:endParaRPr>
          </a:p>
          <a:p>
            <a:r>
              <a:rPr lang="en-US">
                <a:cs typeface="Calibri"/>
              </a:rPr>
              <a:t>Observations include:</a:t>
            </a:r>
          </a:p>
          <a:p>
            <a:pPr lvl="1"/>
            <a:r>
              <a:rPr lang="en-US">
                <a:cs typeface="Calibri"/>
              </a:rPr>
              <a:t>Unannounced observation</a:t>
            </a:r>
          </a:p>
          <a:p>
            <a:pPr lvl="1"/>
            <a:r>
              <a:rPr lang="en-US">
                <a:cs typeface="Calibri"/>
              </a:rPr>
              <a:t>Post-conference with Areas of Refinement &amp; Reinforcement</a:t>
            </a:r>
          </a:p>
          <a:p>
            <a:pPr lvl="1"/>
            <a:endParaRPr lang="en-US">
              <a:cs typeface="Calibri"/>
            </a:endParaRPr>
          </a:p>
          <a:p>
            <a:r>
              <a:rPr lang="en-US">
                <a:cs typeface="Calibri"/>
              </a:rPr>
              <a:t>Consensus Meeting</a:t>
            </a:r>
          </a:p>
          <a:p>
            <a:r>
              <a:rPr lang="en-US">
                <a:cs typeface="Calibri"/>
              </a:rPr>
              <a:t>Final Evaluation Conference</a:t>
            </a:r>
          </a:p>
          <a:p>
            <a:pPr lvl="1"/>
            <a:r>
              <a:rPr lang="en-US">
                <a:cs typeface="Calibri"/>
              </a:rPr>
              <a:t>SLP and evaluation chair meet for discussion and reflection.</a:t>
            </a:r>
          </a:p>
          <a:p>
            <a:pPr lvl="1"/>
            <a:r>
              <a:rPr lang="en-US">
                <a:cs typeface="Calibri"/>
              </a:rPr>
              <a:t>Overall results are shared</a:t>
            </a:r>
          </a:p>
          <a:p>
            <a:pPr marL="342900" lvl="1" indent="0">
              <a:buNone/>
            </a:pPr>
            <a:endParaRPr lang="en-US">
              <a:cs typeface="Calibri"/>
            </a:endParaRPr>
          </a:p>
        </p:txBody>
      </p:sp>
    </p:spTree>
    <p:extLst>
      <p:ext uri="{BB962C8B-B14F-4D97-AF65-F5344CB8AC3E}">
        <p14:creationId xmlns:p14="http://schemas.microsoft.com/office/powerpoint/2010/main" val="16751999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9">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BBF27F-857C-4CC2-AE4D-745C4CCE102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Formative (Comprehensive)</a:t>
            </a:r>
            <a:endParaRPr lang="en-US">
              <a:solidFill>
                <a:srgbClr val="FFFFFF"/>
              </a:solidFill>
            </a:endParaRPr>
          </a:p>
        </p:txBody>
      </p:sp>
      <p:sp>
        <p:nvSpPr>
          <p:cNvPr id="12" name="Rectangle 11" descr="This rectangle is decorative." title="Rectangle 15">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C504AE1-551A-4161-B0B0-046EBF2D08CE}"/>
              </a:ext>
            </a:extLst>
          </p:cNvPr>
          <p:cNvSpPr>
            <a:spLocks noGrp="1"/>
          </p:cNvSpPr>
          <p:nvPr>
            <p:ph idx="1"/>
          </p:nvPr>
        </p:nvSpPr>
        <p:spPr>
          <a:xfrm>
            <a:off x="589788" y="2717021"/>
            <a:ext cx="4525885" cy="3410824"/>
          </a:xfrm>
        </p:spPr>
        <p:txBody>
          <a:bodyPr vert="horz" lIns="0" tIns="0" rIns="0" bIns="0" rtlCol="0" anchor="ctr">
            <a:normAutofit/>
          </a:bodyPr>
          <a:lstStyle/>
          <a:p>
            <a:pPr marL="0" indent="0">
              <a:buNone/>
            </a:pPr>
            <a:r>
              <a:rPr lang="en-US" sz="1400">
                <a:cs typeface="Calibri"/>
              </a:rPr>
              <a:t>Purpose</a:t>
            </a:r>
            <a:endParaRPr lang="en-US" sz="1400"/>
          </a:p>
          <a:p>
            <a:r>
              <a:rPr lang="en-US" sz="1400">
                <a:cs typeface="Calibri"/>
              </a:rPr>
              <a:t>South Carolina SLPs on Continuing contract who maintain ASHA Certificates of Clinical Competence are </a:t>
            </a:r>
            <a:r>
              <a:rPr lang="en-US" sz="1400" b="1">
                <a:cs typeface="Calibri"/>
              </a:rPr>
              <a:t>not required </a:t>
            </a:r>
            <a:r>
              <a:rPr lang="en-US" sz="1400">
                <a:cs typeface="Calibri"/>
              </a:rPr>
              <a:t>to undergo ADEPT SLP Continuing Formative evaluation. </a:t>
            </a:r>
          </a:p>
          <a:p>
            <a:r>
              <a:rPr lang="en-US" sz="1400">
                <a:cs typeface="Calibri"/>
              </a:rPr>
              <a:t>The formative evaluations are designed to provide SLPs with comprehensive feedback related to their practice for professional growth and development purposes.</a:t>
            </a:r>
          </a:p>
          <a:p>
            <a:endParaRPr lang="en-US" sz="1400">
              <a:cs typeface="Calibri"/>
            </a:endParaRPr>
          </a:p>
          <a:p>
            <a:pPr marL="0" indent="0">
              <a:buNone/>
            </a:pPr>
            <a:r>
              <a:rPr lang="en-US" sz="1400">
                <a:cs typeface="Calibri"/>
              </a:rPr>
              <a:t>Evaluation Team</a:t>
            </a:r>
          </a:p>
          <a:p>
            <a:r>
              <a:rPr lang="en-US" sz="1400">
                <a:cs typeface="Calibri"/>
              </a:rPr>
              <a:t>The principal or administrative designee will serve as the evaluator.</a:t>
            </a:r>
          </a:p>
          <a:p>
            <a:r>
              <a:rPr lang="en-US" sz="1400">
                <a:cs typeface="Calibri"/>
              </a:rPr>
              <a:t>Districts may choose to appoint a certified, trained </a:t>
            </a:r>
          </a:p>
          <a:p>
            <a:pPr marL="0" indent="0">
              <a:buNone/>
            </a:pPr>
            <a:r>
              <a:rPr lang="en-US" sz="1400">
                <a:cs typeface="Calibri"/>
              </a:rPr>
              <a:t>   content expert if they wish to do so.</a:t>
            </a:r>
          </a:p>
          <a:p>
            <a:pPr marL="0" indent="0">
              <a:buNone/>
            </a:pPr>
            <a:endParaRPr lang="en-US" sz="1400">
              <a:cs typeface="Calibri"/>
            </a:endParaRPr>
          </a:p>
        </p:txBody>
      </p:sp>
      <p:sp>
        <p:nvSpPr>
          <p:cNvPr id="18" name="Rectangle 17" descr="This rectangle is decorative." title="Rectangle 17">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close up of a logo&#10;&#10;Description generated with high confidence">
            <a:extLst>
              <a:ext uri="{FF2B5EF4-FFF2-40B4-BE49-F238E27FC236}">
                <a16:creationId xmlns:a16="http://schemas.microsoft.com/office/drawing/2014/main" id="{B8E9C1A8-D568-40B4-A8AD-BEA41CDEB165}"/>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26328706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B3B6A-FA84-43F8-959D-A2830F835D3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9B4E1A5E-38E3-4851-B61F-7A2B40E28C8E}"/>
              </a:ext>
            </a:extLst>
          </p:cNvPr>
          <p:cNvSpPr>
            <a:spLocks noGrp="1"/>
          </p:cNvSpPr>
          <p:nvPr>
            <p:ph idx="1"/>
          </p:nvPr>
        </p:nvSpPr>
        <p:spPr>
          <a:xfrm>
            <a:off x="458850" y="1798785"/>
            <a:ext cx="7502400" cy="4918856"/>
          </a:xfrm>
        </p:spPr>
        <p:txBody>
          <a:bodyPr vert="horz" lIns="0" tIns="0" rIns="0" bIns="0" rtlCol="0" anchor="t">
            <a:normAutofit lnSpcReduction="10000"/>
          </a:bodyPr>
          <a:lstStyle/>
          <a:p>
            <a:r>
              <a:rPr lang="en-US">
                <a:cs typeface="Calibri"/>
              </a:rPr>
              <a:t>IEP Meetings</a:t>
            </a:r>
          </a:p>
          <a:p>
            <a:pPr lvl="1"/>
            <a:r>
              <a:rPr lang="en-US">
                <a:cs typeface="Calibri"/>
              </a:rPr>
              <a:t>Principal or trained administrative designee reviews records prior to the pre-conference.</a:t>
            </a:r>
          </a:p>
          <a:p>
            <a:pPr lvl="1"/>
            <a:r>
              <a:rPr lang="en-US">
                <a:cs typeface="Calibri"/>
              </a:rPr>
              <a:t>Principal or trained administrative designee conducts ≥ 1 observation of IEP meeting</a:t>
            </a:r>
          </a:p>
          <a:p>
            <a:pPr lvl="1"/>
            <a:endParaRPr lang="en-US">
              <a:cs typeface="Calibri"/>
            </a:endParaRPr>
          </a:p>
          <a:p>
            <a:r>
              <a:rPr lang="en-US">
                <a:cs typeface="Calibri"/>
              </a:rPr>
              <a:t>Therapy Sessions</a:t>
            </a:r>
          </a:p>
          <a:p>
            <a:pPr lvl="1"/>
            <a:r>
              <a:rPr lang="en-US">
                <a:cs typeface="Calibri"/>
              </a:rPr>
              <a:t>Principal or trained administrative designee conducts ≥ 1 observation of therapy session</a:t>
            </a:r>
          </a:p>
          <a:p>
            <a:pPr lvl="1"/>
            <a:endParaRPr lang="en-US">
              <a:cs typeface="Calibri"/>
            </a:endParaRPr>
          </a:p>
          <a:p>
            <a:r>
              <a:rPr lang="en-US">
                <a:cs typeface="Calibri"/>
              </a:rPr>
              <a:t>Observations include:</a:t>
            </a:r>
          </a:p>
          <a:p>
            <a:pPr lvl="1"/>
            <a:r>
              <a:rPr lang="en-US">
                <a:cs typeface="Calibri"/>
              </a:rPr>
              <a:t>Announced observation with pre-conference</a:t>
            </a:r>
          </a:p>
          <a:p>
            <a:pPr lvl="1"/>
            <a:r>
              <a:rPr lang="en-US">
                <a:cs typeface="Calibri"/>
              </a:rPr>
              <a:t>Post observation conference with scores and Areas of Refinement and Reinforcement </a:t>
            </a:r>
          </a:p>
          <a:p>
            <a:pPr lvl="1"/>
            <a:endParaRPr lang="en-US">
              <a:cs typeface="Calibri"/>
            </a:endParaRPr>
          </a:p>
          <a:p>
            <a:pPr indent="0"/>
            <a:r>
              <a:rPr lang="en-US">
                <a:cs typeface="Calibri"/>
              </a:rPr>
              <a:t>Preliminary Evaluation Conference</a:t>
            </a:r>
            <a:endParaRPr lang="en-US">
              <a:ea typeface="+mn-lt"/>
              <a:cs typeface="+mn-lt"/>
            </a:endParaRPr>
          </a:p>
          <a:p>
            <a:pPr lvl="1"/>
            <a:r>
              <a:rPr lang="en-US">
                <a:cs typeface="Calibri"/>
              </a:rPr>
              <a:t>SLP and evaluation chair meet for discussion and reflection. Preliminary cycle scores are shared.</a:t>
            </a:r>
            <a:endParaRPr lang="en-US"/>
          </a:p>
          <a:p>
            <a:pPr lvl="1"/>
            <a:endParaRPr lang="en-US">
              <a:cs typeface="Calibri"/>
            </a:endParaRPr>
          </a:p>
          <a:p>
            <a:endParaRPr lang="en-US">
              <a:cs typeface="Calibri"/>
            </a:endParaRPr>
          </a:p>
        </p:txBody>
      </p:sp>
    </p:spTree>
    <p:extLst>
      <p:ext uri="{BB962C8B-B14F-4D97-AF65-F5344CB8AC3E}">
        <p14:creationId xmlns:p14="http://schemas.microsoft.com/office/powerpoint/2010/main" val="28890839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DDAA6-947D-4666-8660-DB482CC56A76}"/>
              </a:ext>
            </a:extLst>
          </p:cNvPr>
          <p:cNvSpPr>
            <a:spLocks noGrp="1"/>
          </p:cNvSpPr>
          <p:nvPr>
            <p:ph type="title"/>
          </p:nvPr>
        </p:nvSpPr>
        <p:spPr>
          <a:xfrm>
            <a:off x="720075" y="978102"/>
            <a:ext cx="7941325" cy="1062644"/>
          </a:xfrm>
        </p:spPr>
        <p:txBody>
          <a:bodyPr anchor="b">
            <a:normAutofit/>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cxnSp>
        <p:nvCxnSpPr>
          <p:cNvPr id="10" name="Straight Connector 9" descr="This line is decorative." title="Line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79914F05-007A-4F44-BEC8-60938027688D}"/>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a:extLst>
              <a:ext uri="{FF2B5EF4-FFF2-40B4-BE49-F238E27FC236}">
                <a16:creationId xmlns:a16="http://schemas.microsoft.com/office/drawing/2014/main" id="{00558491-D0F9-47B9-AB51-E6AA20CA3E72}"/>
              </a:ext>
            </a:extLst>
          </p:cNvPr>
          <p:cNvSpPr>
            <a:spLocks noGrp="1"/>
          </p:cNvSpPr>
          <p:nvPr>
            <p:ph idx="1"/>
          </p:nvPr>
        </p:nvSpPr>
        <p:spPr>
          <a:xfrm>
            <a:off x="3716515" y="2682433"/>
            <a:ext cx="4841023" cy="3790843"/>
          </a:xfrm>
        </p:spPr>
        <p:txBody>
          <a:bodyPr vert="horz" lIns="0" tIns="0" rIns="0" bIns="0" rtlCol="0" anchor="t">
            <a:noAutofit/>
          </a:bodyPr>
          <a:lstStyle/>
          <a:p>
            <a:pPr marL="0" indent="0" algn="just">
              <a:buNone/>
            </a:pPr>
            <a:r>
              <a:rPr lang="en-US" sz="2400">
                <a:cs typeface="Calibri" panose="020F0502020204030204"/>
              </a:rPr>
              <a:t>**Observation of IEP meeting can be waived at evaluator's discretion if all observation scores for preliminary cycle are scored proficient or above.</a:t>
            </a:r>
            <a:endParaRPr lang="en-US"/>
          </a:p>
          <a:p>
            <a:pPr marL="0" indent="0" algn="just">
              <a:buNone/>
            </a:pPr>
            <a:endParaRPr lang="en-US" sz="2400">
              <a:cs typeface="Calibri" panose="020F0502020204030204"/>
            </a:endParaRPr>
          </a:p>
          <a:p>
            <a:pPr marL="0" indent="0" algn="just">
              <a:buNone/>
            </a:pPr>
            <a:r>
              <a:rPr lang="en-US" sz="2400">
                <a:cs typeface="Calibri" panose="020F0502020204030204"/>
              </a:rPr>
              <a:t>**Observation of therapy session can be waived at evaluator's discretion if all observation scores for preliminary cycle are scored proficient or above.</a:t>
            </a:r>
          </a:p>
          <a:p>
            <a:pPr marL="0" indent="0">
              <a:buNone/>
            </a:pPr>
            <a:endParaRPr lang="en-US">
              <a:cs typeface="Calibri" panose="020F0502020204030204"/>
            </a:endParaRPr>
          </a:p>
        </p:txBody>
      </p:sp>
    </p:spTree>
    <p:extLst>
      <p:ext uri="{BB962C8B-B14F-4D97-AF65-F5344CB8AC3E}">
        <p14:creationId xmlns:p14="http://schemas.microsoft.com/office/powerpoint/2010/main" val="2454335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92672-442F-4652-8E3B-7A72DE3B288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330425E6-2358-4EA5-B178-F0E09CFD6BAB}"/>
              </a:ext>
            </a:extLst>
          </p:cNvPr>
          <p:cNvSpPr>
            <a:spLocks noGrp="1"/>
          </p:cNvSpPr>
          <p:nvPr>
            <p:ph idx="1"/>
          </p:nvPr>
        </p:nvSpPr>
        <p:spPr>
          <a:xfrm>
            <a:off x="820800" y="1789889"/>
            <a:ext cx="7502400" cy="5062629"/>
          </a:xfrm>
        </p:spPr>
        <p:txBody>
          <a:bodyPr vert="horz" lIns="0" tIns="0" rIns="0" bIns="0" rtlCol="0" anchor="t">
            <a:normAutofit lnSpcReduction="10000"/>
          </a:bodyPr>
          <a:lstStyle/>
          <a:p>
            <a:r>
              <a:rPr lang="en-US">
                <a:cs typeface="Calibri"/>
              </a:rPr>
              <a:t>IEP Meetings</a:t>
            </a:r>
          </a:p>
          <a:p>
            <a:pPr lvl="1"/>
            <a:r>
              <a:rPr lang="en-US">
                <a:cs typeface="Calibri"/>
              </a:rPr>
              <a:t>Principal or administrative designee conducts ≥ 1 observation of IEP meeting</a:t>
            </a:r>
          </a:p>
          <a:p>
            <a:pPr lvl="1"/>
            <a:endParaRPr lang="en-US">
              <a:cs typeface="Calibri"/>
            </a:endParaRPr>
          </a:p>
          <a:p>
            <a:r>
              <a:rPr lang="en-US">
                <a:cs typeface="Calibri"/>
              </a:rPr>
              <a:t>Therapy Sessions</a:t>
            </a:r>
          </a:p>
          <a:p>
            <a:pPr lvl="1"/>
            <a:r>
              <a:rPr lang="en-US">
                <a:cs typeface="Calibri"/>
              </a:rPr>
              <a:t>Principal or trained administrative designee conducts ≥ 1 observation of therapy session</a:t>
            </a:r>
          </a:p>
          <a:p>
            <a:pPr lvl="1"/>
            <a:endParaRPr lang="en-US">
              <a:cs typeface="Calibri"/>
            </a:endParaRPr>
          </a:p>
          <a:p>
            <a:r>
              <a:rPr lang="en-US">
                <a:cs typeface="Calibri"/>
              </a:rPr>
              <a:t>Observations include:</a:t>
            </a:r>
          </a:p>
          <a:p>
            <a:pPr lvl="1"/>
            <a:r>
              <a:rPr lang="en-US">
                <a:cs typeface="Calibri"/>
              </a:rPr>
              <a:t>Unannounced observation</a:t>
            </a:r>
          </a:p>
          <a:p>
            <a:pPr lvl="1"/>
            <a:r>
              <a:rPr lang="en-US">
                <a:cs typeface="Calibri"/>
              </a:rPr>
              <a:t>Post-conference with scores and Areas of Refinement and Reinforcement</a:t>
            </a:r>
          </a:p>
          <a:p>
            <a:pPr lvl="1"/>
            <a:endParaRPr lang="en-US">
              <a:cs typeface="Calibri"/>
            </a:endParaRPr>
          </a:p>
          <a:p>
            <a:r>
              <a:rPr lang="en-US">
                <a:cs typeface="Calibri"/>
              </a:rPr>
              <a:t>Final Evaluation Conference</a:t>
            </a:r>
          </a:p>
          <a:p>
            <a:pPr lvl="1"/>
            <a:r>
              <a:rPr lang="en-US">
                <a:cs typeface="Calibri"/>
              </a:rPr>
              <a:t>SLP and evaluation chair meet for discussion and reflection.</a:t>
            </a:r>
          </a:p>
          <a:p>
            <a:pPr lvl="1"/>
            <a:r>
              <a:rPr lang="en-US">
                <a:cs typeface="Calibri"/>
              </a:rPr>
              <a:t>Overall results are shared.</a:t>
            </a:r>
          </a:p>
          <a:p>
            <a:pPr lvl="1"/>
            <a:endParaRPr lang="en-US">
              <a:cs typeface="Calibri"/>
            </a:endParaRPr>
          </a:p>
          <a:p>
            <a:r>
              <a:rPr lang="en-US">
                <a:cs typeface="Calibri"/>
              </a:rPr>
              <a:t>See Guidelines for forms needed</a:t>
            </a:r>
          </a:p>
          <a:p>
            <a:pPr lvl="1"/>
            <a:endParaRPr lang="en-US">
              <a:cs typeface="Calibri"/>
            </a:endParaRPr>
          </a:p>
        </p:txBody>
      </p:sp>
    </p:spTree>
    <p:extLst>
      <p:ext uri="{BB962C8B-B14F-4D97-AF65-F5344CB8AC3E}">
        <p14:creationId xmlns:p14="http://schemas.microsoft.com/office/powerpoint/2010/main" val="36936849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9">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solidFill>
                  <a:srgbClr val="FFFFFF"/>
                </a:solidFill>
                <a:latin typeface="Calibri"/>
                <a:cs typeface="Calibri"/>
              </a:rPr>
            </a:br>
            <a:r>
              <a:rPr lang="en-US">
                <a:solidFill>
                  <a:srgbClr val="FFFFFF"/>
                </a:solidFill>
                <a:latin typeface="Calibri"/>
                <a:cs typeface="Calibri"/>
              </a:rPr>
              <a:t>(GBE)</a:t>
            </a:r>
            <a:endParaRPr lang="en-US">
              <a:solidFill>
                <a:srgbClr val="FFFFFF"/>
              </a:solidFill>
            </a:endParaRPr>
          </a:p>
        </p:txBody>
      </p:sp>
      <p:sp>
        <p:nvSpPr>
          <p:cNvPr id="12" name="Rectangle 11" descr="This rectangle is decorative." title="Rectangle 11">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546657" y="2141926"/>
            <a:ext cx="4899694" cy="4719163"/>
          </a:xfrm>
        </p:spPr>
        <p:txBody>
          <a:bodyPr vert="horz" lIns="0" tIns="0" rIns="0" bIns="0" rtlCol="0" anchor="ctr">
            <a:normAutofit/>
          </a:bodyPr>
          <a:lstStyle/>
          <a:p>
            <a:endParaRPr lang="en-US" sz="2400">
              <a:cs typeface="Calibri"/>
            </a:endParaRPr>
          </a:p>
          <a:p>
            <a:pPr marL="0" indent="0">
              <a:buNone/>
            </a:pPr>
            <a:r>
              <a:rPr lang="en-US" sz="2400">
                <a:cs typeface="Calibri"/>
              </a:rPr>
              <a:t>Purpose</a:t>
            </a:r>
            <a:endParaRPr lang="en-US">
              <a:cs typeface="Calibri"/>
            </a:endParaRPr>
          </a:p>
          <a:p>
            <a:r>
              <a:rPr lang="en-US" sz="2700">
                <a:cs typeface="Calibri"/>
              </a:rPr>
              <a:t>To promote continuous, self-directed professional development</a:t>
            </a:r>
          </a:p>
          <a:p>
            <a:r>
              <a:rPr lang="en-US" sz="2700">
                <a:cs typeface="Calibri"/>
              </a:rPr>
              <a:t>Engage in meaningful learning experiences connected with the SC Speech-Language Rubric</a:t>
            </a:r>
          </a:p>
          <a:p>
            <a:pPr lvl="1"/>
            <a:endParaRPr lang="en-US" sz="2000">
              <a:cs typeface="Calibri"/>
            </a:endParaRPr>
          </a:p>
          <a:p>
            <a:endParaRPr lang="en-US" sz="2000">
              <a:cs typeface="Calibri"/>
            </a:endParaRPr>
          </a:p>
        </p:txBody>
      </p:sp>
      <p:sp>
        <p:nvSpPr>
          <p:cNvPr id="18" name="Rectangle 17" descr="This rectangle is decorative." title="Rectangle 17">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This is a puzzle piece." title="Picture 4">
            <a:extLst>
              <a:ext uri="{FF2B5EF4-FFF2-40B4-BE49-F238E27FC236}">
                <a16:creationId xmlns:a16="http://schemas.microsoft.com/office/drawing/2014/main" id="{4F09E992-AEEC-49B5-AEF8-AF8F6FA77F36}"/>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106025361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9">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latin typeface="Calibri"/>
                <a:cs typeface="Calibri"/>
              </a:rPr>
            </a:br>
            <a:r>
              <a:rPr lang="en-US">
                <a:solidFill>
                  <a:srgbClr val="FFFFFF"/>
                </a:solidFill>
                <a:latin typeface="Calibri"/>
                <a:cs typeface="Calibri"/>
              </a:rPr>
              <a:t>(GBE)  cont.</a:t>
            </a:r>
            <a:endParaRPr lang="en-US">
              <a:solidFill>
                <a:srgbClr val="FFFFFF"/>
              </a:solidFill>
            </a:endParaRPr>
          </a:p>
        </p:txBody>
      </p:sp>
      <p:sp>
        <p:nvSpPr>
          <p:cNvPr id="12" name="Rectangle 11" descr="This rectangle is decorative." title="Rectangle 11">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546657" y="2673889"/>
            <a:ext cx="4870940" cy="3928408"/>
          </a:xfrm>
        </p:spPr>
        <p:txBody>
          <a:bodyPr vert="horz" lIns="0" tIns="0" rIns="0" bIns="0" rtlCol="0" anchor="ctr">
            <a:normAutofit lnSpcReduction="10000"/>
          </a:bodyPr>
          <a:lstStyle/>
          <a:p>
            <a:pPr marL="0" indent="0">
              <a:buNone/>
            </a:pPr>
            <a:r>
              <a:rPr lang="en-US" sz="2000">
                <a:cs typeface="Calibri"/>
              </a:rPr>
              <a:t>≥ 1 Required Professional Growth Goal</a:t>
            </a:r>
          </a:p>
          <a:p>
            <a:r>
              <a:rPr lang="en-US" sz="2000">
                <a:cs typeface="Calibri"/>
              </a:rPr>
              <a:t>Smart, Measurable, Attainable, Results-oriented, Timebound (SMART)</a:t>
            </a:r>
          </a:p>
          <a:p>
            <a:r>
              <a:rPr lang="en-US" sz="2000">
                <a:cs typeface="Calibri"/>
              </a:rPr>
              <a:t>Aligned to ≥ 1 Indicator </a:t>
            </a:r>
            <a:endParaRPr lang="en-US" sz="1700">
              <a:cs typeface="Calibri"/>
            </a:endParaRPr>
          </a:p>
          <a:p>
            <a:r>
              <a:rPr lang="en-US" sz="2000">
                <a:cs typeface="Calibri"/>
              </a:rPr>
              <a:t>Must impact student growth</a:t>
            </a:r>
          </a:p>
          <a:p>
            <a:pPr lvl="1"/>
            <a:endParaRPr lang="en-US" sz="1700">
              <a:cs typeface="Calibri"/>
            </a:endParaRPr>
          </a:p>
          <a:p>
            <a:pPr marL="0" indent="0">
              <a:buNone/>
            </a:pPr>
            <a:r>
              <a:rPr lang="en-US" sz="2000">
                <a:cs typeface="Calibri"/>
              </a:rPr>
              <a:t>Yearly Goals-Based Evaluation Reviews</a:t>
            </a:r>
          </a:p>
          <a:p>
            <a:r>
              <a:rPr lang="en-US" sz="2000">
                <a:cs typeface="Calibri"/>
              </a:rPr>
              <a:t>SLP shows evidence of progress toward goals &amp; submits evidence by May 1 </a:t>
            </a:r>
          </a:p>
          <a:p>
            <a:r>
              <a:rPr lang="en-US" sz="2000">
                <a:cs typeface="Calibri"/>
              </a:rPr>
              <a:t>Evaluator prepares written summary and recommendations and meets with SLP for an annual review</a:t>
            </a:r>
          </a:p>
          <a:p>
            <a:r>
              <a:rPr lang="en-US" sz="2000">
                <a:cs typeface="Calibri"/>
              </a:rPr>
              <a:t>See Guidelines for further details.</a:t>
            </a:r>
          </a:p>
          <a:p>
            <a:pPr marL="0" indent="0">
              <a:buNone/>
            </a:pPr>
            <a:endParaRPr lang="en-US" sz="2000">
              <a:cs typeface="Calibri"/>
            </a:endParaRPr>
          </a:p>
        </p:txBody>
      </p:sp>
      <p:sp>
        <p:nvSpPr>
          <p:cNvPr id="18" name="Rectangle 17" descr="This rectangle is decorative." title="Rectangle 17">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This is a puzzle piece." title="Picture 4">
            <a:extLst>
              <a:ext uri="{FF2B5EF4-FFF2-40B4-BE49-F238E27FC236}">
                <a16:creationId xmlns:a16="http://schemas.microsoft.com/office/drawing/2014/main" id="{4F09E992-AEEC-49B5-AEF8-AF8F6FA77F36}"/>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2065712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CB438-A2B2-4556-AD90-32D6BCE8D006}"/>
              </a:ext>
            </a:extLst>
          </p:cNvPr>
          <p:cNvSpPr>
            <a:spLocks noGrp="1"/>
          </p:cNvSpPr>
          <p:nvPr>
            <p:ph type="title"/>
          </p:nvPr>
        </p:nvSpPr>
        <p:spPr/>
        <p:txBody>
          <a:bodyPr/>
          <a:lstStyle/>
          <a:p>
            <a:r>
              <a:rPr lang="en-US">
                <a:latin typeface="Calibri"/>
                <a:cs typeface="Calibri"/>
              </a:rPr>
              <a:t>Who is NOT required to be evaluated?</a:t>
            </a:r>
          </a:p>
        </p:txBody>
      </p:sp>
      <p:sp>
        <p:nvSpPr>
          <p:cNvPr id="3" name="Content Placeholder 2">
            <a:extLst>
              <a:ext uri="{FF2B5EF4-FFF2-40B4-BE49-F238E27FC236}">
                <a16:creationId xmlns:a16="http://schemas.microsoft.com/office/drawing/2014/main" id="{25CB55B0-0F36-401F-B3C0-EE32800AF882}"/>
              </a:ext>
            </a:extLst>
          </p:cNvPr>
          <p:cNvSpPr>
            <a:spLocks noGrp="1"/>
          </p:cNvSpPr>
          <p:nvPr>
            <p:ph idx="1"/>
          </p:nvPr>
        </p:nvSpPr>
        <p:spPr>
          <a:xfrm>
            <a:off x="820800" y="1789889"/>
            <a:ext cx="7876211" cy="4271875"/>
          </a:xfrm>
        </p:spPr>
        <p:txBody>
          <a:bodyPr vert="horz" lIns="0" tIns="0" rIns="0" bIns="0" rtlCol="0" anchor="t">
            <a:normAutofit/>
          </a:bodyPr>
          <a:lstStyle/>
          <a:p>
            <a:r>
              <a:rPr lang="en-US" sz="2500">
                <a:solidFill>
                  <a:schemeClr val="tx1"/>
                </a:solidFill>
              </a:rPr>
              <a:t>Speech-language professionals employed under a letter of agreement (LOA)</a:t>
            </a:r>
          </a:p>
          <a:p>
            <a:endParaRPr lang="en-US" sz="2500" u="sng">
              <a:solidFill>
                <a:schemeClr val="tx1"/>
              </a:solidFill>
              <a:cs typeface="Calibri"/>
            </a:endParaRPr>
          </a:p>
          <a:p>
            <a:pPr marL="0" indent="0">
              <a:buNone/>
            </a:pPr>
            <a:r>
              <a:rPr lang="en-US" sz="2500" u="sng">
                <a:solidFill>
                  <a:schemeClr val="tx1"/>
                </a:solidFill>
                <a:cs typeface="Calibri"/>
              </a:rPr>
              <a:t>Note:</a:t>
            </a:r>
          </a:p>
          <a:p>
            <a:pPr marL="0" indent="0">
              <a:buNone/>
            </a:pPr>
            <a:r>
              <a:rPr lang="en-US" sz="2500">
                <a:solidFill>
                  <a:schemeClr val="tx1"/>
                </a:solidFill>
                <a:cs typeface="Calibri"/>
              </a:rPr>
              <a:t>*Districts are permitted to hire educators on a LOA, if needed.</a:t>
            </a:r>
          </a:p>
          <a:p>
            <a:pPr marL="0" indent="0">
              <a:buNone/>
            </a:pPr>
            <a:r>
              <a:rPr lang="en-US" sz="2500">
                <a:solidFill>
                  <a:schemeClr val="tx1"/>
                </a:solidFill>
                <a:cs typeface="Calibri"/>
              </a:rPr>
              <a:t>*Districts are permitted to evaluate them if the </a:t>
            </a:r>
          </a:p>
          <a:p>
            <a:pPr marL="0" indent="0">
              <a:buNone/>
            </a:pPr>
            <a:r>
              <a:rPr lang="en-US" sz="2500">
                <a:solidFill>
                  <a:schemeClr val="tx1"/>
                </a:solidFill>
                <a:cs typeface="Calibri"/>
              </a:rPr>
              <a:t>contractor/educator agree it is appropriate/needed to advance, though not required.</a:t>
            </a:r>
          </a:p>
          <a:p>
            <a:endParaRPr lang="en-US"/>
          </a:p>
        </p:txBody>
      </p:sp>
    </p:spTree>
    <p:extLst>
      <p:ext uri="{BB962C8B-B14F-4D97-AF65-F5344CB8AC3E}">
        <p14:creationId xmlns:p14="http://schemas.microsoft.com/office/powerpoint/2010/main" val="4066799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1" name="Freeform: Shape 10" descr="This is a decorative rectangle." title="Rectangl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descr="This is a decorative rectangle." title="Rectangle 2">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03504" y="1409700"/>
            <a:ext cx="3114675" cy="2809875"/>
          </a:xfrm>
        </p:spPr>
        <p:txBody>
          <a:bodyPr vert="horz" lIns="91440" tIns="45720" rIns="91440" bIns="45720" rtlCol="0" anchor="b">
            <a:normAutofit/>
          </a:bodyPr>
          <a:lstStyle/>
          <a:p>
            <a:pPr defTabSz="914400">
              <a:lnSpc>
                <a:spcPct val="90000"/>
              </a:lnSpc>
            </a:pPr>
            <a:r>
              <a:rPr lang="en-US" sz="4700" dirty="0">
                <a:solidFill>
                  <a:schemeClr val="bg1">
                    <a:lumMod val="85000"/>
                    <a:lumOff val="15000"/>
                  </a:schemeClr>
                </a:solidFill>
                <a:latin typeface="+mn-lt"/>
                <a:ea typeface="+mj-ea"/>
                <a:cs typeface="+mj-cs"/>
              </a:rPr>
              <a:t>Overview of Changes</a:t>
            </a:r>
            <a:r>
              <a:rPr lang="en-US" sz="4700" kern="1200" dirty="0">
                <a:solidFill>
                  <a:schemeClr val="bg1">
                    <a:lumMod val="85000"/>
                    <a:lumOff val="15000"/>
                  </a:schemeClr>
                </a:solidFill>
                <a:latin typeface="+mn-lt"/>
                <a:ea typeface="+mj-ea"/>
                <a:cs typeface="+mj-cs"/>
              </a:rPr>
              <a:t> </a:t>
            </a:r>
          </a:p>
        </p:txBody>
      </p:sp>
      <p:pic>
        <p:nvPicPr>
          <p:cNvPr id="6"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6099280" y="3825478"/>
            <a:ext cx="2445184" cy="2387675"/>
          </a:xfrm>
          <a:prstGeom prst="rect">
            <a:avLst/>
          </a:prstGeom>
        </p:spPr>
      </p:pic>
    </p:spTree>
    <p:extLst>
      <p:ext uri="{BB962C8B-B14F-4D97-AF65-F5344CB8AC3E}">
        <p14:creationId xmlns:p14="http://schemas.microsoft.com/office/powerpoint/2010/main" val="987381307"/>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descr="This shape holds the changes made." title="Shape in T Chart">
            <a:extLst>
              <a:ext uri="{FF2B5EF4-FFF2-40B4-BE49-F238E27FC236}">
                <a16:creationId xmlns:a16="http://schemas.microsoft.com/office/drawing/2014/main" id="{4EC8196F-D2AC-4CCA-A7B0-10D68AA96681}"/>
              </a:ext>
              <a:ext uri="{C183D7F6-B498-43B3-948B-1728B52AA6E4}">
                <adec:decorative xmlns:adec="http://schemas.microsoft.com/office/drawing/2017/decorative" val="1"/>
              </a:ext>
            </a:extLst>
          </p:cNvPr>
          <p:cNvSpPr/>
          <p:nvPr/>
        </p:nvSpPr>
        <p:spPr>
          <a:xfrm>
            <a:off x="4440113" y="1867851"/>
            <a:ext cx="4120550" cy="493528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descr="This shape holds the feedback provided." title="Shape 2 in T Chart">
            <a:extLst>
              <a:ext uri="{FF2B5EF4-FFF2-40B4-BE49-F238E27FC236}">
                <a16:creationId xmlns:a16="http://schemas.microsoft.com/office/drawing/2014/main" id="{D7E92BBD-E426-4E11-96F2-D4B60195848A}"/>
              </a:ext>
              <a:ext uri="{C183D7F6-B498-43B3-948B-1728B52AA6E4}">
                <adec:decorative xmlns:adec="http://schemas.microsoft.com/office/drawing/2017/decorative" val="1"/>
              </a:ext>
            </a:extLst>
          </p:cNvPr>
          <p:cNvSpPr/>
          <p:nvPr/>
        </p:nvSpPr>
        <p:spPr>
          <a:xfrm>
            <a:off x="581942" y="1864988"/>
            <a:ext cx="3674852" cy="4016292"/>
          </a:xfrm>
          <a:prstGeom prst="rect">
            <a:avLst/>
          </a:prstGeom>
          <a:solidFill>
            <a:srgbClr val="C8E3F7"/>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86451" y="102223"/>
            <a:ext cx="7886700" cy="563305"/>
          </a:xfrm>
        </p:spPr>
        <p:txBody>
          <a:bodyPr/>
          <a:lstStyle/>
          <a:p>
            <a:r>
              <a:rPr lang="en-US">
                <a:latin typeface="Calibri"/>
                <a:cs typeface="Calibri"/>
              </a:rPr>
              <a:t>                          Major Changes</a:t>
            </a:r>
          </a:p>
        </p:txBody>
      </p:sp>
      <p:sp>
        <p:nvSpPr>
          <p:cNvPr id="3" name="Text Placeholder 2"/>
          <p:cNvSpPr>
            <a:spLocks noGrp="1"/>
          </p:cNvSpPr>
          <p:nvPr>
            <p:ph type="body" idx="1"/>
          </p:nvPr>
        </p:nvSpPr>
        <p:spPr>
          <a:xfrm>
            <a:off x="912323" y="1034229"/>
            <a:ext cx="3427147" cy="639762"/>
          </a:xfrm>
        </p:spPr>
        <p:txBody>
          <a:bodyPr>
            <a:noAutofit/>
          </a:bodyPr>
          <a:lstStyle/>
          <a:p>
            <a:pPr algn="ctr"/>
            <a:r>
              <a:rPr lang="en-US" sz="2500"/>
              <a:t>Feedback from Surveys &amp; Advisory Groups</a:t>
            </a:r>
            <a:endParaRPr lang="en-US" sz="2500">
              <a:cs typeface="Calibri"/>
            </a:endParaRPr>
          </a:p>
        </p:txBody>
      </p:sp>
      <p:sp>
        <p:nvSpPr>
          <p:cNvPr id="4" name="Content Placeholder 3"/>
          <p:cNvSpPr>
            <a:spLocks noGrp="1"/>
          </p:cNvSpPr>
          <p:nvPr>
            <p:ph sz="half" idx="2"/>
          </p:nvPr>
        </p:nvSpPr>
        <p:spPr>
          <a:xfrm>
            <a:off x="834408" y="1709167"/>
            <a:ext cx="3419856" cy="3295891"/>
          </a:xfrm>
        </p:spPr>
        <p:txBody>
          <a:bodyPr vert="horz" lIns="91440" tIns="45720" rIns="91440" bIns="45720" rtlCol="0" anchor="t">
            <a:noAutofit/>
          </a:bodyPr>
          <a:lstStyle/>
          <a:p>
            <a:pPr marL="0" indent="0">
              <a:buNone/>
            </a:pPr>
            <a:endParaRPr lang="en-US">
              <a:cs typeface="Calibri"/>
            </a:endParaRPr>
          </a:p>
          <a:p>
            <a:r>
              <a:rPr lang="en-US" sz="2500"/>
              <a:t>Shift to professional growth</a:t>
            </a:r>
            <a:endParaRPr lang="en-US" sz="2500">
              <a:cs typeface="Calibri"/>
            </a:endParaRPr>
          </a:p>
          <a:p>
            <a:r>
              <a:rPr lang="en-US" sz="2500"/>
              <a:t>Knowledge of unique role and responsibilities</a:t>
            </a:r>
            <a:endParaRPr lang="en-US" sz="2500">
              <a:cs typeface="Calibri"/>
            </a:endParaRPr>
          </a:p>
          <a:p>
            <a:r>
              <a:rPr lang="en-US" sz="2500"/>
              <a:t>Alignment to national standards</a:t>
            </a:r>
            <a:endParaRPr lang="en-US" sz="2500">
              <a:cs typeface="Calibri"/>
            </a:endParaRPr>
          </a:p>
          <a:p>
            <a:r>
              <a:rPr lang="en-US" sz="2500"/>
              <a:t>Eliminate unnecessary paperwork/LRP</a:t>
            </a:r>
            <a:endParaRPr lang="en-US" sz="2500">
              <a:cs typeface="Calibri"/>
            </a:endParaRPr>
          </a:p>
          <a:p>
            <a:endParaRPr lang="en-US"/>
          </a:p>
        </p:txBody>
      </p:sp>
      <p:sp>
        <p:nvSpPr>
          <p:cNvPr id="5" name="Text Placeholder 4"/>
          <p:cNvSpPr>
            <a:spLocks noGrp="1"/>
          </p:cNvSpPr>
          <p:nvPr>
            <p:ph type="body" sz="quarter" idx="3"/>
          </p:nvPr>
        </p:nvSpPr>
        <p:spPr>
          <a:xfrm>
            <a:off x="4747125" y="656839"/>
            <a:ext cx="3055717" cy="639762"/>
          </a:xfrm>
        </p:spPr>
        <p:txBody>
          <a:bodyPr>
            <a:normAutofit/>
          </a:bodyPr>
          <a:lstStyle/>
          <a:p>
            <a:pPr algn="ctr"/>
            <a:r>
              <a:rPr lang="en-US" sz="2500"/>
              <a:t>Changes Made</a:t>
            </a:r>
          </a:p>
        </p:txBody>
      </p:sp>
      <p:sp>
        <p:nvSpPr>
          <p:cNvPr id="6" name="Content Placeholder 5"/>
          <p:cNvSpPr>
            <a:spLocks noGrp="1"/>
          </p:cNvSpPr>
          <p:nvPr>
            <p:ph sz="quarter" idx="4"/>
          </p:nvPr>
        </p:nvSpPr>
        <p:spPr>
          <a:xfrm>
            <a:off x="4492387" y="1384637"/>
            <a:ext cx="4124346" cy="3295891"/>
          </a:xfrm>
        </p:spPr>
        <p:txBody>
          <a:bodyPr vert="horz" lIns="91440" tIns="45720" rIns="91440" bIns="45720" rtlCol="0" anchor="t">
            <a:noAutofit/>
          </a:bodyPr>
          <a:lstStyle/>
          <a:p>
            <a:pPr marL="0" indent="0">
              <a:buNone/>
            </a:pPr>
            <a:endParaRPr lang="en-US">
              <a:cs typeface="Calibri"/>
            </a:endParaRPr>
          </a:p>
          <a:p>
            <a:r>
              <a:rPr lang="en-US" sz="2500"/>
              <a:t>Using a Four-Level Rubric to Measure Growth</a:t>
            </a:r>
            <a:endParaRPr lang="en-US" sz="2500">
              <a:cs typeface="Calibri"/>
            </a:endParaRPr>
          </a:p>
          <a:p>
            <a:r>
              <a:rPr lang="en-US" sz="2500"/>
              <a:t>Equipping Administrative Evaluators with Knowledge of School Support Roles and Responsibilities</a:t>
            </a:r>
            <a:endParaRPr lang="en-US" sz="2500">
              <a:cs typeface="Calibri"/>
            </a:endParaRPr>
          </a:p>
          <a:p>
            <a:r>
              <a:rPr lang="en-US" sz="2500">
                <a:cs typeface="Calibri"/>
              </a:rPr>
              <a:t>Alignment to PACE</a:t>
            </a:r>
          </a:p>
          <a:p>
            <a:r>
              <a:rPr lang="en-US" sz="2500"/>
              <a:t>Replace LRP with samplings of student evaluations and IEPs</a:t>
            </a:r>
            <a:endParaRPr lang="en-US" sz="2500">
              <a:cs typeface="Calibri"/>
            </a:endParaRPr>
          </a:p>
          <a:p>
            <a:r>
              <a:rPr lang="en-US" sz="2500"/>
              <a:t>Replace isolated interviews with conferencing and reflection</a:t>
            </a:r>
            <a:endParaRPr lang="en-US" sz="2500">
              <a:cs typeface="Calibri"/>
            </a:endParaRPr>
          </a:p>
          <a:p>
            <a:endParaRPr lang="en-US"/>
          </a:p>
        </p:txBody>
      </p:sp>
      <p:cxnSp>
        <p:nvCxnSpPr>
          <p:cNvPr id="11" name="Straight Arrow Connector 10" descr="This is a decorative divider." title="Line 1">
            <a:extLst>
              <a:ext uri="{FF2B5EF4-FFF2-40B4-BE49-F238E27FC236}">
                <a16:creationId xmlns:a16="http://schemas.microsoft.com/office/drawing/2014/main" id="{8D6B0B0D-8878-4E5C-9462-E82B75F1A04C}"/>
              </a:ext>
              <a:ext uri="{C183D7F6-B498-43B3-948B-1728B52AA6E4}">
                <adec:decorative xmlns:adec="http://schemas.microsoft.com/office/drawing/2017/decorative" val="1"/>
              </a:ext>
            </a:extLst>
          </p:cNvPr>
          <p:cNvCxnSpPr/>
          <p:nvPr/>
        </p:nvCxnSpPr>
        <p:spPr>
          <a:xfrm flipV="1">
            <a:off x="806185" y="1741899"/>
            <a:ext cx="7476225" cy="5751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descr="This is a decorative divider." title="Line 2">
            <a:extLst>
              <a:ext uri="{FF2B5EF4-FFF2-40B4-BE49-F238E27FC236}">
                <a16:creationId xmlns:a16="http://schemas.microsoft.com/office/drawing/2014/main" id="{84C69815-9CCF-49B3-815B-791CB990F53E}"/>
              </a:ext>
              <a:ext uri="{C183D7F6-B498-43B3-948B-1728B52AA6E4}">
                <adec:decorative xmlns:adec="http://schemas.microsoft.com/office/drawing/2017/decorative" val="1"/>
              </a:ext>
            </a:extLst>
          </p:cNvPr>
          <p:cNvCxnSpPr/>
          <p:nvPr/>
        </p:nvCxnSpPr>
        <p:spPr>
          <a:xfrm flipH="1">
            <a:off x="4340911" y="1132027"/>
            <a:ext cx="43132" cy="4600751"/>
          </a:xfrm>
          <a:prstGeom prst="straightConnector1">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402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27247" y="397252"/>
            <a:ext cx="7502400" cy="964308"/>
          </a:xfrm>
        </p:spPr>
        <p:txBody>
          <a:bodyPr/>
          <a:lstStyle/>
          <a:p>
            <a:pPr algn="ctr"/>
            <a:r>
              <a:rPr lang="en-US"/>
              <a:t>Reflections and Conferences</a:t>
            </a:r>
          </a:p>
        </p:txBody>
      </p:sp>
      <p:pic>
        <p:nvPicPr>
          <p:cNvPr id="2050" name="Picture 2" descr="Picture of educators in a conference."/>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19" r="2941"/>
          <a:stretch/>
        </p:blipFill>
        <p:spPr bwMode="auto">
          <a:xfrm>
            <a:off x="927247" y="1605528"/>
            <a:ext cx="4164604" cy="2456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Diagram 8" descr="Graphic of SLP conference process"/>
          <p:cNvGraphicFramePr/>
          <p:nvPr>
            <p:extLst>
              <p:ext uri="{D42A27DB-BD31-4B8C-83A1-F6EECF244321}">
                <p14:modId xmlns:p14="http://schemas.microsoft.com/office/powerpoint/2010/main" val="4037352115"/>
              </p:ext>
            </p:extLst>
          </p:nvPr>
        </p:nvGraphicFramePr>
        <p:xfrm>
          <a:off x="5627827" y="1605528"/>
          <a:ext cx="3321050" cy="24311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p:cNvSpPr txBox="1"/>
          <p:nvPr/>
        </p:nvSpPr>
        <p:spPr>
          <a:xfrm>
            <a:off x="394138" y="4737439"/>
            <a:ext cx="8355724" cy="1800493"/>
          </a:xfrm>
          <a:prstGeom prst="rect">
            <a:avLst/>
          </a:prstGeom>
          <a:noFill/>
        </p:spPr>
        <p:txBody>
          <a:bodyPr wrap="square" rtlCol="0">
            <a:spAutoFit/>
          </a:bodyPr>
          <a:lstStyle/>
          <a:p>
            <a:pPr marL="285750" indent="-285750">
              <a:buFont typeface="Arial" panose="020B0604020202020204" pitchFamily="34" charset="0"/>
              <a:buChar char="•"/>
            </a:pPr>
            <a:r>
              <a:rPr lang="en-US" sz="2500"/>
              <a:t>Reflections embedded in pre- and post-conference questions</a:t>
            </a:r>
          </a:p>
          <a:p>
            <a:pPr marL="285750" indent="-285750">
              <a:buFont typeface="Arial" panose="020B0604020202020204" pitchFamily="34" charset="0"/>
              <a:buChar char="•"/>
            </a:pPr>
            <a:r>
              <a:rPr lang="en-US" sz="2500"/>
              <a:t>Self-Reflections after each observation</a:t>
            </a:r>
          </a:p>
          <a:p>
            <a:pPr marL="285750" indent="-285750">
              <a:buFont typeface="Arial" panose="020B0604020202020204" pitchFamily="34" charset="0"/>
              <a:buChar char="•"/>
            </a:pPr>
            <a:r>
              <a:rPr lang="en-US" sz="2500"/>
              <a:t>Professional Self-Review</a:t>
            </a:r>
          </a:p>
          <a:p>
            <a:endParaRPr lang="en-US"/>
          </a:p>
          <a:p>
            <a:endParaRPr lang="en-US"/>
          </a:p>
        </p:txBody>
      </p:sp>
    </p:spTree>
    <p:extLst>
      <p:ext uri="{BB962C8B-B14F-4D97-AF65-F5344CB8AC3E}">
        <p14:creationId xmlns:p14="http://schemas.microsoft.com/office/powerpoint/2010/main" val="24070885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19ED5E-1BE4-4C7B-9D27-13DC6BC5606B}">
  <ds:schemaRefs>
    <ds:schemaRef ds:uri="http://schemas.microsoft.com/sharepoint/v3/contenttype/forms"/>
  </ds:schemaRefs>
</ds:datastoreItem>
</file>

<file path=customXml/itemProps2.xml><?xml version="1.0" encoding="utf-8"?>
<ds:datastoreItem xmlns:ds="http://schemas.openxmlformats.org/officeDocument/2006/customXml" ds:itemID="{62254A5D-81D6-4817-B201-CBBD8EB5F264}">
  <ds:schemaRefs>
    <ds:schemaRef ds:uri="http://purl.org/dc/dcmitype/"/>
    <ds:schemaRef ds:uri="http://www.w3.org/XML/1998/namespace"/>
    <ds:schemaRef ds:uri="http://schemas.microsoft.com/office/2006/metadata/properties"/>
    <ds:schemaRef ds:uri="7f0fe311-0204-429c-a2bc-24ba943d24fb"/>
    <ds:schemaRef ds:uri="http://purl.org/dc/elements/1.1/"/>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1e6b1b95-266c-4465-a3ac-1ee31b0531ae"/>
  </ds:schemaRefs>
</ds:datastoreItem>
</file>

<file path=customXml/itemProps3.xml><?xml version="1.0" encoding="utf-8"?>
<ds:datastoreItem xmlns:ds="http://schemas.openxmlformats.org/officeDocument/2006/customXml" ds:itemID="{E442A768-24E1-4C9D-B0CE-806C7C668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1e6b1b95-266c-4465-a3ac-1ee31b053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3626</TotalTime>
  <Words>8722</Words>
  <Application>Microsoft Office PowerPoint</Application>
  <PresentationFormat>On-screen Show (4:3)</PresentationFormat>
  <Paragraphs>731</Paragraphs>
  <Slides>56</Slides>
  <Notes>56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Arial,Sans-Serif</vt:lpstr>
      <vt:lpstr>Calibri</vt:lpstr>
      <vt:lpstr>Constantia</vt:lpstr>
      <vt:lpstr>Office Theme</vt:lpstr>
      <vt:lpstr>District Orientation for Speech-Language Professionals</vt:lpstr>
      <vt:lpstr>Welcome!</vt:lpstr>
      <vt:lpstr>Agenda</vt:lpstr>
      <vt:lpstr>Objectives</vt:lpstr>
      <vt:lpstr>Who is Evaluated?</vt:lpstr>
      <vt:lpstr>Who is NOT required to be evaluated?</vt:lpstr>
      <vt:lpstr>Overview of Changes </vt:lpstr>
      <vt:lpstr>                          Major Changes</vt:lpstr>
      <vt:lpstr>Reflections and Conferences</vt:lpstr>
      <vt:lpstr>Understanding the Rubric</vt:lpstr>
      <vt:lpstr>PACE Performance Objectives</vt:lpstr>
      <vt:lpstr>PACE Performance Objectives, Continued</vt:lpstr>
      <vt:lpstr>South Carolina Speech-Language Rubric</vt:lpstr>
      <vt:lpstr>South Carolina Speech-Language Rubric 1</vt:lpstr>
      <vt:lpstr>Parts of the Rubric</vt:lpstr>
      <vt:lpstr>Continuum of Engagement</vt:lpstr>
      <vt:lpstr>The Rubric is NOT a Checklist</vt:lpstr>
      <vt:lpstr>Domain Weightings for SLPs</vt:lpstr>
      <vt:lpstr>Administrative Support</vt:lpstr>
      <vt:lpstr> Evaluation Process and Evidence Collection</vt:lpstr>
      <vt:lpstr>Roles of Evaluation Team Members: Evaluator</vt:lpstr>
      <vt:lpstr>Roles of Evaluation Team Members: Mentor (Induction and Annual Formative)</vt:lpstr>
      <vt:lpstr>Two Types of Observations for SLPs</vt:lpstr>
      <vt:lpstr>Speech-Language Evaluation Process by Contract Level</vt:lpstr>
      <vt:lpstr>IEP Meeting Observations – Documents Needed</vt:lpstr>
      <vt:lpstr>Therapy Session Observations – Documents Needed</vt:lpstr>
      <vt:lpstr>Evaluation Process</vt:lpstr>
      <vt:lpstr>Pre-Conferences for IEP Meetings and Therapy Sessions</vt:lpstr>
      <vt:lpstr>Observations of IEP Meetings and Therapy Sessions</vt:lpstr>
      <vt:lpstr>Self-Reflections on IEP Meetings &amp; Therapy Sessions</vt:lpstr>
      <vt:lpstr>Post-Conferences for IEP Meetings and Therapy Sessions</vt:lpstr>
      <vt:lpstr>Preliminary Evaluation Conference</vt:lpstr>
      <vt:lpstr>Professional Review</vt:lpstr>
      <vt:lpstr>Final Evaluation Conference</vt:lpstr>
      <vt:lpstr> Evaluation Timeline and Results </vt:lpstr>
      <vt:lpstr>District Evaluation Timeline </vt:lpstr>
      <vt:lpstr>How are evaluation results used?</vt:lpstr>
      <vt:lpstr>How are evaluation results used? (Continued)</vt:lpstr>
      <vt:lpstr>Wrap Up </vt:lpstr>
      <vt:lpstr>Resource Page (for Administrative use)</vt:lpstr>
      <vt:lpstr>Educator Contract Levels</vt:lpstr>
      <vt:lpstr>Induction Formative</vt:lpstr>
      <vt:lpstr>Induction Formative Preliminary Cycle</vt:lpstr>
      <vt:lpstr>Induction Formative Final Cycle</vt:lpstr>
      <vt:lpstr>Induction Formative Final Cycle Slide 1</vt:lpstr>
      <vt:lpstr>Annual &amp; Continuing Summative</vt:lpstr>
      <vt:lpstr>Annual &amp; Continuing Summative Preliminary Cycle</vt:lpstr>
      <vt:lpstr>Annual Formative (Diagnostic Assistance)  cont.</vt:lpstr>
      <vt:lpstr>Annual Formative (Diagnostic Assistance) Preliminary Cycle</vt:lpstr>
      <vt:lpstr>Annual Formative (Diagnostic Assistance) Final Cycle</vt:lpstr>
      <vt:lpstr>Continuing Formative (Comprehensive)</vt:lpstr>
      <vt:lpstr>Continuing Formative (Comprehensive) Preliminary Cycle</vt:lpstr>
      <vt:lpstr>Continuing Formative (Comprehensive) Final Cycle</vt:lpstr>
      <vt:lpstr>Continuing Formative (Comprehensive) Final Cycle</vt:lpstr>
      <vt:lpstr>Continuing &amp; Annual Goals-Based Evaluation (GBE)</vt:lpstr>
      <vt:lpstr>Continuing &amp; Annual Goals-Based Evaluation (GBE)  cont.</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Orientation Speech-Language Professionals Assisting, Developing, and Evaluating Professional Teaching 2020</dc:title>
  <dc:creator>South Carolina Department of Education</dc:creator>
  <cp:lastModifiedBy>Cohoon, Ashley S</cp:lastModifiedBy>
  <cp:revision>28</cp:revision>
  <cp:lastPrinted>2020-01-21T17:51:12Z</cp:lastPrinted>
  <dcterms:created xsi:type="dcterms:W3CDTF">2017-08-14T13:57:44Z</dcterms:created>
  <dcterms:modified xsi:type="dcterms:W3CDTF">2024-03-28T17:50:19Z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