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8" r:id="rId3"/>
    <p:sldId id="328" r:id="rId4"/>
    <p:sldId id="324" r:id="rId5"/>
    <p:sldId id="330" r:id="rId6"/>
    <p:sldId id="325" r:id="rId7"/>
    <p:sldId id="319" r:id="rId8"/>
    <p:sldId id="331" r:id="rId9"/>
    <p:sldId id="329" r:id="rId10"/>
    <p:sldId id="33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7" autoAdjust="0"/>
    <p:restoredTop sz="94660"/>
  </p:normalViewPr>
  <p:slideViewPr>
    <p:cSldViewPr snapToGrid="0">
      <p:cViewPr varScale="1">
        <p:scale>
          <a:sx n="73" d="100"/>
          <a:sy n="73" d="100"/>
        </p:scale>
        <p:origin x="78"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6C83-3944-42B5-5342-F25AFDED69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A01442-06C5-90B5-504D-A1BAC5C7C6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2296CA-0603-8CA4-B4E4-0747F5F474E8}"/>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5" name="Footer Placeholder 4">
            <a:extLst>
              <a:ext uri="{FF2B5EF4-FFF2-40B4-BE49-F238E27FC236}">
                <a16:creationId xmlns:a16="http://schemas.microsoft.com/office/drawing/2014/main" id="{43E3E2BB-E555-D582-1500-DCD222A901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F7A085-C222-558E-EB05-26B1F7AD8B28}"/>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1406588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3E42-A5CB-688F-88D7-C4E3B70585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B5BF0C-958A-B283-5A6D-E0BDA588A7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470E7-EFA2-7979-E997-4FA84842A879}"/>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5" name="Footer Placeholder 4">
            <a:extLst>
              <a:ext uri="{FF2B5EF4-FFF2-40B4-BE49-F238E27FC236}">
                <a16:creationId xmlns:a16="http://schemas.microsoft.com/office/drawing/2014/main" id="{5F4767A4-133D-7C62-0413-986D0B66B2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C5E89C-CB90-2787-0832-8E624599D94C}"/>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322943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0E1B-4184-367A-FD50-D1A21E87AC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462F73-DF27-0C0A-B2B5-22ABA6F6A5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FF506D-4A88-C3D6-6B7C-2F32EDDB62BA}"/>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5" name="Footer Placeholder 4">
            <a:extLst>
              <a:ext uri="{FF2B5EF4-FFF2-40B4-BE49-F238E27FC236}">
                <a16:creationId xmlns:a16="http://schemas.microsoft.com/office/drawing/2014/main" id="{17A092D7-F7BF-AD9D-D842-430676D17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0A2D06-E75D-F849-F57B-28BE7F61EE80}"/>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2577451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53F9-5340-F941-C0B1-75290B2CF7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7423F2-A790-8CB3-53CE-D355D7D5B1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AFCD13-8C29-D6FE-D361-296A64D5A8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9BCB24-047A-4671-CD4C-E0E8CE0C8F60}"/>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6" name="Footer Placeholder 5">
            <a:extLst>
              <a:ext uri="{FF2B5EF4-FFF2-40B4-BE49-F238E27FC236}">
                <a16:creationId xmlns:a16="http://schemas.microsoft.com/office/drawing/2014/main" id="{39672520-6858-B77D-EDE5-04A3909A9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85B7F2-0872-43DA-0D67-01719F9D70BF}"/>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3663891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493C-1B1E-26EF-62DA-2C402F2F99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6DC500-6C40-455F-D7CB-BF7E6F75CE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2D3BD-EDC4-8291-9DCF-5A52172242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ECD8B9-4208-9173-1C04-D69AD735FF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BD6862-722C-EE06-9A6D-CF12B2161E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261891-9E92-EE8C-B62D-C3AFE7773B64}"/>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8" name="Footer Placeholder 7">
            <a:extLst>
              <a:ext uri="{FF2B5EF4-FFF2-40B4-BE49-F238E27FC236}">
                <a16:creationId xmlns:a16="http://schemas.microsoft.com/office/drawing/2014/main" id="{82E2059C-0331-D614-299E-4064B31A10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769B8E-9742-6EF1-1377-69326B88C2A3}"/>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1823951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BD482-1F08-16D3-D4A5-3ABC7F3ABA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092795-200C-1389-4A11-AD4AAA3F170C}"/>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4" name="Footer Placeholder 3">
            <a:extLst>
              <a:ext uri="{FF2B5EF4-FFF2-40B4-BE49-F238E27FC236}">
                <a16:creationId xmlns:a16="http://schemas.microsoft.com/office/drawing/2014/main" id="{17F66920-763E-2A9E-0CF0-54D8ADCE7F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B03E28-931C-7BF7-E8B4-43AE584C0D2F}"/>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8113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1CBC16-EC85-8DDD-4FEB-87F7AA27EC56}"/>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3" name="Footer Placeholder 2">
            <a:extLst>
              <a:ext uri="{FF2B5EF4-FFF2-40B4-BE49-F238E27FC236}">
                <a16:creationId xmlns:a16="http://schemas.microsoft.com/office/drawing/2014/main" id="{5685E474-54E3-F658-C308-98E8418389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DE5C2C-DF7D-EEDB-DAD7-FF42FB05516A}"/>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474707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648F-D879-9545-AC55-D4408923DD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51674-9694-7B08-5B60-80B93792EF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4A56E8-D5E6-CF3D-771E-862BCA72D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A39040-8EE0-FE55-2F28-E11C977567AF}"/>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6" name="Footer Placeholder 5">
            <a:extLst>
              <a:ext uri="{FF2B5EF4-FFF2-40B4-BE49-F238E27FC236}">
                <a16:creationId xmlns:a16="http://schemas.microsoft.com/office/drawing/2014/main" id="{03B18302-57D9-7FFF-3C4A-83B0ACB55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BE735A-8242-7F4E-68DE-8D0DF57E7568}"/>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265925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AC9D-7383-A58D-FCA6-685C3C5BE9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029703-BE64-534B-1B38-422727C618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6F62DB-EB59-EAAA-069B-581903E39A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8B0701-D6DB-FC07-A7F3-205C0C4FE8CC}"/>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6" name="Footer Placeholder 5">
            <a:extLst>
              <a:ext uri="{FF2B5EF4-FFF2-40B4-BE49-F238E27FC236}">
                <a16:creationId xmlns:a16="http://schemas.microsoft.com/office/drawing/2014/main" id="{35FEFEA2-2E7D-CA74-A05A-3B8C2F1519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D842F5-3BB3-45B3-0447-AA72EBC6CB0F}"/>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1288156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02B2-03C0-9973-439A-8BD29FE694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058A4F-EBCA-7095-AE5A-1EDF820701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98040F-4BCD-67B0-76B2-4F9C142CE26B}"/>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5" name="Footer Placeholder 4">
            <a:extLst>
              <a:ext uri="{FF2B5EF4-FFF2-40B4-BE49-F238E27FC236}">
                <a16:creationId xmlns:a16="http://schemas.microsoft.com/office/drawing/2014/main" id="{D7F94C83-9D3B-A605-FCFD-D0A5BF57B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F5E5A-FC67-E9A7-4BD9-90630AE904EB}"/>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3388017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0999EE-8C14-48D6-F363-EBA6962010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E80449-4FC5-D5CB-2F7A-67654DDD60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F4F9A-2FC9-4D74-7EF2-E4A9D7E13D6B}"/>
              </a:ext>
            </a:extLst>
          </p:cNvPr>
          <p:cNvSpPr>
            <a:spLocks noGrp="1"/>
          </p:cNvSpPr>
          <p:nvPr>
            <p:ph type="dt" sz="half" idx="10"/>
          </p:nvPr>
        </p:nvSpPr>
        <p:spPr/>
        <p:txBody>
          <a:bodyPr/>
          <a:lstStyle/>
          <a:p>
            <a:fld id="{1EA74DE9-1FBE-41EB-A2D6-F18E4ED966C3}" type="datetimeFigureOut">
              <a:rPr lang="en-US" smtClean="0"/>
              <a:t>10/9/2025</a:t>
            </a:fld>
            <a:endParaRPr lang="en-US"/>
          </a:p>
        </p:txBody>
      </p:sp>
      <p:sp>
        <p:nvSpPr>
          <p:cNvPr id="5" name="Footer Placeholder 4">
            <a:extLst>
              <a:ext uri="{FF2B5EF4-FFF2-40B4-BE49-F238E27FC236}">
                <a16:creationId xmlns:a16="http://schemas.microsoft.com/office/drawing/2014/main" id="{5D01B313-3AB3-DD6F-44BD-4CDAACACF1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7FAC6-B62E-D9B5-FD7C-DF97732C455B}"/>
              </a:ext>
            </a:extLst>
          </p:cNvPr>
          <p:cNvSpPr>
            <a:spLocks noGrp="1"/>
          </p:cNvSpPr>
          <p:nvPr>
            <p:ph type="sldNum" sz="quarter" idx="12"/>
          </p:nvPr>
        </p:nvSpPr>
        <p:spPr/>
        <p:txBody>
          <a:bodyPr/>
          <a:lstStyle/>
          <a:p>
            <a:fld id="{154FACD2-0373-4C99-9AAB-496636FD94C3}" type="slidenum">
              <a:rPr lang="en-US" smtClean="0"/>
              <a:t>‹#›</a:t>
            </a:fld>
            <a:endParaRPr lang="en-US"/>
          </a:p>
        </p:txBody>
      </p:sp>
    </p:spTree>
    <p:extLst>
      <p:ext uri="{BB962C8B-B14F-4D97-AF65-F5344CB8AC3E}">
        <p14:creationId xmlns:p14="http://schemas.microsoft.com/office/powerpoint/2010/main" val="299597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346546"/>
            <a:ext cx="10900355" cy="17737"/>
          </a:xfrm>
          <a:prstGeom prst="rect">
            <a:avLst/>
          </a:prstGeom>
        </p:spPr>
      </p:pic>
      <p:pic>
        <p:nvPicPr>
          <p:cNvPr id="17" name="bg object 17"/>
          <p:cNvPicPr/>
          <p:nvPr/>
        </p:nvPicPr>
        <p:blipFill>
          <a:blip r:embed="rId3" cstate="print"/>
          <a:stretch>
            <a:fillRect/>
          </a:stretch>
        </p:blipFill>
        <p:spPr>
          <a:xfrm>
            <a:off x="11023600" y="5885341"/>
            <a:ext cx="841773" cy="836134"/>
          </a:xfrm>
          <a:prstGeom prst="rect">
            <a:avLst/>
          </a:prstGeom>
        </p:spPr>
      </p:pic>
      <p:pic>
        <p:nvPicPr>
          <p:cNvPr id="18" name="bg object 18"/>
          <p:cNvPicPr/>
          <p:nvPr/>
        </p:nvPicPr>
        <p:blipFill>
          <a:blip r:embed="rId4" cstate="print"/>
          <a:stretch>
            <a:fillRect/>
          </a:stretch>
        </p:blipFill>
        <p:spPr>
          <a:xfrm>
            <a:off x="609600" y="3450209"/>
            <a:ext cx="10972798" cy="12504"/>
          </a:xfrm>
          <a:prstGeom prst="rect">
            <a:avLst/>
          </a:prstGeom>
        </p:spPr>
      </p:pic>
      <p:pic>
        <p:nvPicPr>
          <p:cNvPr id="19" name="bg object 19"/>
          <p:cNvPicPr/>
          <p:nvPr/>
        </p:nvPicPr>
        <p:blipFill>
          <a:blip r:embed="rId5" cstate="print"/>
          <a:stretch>
            <a:fillRect/>
          </a:stretch>
        </p:blipFill>
        <p:spPr>
          <a:xfrm>
            <a:off x="5333322" y="488028"/>
            <a:ext cx="1525354" cy="1523998"/>
          </a:xfrm>
          <a:prstGeom prst="rect">
            <a:avLst/>
          </a:prstGeom>
        </p:spPr>
      </p:pic>
      <p:sp>
        <p:nvSpPr>
          <p:cNvPr id="2" name="Holder 2"/>
          <p:cNvSpPr>
            <a:spLocks noGrp="1"/>
          </p:cNvSpPr>
          <p:nvPr>
            <p:ph type="ctrTitle"/>
          </p:nvPr>
        </p:nvSpPr>
        <p:spPr>
          <a:xfrm>
            <a:off x="4343060" y="2062423"/>
            <a:ext cx="6449811" cy="513089"/>
          </a:xfrm>
          <a:prstGeom prst="rect">
            <a:avLst/>
          </a:prstGeom>
        </p:spPr>
        <p:txBody>
          <a:bodyPr wrap="square" lIns="0" tIns="0" rIns="0" bIns="0">
            <a:spAutoFit/>
          </a:bodyPr>
          <a:lstStyle>
            <a:lvl1pPr>
              <a:defRPr sz="3334" b="1" i="0">
                <a:solidFill>
                  <a:srgbClr val="2E3C4B"/>
                </a:solidFill>
                <a:latin typeface="Calibri"/>
                <a:cs typeface="Calibri"/>
              </a:defRPr>
            </a:lvl1pPr>
          </a:lstStyle>
          <a:p>
            <a:endParaRPr/>
          </a:p>
        </p:txBody>
      </p:sp>
      <p:sp>
        <p:nvSpPr>
          <p:cNvPr id="3" name="Holder 3"/>
          <p:cNvSpPr>
            <a:spLocks noGrp="1"/>
          </p:cNvSpPr>
          <p:nvPr>
            <p:ph type="subTitle" idx="4"/>
          </p:nvPr>
        </p:nvSpPr>
        <p:spPr>
          <a:xfrm>
            <a:off x="2313095" y="4047176"/>
            <a:ext cx="7565811" cy="287323"/>
          </a:xfrm>
          <a:prstGeom prst="rect">
            <a:avLst/>
          </a:prstGeom>
        </p:spPr>
        <p:txBody>
          <a:bodyPr wrap="square" lIns="0" tIns="0" rIns="0" bIns="0">
            <a:spAutoFit/>
          </a:bodyPr>
          <a:lstStyle>
            <a:lvl1pPr>
              <a:defRPr sz="1867" b="0" i="0">
                <a:solidFill>
                  <a:srgbClr val="2E3C4B"/>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922793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46439" y="504913"/>
            <a:ext cx="10188956" cy="513089"/>
          </a:xfrm>
        </p:spPr>
        <p:txBody>
          <a:bodyPr lIns="0" tIns="0" rIns="0" bIns="0"/>
          <a:lstStyle>
            <a:lvl1pPr>
              <a:defRPr sz="3334" b="1" i="0">
                <a:solidFill>
                  <a:srgbClr val="2E3C4B"/>
                </a:solidFill>
                <a:latin typeface="Calibri"/>
                <a:cs typeface="Calibri"/>
              </a:defRPr>
            </a:lvl1pPr>
          </a:lstStyle>
          <a:p>
            <a:endParaRPr/>
          </a:p>
        </p:txBody>
      </p:sp>
      <p:sp>
        <p:nvSpPr>
          <p:cNvPr id="3" name="Holder 3"/>
          <p:cNvSpPr>
            <a:spLocks noGrp="1"/>
          </p:cNvSpPr>
          <p:nvPr>
            <p:ph type="body" idx="1"/>
          </p:nvPr>
        </p:nvSpPr>
        <p:spPr>
          <a:xfrm>
            <a:off x="4472094" y="1642099"/>
            <a:ext cx="6806353" cy="287323"/>
          </a:xfrm>
        </p:spPr>
        <p:txBody>
          <a:bodyPr lIns="0" tIns="0" rIns="0" bIns="0"/>
          <a:lstStyle>
            <a:lvl1pPr>
              <a:defRPr sz="1867" b="0" i="0">
                <a:solidFill>
                  <a:srgbClr val="2E3C4B"/>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04748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46439" y="504913"/>
            <a:ext cx="10188956" cy="513089"/>
          </a:xfrm>
        </p:spPr>
        <p:txBody>
          <a:bodyPr lIns="0" tIns="0" rIns="0" bIns="0"/>
          <a:lstStyle>
            <a:lvl1pPr>
              <a:defRPr sz="3334" b="1" i="0">
                <a:solidFill>
                  <a:srgbClr val="2E3C4B"/>
                </a:solidFill>
                <a:latin typeface="Calibri"/>
                <a:cs typeface="Calibri"/>
              </a:defRPr>
            </a:lvl1pPr>
          </a:lstStyle>
          <a:p>
            <a:endParaRPr/>
          </a:p>
        </p:txBody>
      </p:sp>
      <p:sp>
        <p:nvSpPr>
          <p:cNvPr id="3" name="Holder 3"/>
          <p:cNvSpPr>
            <a:spLocks noGrp="1"/>
          </p:cNvSpPr>
          <p:nvPr>
            <p:ph sz="half" idx="2"/>
          </p:nvPr>
        </p:nvSpPr>
        <p:spPr>
          <a:xfrm>
            <a:off x="609600" y="1577340"/>
            <a:ext cx="5303520" cy="43088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3088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84294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46439" y="504913"/>
            <a:ext cx="10188956" cy="513089"/>
          </a:xfrm>
        </p:spPr>
        <p:txBody>
          <a:bodyPr lIns="0" tIns="0" rIns="0" bIns="0"/>
          <a:lstStyle>
            <a:lvl1pPr>
              <a:defRPr sz="3334" b="1" i="0">
                <a:solidFill>
                  <a:srgbClr val="2E3C4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49871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18568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A9E332-E2CF-B710-0D51-01746C58C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B12A55-5211-8AFE-F52F-4E37408936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61D4D3-6C36-4476-6BFA-BAB81CB98F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A74DE9-1FBE-41EB-A2D6-F18E4ED966C3}" type="datetimeFigureOut">
              <a:rPr lang="en-US" smtClean="0"/>
              <a:t>10/9/2025</a:t>
            </a:fld>
            <a:endParaRPr lang="en-US"/>
          </a:p>
        </p:txBody>
      </p:sp>
      <p:sp>
        <p:nvSpPr>
          <p:cNvPr id="5" name="Footer Placeholder 4">
            <a:extLst>
              <a:ext uri="{FF2B5EF4-FFF2-40B4-BE49-F238E27FC236}">
                <a16:creationId xmlns:a16="http://schemas.microsoft.com/office/drawing/2014/main" id="{59ACC882-CE39-15B5-7B3E-937C52661A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64FF786-072B-8CD7-6B3E-0C88BEDA08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4FACD2-0373-4C99-9AAB-496636FD94C3}" type="slidenum">
              <a:rPr lang="en-US" smtClean="0"/>
              <a:t>‹#›</a:t>
            </a:fld>
            <a:endParaRPr lang="en-US"/>
          </a:p>
        </p:txBody>
      </p:sp>
    </p:spTree>
    <p:extLst>
      <p:ext uri="{BB962C8B-B14F-4D97-AF65-F5344CB8AC3E}">
        <p14:creationId xmlns:p14="http://schemas.microsoft.com/office/powerpoint/2010/main" val="178131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6346546"/>
            <a:ext cx="10900355" cy="17737"/>
          </a:xfrm>
          <a:prstGeom prst="rect">
            <a:avLst/>
          </a:prstGeom>
        </p:spPr>
      </p:pic>
      <p:pic>
        <p:nvPicPr>
          <p:cNvPr id="17" name="bg object 17"/>
          <p:cNvPicPr/>
          <p:nvPr/>
        </p:nvPicPr>
        <p:blipFill>
          <a:blip r:embed="rId8" cstate="print"/>
          <a:stretch>
            <a:fillRect/>
          </a:stretch>
        </p:blipFill>
        <p:spPr>
          <a:xfrm>
            <a:off x="11023600" y="5885341"/>
            <a:ext cx="841773" cy="836134"/>
          </a:xfrm>
          <a:prstGeom prst="rect">
            <a:avLst/>
          </a:prstGeom>
        </p:spPr>
      </p:pic>
      <p:sp>
        <p:nvSpPr>
          <p:cNvPr id="2" name="Holder 2"/>
          <p:cNvSpPr>
            <a:spLocks noGrp="1"/>
          </p:cNvSpPr>
          <p:nvPr>
            <p:ph type="title"/>
          </p:nvPr>
        </p:nvSpPr>
        <p:spPr>
          <a:xfrm>
            <a:off x="546439" y="504913"/>
            <a:ext cx="10188956" cy="769441"/>
          </a:xfrm>
          <a:prstGeom prst="rect">
            <a:avLst/>
          </a:prstGeom>
        </p:spPr>
        <p:txBody>
          <a:bodyPr wrap="square" lIns="0" tIns="0" rIns="0" bIns="0">
            <a:spAutoFit/>
          </a:bodyPr>
          <a:lstStyle>
            <a:lvl1pPr>
              <a:defRPr sz="5000" b="1" i="0">
                <a:solidFill>
                  <a:srgbClr val="2E3C4B"/>
                </a:solidFill>
                <a:latin typeface="Calibri"/>
                <a:cs typeface="Calibri"/>
              </a:defRPr>
            </a:lvl1pPr>
          </a:lstStyle>
          <a:p>
            <a:endParaRPr/>
          </a:p>
        </p:txBody>
      </p:sp>
      <p:sp>
        <p:nvSpPr>
          <p:cNvPr id="3" name="Holder 3"/>
          <p:cNvSpPr>
            <a:spLocks noGrp="1"/>
          </p:cNvSpPr>
          <p:nvPr>
            <p:ph type="body" idx="1"/>
          </p:nvPr>
        </p:nvSpPr>
        <p:spPr>
          <a:xfrm>
            <a:off x="4472094" y="1642099"/>
            <a:ext cx="6806353" cy="430887"/>
          </a:xfrm>
          <a:prstGeom prst="rect">
            <a:avLst/>
          </a:prstGeom>
        </p:spPr>
        <p:txBody>
          <a:bodyPr wrap="square" lIns="0" tIns="0" rIns="0" bIns="0">
            <a:spAutoFit/>
          </a:bodyPr>
          <a:lstStyle>
            <a:lvl1pPr>
              <a:defRPr sz="2800" b="0" i="0">
                <a:solidFill>
                  <a:srgbClr val="2E3C4B"/>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10/9/2025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79786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mj-lt"/>
          <a:ea typeface="+mj-ea"/>
          <a:cs typeface="+mj-cs"/>
        </a:defRPr>
      </a:lvl1pPr>
    </p:titleStyle>
    <p:body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bodyStyle>
    <p:otherStyle>
      <a:lvl1pPr marL="0">
        <a:defRPr>
          <a:latin typeface="+mn-lt"/>
          <a:ea typeface="+mn-ea"/>
          <a:cs typeface="+mn-cs"/>
        </a:defRPr>
      </a:lvl1pPr>
      <a:lvl2pPr marL="304815">
        <a:defRPr>
          <a:latin typeface="+mn-lt"/>
          <a:ea typeface="+mn-ea"/>
          <a:cs typeface="+mn-cs"/>
        </a:defRPr>
      </a:lvl2pPr>
      <a:lvl3pPr marL="609630">
        <a:defRPr>
          <a:latin typeface="+mn-lt"/>
          <a:ea typeface="+mn-ea"/>
          <a:cs typeface="+mn-cs"/>
        </a:defRPr>
      </a:lvl3pPr>
      <a:lvl4pPr marL="914446">
        <a:defRPr>
          <a:latin typeface="+mn-lt"/>
          <a:ea typeface="+mn-ea"/>
          <a:cs typeface="+mn-cs"/>
        </a:defRPr>
      </a:lvl4pPr>
      <a:lvl5pPr marL="1219261">
        <a:defRPr>
          <a:latin typeface="+mn-lt"/>
          <a:ea typeface="+mn-ea"/>
          <a:cs typeface="+mn-cs"/>
        </a:defRPr>
      </a:lvl5pPr>
      <a:lvl6pPr marL="1524076">
        <a:defRPr>
          <a:latin typeface="+mn-lt"/>
          <a:ea typeface="+mn-ea"/>
          <a:cs typeface="+mn-cs"/>
        </a:defRPr>
      </a:lvl6pPr>
      <a:lvl7pPr marL="1828891">
        <a:defRPr>
          <a:latin typeface="+mn-lt"/>
          <a:ea typeface="+mn-ea"/>
          <a:cs typeface="+mn-cs"/>
        </a:defRPr>
      </a:lvl7pPr>
      <a:lvl8pPr marL="2133707">
        <a:defRPr>
          <a:latin typeface="+mn-lt"/>
          <a:ea typeface="+mn-ea"/>
          <a:cs typeface="+mn-cs"/>
        </a:defRPr>
      </a:lvl8pPr>
      <a:lvl9pPr marL="243852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BD7CC6-2F7F-4587-8E92-D041AB2CE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BE7ED1F4-19EF-4BC2-A6EA-DF1525142B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6" name="Group 15">
            <a:extLst>
              <a:ext uri="{FF2B5EF4-FFF2-40B4-BE49-F238E27FC236}">
                <a16:creationId xmlns:a16="http://schemas.microsoft.com/office/drawing/2014/main" id="{0EE7C14F-442F-4416-A4A9-6DA10263A4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7" name="Oval 16">
              <a:extLst>
                <a:ext uri="{FF2B5EF4-FFF2-40B4-BE49-F238E27FC236}">
                  <a16:creationId xmlns:a16="http://schemas.microsoft.com/office/drawing/2014/main" id="{97AC4CCD-70AA-4916-97EA-D9C12FED17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Oval 17">
              <a:extLst>
                <a:ext uri="{FF2B5EF4-FFF2-40B4-BE49-F238E27FC236}">
                  <a16:creationId xmlns:a16="http://schemas.microsoft.com/office/drawing/2014/main" id="{C5694289-EA59-4679-9DB4-0646321A8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Oval 18">
              <a:extLst>
                <a:ext uri="{FF2B5EF4-FFF2-40B4-BE49-F238E27FC236}">
                  <a16:creationId xmlns:a16="http://schemas.microsoft.com/office/drawing/2014/main" id="{32EDAD0A-6995-496D-9789-A34C66F5D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Oval 19">
              <a:extLst>
                <a:ext uri="{FF2B5EF4-FFF2-40B4-BE49-F238E27FC236}">
                  <a16:creationId xmlns:a16="http://schemas.microsoft.com/office/drawing/2014/main" id="{BCBBB211-248C-4F94-900A-80CD8D52F3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Oval 20">
              <a:extLst>
                <a:ext uri="{FF2B5EF4-FFF2-40B4-BE49-F238E27FC236}">
                  <a16:creationId xmlns:a16="http://schemas.microsoft.com/office/drawing/2014/main" id="{48DCC953-87D5-419D-A529-94A946251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Oval 21">
              <a:extLst>
                <a:ext uri="{FF2B5EF4-FFF2-40B4-BE49-F238E27FC236}">
                  <a16:creationId xmlns:a16="http://schemas.microsoft.com/office/drawing/2014/main" id="{0F67D0B7-A0F4-47EB-8DF7-2630C056AB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4" name="Rectangle 23">
            <a:extLst>
              <a:ext uri="{FF2B5EF4-FFF2-40B4-BE49-F238E27FC236}">
                <a16:creationId xmlns:a16="http://schemas.microsoft.com/office/drawing/2014/main" id="{A3919D60-F174-4FEB-9E9D-5AF6BD659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6" name="Group 25">
            <a:extLst>
              <a:ext uri="{FF2B5EF4-FFF2-40B4-BE49-F238E27FC236}">
                <a16:creationId xmlns:a16="http://schemas.microsoft.com/office/drawing/2014/main" id="{98EF7474-F1F7-47A7-AF33-E38A86EBF6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7" name="Straight Connector 26">
              <a:extLst>
                <a:ext uri="{FF2B5EF4-FFF2-40B4-BE49-F238E27FC236}">
                  <a16:creationId xmlns:a16="http://schemas.microsoft.com/office/drawing/2014/main" id="{8B14C3B3-01E7-4DD2-80BC-D6605BDB3A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9E2ED25-9BE8-462A-BE54-D3E506DBA2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3E48329-07A0-4DBB-9D0C-0614AE372F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ED609B4-86D5-44D5-8511-42AE9B129B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912E1BF-76C2-49D5-A5AC-1CE20255C4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3" name="Straight Connector 32">
              <a:extLst>
                <a:ext uri="{FF2B5EF4-FFF2-40B4-BE49-F238E27FC236}">
                  <a16:creationId xmlns:a16="http://schemas.microsoft.com/office/drawing/2014/main" id="{84E6722B-B0C0-4A43-91F6-6E2D6E2D7F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8EAB6DA-9741-4668-8E47-957CD5151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6EC6AA-9E44-4DD2-B718-EE04111414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38DE653-B3C7-49E5-A3B0-6C00B26083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20000"/>
                    </a:schemeClr>
                  </a:gs>
                  <a:gs pos="100000">
                    <a:schemeClr val="tx2">
                      <a:lumMod val="50000"/>
                      <a:alpha val="2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8" name="Rectangle 37">
            <a:extLst>
              <a:ext uri="{FF2B5EF4-FFF2-40B4-BE49-F238E27FC236}">
                <a16:creationId xmlns:a16="http://schemas.microsoft.com/office/drawing/2014/main" id="{90AE89EB-4F51-4181-9475-7E1048FB3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40" name="Group 39">
            <a:extLst>
              <a:ext uri="{FF2B5EF4-FFF2-40B4-BE49-F238E27FC236}">
                <a16:creationId xmlns:a16="http://schemas.microsoft.com/office/drawing/2014/main" id="{B78285A0-9022-40FD-B520-91444BA163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1" name="Straight Connector 40">
              <a:extLst>
                <a:ext uri="{FF2B5EF4-FFF2-40B4-BE49-F238E27FC236}">
                  <a16:creationId xmlns:a16="http://schemas.microsoft.com/office/drawing/2014/main" id="{0E2EED1A-F137-41BB-A555-7CDFF9C334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E1EC980-DEDC-41BF-995C-1D471C90EC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2F9486-DC13-4EDD-82CE-7FFC6F4846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46A2475-19E5-46B8-B7FE-C2CF42971F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3485D4E-D77C-6BEA-7717-04621A3BCF29}"/>
              </a:ext>
            </a:extLst>
          </p:cNvPr>
          <p:cNvSpPr>
            <a:spLocks noGrp="1"/>
          </p:cNvSpPr>
          <p:nvPr>
            <p:ph type="ctrTitle"/>
          </p:nvPr>
        </p:nvSpPr>
        <p:spPr>
          <a:xfrm>
            <a:off x="629639" y="4038037"/>
            <a:ext cx="10629899" cy="2087424"/>
          </a:xfrm>
          <a:noFill/>
        </p:spPr>
        <p:txBody>
          <a:bodyPr anchor="t">
            <a:normAutofit/>
          </a:bodyPr>
          <a:lstStyle/>
          <a:p>
            <a:r>
              <a:rPr lang="en-US" dirty="0">
                <a:solidFill>
                  <a:schemeClr val="bg1"/>
                </a:solidFill>
              </a:rPr>
              <a:t>Office of School Facilities</a:t>
            </a:r>
          </a:p>
        </p:txBody>
      </p:sp>
      <p:pic>
        <p:nvPicPr>
          <p:cNvPr id="7" name="Picture 6" descr="South Carolina Department of Education banner">
            <a:extLst>
              <a:ext uri="{FF2B5EF4-FFF2-40B4-BE49-F238E27FC236}">
                <a16:creationId xmlns:a16="http://schemas.microsoft.com/office/drawing/2014/main" id="{ABDB183E-E4B9-6230-48B1-F9F1D644071D}"/>
              </a:ext>
            </a:extLst>
          </p:cNvPr>
          <p:cNvPicPr>
            <a:picLocks noChangeAspect="1"/>
          </p:cNvPicPr>
          <p:nvPr/>
        </p:nvPicPr>
        <p:blipFill>
          <a:blip r:embed="rId2"/>
          <a:stretch>
            <a:fillRect/>
          </a:stretch>
        </p:blipFill>
        <p:spPr>
          <a:xfrm>
            <a:off x="631359" y="1518495"/>
            <a:ext cx="10843065" cy="1463816"/>
          </a:xfrm>
          <a:prstGeom prst="rect">
            <a:avLst/>
          </a:prstGeom>
        </p:spPr>
      </p:pic>
      <p:grpSp>
        <p:nvGrpSpPr>
          <p:cNvPr id="46" name="Group 45">
            <a:extLst>
              <a:ext uri="{FF2B5EF4-FFF2-40B4-BE49-F238E27FC236}">
                <a16:creationId xmlns:a16="http://schemas.microsoft.com/office/drawing/2014/main" id="{91CD8CAA-4614-4393-ADD7-7FDFD8ABD7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47" name="Straight Connector 46">
              <a:extLst>
                <a:ext uri="{FF2B5EF4-FFF2-40B4-BE49-F238E27FC236}">
                  <a16:creationId xmlns:a16="http://schemas.microsoft.com/office/drawing/2014/main" id="{89F5BF84-4D12-40EB-B3CA-72B55341A8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CF91815-2B4A-44C8-BAC2-6732AD11A9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23960DB-F7E9-40C5-BDC7-9700C71B1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95623C8-E3C3-425E-B186-ADFF5B6702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10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6395D7-458E-D32F-7779-2921306871EA}"/>
              </a:ext>
            </a:extLst>
          </p:cNvPr>
          <p:cNvSpPr txBox="1"/>
          <p:nvPr/>
        </p:nvSpPr>
        <p:spPr>
          <a:xfrm>
            <a:off x="743291" y="880263"/>
            <a:ext cx="6096912" cy="4647426"/>
          </a:xfrm>
          <a:prstGeom prst="rect">
            <a:avLst/>
          </a:prstGeom>
          <a:noFill/>
        </p:spPr>
        <p:txBody>
          <a:bodyPr wrap="square">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OSF Director</a:t>
            </a:r>
          </a:p>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Wayne Stokes, Director of OSF</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(803) 734-1297 (office)</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wstokes@ed.sc.gov</a:t>
            </a:r>
          </a:p>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OSF ENGINEERS Charter Schools</a:t>
            </a:r>
          </a:p>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Jack Bonnette, Engineering Associate IV</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(803) 734-2500 (office) | (803) 605-1497 (mobile) | jbonnette@ed.sc.gov</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Theresa Penney, Engineering Associate IV</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(803) 734-2845 (office) | (803) 530-7811 (mobile) | tmpenney@ed.sc.gov</a:t>
            </a:r>
          </a:p>
        </p:txBody>
      </p:sp>
      <p:pic>
        <p:nvPicPr>
          <p:cNvPr id="7" name="Picture 6" descr="School desk with books and pencils with chalkboard in background">
            <a:extLst>
              <a:ext uri="{FF2B5EF4-FFF2-40B4-BE49-F238E27FC236}">
                <a16:creationId xmlns:a16="http://schemas.microsoft.com/office/drawing/2014/main" id="{161DF769-2F4E-6A40-3682-EC326C779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6436" y="1654954"/>
            <a:ext cx="5319540" cy="3548091"/>
          </a:xfrm>
          <a:prstGeom prst="rect">
            <a:avLst/>
          </a:prstGeom>
        </p:spPr>
      </p:pic>
    </p:spTree>
    <p:extLst>
      <p:ext uri="{BB962C8B-B14F-4D97-AF65-F5344CB8AC3E}">
        <p14:creationId xmlns:p14="http://schemas.microsoft.com/office/powerpoint/2010/main" val="389285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D0851A8-009D-5DD8-9AF4-7F7324CD6477}"/>
              </a:ext>
            </a:extLst>
          </p:cNvPr>
          <p:cNvSpPr>
            <a:spLocks noGrp="1"/>
          </p:cNvSpPr>
          <p:nvPr>
            <p:ph type="title"/>
          </p:nvPr>
        </p:nvSpPr>
        <p:spPr>
          <a:xfrm>
            <a:off x="546439" y="504913"/>
            <a:ext cx="10188956" cy="513089"/>
          </a:xfrm>
        </p:spPr>
        <p:txBody>
          <a:bodyPr/>
          <a:lstStyle/>
          <a:p>
            <a:r>
              <a:rPr lang="en-US" dirty="0"/>
              <a:t>Site Acquisition, Development, and Disposal</a:t>
            </a:r>
          </a:p>
        </p:txBody>
      </p:sp>
      <p:sp>
        <p:nvSpPr>
          <p:cNvPr id="10" name="Content Placeholder 2">
            <a:extLst>
              <a:ext uri="{FF2B5EF4-FFF2-40B4-BE49-F238E27FC236}">
                <a16:creationId xmlns:a16="http://schemas.microsoft.com/office/drawing/2014/main" id="{D4620D4F-FA82-82DF-3BA4-9994AB7E1A65}"/>
              </a:ext>
            </a:extLst>
          </p:cNvPr>
          <p:cNvSpPr>
            <a:spLocks noGrp="1"/>
          </p:cNvSpPr>
          <p:nvPr>
            <p:ph sz="half" idx="2"/>
          </p:nvPr>
        </p:nvSpPr>
        <p:spPr>
          <a:xfrm>
            <a:off x="609599" y="1577340"/>
            <a:ext cx="10850515" cy="3447098"/>
          </a:xfrm>
        </p:spPr>
        <p:txBody>
          <a:bodyPr/>
          <a:lstStyle/>
          <a:p>
            <a:r>
              <a:rPr lang="en-US" dirty="0"/>
              <a:t>All real property subject to acquisition by a district, whether unimproved land or land with existing improvements, for purchase or for lease, regardless of cost, must first be approved by the OSF per </a:t>
            </a:r>
            <a:r>
              <a:rPr lang="en-US" dirty="0">
                <a:solidFill>
                  <a:schemeClr val="tx2">
                    <a:lumMod val="60000"/>
                    <a:lumOff val="40000"/>
                  </a:schemeClr>
                </a:solidFill>
              </a:rPr>
              <a:t>SC Code §59-23-250</a:t>
            </a:r>
            <a:r>
              <a:rPr lang="en-US" dirty="0"/>
              <a:t>.</a:t>
            </a:r>
          </a:p>
          <a:p>
            <a:endParaRPr lang="en-US" dirty="0"/>
          </a:p>
          <a:p>
            <a:r>
              <a:rPr lang="en-US" u="sng" dirty="0"/>
              <a:t>Property Acquisition Approval Flowchart</a:t>
            </a:r>
          </a:p>
          <a:p>
            <a:endParaRPr lang="en-US" dirty="0"/>
          </a:p>
          <a:p>
            <a:endParaRPr lang="en-US" dirty="0"/>
          </a:p>
        </p:txBody>
      </p:sp>
      <p:pic>
        <p:nvPicPr>
          <p:cNvPr id="4" name="Picture 3" descr="Property Acquisition Approval Flowchart: 1. District/Charter enter property in portal, 2. OSF site evaluation with SCDOT, 3. District/Charter upload supporting documentation, 4. Superintendent &amp; Board Chair approval required, 5. OSF Director final review and approval, 6. District/Charter finish the completion tab">
            <a:extLst>
              <a:ext uri="{FF2B5EF4-FFF2-40B4-BE49-F238E27FC236}">
                <a16:creationId xmlns:a16="http://schemas.microsoft.com/office/drawing/2014/main" id="{285DBB15-467E-598A-92B1-CA57F5523863}"/>
              </a:ext>
            </a:extLst>
          </p:cNvPr>
          <p:cNvPicPr>
            <a:picLocks noChangeAspect="1"/>
          </p:cNvPicPr>
          <p:nvPr/>
        </p:nvPicPr>
        <p:blipFill>
          <a:blip r:embed="rId2"/>
          <a:stretch>
            <a:fillRect/>
          </a:stretch>
        </p:blipFill>
        <p:spPr>
          <a:xfrm>
            <a:off x="546439" y="4139101"/>
            <a:ext cx="10141559" cy="1155666"/>
          </a:xfrm>
          <a:prstGeom prst="rect">
            <a:avLst/>
          </a:prstGeom>
        </p:spPr>
      </p:pic>
    </p:spTree>
    <p:extLst>
      <p:ext uri="{BB962C8B-B14F-4D97-AF65-F5344CB8AC3E}">
        <p14:creationId xmlns:p14="http://schemas.microsoft.com/office/powerpoint/2010/main" val="2204090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A5AE-8ECD-D390-F42E-5E69F756CE76}"/>
              </a:ext>
            </a:extLst>
          </p:cNvPr>
          <p:cNvSpPr>
            <a:spLocks noGrp="1"/>
          </p:cNvSpPr>
          <p:nvPr>
            <p:ph type="title"/>
          </p:nvPr>
        </p:nvSpPr>
        <p:spPr/>
        <p:txBody>
          <a:bodyPr/>
          <a:lstStyle/>
          <a:p>
            <a:r>
              <a:rPr lang="en-US" dirty="0"/>
              <a:t>Evaluation and Approval of Site Acquisition or Lease</a:t>
            </a:r>
          </a:p>
        </p:txBody>
      </p:sp>
      <p:sp>
        <p:nvSpPr>
          <p:cNvPr id="5" name="Text Placeholder 4">
            <a:extLst>
              <a:ext uri="{FF2B5EF4-FFF2-40B4-BE49-F238E27FC236}">
                <a16:creationId xmlns:a16="http://schemas.microsoft.com/office/drawing/2014/main" id="{0E984595-A24B-4807-EFF6-57BE6F30DED5}"/>
              </a:ext>
            </a:extLst>
          </p:cNvPr>
          <p:cNvSpPr>
            <a:spLocks noGrp="1"/>
          </p:cNvSpPr>
          <p:nvPr>
            <p:ph type="body" idx="1"/>
          </p:nvPr>
        </p:nvSpPr>
        <p:spPr>
          <a:xfrm>
            <a:off x="546439" y="1181287"/>
            <a:ext cx="10467550" cy="4349973"/>
          </a:xfrm>
        </p:spPr>
        <p:txBody>
          <a:bodyPr/>
          <a:lstStyle/>
          <a:p>
            <a:r>
              <a:rPr lang="en-US" sz="2400" dirty="0"/>
              <a:t>After OSF &amp; SCDOT site evaluation, Districts/Charters must submit the following supporting documentation:</a:t>
            </a:r>
          </a:p>
          <a:p>
            <a:pPr marL="342900" indent="-342900">
              <a:buFont typeface="Wingdings" panose="05000000000000000000" pitchFamily="2" charset="2"/>
              <a:buChar char="q"/>
            </a:pPr>
            <a:r>
              <a:rPr lang="en-US" sz="2400" dirty="0"/>
              <a:t>Plat complying with Section 2.1.G. 2 of the </a:t>
            </a:r>
            <a:r>
              <a:rPr lang="en-US" sz="2400" dirty="0">
                <a:solidFill>
                  <a:schemeClr val="tx2">
                    <a:lumMod val="60000"/>
                    <a:lumOff val="40000"/>
                  </a:schemeClr>
                </a:solidFill>
              </a:rPr>
              <a:t>2025 SC School Facilities Planning and Construction Guide</a:t>
            </a:r>
            <a:r>
              <a:rPr lang="en-US" sz="2400" dirty="0"/>
              <a:t>. </a:t>
            </a:r>
          </a:p>
          <a:p>
            <a:pPr marL="342900" indent="-342900">
              <a:buFont typeface="Wingdings" panose="05000000000000000000" pitchFamily="2" charset="2"/>
              <a:buChar char="q"/>
            </a:pPr>
            <a:r>
              <a:rPr lang="en-US" sz="2400" dirty="0"/>
              <a:t>Topographic information, if available. </a:t>
            </a:r>
          </a:p>
          <a:p>
            <a:pPr marL="342900" indent="-342900">
              <a:buFont typeface="Wingdings" panose="05000000000000000000" pitchFamily="2" charset="2"/>
              <a:buChar char="q"/>
            </a:pPr>
            <a:r>
              <a:rPr lang="en-US" sz="2400" dirty="0"/>
              <a:t>Phase 1 Environmental Report. </a:t>
            </a:r>
          </a:p>
          <a:p>
            <a:pPr marL="342900" indent="-342900">
              <a:buFont typeface="Wingdings" panose="05000000000000000000" pitchFamily="2" charset="2"/>
              <a:buChar char="q"/>
            </a:pPr>
            <a:r>
              <a:rPr lang="en-US" sz="2400" dirty="0"/>
              <a:t>Phase 2 Environmental Report, if required. </a:t>
            </a:r>
          </a:p>
          <a:p>
            <a:pPr marL="342900" indent="-342900">
              <a:buFont typeface="Wingdings" panose="05000000000000000000" pitchFamily="2" charset="2"/>
              <a:buChar char="q"/>
            </a:pPr>
            <a:r>
              <a:rPr lang="en-US" sz="2400" dirty="0"/>
              <a:t>Geotechnical Report, if available. </a:t>
            </a:r>
          </a:p>
          <a:p>
            <a:pPr marL="342900" indent="-342900">
              <a:buFont typeface="Wingdings" panose="05000000000000000000" pitchFamily="2" charset="2"/>
              <a:buChar char="q"/>
            </a:pPr>
            <a:r>
              <a:rPr lang="en-US" sz="2400" dirty="0"/>
              <a:t>SCDOT Site Traffic Report. </a:t>
            </a:r>
          </a:p>
          <a:p>
            <a:pPr marL="342900" indent="-342900">
              <a:buFont typeface="Wingdings" panose="05000000000000000000" pitchFamily="2" charset="2"/>
              <a:buChar char="q"/>
            </a:pPr>
            <a:r>
              <a:rPr lang="en-US" sz="2400" dirty="0"/>
              <a:t>Evidence of SCDES preliminary approval, if applicable (New onsite septic system planned)</a:t>
            </a:r>
          </a:p>
          <a:p>
            <a:endParaRPr lang="en-US" dirty="0"/>
          </a:p>
        </p:txBody>
      </p:sp>
    </p:spTree>
    <p:extLst>
      <p:ext uri="{BB962C8B-B14F-4D97-AF65-F5344CB8AC3E}">
        <p14:creationId xmlns:p14="http://schemas.microsoft.com/office/powerpoint/2010/main" val="264610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88C0B-6167-50A5-6F10-E6C1F2592146}"/>
              </a:ext>
            </a:extLst>
          </p:cNvPr>
          <p:cNvSpPr>
            <a:spLocks noGrp="1"/>
          </p:cNvSpPr>
          <p:nvPr>
            <p:ph type="title"/>
          </p:nvPr>
        </p:nvSpPr>
        <p:spPr/>
        <p:txBody>
          <a:bodyPr/>
          <a:lstStyle/>
          <a:p>
            <a:r>
              <a:rPr lang="en-US" dirty="0"/>
              <a:t>Land Disposal</a:t>
            </a:r>
          </a:p>
        </p:txBody>
      </p:sp>
      <p:sp>
        <p:nvSpPr>
          <p:cNvPr id="3" name="Content Placeholder 2">
            <a:extLst>
              <a:ext uri="{FF2B5EF4-FFF2-40B4-BE49-F238E27FC236}">
                <a16:creationId xmlns:a16="http://schemas.microsoft.com/office/drawing/2014/main" id="{2FCA20DE-B322-0532-F5C3-2DABA03C2FE7}"/>
              </a:ext>
            </a:extLst>
          </p:cNvPr>
          <p:cNvSpPr>
            <a:spLocks noGrp="1"/>
          </p:cNvSpPr>
          <p:nvPr>
            <p:ph sz="half" idx="2"/>
          </p:nvPr>
        </p:nvSpPr>
        <p:spPr>
          <a:xfrm>
            <a:off x="609600" y="1577340"/>
            <a:ext cx="11332354" cy="4308872"/>
          </a:xfrm>
        </p:spPr>
        <p:txBody>
          <a:bodyPr/>
          <a:lstStyle/>
          <a:p>
            <a:r>
              <a:rPr lang="en-US" dirty="0"/>
              <a:t>In accordance with </a:t>
            </a:r>
            <a:r>
              <a:rPr lang="en-US" dirty="0">
                <a:solidFill>
                  <a:schemeClr val="tx2">
                    <a:lumMod val="60000"/>
                    <a:lumOff val="40000"/>
                  </a:schemeClr>
                </a:solidFill>
              </a:rPr>
              <a:t>SC Code §59-19-190</a:t>
            </a:r>
            <a:r>
              <a:rPr lang="en-US" dirty="0"/>
              <a:t>, the reassignment or disposal of land purchased with any state funds after 1952 must be subject to the prior written approval of the State Board of Education. Request for disposition of such parcels must be made through the OSF for submission to the State Board of Education. </a:t>
            </a:r>
          </a:p>
          <a:p>
            <a:endParaRPr lang="en-US" dirty="0"/>
          </a:p>
          <a:p>
            <a:r>
              <a:rPr lang="en-US" dirty="0"/>
              <a:t>In accordance with </a:t>
            </a:r>
            <a:r>
              <a:rPr lang="en-US" dirty="0">
                <a:solidFill>
                  <a:schemeClr val="tx2">
                    <a:lumMod val="60000"/>
                    <a:lumOff val="40000"/>
                  </a:schemeClr>
                </a:solidFill>
              </a:rPr>
              <a:t>SC Code §59-40-170</a:t>
            </a:r>
            <a:r>
              <a:rPr lang="en-US" dirty="0"/>
              <a:t>, if a school district declares a building surplus and chooses to sell or lease the building, a charter school's board of directors or a charter committee operating or applying within the district must be given the first refusal to purchase or lease the building.</a:t>
            </a:r>
          </a:p>
        </p:txBody>
      </p:sp>
    </p:spTree>
    <p:extLst>
      <p:ext uri="{BB962C8B-B14F-4D97-AF65-F5344CB8AC3E}">
        <p14:creationId xmlns:p14="http://schemas.microsoft.com/office/powerpoint/2010/main" val="344367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2434013" y="159045"/>
            <a:ext cx="6792637" cy="1170726"/>
          </a:xfrm>
          <a:prstGeom prst="rect">
            <a:avLst/>
          </a:prstGeom>
        </p:spPr>
        <p:txBody>
          <a:bodyPr vert="horz" wrap="square" lIns="0" tIns="62124" rIns="0" bIns="0" rtlCol="0">
            <a:spAutoFit/>
          </a:bodyPr>
          <a:lstStyle/>
          <a:p>
            <a:pPr marL="8467" algn="ctr">
              <a:spcBef>
                <a:spcPts val="67"/>
              </a:spcBef>
            </a:pPr>
            <a:r>
              <a:rPr sz="3600" dirty="0">
                <a:solidFill>
                  <a:srgbClr val="2D3B4A"/>
                </a:solidFill>
              </a:rPr>
              <a:t>New</a:t>
            </a:r>
            <a:r>
              <a:rPr sz="3600" spc="-57" dirty="0">
                <a:solidFill>
                  <a:srgbClr val="2D3B4A"/>
                </a:solidFill>
              </a:rPr>
              <a:t> </a:t>
            </a:r>
            <a:r>
              <a:rPr sz="3600" dirty="0">
                <a:solidFill>
                  <a:srgbClr val="2D3B4A"/>
                </a:solidFill>
              </a:rPr>
              <a:t>definition</a:t>
            </a:r>
            <a:r>
              <a:rPr sz="3600" spc="-57" dirty="0">
                <a:solidFill>
                  <a:srgbClr val="2D3B4A"/>
                </a:solidFill>
              </a:rPr>
              <a:t> </a:t>
            </a:r>
            <a:r>
              <a:rPr sz="3600" dirty="0">
                <a:solidFill>
                  <a:srgbClr val="2D3B4A"/>
                </a:solidFill>
              </a:rPr>
              <a:t>of</a:t>
            </a:r>
            <a:r>
              <a:rPr sz="3600" spc="-43" dirty="0">
                <a:solidFill>
                  <a:srgbClr val="2D3B4A"/>
                </a:solidFill>
              </a:rPr>
              <a:t> </a:t>
            </a:r>
            <a:r>
              <a:rPr sz="3600" dirty="0">
                <a:solidFill>
                  <a:srgbClr val="2D3B4A"/>
                </a:solidFill>
              </a:rPr>
              <a:t>“Public</a:t>
            </a:r>
            <a:r>
              <a:rPr sz="3600" spc="-53" dirty="0">
                <a:solidFill>
                  <a:srgbClr val="2D3B4A"/>
                </a:solidFill>
              </a:rPr>
              <a:t> </a:t>
            </a:r>
            <a:r>
              <a:rPr sz="3600" dirty="0">
                <a:solidFill>
                  <a:srgbClr val="2D3B4A"/>
                </a:solidFill>
              </a:rPr>
              <a:t>School</a:t>
            </a:r>
            <a:r>
              <a:rPr sz="3600" spc="-47" dirty="0">
                <a:solidFill>
                  <a:srgbClr val="2D3B4A"/>
                </a:solidFill>
              </a:rPr>
              <a:t> </a:t>
            </a:r>
            <a:r>
              <a:rPr sz="3600" spc="-7" dirty="0">
                <a:solidFill>
                  <a:srgbClr val="2D3B4A"/>
                </a:solidFill>
              </a:rPr>
              <a:t>Building”</a:t>
            </a:r>
            <a:endParaRPr sz="3600" dirty="0"/>
          </a:p>
        </p:txBody>
      </p:sp>
      <p:sp>
        <p:nvSpPr>
          <p:cNvPr id="5" name="object 5"/>
          <p:cNvSpPr txBox="1"/>
          <p:nvPr/>
        </p:nvSpPr>
        <p:spPr>
          <a:xfrm>
            <a:off x="670548" y="1373049"/>
            <a:ext cx="10686627" cy="4930218"/>
          </a:xfrm>
          <a:prstGeom prst="rect">
            <a:avLst/>
          </a:prstGeom>
        </p:spPr>
        <p:txBody>
          <a:bodyPr vert="horz" wrap="square" lIns="0" tIns="5927" rIns="0" bIns="0" rtlCol="0" anchor="t">
            <a:spAutoFit/>
          </a:bodyPr>
          <a:lstStyle/>
          <a:p>
            <a:pPr marL="313282" marR="62656" lvl="0" indent="-304815" algn="l" defTabSz="914400" rtl="0" eaLnBrk="1" fontAlgn="auto" latinLnBrk="0" hangingPunct="1">
              <a:lnSpc>
                <a:spcPct val="100699"/>
              </a:lnSpc>
              <a:spcBef>
                <a:spcPts val="47"/>
              </a:spcBef>
              <a:spcAft>
                <a:spcPts val="0"/>
              </a:spcAft>
              <a:buClrTx/>
              <a:buSzTx/>
              <a:buFont typeface="Arial" panose="020B0604020202020204" pitchFamily="34" charset="0"/>
              <a:buChar char="•"/>
              <a:tabLst>
                <a:tab pos="1227304" algn="l"/>
              </a:tabLst>
              <a:defRPr/>
            </a:pP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 -</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Under</a:t>
            </a:r>
            <a:r>
              <a:rPr kumimoji="0"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Code</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59-23-</a:t>
            </a:r>
            <a:r>
              <a:rPr kumimoji="0" sz="1867" b="0" i="0" u="none" strike="noStrike" kern="1200" cap="none" spc="0" normalizeH="0" baseline="0" noProof="0" dirty="0">
                <a:ln>
                  <a:noFill/>
                </a:ln>
                <a:solidFill>
                  <a:srgbClr val="2D3B4A"/>
                </a:solidFill>
                <a:effectLst/>
                <a:uLnTx/>
                <a:uFillTx/>
                <a:latin typeface="Calibri"/>
                <a:ea typeface="+mn-ea"/>
                <a:cs typeface="Calibri"/>
              </a:rPr>
              <a:t>210,</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et</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seq,</a:t>
            </a:r>
            <a:r>
              <a:rPr kumimoji="0" sz="1867" b="0" i="0" u="none" strike="noStrike" kern="1200" cap="none" spc="-1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the</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definition</a:t>
            </a:r>
            <a:r>
              <a:rPr kumimoji="0" sz="1867" b="0" i="0" u="none" strike="noStrike" kern="1200" cap="none" spc="-1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7" normalizeH="0" baseline="0" noProof="0" dirty="0">
                <a:ln>
                  <a:noFill/>
                </a:ln>
                <a:solidFill>
                  <a:srgbClr val="2D3B4A"/>
                </a:solidFill>
                <a:effectLst/>
                <a:uLnTx/>
                <a:uFillTx/>
                <a:latin typeface="Calibri"/>
                <a:ea typeface="+mn-ea"/>
                <a:cs typeface="Calibri"/>
              </a:rPr>
              <a:t>Building </a:t>
            </a:r>
            <a:r>
              <a:rPr kumimoji="0" sz="1867" b="0" i="0" u="none" strike="noStrike" kern="1200" cap="none" spc="0" normalizeH="0" baseline="0" noProof="0" dirty="0">
                <a:ln>
                  <a:noFill/>
                </a:ln>
                <a:solidFill>
                  <a:srgbClr val="2D3B4A"/>
                </a:solidFill>
                <a:effectLst/>
                <a:uLnTx/>
                <a:uFillTx/>
                <a:latin typeface="Calibri"/>
                <a:ea typeface="+mn-ea"/>
                <a:cs typeface="Calibri"/>
              </a:rPr>
              <a:t>is</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in</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which</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the</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primary</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purpose</a:t>
            </a:r>
            <a:r>
              <a:rPr kumimoji="0" sz="1867" b="0" i="0" u="none" strike="noStrike" kern="1200" cap="none" spc="-1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is</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for</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7" normalizeH="0" baseline="0" noProof="0" dirty="0">
                <a:ln>
                  <a:noFill/>
                </a:ln>
                <a:solidFill>
                  <a:srgbClr val="2D3B4A"/>
                </a:solidFill>
                <a:effectLst/>
                <a:uLnTx/>
                <a:uFillTx/>
                <a:latin typeface="Calibri"/>
                <a:ea typeface="+mn-ea"/>
                <a:cs typeface="Calibri"/>
              </a:rPr>
              <a:t>K-</a:t>
            </a:r>
            <a:r>
              <a:rPr kumimoji="0" sz="1867" b="0" i="0" u="none" strike="noStrike" kern="1200" cap="none" spc="0" normalizeH="0" baseline="0" noProof="0" dirty="0">
                <a:ln>
                  <a:noFill/>
                </a:ln>
                <a:solidFill>
                  <a:srgbClr val="2D3B4A"/>
                </a:solidFill>
                <a:effectLst/>
                <a:uLnTx/>
                <a:uFillTx/>
                <a:latin typeface="Calibri"/>
                <a:ea typeface="+mn-ea"/>
                <a:cs typeface="Calibri"/>
              </a:rPr>
              <a:t>12</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13" normalizeH="0" baseline="0" noProof="0" dirty="0">
                <a:ln>
                  <a:noFill/>
                </a:ln>
                <a:solidFill>
                  <a:srgbClr val="2D3B4A"/>
                </a:solidFill>
                <a:effectLst/>
                <a:uLnTx/>
                <a:uFillTx/>
                <a:latin typeface="Calibri"/>
                <a:ea typeface="+mn-ea"/>
                <a:cs typeface="Calibri"/>
              </a:rPr>
              <a:t>in-</a:t>
            </a:r>
            <a:r>
              <a:rPr kumimoji="0" sz="1867" b="0" i="0" u="none" strike="noStrike" kern="1200" cap="none" spc="0" normalizeH="0" baseline="0" noProof="0" dirty="0">
                <a:ln>
                  <a:noFill/>
                </a:ln>
                <a:solidFill>
                  <a:srgbClr val="2D3B4A"/>
                </a:solidFill>
                <a:effectLst/>
                <a:uLnTx/>
                <a:uFillTx/>
                <a:latin typeface="Calibri"/>
                <a:ea typeface="+mn-ea"/>
                <a:cs typeface="Calibri"/>
              </a:rPr>
              <a:t>person classroom</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instruction, </a:t>
            </a:r>
            <a:r>
              <a:rPr kumimoji="0" sz="1867" b="0" i="0" u="none" strike="noStrike" kern="1200" cap="none" spc="-13" normalizeH="0" baseline="0" noProof="0" dirty="0">
                <a:ln>
                  <a:noFill/>
                </a:ln>
                <a:solidFill>
                  <a:srgbClr val="2D3B4A"/>
                </a:solidFill>
                <a:effectLst/>
                <a:uLnTx/>
                <a:uFillTx/>
                <a:latin typeface="Calibri"/>
                <a:ea typeface="+mn-ea"/>
                <a:cs typeface="Calibri"/>
              </a:rPr>
              <a:t>state-</a:t>
            </a:r>
            <a:r>
              <a:rPr kumimoji="0" sz="1867" b="0" i="0" u="none" strike="noStrike" kern="1200" cap="none" spc="0" normalizeH="0" baseline="0" noProof="0" dirty="0">
                <a:ln>
                  <a:noFill/>
                </a:ln>
                <a:solidFill>
                  <a:srgbClr val="2D3B4A"/>
                </a:solidFill>
                <a:effectLst/>
                <a:uLnTx/>
                <a:uFillTx/>
                <a:latin typeface="Calibri"/>
                <a:ea typeface="+mn-ea"/>
                <a:cs typeface="Calibri"/>
              </a:rPr>
              <a:t>funded</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13" normalizeH="0" baseline="0" noProof="0" dirty="0">
                <a:ln>
                  <a:noFill/>
                </a:ln>
                <a:solidFill>
                  <a:srgbClr val="2D3B4A"/>
                </a:solidFill>
                <a:effectLst/>
                <a:uLnTx/>
                <a:uFillTx/>
                <a:latin typeface="Calibri"/>
                <a:ea typeface="+mn-ea"/>
                <a:cs typeface="Calibri"/>
              </a:rPr>
              <a:t>full-</a:t>
            </a:r>
            <a:r>
              <a:rPr kumimoji="0" sz="1867" b="0" i="0" u="none" strike="noStrike" kern="1200" cap="none" spc="0" normalizeH="0" baseline="0" noProof="0" dirty="0">
                <a:ln>
                  <a:noFill/>
                </a:ln>
                <a:solidFill>
                  <a:srgbClr val="2D3B4A"/>
                </a:solidFill>
                <a:effectLst/>
                <a:uLnTx/>
                <a:uFillTx/>
                <a:latin typeface="Calibri"/>
                <a:ea typeface="+mn-ea"/>
                <a:cs typeface="Calibri"/>
              </a:rPr>
              <a:t>day</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4K </a:t>
            </a:r>
            <a:r>
              <a:rPr kumimoji="0" sz="1867" b="0" i="0" u="none" strike="noStrike" kern="1200" cap="none" spc="0" normalizeH="0" baseline="0" noProof="0" dirty="0">
                <a:ln>
                  <a:noFill/>
                </a:ln>
                <a:solidFill>
                  <a:srgbClr val="2D3B4A"/>
                </a:solidFill>
                <a:effectLst/>
                <a:uLnTx/>
                <a:uFillTx/>
                <a:latin typeface="Calibri"/>
                <a:ea typeface="+mn-ea"/>
                <a:cs typeface="Calibri"/>
              </a:rPr>
              <a:t>(e.g.,</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CERDEP),</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or</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other</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1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secondary</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in-</a:t>
            </a:r>
            <a:r>
              <a:rPr kumimoji="0" sz="1867" b="0" i="0" u="none" strike="noStrike" kern="1200" cap="none" spc="0" normalizeH="0" baseline="0" noProof="0" dirty="0">
                <a:ln>
                  <a:noFill/>
                </a:ln>
                <a:solidFill>
                  <a:srgbClr val="2D3B4A"/>
                </a:solidFill>
                <a:effectLst/>
                <a:uLnTx/>
                <a:uFillTx/>
                <a:latin typeface="Calibri"/>
                <a:ea typeface="+mn-ea"/>
                <a:cs typeface="Calibri"/>
              </a:rPr>
              <a:t>person</a:t>
            </a:r>
            <a:r>
              <a:rPr kumimoji="0" sz="1867" b="0" i="0" u="none" strike="noStrike" kern="1200" cap="none" spc="-1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classroom</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lang="en-US" sz="1867" b="0" i="0" u="none" strike="noStrike" kern="1200" cap="none" spc="0" normalizeH="0" baseline="0" noProof="0" dirty="0">
                <a:ln>
                  <a:noFill/>
                </a:ln>
                <a:solidFill>
                  <a:srgbClr val="2D3B4A"/>
                </a:solidFill>
                <a:effectLst/>
                <a:uLnTx/>
                <a:uFillTx/>
                <a:latin typeface="Calibri"/>
                <a:ea typeface="+mn-ea"/>
                <a:cs typeface="Calibri"/>
              </a:rPr>
              <a:t>i</a:t>
            </a:r>
            <a:r>
              <a:rPr kumimoji="0" sz="1867" b="0" i="0" u="none" strike="noStrike" kern="1200" cap="none" spc="0" normalizeH="0" baseline="0" noProof="0" dirty="0">
                <a:ln>
                  <a:noFill/>
                </a:ln>
                <a:solidFill>
                  <a:srgbClr val="2D3B4A"/>
                </a:solidFill>
                <a:effectLst/>
                <a:uLnTx/>
                <a:uFillTx/>
                <a:latin typeface="Calibri"/>
                <a:ea typeface="+mn-ea"/>
                <a:cs typeface="Calibri"/>
              </a:rPr>
              <a:t>nstruction.</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See</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also</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Code</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10-5-</a:t>
            </a:r>
            <a:r>
              <a:rPr kumimoji="0" sz="1867" b="0" i="0" u="none" strike="noStrike" kern="1200" cap="none" spc="-13" normalizeH="0" baseline="0" noProof="0" dirty="0">
                <a:ln>
                  <a:noFill/>
                </a:ln>
                <a:solidFill>
                  <a:srgbClr val="2D3B4A"/>
                </a:solidFill>
                <a:effectLst/>
                <a:uLnTx/>
                <a:uFillTx/>
                <a:latin typeface="Calibri"/>
                <a:ea typeface="+mn-ea"/>
                <a:cs typeface="Calibri"/>
              </a:rPr>
              <a:t>270, </a:t>
            </a:r>
            <a:r>
              <a:rPr kumimoji="0" sz="1867" b="0" i="0" u="none" strike="noStrike" kern="1200" cap="none" spc="0" normalizeH="0" baseline="0" noProof="0" dirty="0">
                <a:ln>
                  <a:noFill/>
                </a:ln>
                <a:solidFill>
                  <a:srgbClr val="2D3B4A"/>
                </a:solidFill>
                <a:effectLst/>
                <a:uLnTx/>
                <a:uFillTx/>
                <a:latin typeface="Calibri"/>
                <a:ea typeface="+mn-ea"/>
                <a:cs typeface="Calibri"/>
              </a:rPr>
              <a:t>which</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requires</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plans</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for</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elementary</a:t>
            </a:r>
            <a:r>
              <a:rPr kumimoji="0" sz="1867" b="0" i="0" u="none" strike="noStrike" kern="1200" cap="none" spc="-4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secondary</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a:t>
            </a:r>
            <a:r>
              <a:rPr kumimoji="0" sz="1867" b="0" i="0" u="none" strike="noStrike" kern="1200" cap="none" spc="-1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plans</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to</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be</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submitted</a:t>
            </a:r>
            <a:r>
              <a:rPr kumimoji="0"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to</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the </a:t>
            </a:r>
            <a:r>
              <a:rPr kumimoji="0" sz="1867" b="0" i="0" u="none" strike="noStrike" kern="1200" cap="none" spc="-7" normalizeH="0" baseline="0" noProof="0" dirty="0">
                <a:ln>
                  <a:noFill/>
                </a:ln>
                <a:solidFill>
                  <a:srgbClr val="2D3B4A"/>
                </a:solidFill>
                <a:effectLst/>
                <a:uLnTx/>
                <a:uFillTx/>
                <a:latin typeface="Calibri"/>
                <a:ea typeface="+mn-ea"/>
                <a:cs typeface="Calibri"/>
              </a:rPr>
              <a:t>Department.”</a:t>
            </a:r>
            <a:endParaRPr kumimoji="0" lang="en-US" sz="1867" b="0" i="0" u="none" strike="noStrike" kern="1200" cap="none" spc="-7" normalizeH="0" baseline="0" noProof="0" dirty="0">
              <a:ln>
                <a:noFill/>
              </a:ln>
              <a:solidFill>
                <a:srgbClr val="2D3B4A"/>
              </a:solidFill>
              <a:effectLst/>
              <a:uLnTx/>
              <a:uFillTx/>
              <a:latin typeface="Calibri"/>
              <a:ea typeface="+mn-ea"/>
              <a:cs typeface="Calibri"/>
            </a:endParaRPr>
          </a:p>
          <a:p>
            <a:pPr marL="8467" marR="62656" lvl="0" indent="0" algn="l" defTabSz="914400" rtl="0" eaLnBrk="1" fontAlgn="auto" latinLnBrk="0" hangingPunct="1">
              <a:lnSpc>
                <a:spcPct val="100699"/>
              </a:lnSpc>
              <a:spcBef>
                <a:spcPts val="47"/>
              </a:spcBef>
              <a:spcAft>
                <a:spcPts val="0"/>
              </a:spcAft>
              <a:buClrTx/>
              <a:buSzTx/>
              <a:buFontTx/>
              <a:buNone/>
              <a:tabLst>
                <a:tab pos="1227304" algn="l"/>
              </a:tabLst>
              <a:defRPr/>
            </a:pPr>
            <a:endParaRPr kumimoji="0" lang="en-US" sz="1867" b="0" i="0" u="none" strike="noStrike" kern="1200" cap="none" spc="-7" normalizeH="0" baseline="0" noProof="0" dirty="0">
              <a:ln>
                <a:noFill/>
              </a:ln>
              <a:solidFill>
                <a:srgbClr val="2D3B4A"/>
              </a:solidFill>
              <a:effectLst/>
              <a:uLnTx/>
              <a:uFillTx/>
              <a:latin typeface="Calibri"/>
              <a:ea typeface="+mn-ea"/>
              <a:cs typeface="Calibri"/>
            </a:endParaRPr>
          </a:p>
          <a:p>
            <a:pPr marL="313282" marR="62656" lvl="0" indent="-304815" algn="l" defTabSz="914400" rtl="0" eaLnBrk="1" fontAlgn="auto" latinLnBrk="0" hangingPunct="1">
              <a:lnSpc>
                <a:spcPct val="100699"/>
              </a:lnSpc>
              <a:spcBef>
                <a:spcPts val="47"/>
              </a:spcBef>
              <a:spcAft>
                <a:spcPts val="0"/>
              </a:spcAft>
              <a:buClrTx/>
              <a:buSzTx/>
              <a:buFont typeface="Arial" panose="020B0604020202020204" pitchFamily="34" charset="0"/>
              <a:buChar char="•"/>
              <a:tabLst>
                <a:tab pos="1227304" algn="l"/>
              </a:tabLst>
              <a:defRPr/>
            </a:pPr>
            <a:r>
              <a:rPr kumimoji="0" sz="1867" b="0" i="0" u="none" strike="noStrike" kern="1200" cap="none" spc="0" normalizeH="0" baseline="0" noProof="0" dirty="0">
                <a:ln>
                  <a:noFill/>
                </a:ln>
                <a:solidFill>
                  <a:srgbClr val="2D3B4A"/>
                </a:solidFill>
                <a:effectLst/>
                <a:uLnTx/>
                <a:uFillTx/>
                <a:latin typeface="Calibri"/>
                <a:ea typeface="+mn-ea"/>
                <a:cs typeface="Calibri"/>
              </a:rPr>
              <a:t>The</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Department</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Education</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Office</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Facilities</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scope</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authority</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duties</a:t>
            </a:r>
            <a:r>
              <a:rPr kumimoji="0" sz="1867" b="0" i="0" u="none" strike="noStrike" kern="1200" cap="none" spc="-17" normalizeH="0" baseline="0" noProof="0" dirty="0">
                <a:ln>
                  <a:noFill/>
                </a:ln>
                <a:solidFill>
                  <a:srgbClr val="2D3B4A"/>
                </a:solidFill>
                <a:effectLst/>
                <a:uLnTx/>
                <a:uFillTx/>
                <a:latin typeface="Calibri"/>
                <a:ea typeface="+mn-ea"/>
                <a:cs typeface="Calibri"/>
              </a:rPr>
              <a:t> is</a:t>
            </a:r>
            <a:r>
              <a:rPr kumimoji="0" lang="en-US"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limited</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per</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statute</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to</a:t>
            </a:r>
            <a:r>
              <a:rPr kumimoji="0" sz="1867" b="0" i="0" u="none" strike="noStrike" kern="1200" cap="none" spc="-4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buildings</a:t>
            </a:r>
            <a:r>
              <a:rPr kumimoji="0" sz="1867" b="0" i="0" u="none" strike="noStrike" kern="1200" cap="none" spc="-1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property”</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to“</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elementary</a:t>
            </a:r>
            <a:r>
              <a:rPr kumimoji="0" sz="1867" b="0" i="0" u="none" strike="noStrike" kern="1200" cap="none" spc="-4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secondary</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7" normalizeH="0" baseline="0" noProof="0" dirty="0">
                <a:ln>
                  <a:noFill/>
                </a:ln>
                <a:solidFill>
                  <a:srgbClr val="2D3B4A"/>
                </a:solidFill>
                <a:effectLst/>
                <a:uLnTx/>
                <a:uFillTx/>
                <a:latin typeface="Calibri"/>
                <a:ea typeface="+mn-ea"/>
                <a:cs typeface="Calibri"/>
              </a:rPr>
              <a:t>public schools.”</a:t>
            </a:r>
            <a:endParaRPr kumimoji="0" lang="en-US" sz="1867" b="0" i="0" u="none" strike="noStrike" kern="1200" cap="none" spc="-7" normalizeH="0" baseline="0" noProof="0" dirty="0">
              <a:ln>
                <a:noFill/>
              </a:ln>
              <a:solidFill>
                <a:srgbClr val="2D3B4A"/>
              </a:solidFill>
              <a:effectLst/>
              <a:uLnTx/>
              <a:uFillTx/>
              <a:latin typeface="Calibri"/>
              <a:ea typeface="+mn-ea"/>
              <a:cs typeface="Calibri"/>
            </a:endParaRPr>
          </a:p>
          <a:p>
            <a:pPr marL="8467" marR="62656" lvl="0" indent="0" algn="l" defTabSz="914400" rtl="0" eaLnBrk="1" fontAlgn="auto" latinLnBrk="0" hangingPunct="1">
              <a:lnSpc>
                <a:spcPct val="100699"/>
              </a:lnSpc>
              <a:spcBef>
                <a:spcPts val="47"/>
              </a:spcBef>
              <a:spcAft>
                <a:spcPts val="0"/>
              </a:spcAft>
              <a:buClrTx/>
              <a:buSzTx/>
              <a:buFontTx/>
              <a:buNone/>
              <a:tabLst>
                <a:tab pos="1227304" algn="l"/>
              </a:tabLst>
              <a:defRPr/>
            </a:pPr>
            <a:endParaRPr kumimoji="0" lang="en-US" sz="1867" b="0" i="0" u="none" strike="noStrike" kern="1200" cap="none" spc="-7" normalizeH="0" baseline="0" noProof="0" dirty="0">
              <a:ln>
                <a:noFill/>
              </a:ln>
              <a:solidFill>
                <a:prstClr val="black"/>
              </a:solidFill>
              <a:effectLst/>
              <a:uLnTx/>
              <a:uFillTx/>
              <a:latin typeface="Calibri"/>
              <a:ea typeface="Calibri"/>
              <a:cs typeface="Calibri"/>
            </a:endParaRPr>
          </a:p>
          <a:p>
            <a:pPr marL="313282" marR="62656" lvl="0" indent="-304815" algn="l" defTabSz="914400" rtl="0" eaLnBrk="1" fontAlgn="auto" latinLnBrk="0" hangingPunct="1">
              <a:lnSpc>
                <a:spcPct val="100699"/>
              </a:lnSpc>
              <a:spcBef>
                <a:spcPts val="47"/>
              </a:spcBef>
              <a:spcAft>
                <a:spcPts val="0"/>
              </a:spcAft>
              <a:buClrTx/>
              <a:buSzTx/>
              <a:buFont typeface="Arial" panose="020B0604020202020204" pitchFamily="34" charset="0"/>
              <a:buChar char="•"/>
              <a:tabLst>
                <a:tab pos="1227304" algn="l"/>
              </a:tabLst>
              <a:defRPr/>
            </a:pPr>
            <a:r>
              <a:rPr kumimoji="0" sz="1867" b="0" i="0" u="none" strike="noStrike" kern="1200" cap="none" spc="0" normalizeH="0" baseline="0" noProof="0" dirty="0">
                <a:ln>
                  <a:noFill/>
                </a:ln>
                <a:solidFill>
                  <a:srgbClr val="2D3B4A"/>
                </a:solidFill>
                <a:effectLst/>
                <a:uLnTx/>
                <a:uFillTx/>
                <a:latin typeface="Calibri"/>
                <a:ea typeface="+mn-ea"/>
                <a:cs typeface="Calibri"/>
              </a:rPr>
              <a:t>Only</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those</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4k</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programs</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participating</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in</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CERDEP</a:t>
            </a:r>
            <a:r>
              <a:rPr kumimoji="0" sz="1867" b="0" i="0" u="none" strike="noStrike" kern="1200" cap="none" spc="-4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(Child</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Early</a:t>
            </a:r>
            <a:r>
              <a:rPr kumimoji="0" sz="1867" b="0" i="0" u="none" strike="noStrike" kern="1200" cap="none" spc="-4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Reading</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Development</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7" normalizeH="0" baseline="0" noProof="0" dirty="0">
                <a:ln>
                  <a:noFill/>
                </a:ln>
                <a:solidFill>
                  <a:srgbClr val="2D3B4A"/>
                </a:solidFill>
                <a:effectLst/>
                <a:uLnTx/>
                <a:uFillTx/>
                <a:latin typeface="Calibri"/>
                <a:ea typeface="+mn-ea"/>
                <a:cs typeface="Calibri"/>
              </a:rPr>
              <a:t>Education</a:t>
            </a:r>
            <a:r>
              <a:rPr kumimoji="0" lang="en-US"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Program)</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are</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not</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required</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to</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be</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approved</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through</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lang="en-US" sz="1867" b="0" i="0" u="none" strike="noStrike" kern="1200" cap="none" spc="-17" normalizeH="0" baseline="0" noProof="0" dirty="0">
                <a:ln>
                  <a:noFill/>
                </a:ln>
                <a:solidFill>
                  <a:srgbClr val="2D3B4A"/>
                </a:solidFill>
                <a:effectLst/>
                <a:uLnTx/>
                <a:uFillTx/>
                <a:latin typeface="Calibri"/>
                <a:ea typeface="+mn-ea"/>
                <a:cs typeface="Calibri"/>
              </a:rPr>
              <a:t>DSS.</a:t>
            </a:r>
          </a:p>
          <a:p>
            <a:pPr marL="8467" marR="62656" lvl="0" indent="0" algn="l" defTabSz="914400" rtl="0" eaLnBrk="1" fontAlgn="auto" latinLnBrk="0" hangingPunct="1">
              <a:lnSpc>
                <a:spcPct val="100699"/>
              </a:lnSpc>
              <a:spcBef>
                <a:spcPts val="47"/>
              </a:spcBef>
              <a:spcAft>
                <a:spcPts val="0"/>
              </a:spcAft>
              <a:buClrTx/>
              <a:buSzTx/>
              <a:buFontTx/>
              <a:buNone/>
              <a:tabLst>
                <a:tab pos="1227304" algn="l"/>
              </a:tabLst>
              <a:defRPr/>
            </a:pPr>
            <a:endParaRPr kumimoji="0" lang="en-US" sz="1867" b="0" i="0" u="none" strike="noStrike" kern="1200" cap="none" spc="-17" normalizeH="0" baseline="0" noProof="0" dirty="0">
              <a:ln>
                <a:noFill/>
              </a:ln>
              <a:solidFill>
                <a:srgbClr val="000000"/>
              </a:solidFill>
              <a:effectLst/>
              <a:uLnTx/>
              <a:uFillTx/>
              <a:latin typeface="Calibri"/>
              <a:ea typeface="+mn-ea"/>
              <a:cs typeface="Calibri"/>
            </a:endParaRPr>
          </a:p>
          <a:p>
            <a:pPr marL="313282" marR="62656" lvl="0" indent="-304815" algn="l" defTabSz="914400" rtl="0" eaLnBrk="1" fontAlgn="auto" latinLnBrk="0" hangingPunct="1">
              <a:lnSpc>
                <a:spcPct val="100699"/>
              </a:lnSpc>
              <a:spcBef>
                <a:spcPts val="47"/>
              </a:spcBef>
              <a:spcAft>
                <a:spcPts val="0"/>
              </a:spcAft>
              <a:buClrTx/>
              <a:buSzTx/>
              <a:buFont typeface="Arial" panose="020B0604020202020204" pitchFamily="34" charset="0"/>
              <a:buChar char="•"/>
              <a:tabLst>
                <a:tab pos="1227304" algn="l"/>
              </a:tabLst>
              <a:defRPr/>
            </a:pPr>
            <a:r>
              <a:rPr kumimoji="0" sz="1867" b="0" i="0" u="none" strike="noStrike" kern="1200" cap="none" spc="0" normalizeH="0" baseline="0" noProof="0" dirty="0">
                <a:ln>
                  <a:noFill/>
                </a:ln>
                <a:solidFill>
                  <a:srgbClr val="2D3B4A"/>
                </a:solidFill>
                <a:effectLst/>
                <a:uLnTx/>
                <a:uFillTx/>
                <a:latin typeface="Calibri"/>
                <a:ea typeface="+mn-ea"/>
                <a:cs typeface="Calibri"/>
              </a:rPr>
              <a:t>All</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programs</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under</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4</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years</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age</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those</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4k</a:t>
            </a:r>
            <a:r>
              <a:rPr kumimoji="0"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programs</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that</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do</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not</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meet</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these</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specific</a:t>
            </a:r>
            <a:r>
              <a:rPr kumimoji="0"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7" normalizeH="0" baseline="0" noProof="0" dirty="0">
                <a:ln>
                  <a:noFill/>
                </a:ln>
                <a:solidFill>
                  <a:srgbClr val="2D3B4A"/>
                </a:solidFill>
                <a:effectLst/>
                <a:uLnTx/>
                <a:uFillTx/>
                <a:latin typeface="Calibri"/>
                <a:ea typeface="+mn-ea"/>
                <a:cs typeface="Calibri"/>
              </a:rPr>
              <a:t>criteria</a:t>
            </a:r>
            <a:r>
              <a:rPr kumimoji="0" lang="en-US"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are</a:t>
            </a:r>
            <a:r>
              <a:rPr kumimoji="0" sz="1867" b="0" i="0" u="none" strike="noStrike" kern="1200" cap="none" spc="-4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required</a:t>
            </a:r>
            <a:r>
              <a:rPr kumimoji="0"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to</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be</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approved</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by</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DSS,</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including</a:t>
            </a:r>
            <a:r>
              <a:rPr kumimoji="0" sz="1867" b="0" i="0" u="none" strike="noStrike" kern="1200" cap="none" spc="-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those</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facilities</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reviewed</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permitted</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by</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the</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lang="en-US"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Department</a:t>
            </a:r>
            <a:r>
              <a:rPr kumimoji="0" sz="1867" b="0" i="0" u="none" strike="noStrike" kern="1200" cap="none" spc="-20"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of </a:t>
            </a:r>
            <a:r>
              <a:rPr kumimoji="0" sz="1867" b="0" i="0" u="none" strike="noStrike" kern="1200" cap="none" spc="0" normalizeH="0" baseline="0" noProof="0" dirty="0">
                <a:ln>
                  <a:noFill/>
                </a:ln>
                <a:solidFill>
                  <a:srgbClr val="2D3B4A"/>
                </a:solidFill>
                <a:effectLst/>
                <a:uLnTx/>
                <a:uFillTx/>
                <a:latin typeface="Calibri"/>
                <a:ea typeface="+mn-ea"/>
                <a:cs typeface="Calibri"/>
              </a:rPr>
              <a:t>Education</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Office</a:t>
            </a:r>
            <a:r>
              <a:rPr kumimoji="0" sz="1867" b="0" i="0" u="none" strike="noStrike" kern="1200" cap="none" spc="-4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Facilities,</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for</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those</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1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buildings”),</a:t>
            </a:r>
            <a:r>
              <a:rPr kumimoji="0" sz="1867" b="0" i="0" u="none" strike="noStrike" kern="1200" cap="none" spc="-1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and</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for</a:t>
            </a:r>
            <a:r>
              <a:rPr kumimoji="0" sz="1867" b="0" i="0" u="none" strike="noStrike" kern="1200" cap="none" spc="-4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those</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reviewed</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17" normalizeH="0" baseline="0" noProof="0" dirty="0">
                <a:ln>
                  <a:noFill/>
                </a:ln>
                <a:solidFill>
                  <a:srgbClr val="2D3B4A"/>
                </a:solidFill>
                <a:effectLst/>
                <a:uLnTx/>
                <a:uFillTx/>
                <a:latin typeface="Calibri"/>
                <a:ea typeface="+mn-ea"/>
                <a:cs typeface="Calibri"/>
              </a:rPr>
              <a:t>and </a:t>
            </a:r>
            <a:r>
              <a:rPr kumimoji="0" sz="1867" b="0" i="0" u="none" strike="noStrike" kern="1200" cap="none" spc="0" normalizeH="0" baseline="0" noProof="0" dirty="0">
                <a:ln>
                  <a:noFill/>
                </a:ln>
                <a:solidFill>
                  <a:srgbClr val="2D3B4A"/>
                </a:solidFill>
                <a:effectLst/>
                <a:uLnTx/>
                <a:uFillTx/>
                <a:latin typeface="Calibri"/>
                <a:ea typeface="+mn-ea"/>
                <a:cs typeface="Calibri"/>
              </a:rPr>
              <a:t>permitted</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by</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the</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local</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AHJ</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(local</a:t>
            </a:r>
            <a:r>
              <a:rPr kumimoji="0" sz="1867" b="0" i="0" u="none" strike="noStrike" kern="1200" cap="none" spc="-4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a:t>
            </a:r>
            <a:r>
              <a:rPr kumimoji="0" sz="1867" b="0" i="0" u="none" strike="noStrike" kern="1200" cap="none" spc="-1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officials),</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for</a:t>
            </a:r>
            <a:r>
              <a:rPr kumimoji="0" sz="1867" b="0" i="0" u="none" strike="noStrike" kern="1200" cap="none" spc="-40" normalizeH="0" baseline="0" noProof="0" dirty="0">
                <a:ln>
                  <a:noFill/>
                </a:ln>
                <a:solidFill>
                  <a:srgbClr val="2D3B4A"/>
                </a:solidFill>
                <a:effectLst/>
                <a:uLnTx/>
                <a:uFillTx/>
                <a:latin typeface="Calibri"/>
                <a:ea typeface="+mn-ea"/>
                <a:cs typeface="Calibri"/>
              </a:rPr>
              <a:t> </a:t>
            </a:r>
            <a:r>
              <a:rPr kumimoji="0" sz="1867" b="0" i="0" u="none" strike="noStrike" kern="1200" cap="none" spc="-13" normalizeH="0" baseline="0" noProof="0" dirty="0">
                <a:ln>
                  <a:noFill/>
                </a:ln>
                <a:solidFill>
                  <a:srgbClr val="2D3B4A"/>
                </a:solidFill>
                <a:effectLst/>
                <a:uLnTx/>
                <a:uFillTx/>
                <a:latin typeface="Calibri"/>
                <a:ea typeface="+mn-ea"/>
                <a:cs typeface="Calibri"/>
              </a:rPr>
              <a:t>non-</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school</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lang="en-US"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buildings</a:t>
            </a:r>
            <a:r>
              <a:rPr kumimoji="0" sz="1867" b="0" i="0" u="none" strike="noStrike" kern="1200" cap="none" spc="-1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(i.e.,</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daycares</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7" normalizeH="0" baseline="0" noProof="0" dirty="0">
                <a:ln>
                  <a:noFill/>
                </a:ln>
                <a:solidFill>
                  <a:srgbClr val="2D3B4A"/>
                </a:solidFill>
                <a:effectLst/>
                <a:uLnTx/>
                <a:uFillTx/>
                <a:latin typeface="Calibri"/>
                <a:ea typeface="+mn-ea"/>
                <a:cs typeface="Calibri"/>
              </a:rPr>
              <a:t>childcare </a:t>
            </a:r>
            <a:r>
              <a:rPr kumimoji="0" sz="1867" b="0" i="0" u="none" strike="noStrike" kern="1200" cap="none" spc="0" normalizeH="0" baseline="0" noProof="0" dirty="0">
                <a:ln>
                  <a:noFill/>
                </a:ln>
                <a:solidFill>
                  <a:srgbClr val="2D3B4A"/>
                </a:solidFill>
                <a:effectLst/>
                <a:uLnTx/>
                <a:uFillTx/>
                <a:latin typeface="Calibri"/>
                <a:ea typeface="+mn-ea"/>
                <a:cs typeface="Calibri"/>
              </a:rPr>
              <a:t>facilities),</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even</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if</a:t>
            </a:r>
            <a:r>
              <a:rPr kumimoji="0" sz="1867" b="0" i="0" u="none" strike="noStrike" kern="1200" cap="none" spc="-3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those</a:t>
            </a:r>
            <a:r>
              <a:rPr kumimoji="0" sz="1867" b="0" i="0" u="none" strike="noStrike" kern="1200" cap="none" spc="-23"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facilities</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are</a:t>
            </a:r>
            <a:r>
              <a:rPr kumimoji="0" sz="1867" b="0" i="0" u="none" strike="noStrike" kern="1200" cap="none" spc="-3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associated</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with</a:t>
            </a:r>
            <a:r>
              <a:rPr kumimoji="0" sz="1867" b="0" i="0" u="none" strike="noStrike" kern="1200" cap="none" spc="-27"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a</a:t>
            </a:r>
            <a:r>
              <a:rPr kumimoji="0" sz="1867" b="0" i="0" u="none" strike="noStrike" kern="1200" cap="none" spc="-3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dirty="0">
                <a:ln>
                  <a:noFill/>
                </a:ln>
                <a:solidFill>
                  <a:srgbClr val="2D3B4A"/>
                </a:solidFill>
                <a:effectLst/>
                <a:uLnTx/>
                <a:uFillTx/>
                <a:latin typeface="Calibri"/>
                <a:ea typeface="+mn-ea"/>
                <a:cs typeface="Calibri"/>
              </a:rPr>
              <a:t>public</a:t>
            </a:r>
            <a:r>
              <a:rPr kumimoji="0" sz="1867" b="0" i="0" u="none" strike="noStrike" kern="1200" cap="none" spc="-10" normalizeH="0" baseline="0" noProof="0" dirty="0">
                <a:ln>
                  <a:noFill/>
                </a:ln>
                <a:solidFill>
                  <a:srgbClr val="2D3B4A"/>
                </a:solidFill>
                <a:effectLst/>
                <a:uLnTx/>
                <a:uFillTx/>
                <a:latin typeface="Calibri"/>
                <a:ea typeface="+mn-ea"/>
                <a:cs typeface="Calibri"/>
              </a:rPr>
              <a:t> </a:t>
            </a:r>
            <a:r>
              <a:rPr kumimoji="0" lang="en-US" sz="1867" b="0" i="0" u="none" strike="noStrike" kern="1200" cap="none" spc="-10" normalizeH="0" baseline="0" noProof="0" dirty="0">
                <a:ln>
                  <a:noFill/>
                </a:ln>
                <a:solidFill>
                  <a:srgbClr val="2D3B4A"/>
                </a:solidFill>
                <a:effectLst/>
                <a:uLnTx/>
                <a:uFillTx/>
                <a:latin typeface="Calibri"/>
                <a:ea typeface="+mn-ea"/>
                <a:cs typeface="Calibri"/>
              </a:rPr>
              <a:t>	</a:t>
            </a:r>
            <a:r>
              <a:rPr kumimoji="0" sz="1867" b="0" i="0" u="none" strike="noStrike" kern="1200" cap="none" spc="0" normalizeH="0" baseline="0" noProof="0">
                <a:ln>
                  <a:noFill/>
                </a:ln>
                <a:solidFill>
                  <a:srgbClr val="2D3B4A"/>
                </a:solidFill>
                <a:effectLst/>
                <a:uLnTx/>
                <a:uFillTx/>
                <a:latin typeface="Calibri"/>
                <a:ea typeface="+mn-ea"/>
                <a:cs typeface="Calibri"/>
              </a:rPr>
              <a:t>school</a:t>
            </a:r>
            <a:r>
              <a:rPr kumimoji="0" sz="1867" b="0" i="0" u="none" strike="noStrike" kern="1200" cap="none" spc="-27" normalizeH="0" baseline="0" noProof="0">
                <a:ln>
                  <a:noFill/>
                </a:ln>
                <a:solidFill>
                  <a:srgbClr val="2D3B4A"/>
                </a:solidFill>
                <a:effectLst/>
                <a:uLnTx/>
                <a:uFillTx/>
                <a:latin typeface="Calibri"/>
                <a:ea typeface="+mn-ea"/>
                <a:cs typeface="Calibri"/>
              </a:rPr>
              <a:t> </a:t>
            </a:r>
            <a:r>
              <a:rPr kumimoji="0" sz="1867" b="0" i="0" u="none" strike="noStrike" kern="1200" cap="none" spc="-7" normalizeH="0" baseline="0" noProof="0">
                <a:ln>
                  <a:noFill/>
                </a:ln>
                <a:solidFill>
                  <a:srgbClr val="2D3B4A"/>
                </a:solidFill>
                <a:effectLst/>
                <a:uLnTx/>
                <a:uFillTx/>
                <a:latin typeface="Calibri"/>
                <a:ea typeface="+mn-ea"/>
                <a:cs typeface="Calibri"/>
              </a:rPr>
              <a:t>building</a:t>
            </a:r>
            <a:r>
              <a:rPr kumimoji="0" lang="en-US" sz="1867" b="0" i="0" u="none" strike="noStrike" kern="1200" cap="none" spc="-7" normalizeH="0" baseline="0" noProof="0">
                <a:ln>
                  <a:noFill/>
                </a:ln>
                <a:solidFill>
                  <a:srgbClr val="2D3B4A"/>
                </a:solidFill>
                <a:effectLst/>
                <a:uLnTx/>
                <a:uFillTx/>
                <a:latin typeface="Calibri"/>
                <a:ea typeface="+mn-ea"/>
                <a:cs typeface="Calibri"/>
              </a:rPr>
              <a:t>.</a:t>
            </a:r>
            <a:endParaRPr kumimoji="0" sz="1867" b="0" i="0" u="none" strike="noStrike" kern="1200" cap="none" spc="0" normalizeH="0" baseline="0" noProof="0" dirty="0">
              <a:ln>
                <a:noFill/>
              </a:ln>
              <a:solidFill>
                <a:prstClr val="black"/>
              </a:solidFill>
              <a:effectLst/>
              <a:uLnTx/>
              <a:uFillTx/>
              <a:latin typeface="Calibri"/>
              <a:ea typeface="Calibri"/>
              <a:cs typeface="Calibri"/>
            </a:endParaRPr>
          </a:p>
        </p:txBody>
      </p:sp>
      <p:pic>
        <p:nvPicPr>
          <p:cNvPr id="2" name="object 2">
            <a:extLst>
              <a:ext uri="{C183D7F6-B498-43B3-948B-1728B52AA6E4}">
                <adec:decorative xmlns:adec="http://schemas.microsoft.com/office/drawing/2017/decorative" val="1"/>
              </a:ext>
            </a:extLst>
          </p:cNvPr>
          <p:cNvPicPr/>
          <p:nvPr/>
        </p:nvPicPr>
        <p:blipFill>
          <a:blip r:embed="rId2" cstate="print"/>
          <a:stretch>
            <a:fillRect/>
          </a:stretch>
        </p:blipFill>
        <p:spPr>
          <a:xfrm>
            <a:off x="0" y="6346545"/>
            <a:ext cx="10900353" cy="17736"/>
          </a:xfrm>
          <a:prstGeom prst="rect">
            <a:avLst/>
          </a:prstGeom>
        </p:spPr>
      </p:pic>
      <p:pic>
        <p:nvPicPr>
          <p:cNvPr id="3" name="object 3">
            <a:extLst>
              <a:ext uri="{C183D7F6-B498-43B3-948B-1728B52AA6E4}">
                <adec:decorative xmlns:adec="http://schemas.microsoft.com/office/drawing/2017/decorative" val="1"/>
              </a:ext>
            </a:extLst>
          </p:cNvPr>
          <p:cNvPicPr/>
          <p:nvPr/>
        </p:nvPicPr>
        <p:blipFill>
          <a:blip r:embed="rId3" cstate="print"/>
          <a:stretch>
            <a:fillRect/>
          </a:stretch>
        </p:blipFill>
        <p:spPr>
          <a:xfrm>
            <a:off x="11023600" y="5885341"/>
            <a:ext cx="841772" cy="836133"/>
          </a:xfrm>
          <a:prstGeom prst="rect">
            <a:avLst/>
          </a:prstGeom>
        </p:spPr>
      </p:pic>
    </p:spTree>
    <p:extLst>
      <p:ext uri="{BB962C8B-B14F-4D97-AF65-F5344CB8AC3E}">
        <p14:creationId xmlns:p14="http://schemas.microsoft.com/office/powerpoint/2010/main" val="128247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3A88-16E4-C5B1-DEA7-2908BD3C30D8}"/>
              </a:ext>
            </a:extLst>
          </p:cNvPr>
          <p:cNvSpPr>
            <a:spLocks noGrp="1"/>
          </p:cNvSpPr>
          <p:nvPr>
            <p:ph type="title"/>
          </p:nvPr>
        </p:nvSpPr>
        <p:spPr>
          <a:xfrm>
            <a:off x="1061131" y="526815"/>
            <a:ext cx="10188956" cy="2482859"/>
          </a:xfrm>
        </p:spPr>
        <p:txBody>
          <a:bodyPr/>
          <a:lstStyle/>
          <a:p>
            <a:pPr algn="ctr"/>
            <a:br>
              <a:rPr lang="en-US" b="0" dirty="0"/>
            </a:br>
            <a:r>
              <a:rPr lang="en-US" sz="3200" dirty="0"/>
              <a:t>Office of School Facilities Chapter 5 and 9 Final Inspection Process </a:t>
            </a:r>
            <a:r>
              <a:rPr lang="en-US" sz="3200" spc="75" dirty="0"/>
              <a:t>via </a:t>
            </a:r>
            <a:r>
              <a:rPr lang="en-US" sz="3200" spc="95" dirty="0"/>
              <a:t>Memorandum</a:t>
            </a:r>
            <a:r>
              <a:rPr lang="en-US" sz="3200" dirty="0"/>
              <a:t>	</a:t>
            </a:r>
            <a:r>
              <a:rPr lang="en-US" sz="3200" spc="65" dirty="0"/>
              <a:t>of </a:t>
            </a:r>
            <a:r>
              <a:rPr lang="en-US" sz="3200" spc="130" dirty="0"/>
              <a:t>Understanding</a:t>
            </a:r>
            <a:r>
              <a:rPr lang="en-US" sz="3200" spc="-85" dirty="0"/>
              <a:t> </a:t>
            </a:r>
            <a:r>
              <a:rPr lang="en-US" sz="3200" dirty="0"/>
              <a:t>(MOU)</a:t>
            </a:r>
            <a:r>
              <a:rPr lang="en-US" sz="3200" spc="-70" dirty="0"/>
              <a:t> </a:t>
            </a:r>
            <a:r>
              <a:rPr lang="en-US" sz="3200" dirty="0"/>
              <a:t>to</a:t>
            </a:r>
            <a:r>
              <a:rPr lang="en-US" sz="3200" spc="-60" dirty="0"/>
              <a:t> </a:t>
            </a:r>
            <a:r>
              <a:rPr lang="en-US" sz="3200" spc="105" dirty="0"/>
              <a:t>the</a:t>
            </a:r>
            <a:r>
              <a:rPr lang="en-US" sz="3200" spc="-75" dirty="0"/>
              <a:t> </a:t>
            </a:r>
            <a:r>
              <a:rPr lang="en-US" sz="3200" spc="480" dirty="0"/>
              <a:t>SC</a:t>
            </a:r>
            <a:r>
              <a:rPr lang="en-US" sz="3200" spc="-60" dirty="0"/>
              <a:t> </a:t>
            </a:r>
            <a:r>
              <a:rPr lang="en-US" sz="3200" spc="145" dirty="0"/>
              <a:t>State</a:t>
            </a:r>
            <a:r>
              <a:rPr lang="en-US" sz="3200" spc="-75" dirty="0"/>
              <a:t> </a:t>
            </a:r>
            <a:r>
              <a:rPr lang="en-US" sz="3200" spc="110" dirty="0"/>
              <a:t>Fire</a:t>
            </a:r>
            <a:r>
              <a:rPr lang="en-US" sz="3200" spc="-75" dirty="0"/>
              <a:t> </a:t>
            </a:r>
            <a:r>
              <a:rPr lang="en-US" sz="3200" spc="120" dirty="0"/>
              <a:t>Marshal</a:t>
            </a:r>
            <a:r>
              <a:rPr lang="en-US" sz="3200" spc="-65" dirty="0"/>
              <a:t> </a:t>
            </a:r>
            <a:r>
              <a:rPr lang="en-US" sz="3200" spc="50" dirty="0"/>
              <a:t>(SFM)</a:t>
            </a:r>
            <a:br>
              <a:rPr lang="en-US" sz="3200" dirty="0"/>
            </a:br>
            <a:endParaRPr lang="en-US" sz="3200" dirty="0"/>
          </a:p>
        </p:txBody>
      </p:sp>
      <p:sp>
        <p:nvSpPr>
          <p:cNvPr id="3" name="Content Placeholder 2">
            <a:extLst>
              <a:ext uri="{FF2B5EF4-FFF2-40B4-BE49-F238E27FC236}">
                <a16:creationId xmlns:a16="http://schemas.microsoft.com/office/drawing/2014/main" id="{324DB105-0F8F-2E3C-5993-6A6422713FEA}"/>
              </a:ext>
            </a:extLst>
          </p:cNvPr>
          <p:cNvSpPr>
            <a:spLocks noGrp="1"/>
          </p:cNvSpPr>
          <p:nvPr>
            <p:ph sz="half" idx="2"/>
          </p:nvPr>
        </p:nvSpPr>
        <p:spPr>
          <a:xfrm>
            <a:off x="546439" y="2376755"/>
            <a:ext cx="11313384" cy="3447098"/>
          </a:xfrm>
        </p:spPr>
        <p:txBody>
          <a:bodyPr/>
          <a:lstStyle/>
          <a:p>
            <a:endParaRPr lang="en-US" dirty="0"/>
          </a:p>
          <a:p>
            <a:pPr marL="457200" indent="-457200">
              <a:buFont typeface="Arial" panose="020B0604020202020204" pitchFamily="34" charset="0"/>
              <a:buChar char="•"/>
            </a:pPr>
            <a:r>
              <a:rPr lang="en-US" dirty="0"/>
              <a:t> The Department of Labor, Licensing and Regulation’s Division of State Fire, Office of State Fire Marshal (State Fire) will perform final inspections of Fire Service Features that are identified in Chapter 5 and Fire Protection Systems that are identified in Chapter 9 of the South Carolina Fire Code on behalf of OSF. </a:t>
            </a:r>
          </a:p>
          <a:p>
            <a:endParaRPr lang="en-US" dirty="0"/>
          </a:p>
          <a:p>
            <a:endParaRPr lang="en-US" dirty="0"/>
          </a:p>
        </p:txBody>
      </p:sp>
    </p:spTree>
    <p:extLst>
      <p:ext uri="{BB962C8B-B14F-4D97-AF65-F5344CB8AC3E}">
        <p14:creationId xmlns:p14="http://schemas.microsoft.com/office/powerpoint/2010/main" val="1689128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E7545-E01D-7520-42D6-0B2D459155B4}"/>
              </a:ext>
            </a:extLst>
          </p:cNvPr>
          <p:cNvSpPr>
            <a:spLocks noGrp="1"/>
          </p:cNvSpPr>
          <p:nvPr>
            <p:ph type="title"/>
          </p:nvPr>
        </p:nvSpPr>
        <p:spPr>
          <a:xfrm>
            <a:off x="2999440" y="510389"/>
            <a:ext cx="6100756" cy="513089"/>
          </a:xfrm>
        </p:spPr>
        <p:txBody>
          <a:bodyPr/>
          <a:lstStyle/>
          <a:p>
            <a:r>
              <a:rPr lang="en-US" dirty="0"/>
              <a:t>Preferred Chapter 1 Inspector</a:t>
            </a:r>
          </a:p>
        </p:txBody>
      </p:sp>
      <p:sp>
        <p:nvSpPr>
          <p:cNvPr id="3" name="Content Placeholder 2">
            <a:extLst>
              <a:ext uri="{FF2B5EF4-FFF2-40B4-BE49-F238E27FC236}">
                <a16:creationId xmlns:a16="http://schemas.microsoft.com/office/drawing/2014/main" id="{530C7E34-2FAE-2888-596B-8C8D38ABDCC9}"/>
              </a:ext>
            </a:extLst>
          </p:cNvPr>
          <p:cNvSpPr>
            <a:spLocks noGrp="1"/>
          </p:cNvSpPr>
          <p:nvPr>
            <p:ph sz="half" idx="2"/>
          </p:nvPr>
        </p:nvSpPr>
        <p:spPr>
          <a:xfrm>
            <a:off x="609600" y="1577340"/>
            <a:ext cx="11217370" cy="2908489"/>
          </a:xfrm>
        </p:spPr>
        <p:txBody>
          <a:bodyPr/>
          <a:lstStyle/>
          <a:p>
            <a:pPr marL="354965" marR="6350" indent="-342900" algn="just">
              <a:lnSpc>
                <a:spcPts val="3070"/>
              </a:lnSpc>
              <a:buFont typeface="Symbol"/>
              <a:buChar char=""/>
              <a:tabLst>
                <a:tab pos="354965" algn="l"/>
              </a:tabLst>
            </a:pPr>
            <a:r>
              <a:rPr lang="en-US" b="1" spc="170" dirty="0"/>
              <a:t>Created</a:t>
            </a:r>
            <a:r>
              <a:rPr lang="en-US" b="1" spc="785" dirty="0"/>
              <a:t> </a:t>
            </a:r>
            <a:r>
              <a:rPr lang="en-US" b="1" spc="185" dirty="0"/>
              <a:t>a</a:t>
            </a:r>
            <a:r>
              <a:rPr lang="en-US" b="1" spc="40" dirty="0"/>
              <a:t>  </a:t>
            </a:r>
            <a:r>
              <a:rPr lang="en-US" b="1" spc="140" dirty="0"/>
              <a:t>list</a:t>
            </a:r>
            <a:r>
              <a:rPr lang="en-US" b="1" spc="35" dirty="0"/>
              <a:t>  </a:t>
            </a:r>
            <a:r>
              <a:rPr lang="en-US" b="1" spc="80" dirty="0"/>
              <a:t>of</a:t>
            </a:r>
            <a:r>
              <a:rPr lang="en-US" b="1" spc="40" dirty="0"/>
              <a:t>  </a:t>
            </a:r>
            <a:r>
              <a:rPr lang="en-US" b="1" spc="90" dirty="0"/>
              <a:t>preferred</a:t>
            </a:r>
            <a:r>
              <a:rPr lang="en-US" b="1" spc="40" dirty="0"/>
              <a:t>  </a:t>
            </a:r>
            <a:r>
              <a:rPr lang="en-US" b="1" spc="75" dirty="0"/>
              <a:t>third-</a:t>
            </a:r>
            <a:r>
              <a:rPr lang="en-US" b="1" spc="55" dirty="0"/>
              <a:t>party,</a:t>
            </a:r>
            <a:r>
              <a:rPr lang="en-US" b="1" spc="40" dirty="0"/>
              <a:t>  </a:t>
            </a:r>
            <a:r>
              <a:rPr lang="en-US" b="1" spc="195" dirty="0"/>
              <a:t>licensed</a:t>
            </a:r>
            <a:r>
              <a:rPr lang="en-US" b="1" spc="35" dirty="0"/>
              <a:t>  </a:t>
            </a:r>
            <a:r>
              <a:rPr lang="en-US" b="1" spc="175" dirty="0"/>
              <a:t>inspectors</a:t>
            </a:r>
            <a:r>
              <a:rPr lang="en-US" b="1" spc="795" dirty="0"/>
              <a:t> </a:t>
            </a:r>
            <a:r>
              <a:rPr lang="en-US" b="1" spc="85" dirty="0"/>
              <a:t>who</a:t>
            </a:r>
            <a:r>
              <a:rPr lang="en-US" b="1" spc="40" dirty="0"/>
              <a:t>  </a:t>
            </a:r>
            <a:r>
              <a:rPr lang="en-US" b="1" spc="110" dirty="0"/>
              <a:t>are</a:t>
            </a:r>
            <a:r>
              <a:rPr lang="en-US" b="1" spc="40" dirty="0"/>
              <a:t>  </a:t>
            </a:r>
            <a:r>
              <a:rPr lang="en-US" b="1" spc="110" dirty="0"/>
              <a:t>authorized</a:t>
            </a:r>
            <a:r>
              <a:rPr lang="en-US" b="1" spc="35" dirty="0"/>
              <a:t>  </a:t>
            </a:r>
            <a:r>
              <a:rPr lang="en-US" b="1" spc="-25" dirty="0"/>
              <a:t>to </a:t>
            </a:r>
            <a:r>
              <a:rPr lang="en-US" b="1" spc="195" dirty="0"/>
              <a:t>conduct</a:t>
            </a:r>
            <a:r>
              <a:rPr lang="en-US" b="1" spc="590" dirty="0"/>
              <a:t> </a:t>
            </a:r>
            <a:r>
              <a:rPr lang="en-US" b="1" spc="160" dirty="0"/>
              <a:t>all</a:t>
            </a:r>
            <a:r>
              <a:rPr lang="en-US" b="1" spc="595" dirty="0"/>
              <a:t> </a:t>
            </a:r>
            <a:r>
              <a:rPr lang="en-US" b="1" spc="175" dirty="0"/>
              <a:t>inspections,</a:t>
            </a:r>
            <a:r>
              <a:rPr lang="en-US" b="1" spc="595" dirty="0"/>
              <a:t> </a:t>
            </a:r>
            <a:r>
              <a:rPr lang="en-US" b="1" spc="150" dirty="0"/>
              <a:t>including</a:t>
            </a:r>
            <a:r>
              <a:rPr lang="en-US" b="1" spc="595" dirty="0"/>
              <a:t> </a:t>
            </a:r>
            <a:r>
              <a:rPr lang="en-US" b="1" spc="100" dirty="0"/>
              <a:t>the</a:t>
            </a:r>
            <a:r>
              <a:rPr lang="en-US" b="1" spc="590" dirty="0"/>
              <a:t> </a:t>
            </a:r>
            <a:r>
              <a:rPr lang="en-US" b="1" spc="120" dirty="0"/>
              <a:t>above</a:t>
            </a:r>
            <a:r>
              <a:rPr lang="en-US" b="1" spc="595" dirty="0"/>
              <a:t> </a:t>
            </a:r>
            <a:r>
              <a:rPr lang="en-US" b="1" spc="160" dirty="0"/>
              <a:t>ceiling</a:t>
            </a:r>
            <a:r>
              <a:rPr lang="en-US" b="1" spc="590" dirty="0"/>
              <a:t> </a:t>
            </a:r>
            <a:r>
              <a:rPr lang="en-US" b="1" spc="155" dirty="0"/>
              <a:t>and</a:t>
            </a:r>
            <a:r>
              <a:rPr lang="en-US" b="1" spc="595" dirty="0"/>
              <a:t> </a:t>
            </a:r>
            <a:r>
              <a:rPr lang="en-US" b="1" spc="114" dirty="0"/>
              <a:t>final</a:t>
            </a:r>
            <a:r>
              <a:rPr lang="en-US" b="1" spc="600" dirty="0"/>
              <a:t> </a:t>
            </a:r>
            <a:r>
              <a:rPr lang="en-US" b="1" spc="170" dirty="0"/>
              <a:t>inspections,</a:t>
            </a:r>
            <a:r>
              <a:rPr lang="en-US" b="1" spc="595" dirty="0"/>
              <a:t> </a:t>
            </a:r>
            <a:r>
              <a:rPr lang="en-US" b="1" spc="60" dirty="0"/>
              <a:t>without </a:t>
            </a:r>
            <a:r>
              <a:rPr lang="en-US" b="1" spc="80" dirty="0"/>
              <a:t>further</a:t>
            </a:r>
            <a:r>
              <a:rPr lang="en-US" b="1" spc="-70" dirty="0"/>
              <a:t> </a:t>
            </a:r>
            <a:r>
              <a:rPr lang="en-US" b="1" spc="270" dirty="0"/>
              <a:t>OSF</a:t>
            </a:r>
            <a:r>
              <a:rPr lang="en-US" b="1" spc="-85" dirty="0"/>
              <a:t> </a:t>
            </a:r>
            <a:r>
              <a:rPr lang="en-US" b="1" spc="95" dirty="0"/>
              <a:t>oversight</a:t>
            </a:r>
            <a:endParaRPr lang="en-US" dirty="0"/>
          </a:p>
          <a:p>
            <a:pPr marL="755015" lvl="1" indent="-285115" algn="just">
              <a:lnSpc>
                <a:spcPct val="100000"/>
              </a:lnSpc>
              <a:spcBef>
                <a:spcPts val="180"/>
              </a:spcBef>
              <a:buFont typeface="Courier New"/>
              <a:buChar char="o"/>
              <a:tabLst>
                <a:tab pos="755015" algn="l"/>
              </a:tabLst>
            </a:pPr>
            <a:r>
              <a:rPr lang="en-US" sz="2800" spc="75" dirty="0">
                <a:solidFill>
                  <a:srgbClr val="2E3C4B"/>
                </a:solidFill>
                <a:cs typeface="Calibri"/>
              </a:rPr>
              <a:t>Upon</a:t>
            </a:r>
            <a:r>
              <a:rPr lang="en-US" sz="2800" spc="-5" dirty="0">
                <a:solidFill>
                  <a:srgbClr val="2E3C4B"/>
                </a:solidFill>
                <a:cs typeface="Calibri"/>
              </a:rPr>
              <a:t> </a:t>
            </a:r>
            <a:r>
              <a:rPr lang="en-US" sz="2800" spc="55" dirty="0">
                <a:solidFill>
                  <a:srgbClr val="2E3C4B"/>
                </a:solidFill>
                <a:cs typeface="Calibri"/>
              </a:rPr>
              <a:t>final</a:t>
            </a:r>
            <a:r>
              <a:rPr lang="en-US" sz="2800" spc="-30" dirty="0">
                <a:solidFill>
                  <a:srgbClr val="2E3C4B"/>
                </a:solidFill>
                <a:cs typeface="Calibri"/>
              </a:rPr>
              <a:t> </a:t>
            </a:r>
            <a:r>
              <a:rPr lang="en-US" sz="2800" spc="85" dirty="0">
                <a:solidFill>
                  <a:srgbClr val="2E3C4B"/>
                </a:solidFill>
                <a:cs typeface="Calibri"/>
              </a:rPr>
              <a:t>inspection</a:t>
            </a:r>
            <a:r>
              <a:rPr lang="en-US" sz="2800" dirty="0">
                <a:solidFill>
                  <a:srgbClr val="2E3C4B"/>
                </a:solidFill>
                <a:cs typeface="Calibri"/>
              </a:rPr>
              <a:t> </a:t>
            </a:r>
            <a:r>
              <a:rPr lang="en-US" sz="2800" spc="55" dirty="0">
                <a:solidFill>
                  <a:srgbClr val="2E3C4B"/>
                </a:solidFill>
                <a:cs typeface="Calibri"/>
              </a:rPr>
              <a:t>approval</a:t>
            </a:r>
            <a:r>
              <a:rPr lang="en-US" sz="2800" spc="5" dirty="0">
                <a:solidFill>
                  <a:srgbClr val="2E3C4B"/>
                </a:solidFill>
                <a:cs typeface="Calibri"/>
              </a:rPr>
              <a:t> </a:t>
            </a:r>
            <a:r>
              <a:rPr lang="en-US" sz="2800" dirty="0">
                <a:solidFill>
                  <a:srgbClr val="2E3C4B"/>
                </a:solidFill>
                <a:cs typeface="Calibri"/>
              </a:rPr>
              <a:t>from</a:t>
            </a:r>
            <a:r>
              <a:rPr lang="en-US" sz="2800" spc="-20" dirty="0">
                <a:solidFill>
                  <a:srgbClr val="2E3C4B"/>
                </a:solidFill>
                <a:cs typeface="Calibri"/>
              </a:rPr>
              <a:t> </a:t>
            </a:r>
            <a:r>
              <a:rPr lang="en-US" sz="2800" dirty="0">
                <a:solidFill>
                  <a:srgbClr val="2E3C4B"/>
                </a:solidFill>
                <a:cs typeface="Calibri"/>
              </a:rPr>
              <a:t>third-party</a:t>
            </a:r>
            <a:r>
              <a:rPr lang="en-US" sz="2800" spc="-10" dirty="0">
                <a:solidFill>
                  <a:srgbClr val="2E3C4B"/>
                </a:solidFill>
                <a:cs typeface="Calibri"/>
              </a:rPr>
              <a:t> </a:t>
            </a:r>
            <a:r>
              <a:rPr lang="en-US" sz="2800" spc="90" dirty="0">
                <a:solidFill>
                  <a:srgbClr val="2E3C4B"/>
                </a:solidFill>
                <a:cs typeface="Calibri"/>
              </a:rPr>
              <a:t>inspectors,</a:t>
            </a:r>
            <a:r>
              <a:rPr lang="en-US" sz="2800" spc="10" dirty="0">
                <a:solidFill>
                  <a:srgbClr val="2E3C4B"/>
                </a:solidFill>
                <a:cs typeface="Calibri"/>
              </a:rPr>
              <a:t> </a:t>
            </a:r>
            <a:r>
              <a:rPr lang="en-US" sz="2800" spc="210" dirty="0">
                <a:solidFill>
                  <a:srgbClr val="2E3C4B"/>
                </a:solidFill>
                <a:cs typeface="Calibri"/>
              </a:rPr>
              <a:t>OSF</a:t>
            </a:r>
            <a:r>
              <a:rPr lang="en-US" sz="2800" spc="-5" dirty="0">
                <a:solidFill>
                  <a:srgbClr val="2E3C4B"/>
                </a:solidFill>
                <a:cs typeface="Calibri"/>
              </a:rPr>
              <a:t> </a:t>
            </a:r>
            <a:r>
              <a:rPr lang="en-US" sz="2800" spc="150" dirty="0">
                <a:solidFill>
                  <a:srgbClr val="2E3C4B"/>
                </a:solidFill>
                <a:cs typeface="Calibri"/>
              </a:rPr>
              <a:t>issues</a:t>
            </a:r>
            <a:r>
              <a:rPr lang="en-US" sz="2800" dirty="0">
                <a:solidFill>
                  <a:srgbClr val="2E3C4B"/>
                </a:solidFill>
                <a:cs typeface="Calibri"/>
              </a:rPr>
              <a:t> the </a:t>
            </a:r>
            <a:r>
              <a:rPr lang="en-US" sz="2800" spc="75" dirty="0">
                <a:solidFill>
                  <a:srgbClr val="2E3C4B"/>
                </a:solidFill>
                <a:cs typeface="Calibri"/>
              </a:rPr>
              <a:t>Certificate</a:t>
            </a:r>
            <a:r>
              <a:rPr lang="en-US" sz="2800" spc="-20" dirty="0">
                <a:solidFill>
                  <a:srgbClr val="2E3C4B"/>
                </a:solidFill>
                <a:cs typeface="Calibri"/>
              </a:rPr>
              <a:t> </a:t>
            </a:r>
            <a:r>
              <a:rPr lang="en-US" sz="2800" dirty="0">
                <a:solidFill>
                  <a:srgbClr val="2E3C4B"/>
                </a:solidFill>
                <a:cs typeface="Calibri"/>
              </a:rPr>
              <a:t>of</a:t>
            </a:r>
            <a:r>
              <a:rPr lang="en-US" sz="2800" spc="-5" dirty="0">
                <a:solidFill>
                  <a:srgbClr val="2E3C4B"/>
                </a:solidFill>
                <a:cs typeface="Calibri"/>
              </a:rPr>
              <a:t> </a:t>
            </a:r>
            <a:r>
              <a:rPr lang="en-US" sz="2800" spc="-10" dirty="0">
                <a:solidFill>
                  <a:srgbClr val="2E3C4B"/>
                </a:solidFill>
                <a:cs typeface="Calibri"/>
              </a:rPr>
              <a:t>Approval</a:t>
            </a:r>
            <a:endParaRPr lang="en-US" sz="2800" dirty="0">
              <a:cs typeface="Calibri"/>
            </a:endParaRPr>
          </a:p>
          <a:p>
            <a:endParaRPr lang="en-US" dirty="0"/>
          </a:p>
        </p:txBody>
      </p:sp>
    </p:spTree>
    <p:extLst>
      <p:ext uri="{BB962C8B-B14F-4D97-AF65-F5344CB8AC3E}">
        <p14:creationId xmlns:p14="http://schemas.microsoft.com/office/powerpoint/2010/main" val="355457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53252C-2DD7-C77C-3F0E-EC9A78481168}"/>
              </a:ext>
            </a:extLst>
          </p:cNvPr>
          <p:cNvSpPr>
            <a:spLocks noGrp="1"/>
          </p:cNvSpPr>
          <p:nvPr>
            <p:ph type="title"/>
          </p:nvPr>
        </p:nvSpPr>
        <p:spPr>
          <a:xfrm>
            <a:off x="732604" y="2771749"/>
            <a:ext cx="10188956" cy="677108"/>
          </a:xfrm>
        </p:spPr>
        <p:txBody>
          <a:bodyPr/>
          <a:lstStyle/>
          <a:p>
            <a:pPr algn="ctr"/>
            <a:r>
              <a:rPr lang="en-US" sz="4400" dirty="0"/>
              <a:t>Questions???</a:t>
            </a:r>
          </a:p>
        </p:txBody>
      </p:sp>
    </p:spTree>
    <p:extLst>
      <p:ext uri="{BB962C8B-B14F-4D97-AF65-F5344CB8AC3E}">
        <p14:creationId xmlns:p14="http://schemas.microsoft.com/office/powerpoint/2010/main" val="255851027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724</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Aptos</vt:lpstr>
      <vt:lpstr>Aptos Display</vt:lpstr>
      <vt:lpstr>Arial</vt:lpstr>
      <vt:lpstr>Calibri</vt:lpstr>
      <vt:lpstr>Courier New</vt:lpstr>
      <vt:lpstr>Symbol</vt:lpstr>
      <vt:lpstr>Wingdings</vt:lpstr>
      <vt:lpstr>1_Office Theme</vt:lpstr>
      <vt:lpstr>2_Office Theme</vt:lpstr>
      <vt:lpstr>Office of School Facilities</vt:lpstr>
      <vt:lpstr>PowerPoint Presentation</vt:lpstr>
      <vt:lpstr>Site Acquisition, Development, and Disposal</vt:lpstr>
      <vt:lpstr>Evaluation and Approval of Site Acquisition or Lease</vt:lpstr>
      <vt:lpstr>Land Disposal</vt:lpstr>
      <vt:lpstr>New definition of “Public School Building”</vt:lpstr>
      <vt:lpstr> Office of School Facilities Chapter 5 and 9 Final Inspection Process via Memorandum of Understanding (MOU) to the SC State Fire Marshal (SFM) </vt:lpstr>
      <vt:lpstr>Preferred Chapter 1 Inspector</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Penney, Theresa M</dc:creator>
  <cp:lastModifiedBy>McCain, William</cp:lastModifiedBy>
  <cp:revision>3</cp:revision>
  <dcterms:created xsi:type="dcterms:W3CDTF">2025-10-06T11:56:15Z</dcterms:created>
  <dcterms:modified xsi:type="dcterms:W3CDTF">2025-10-09T15:55:25Z</dcterms:modified>
</cp:coreProperties>
</file>