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39"/>
  </p:notesMasterIdLst>
  <p:sldIdLst>
    <p:sldId id="302" r:id="rId5"/>
    <p:sldId id="303" r:id="rId6"/>
    <p:sldId id="347" r:id="rId7"/>
    <p:sldId id="263" r:id="rId8"/>
    <p:sldId id="261" r:id="rId9"/>
    <p:sldId id="346" r:id="rId10"/>
    <p:sldId id="299" r:id="rId11"/>
    <p:sldId id="326" r:id="rId12"/>
    <p:sldId id="329" r:id="rId13"/>
    <p:sldId id="314" r:id="rId14"/>
    <p:sldId id="304" r:id="rId15"/>
    <p:sldId id="318" r:id="rId16"/>
    <p:sldId id="323" r:id="rId17"/>
    <p:sldId id="338" r:id="rId18"/>
    <p:sldId id="330" r:id="rId19"/>
    <p:sldId id="334" r:id="rId20"/>
    <p:sldId id="267" r:id="rId21"/>
    <p:sldId id="293" r:id="rId22"/>
    <p:sldId id="291" r:id="rId23"/>
    <p:sldId id="324" r:id="rId24"/>
    <p:sldId id="339" r:id="rId25"/>
    <p:sldId id="343" r:id="rId26"/>
    <p:sldId id="344" r:id="rId27"/>
    <p:sldId id="345" r:id="rId28"/>
    <p:sldId id="315" r:id="rId29"/>
    <p:sldId id="335" r:id="rId30"/>
    <p:sldId id="336" r:id="rId31"/>
    <p:sldId id="327" r:id="rId32"/>
    <p:sldId id="317" r:id="rId33"/>
    <p:sldId id="328" r:id="rId34"/>
    <p:sldId id="341" r:id="rId35"/>
    <p:sldId id="342" r:id="rId36"/>
    <p:sldId id="332" r:id="rId37"/>
    <p:sldId id="289" r:id="rId38"/>
  </p:sldIdLst>
  <p:sldSz cx="18288000" cy="10287000"/>
  <p:notesSz cx="7023100" cy="9309100"/>
  <p:embeddedFontLst>
    <p:embeddedFont>
      <p:font typeface="Open Sans" panose="020B0606030504020204" pitchFamily="34" charset="0"/>
      <p:regular r:id="rId40"/>
      <p:bold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38" d="100"/>
          <a:sy n="38" d="100"/>
        </p:scale>
        <p:origin x="260"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1.fntdata"/><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font" Target="fonts/font2.fntdata"/></Relationships>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ata2.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37C0F-58BE-4FE1-98C6-58DC69062F77}" type="doc">
      <dgm:prSet loTypeId="urn:microsoft.com/office/officeart/2018/2/layout/IconVerticalSolidList" loCatId="icon" qsTypeId="urn:microsoft.com/office/officeart/2005/8/quickstyle/simple4" qsCatId="simple" csTypeId="urn:microsoft.com/office/officeart/2005/8/colors/colorful1" csCatId="colorful" phldr="1"/>
      <dgm:spPr/>
      <dgm:t>
        <a:bodyPr/>
        <a:lstStyle/>
        <a:p>
          <a:endParaRPr lang="en-US"/>
        </a:p>
      </dgm:t>
    </dgm:pt>
    <dgm:pt modelId="{33C6EF80-1C98-4B0E-A674-89CA3AB8CB69}">
      <dgm:prSet custT="1"/>
      <dgm:spPr/>
      <dgm:t>
        <a:bodyPr/>
        <a:lstStyle/>
        <a:p>
          <a:pPr>
            <a:lnSpc>
              <a:spcPct val="100000"/>
            </a:lnSpc>
          </a:pPr>
          <a:r>
            <a:rPr lang="en-US" sz="4800" b="1" i="0" baseline="0" dirty="0"/>
            <a:t>Accountability &amp; Responsibility </a:t>
          </a:r>
          <a:endParaRPr lang="en-US" sz="4800" dirty="0"/>
        </a:p>
      </dgm:t>
    </dgm:pt>
    <dgm:pt modelId="{CE6D6B31-99EA-4609-8542-F2EEAD54A03C}" type="parTrans" cxnId="{79299F14-942B-45CC-80DC-1DBD092D03CA}">
      <dgm:prSet/>
      <dgm:spPr/>
      <dgm:t>
        <a:bodyPr/>
        <a:lstStyle/>
        <a:p>
          <a:endParaRPr lang="en-US"/>
        </a:p>
      </dgm:t>
    </dgm:pt>
    <dgm:pt modelId="{89C43F1C-9942-4D6A-B3EF-DE6629923329}" type="sibTrans" cxnId="{79299F14-942B-45CC-80DC-1DBD092D03CA}">
      <dgm:prSet/>
      <dgm:spPr/>
      <dgm:t>
        <a:bodyPr/>
        <a:lstStyle/>
        <a:p>
          <a:endParaRPr lang="en-US"/>
        </a:p>
      </dgm:t>
    </dgm:pt>
    <dgm:pt modelId="{A8E50112-4E7F-4E07-AC06-4193D694F5E5}">
      <dgm:prSet custT="1"/>
      <dgm:spPr/>
      <dgm:t>
        <a:bodyPr/>
        <a:lstStyle/>
        <a:p>
          <a:pPr>
            <a:lnSpc>
              <a:spcPct val="100000"/>
            </a:lnSpc>
          </a:pPr>
          <a:r>
            <a:rPr lang="en-US" sz="4800" b="1" dirty="0"/>
            <a:t>Procurement &amp; Policy</a:t>
          </a:r>
          <a:endParaRPr lang="en-US" sz="4800" dirty="0"/>
        </a:p>
      </dgm:t>
    </dgm:pt>
    <dgm:pt modelId="{B3611147-798D-40AC-826C-1C29EA0E26BE}" type="parTrans" cxnId="{F727999F-77B8-4DD3-BEE5-54289C3E07AC}">
      <dgm:prSet/>
      <dgm:spPr/>
      <dgm:t>
        <a:bodyPr/>
        <a:lstStyle/>
        <a:p>
          <a:endParaRPr lang="en-US"/>
        </a:p>
      </dgm:t>
    </dgm:pt>
    <dgm:pt modelId="{A56C2480-8641-451E-A415-59C5E823319C}" type="sibTrans" cxnId="{F727999F-77B8-4DD3-BEE5-54289C3E07AC}">
      <dgm:prSet/>
      <dgm:spPr/>
      <dgm:t>
        <a:bodyPr/>
        <a:lstStyle/>
        <a:p>
          <a:endParaRPr lang="en-US"/>
        </a:p>
      </dgm:t>
    </dgm:pt>
    <dgm:pt modelId="{C94246A2-981F-4C91-BF57-B26A7B438AF6}">
      <dgm:prSet custT="1"/>
      <dgm:spPr/>
      <dgm:t>
        <a:bodyPr/>
        <a:lstStyle/>
        <a:p>
          <a:pPr>
            <a:lnSpc>
              <a:spcPct val="100000"/>
            </a:lnSpc>
          </a:pPr>
          <a:r>
            <a:rPr lang="en-US" sz="4800" b="1" dirty="0"/>
            <a:t>NSLP Basics</a:t>
          </a:r>
          <a:endParaRPr lang="en-US" sz="4800" dirty="0"/>
        </a:p>
      </dgm:t>
    </dgm:pt>
    <dgm:pt modelId="{A61B50A1-2A06-4714-A4B0-8374453C25AF}" type="parTrans" cxnId="{A96B9913-FD30-43AA-8895-97F4DC4714E7}">
      <dgm:prSet/>
      <dgm:spPr/>
      <dgm:t>
        <a:bodyPr/>
        <a:lstStyle/>
        <a:p>
          <a:endParaRPr lang="en-US"/>
        </a:p>
      </dgm:t>
    </dgm:pt>
    <dgm:pt modelId="{68B8ECEE-1671-494D-BD5F-6219891EBA09}" type="sibTrans" cxnId="{A96B9913-FD30-43AA-8895-97F4DC4714E7}">
      <dgm:prSet/>
      <dgm:spPr/>
      <dgm:t>
        <a:bodyPr/>
        <a:lstStyle/>
        <a:p>
          <a:endParaRPr lang="en-US"/>
        </a:p>
      </dgm:t>
    </dgm:pt>
    <dgm:pt modelId="{D83FE189-909E-45A1-935A-E03333F9DC2A}">
      <dgm:prSet custT="1"/>
      <dgm:spPr/>
      <dgm:t>
        <a:bodyPr/>
        <a:lstStyle/>
        <a:p>
          <a:pPr>
            <a:lnSpc>
              <a:spcPct val="100000"/>
            </a:lnSpc>
          </a:pPr>
          <a:r>
            <a:rPr lang="en-US" sz="4800" b="1" i="0" baseline="0" dirty="0"/>
            <a:t>Resources</a:t>
          </a:r>
          <a:endParaRPr lang="en-US" sz="4800" dirty="0"/>
        </a:p>
      </dgm:t>
    </dgm:pt>
    <dgm:pt modelId="{D59C712C-4787-4605-BECB-E139585BA5E1}" type="parTrans" cxnId="{E274FF45-E997-4E8D-9FFC-7FA41C2C84B2}">
      <dgm:prSet/>
      <dgm:spPr/>
      <dgm:t>
        <a:bodyPr/>
        <a:lstStyle/>
        <a:p>
          <a:endParaRPr lang="en-US"/>
        </a:p>
      </dgm:t>
    </dgm:pt>
    <dgm:pt modelId="{C1348995-92A1-4B92-BC8E-55A977180810}" type="sibTrans" cxnId="{E274FF45-E997-4E8D-9FFC-7FA41C2C84B2}">
      <dgm:prSet/>
      <dgm:spPr/>
      <dgm:t>
        <a:bodyPr/>
        <a:lstStyle/>
        <a:p>
          <a:endParaRPr lang="en-US"/>
        </a:p>
      </dgm:t>
    </dgm:pt>
    <dgm:pt modelId="{1E730F38-BEA4-4E6A-825A-1055417C048E}">
      <dgm:prSet custT="1"/>
      <dgm:spPr/>
      <dgm:t>
        <a:bodyPr/>
        <a:lstStyle/>
        <a:p>
          <a:pPr>
            <a:lnSpc>
              <a:spcPct val="100000"/>
            </a:lnSpc>
          </a:pPr>
          <a:r>
            <a:rPr lang="en-US" sz="4800" b="1" i="0" baseline="0" dirty="0"/>
            <a:t>Questions</a:t>
          </a:r>
          <a:endParaRPr lang="en-US" sz="4800" dirty="0"/>
        </a:p>
      </dgm:t>
    </dgm:pt>
    <dgm:pt modelId="{0133E99A-0C5E-432F-957B-F2500F171AA3}" type="parTrans" cxnId="{80667FD7-EFFB-4099-ADD5-BBCD662B9BFC}">
      <dgm:prSet/>
      <dgm:spPr/>
      <dgm:t>
        <a:bodyPr/>
        <a:lstStyle/>
        <a:p>
          <a:endParaRPr lang="en-US"/>
        </a:p>
      </dgm:t>
    </dgm:pt>
    <dgm:pt modelId="{AEE17675-F85F-449C-BEBC-43D0C5B68306}" type="sibTrans" cxnId="{80667FD7-EFFB-4099-ADD5-BBCD662B9BFC}">
      <dgm:prSet/>
      <dgm:spPr/>
      <dgm:t>
        <a:bodyPr/>
        <a:lstStyle/>
        <a:p>
          <a:endParaRPr lang="en-US"/>
        </a:p>
      </dgm:t>
    </dgm:pt>
    <dgm:pt modelId="{E2A30600-8995-4991-B853-F30120637B43}" type="pres">
      <dgm:prSet presAssocID="{3C437C0F-58BE-4FE1-98C6-58DC69062F77}" presName="root" presStyleCnt="0">
        <dgm:presLayoutVars>
          <dgm:dir/>
          <dgm:resizeHandles val="exact"/>
        </dgm:presLayoutVars>
      </dgm:prSet>
      <dgm:spPr/>
    </dgm:pt>
    <dgm:pt modelId="{1E86B96C-BAC9-44B0-955A-A17E2CAB1D94}" type="pres">
      <dgm:prSet presAssocID="{33C6EF80-1C98-4B0E-A674-89CA3AB8CB69}" presName="compNode" presStyleCnt="0"/>
      <dgm:spPr/>
    </dgm:pt>
    <dgm:pt modelId="{768A8DBF-B9DF-444F-9436-BB8A42BE6FA3}" type="pres">
      <dgm:prSet presAssocID="{33C6EF80-1C98-4B0E-A674-89CA3AB8CB69}" presName="bgRect" presStyleLbl="bgShp" presStyleIdx="0" presStyleCnt="5">
        <dgm:style>
          <a:lnRef idx="2">
            <a:schemeClr val="dk1"/>
          </a:lnRef>
          <a:fillRef idx="1">
            <a:schemeClr val="lt1"/>
          </a:fillRef>
          <a:effectRef idx="0">
            <a:schemeClr val="dk1"/>
          </a:effectRef>
          <a:fontRef idx="minor">
            <a:schemeClr val="dk1"/>
          </a:fontRef>
        </dgm:style>
      </dgm:prSet>
      <dgm:spPr/>
    </dgm:pt>
    <dgm:pt modelId="{5A264298-8A44-42FF-826C-D4AB4F9A9DE7}" type="pres">
      <dgm:prSet presAssocID="{33C6EF80-1C98-4B0E-A674-89CA3AB8CB6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55F3DC04-6A91-486F-926A-33F0C879552E}" type="pres">
      <dgm:prSet presAssocID="{33C6EF80-1C98-4B0E-A674-89CA3AB8CB69}" presName="spaceRect" presStyleCnt="0"/>
      <dgm:spPr/>
    </dgm:pt>
    <dgm:pt modelId="{46B2842D-BDF1-4F3D-AB66-29450D27CCD7}" type="pres">
      <dgm:prSet presAssocID="{33C6EF80-1C98-4B0E-A674-89CA3AB8CB69}" presName="parTx" presStyleLbl="revTx" presStyleIdx="0" presStyleCnt="5">
        <dgm:presLayoutVars>
          <dgm:chMax val="0"/>
          <dgm:chPref val="0"/>
        </dgm:presLayoutVars>
      </dgm:prSet>
      <dgm:spPr/>
    </dgm:pt>
    <dgm:pt modelId="{4926DEB2-DB12-4972-B39F-1360FEF0385C}" type="pres">
      <dgm:prSet presAssocID="{89C43F1C-9942-4D6A-B3EF-DE6629923329}" presName="sibTrans" presStyleCnt="0"/>
      <dgm:spPr/>
    </dgm:pt>
    <dgm:pt modelId="{EC57B961-FC73-4B9C-8D29-20BF88ADABBF}" type="pres">
      <dgm:prSet presAssocID="{A8E50112-4E7F-4E07-AC06-4193D694F5E5}" presName="compNode" presStyleCnt="0"/>
      <dgm:spPr/>
    </dgm:pt>
    <dgm:pt modelId="{29C89CDC-ED03-4DDC-BBB5-5BCD6EAC3247}" type="pres">
      <dgm:prSet presAssocID="{A8E50112-4E7F-4E07-AC06-4193D694F5E5}" presName="bgRect" presStyleLbl="bgShp" presStyleIdx="1" presStyleCnt="5">
        <dgm:style>
          <a:lnRef idx="2">
            <a:schemeClr val="dk1"/>
          </a:lnRef>
          <a:fillRef idx="1">
            <a:schemeClr val="lt1"/>
          </a:fillRef>
          <a:effectRef idx="0">
            <a:schemeClr val="dk1"/>
          </a:effectRef>
          <a:fontRef idx="minor">
            <a:schemeClr val="dk1"/>
          </a:fontRef>
        </dgm:style>
      </dgm:prSet>
      <dgm:spPr/>
    </dgm:pt>
    <dgm:pt modelId="{78C79E93-B5D1-48ED-89EE-52D08D910172}" type="pres">
      <dgm:prSet presAssocID="{A8E50112-4E7F-4E07-AC06-4193D694F5E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x trolley"/>
        </a:ext>
      </dgm:extLst>
    </dgm:pt>
    <dgm:pt modelId="{4EBD52DE-58C2-4F4A-9752-571F19D14321}" type="pres">
      <dgm:prSet presAssocID="{A8E50112-4E7F-4E07-AC06-4193D694F5E5}" presName="spaceRect" presStyleCnt="0"/>
      <dgm:spPr/>
    </dgm:pt>
    <dgm:pt modelId="{75FF2B88-EC75-48C4-AB8A-FFC1223495A6}" type="pres">
      <dgm:prSet presAssocID="{A8E50112-4E7F-4E07-AC06-4193D694F5E5}" presName="parTx" presStyleLbl="revTx" presStyleIdx="1" presStyleCnt="5">
        <dgm:presLayoutVars>
          <dgm:chMax val="0"/>
          <dgm:chPref val="0"/>
        </dgm:presLayoutVars>
      </dgm:prSet>
      <dgm:spPr/>
    </dgm:pt>
    <dgm:pt modelId="{54CF861A-E550-4454-A955-BAE4763F1C56}" type="pres">
      <dgm:prSet presAssocID="{A56C2480-8641-451E-A415-59C5E823319C}" presName="sibTrans" presStyleCnt="0"/>
      <dgm:spPr/>
    </dgm:pt>
    <dgm:pt modelId="{1629C0C2-6931-458E-ADD9-FE8D957617FC}" type="pres">
      <dgm:prSet presAssocID="{C94246A2-981F-4C91-BF57-B26A7B438AF6}" presName="compNode" presStyleCnt="0"/>
      <dgm:spPr/>
    </dgm:pt>
    <dgm:pt modelId="{A86A16C6-A950-4808-9015-10B9B6C506B7}" type="pres">
      <dgm:prSet presAssocID="{C94246A2-981F-4C91-BF57-B26A7B438AF6}" presName="bgRect" presStyleLbl="bgShp" presStyleIdx="2" presStyleCnt="5">
        <dgm:style>
          <a:lnRef idx="2">
            <a:schemeClr val="dk1"/>
          </a:lnRef>
          <a:fillRef idx="1">
            <a:schemeClr val="lt1"/>
          </a:fillRef>
          <a:effectRef idx="0">
            <a:schemeClr val="dk1"/>
          </a:effectRef>
          <a:fontRef idx="minor">
            <a:schemeClr val="dk1"/>
          </a:fontRef>
        </dgm:style>
      </dgm:prSet>
      <dgm:spPr/>
    </dgm:pt>
    <dgm:pt modelId="{F7102F81-BFFC-4B2F-B07D-BAD6A0DF2056}" type="pres">
      <dgm:prSet presAssocID="{C94246A2-981F-4C91-BF57-B26A7B438AF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Key"/>
        </a:ext>
      </dgm:extLst>
    </dgm:pt>
    <dgm:pt modelId="{CE31E5AB-07D7-4325-9F93-8883DC90065C}" type="pres">
      <dgm:prSet presAssocID="{C94246A2-981F-4C91-BF57-B26A7B438AF6}" presName="spaceRect" presStyleCnt="0"/>
      <dgm:spPr/>
    </dgm:pt>
    <dgm:pt modelId="{96D46B84-DBB8-49CC-94EE-B4F7974DCB83}" type="pres">
      <dgm:prSet presAssocID="{C94246A2-981F-4C91-BF57-B26A7B438AF6}" presName="parTx" presStyleLbl="revTx" presStyleIdx="2" presStyleCnt="5">
        <dgm:presLayoutVars>
          <dgm:chMax val="0"/>
          <dgm:chPref val="0"/>
        </dgm:presLayoutVars>
      </dgm:prSet>
      <dgm:spPr/>
    </dgm:pt>
    <dgm:pt modelId="{3BF74E1B-FE90-46E4-8B4B-2D9903205E65}" type="pres">
      <dgm:prSet presAssocID="{68B8ECEE-1671-494D-BD5F-6219891EBA09}" presName="sibTrans" presStyleCnt="0"/>
      <dgm:spPr/>
    </dgm:pt>
    <dgm:pt modelId="{4EBFFD07-769D-4036-8D8D-E40D7F1676A1}" type="pres">
      <dgm:prSet presAssocID="{D83FE189-909E-45A1-935A-E03333F9DC2A}" presName="compNode" presStyleCnt="0"/>
      <dgm:spPr/>
    </dgm:pt>
    <dgm:pt modelId="{536EF3BE-C7A4-4196-8777-3B015E269AF4}" type="pres">
      <dgm:prSet presAssocID="{D83FE189-909E-45A1-935A-E03333F9DC2A}" presName="bgRect" presStyleLbl="bgShp" presStyleIdx="3" presStyleCnt="5">
        <dgm:style>
          <a:lnRef idx="2">
            <a:schemeClr val="dk1"/>
          </a:lnRef>
          <a:fillRef idx="1">
            <a:schemeClr val="lt1"/>
          </a:fillRef>
          <a:effectRef idx="0">
            <a:schemeClr val="dk1"/>
          </a:effectRef>
          <a:fontRef idx="minor">
            <a:schemeClr val="dk1"/>
          </a:fontRef>
        </dgm:style>
      </dgm:prSet>
      <dgm:spPr/>
    </dgm:pt>
    <dgm:pt modelId="{7D8AAA70-62D1-40BA-8545-BD36AB86E04E}" type="pres">
      <dgm:prSet presAssocID="{D83FE189-909E-45A1-935A-E03333F9DC2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ooks"/>
        </a:ext>
      </dgm:extLst>
    </dgm:pt>
    <dgm:pt modelId="{D904296A-CBE5-49B5-9382-66FB061C7CBD}" type="pres">
      <dgm:prSet presAssocID="{D83FE189-909E-45A1-935A-E03333F9DC2A}" presName="spaceRect" presStyleCnt="0"/>
      <dgm:spPr/>
    </dgm:pt>
    <dgm:pt modelId="{8F81964B-609C-484F-9681-3AFC3E793FE5}" type="pres">
      <dgm:prSet presAssocID="{D83FE189-909E-45A1-935A-E03333F9DC2A}" presName="parTx" presStyleLbl="revTx" presStyleIdx="3" presStyleCnt="5">
        <dgm:presLayoutVars>
          <dgm:chMax val="0"/>
          <dgm:chPref val="0"/>
        </dgm:presLayoutVars>
      </dgm:prSet>
      <dgm:spPr/>
    </dgm:pt>
    <dgm:pt modelId="{342BD4A5-242C-47D3-A81D-5597644DF8F4}" type="pres">
      <dgm:prSet presAssocID="{C1348995-92A1-4B92-BC8E-55A977180810}" presName="sibTrans" presStyleCnt="0"/>
      <dgm:spPr/>
    </dgm:pt>
    <dgm:pt modelId="{5AF90757-14E4-4C45-AB3D-5EC5D182630D}" type="pres">
      <dgm:prSet presAssocID="{1E730F38-BEA4-4E6A-825A-1055417C048E}" presName="compNode" presStyleCnt="0"/>
      <dgm:spPr/>
    </dgm:pt>
    <dgm:pt modelId="{2398A43F-C56C-4B2B-A8D9-80AB19933BB1}" type="pres">
      <dgm:prSet presAssocID="{1E730F38-BEA4-4E6A-825A-1055417C048E}" presName="bgRect" presStyleLbl="bgShp" presStyleIdx="4" presStyleCnt="5">
        <dgm:style>
          <a:lnRef idx="2">
            <a:schemeClr val="dk1"/>
          </a:lnRef>
          <a:fillRef idx="1">
            <a:schemeClr val="lt1"/>
          </a:fillRef>
          <a:effectRef idx="0">
            <a:schemeClr val="dk1"/>
          </a:effectRef>
          <a:fontRef idx="minor">
            <a:schemeClr val="dk1"/>
          </a:fontRef>
        </dgm:style>
      </dgm:prSet>
      <dgm:spPr/>
    </dgm:pt>
    <dgm:pt modelId="{0982C643-60A2-43AD-A75D-3742556AB07A}" type="pres">
      <dgm:prSet presAssocID="{1E730F38-BEA4-4E6A-825A-1055417C048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Help"/>
        </a:ext>
      </dgm:extLst>
    </dgm:pt>
    <dgm:pt modelId="{7560932F-1C0B-4C07-9A06-E79BBE9ADAF6}" type="pres">
      <dgm:prSet presAssocID="{1E730F38-BEA4-4E6A-825A-1055417C048E}" presName="spaceRect" presStyleCnt="0"/>
      <dgm:spPr/>
    </dgm:pt>
    <dgm:pt modelId="{3C7F112F-7210-45B8-BFD6-DD96C804E660}" type="pres">
      <dgm:prSet presAssocID="{1E730F38-BEA4-4E6A-825A-1055417C048E}" presName="parTx" presStyleLbl="revTx" presStyleIdx="4" presStyleCnt="5">
        <dgm:presLayoutVars>
          <dgm:chMax val="0"/>
          <dgm:chPref val="0"/>
        </dgm:presLayoutVars>
      </dgm:prSet>
      <dgm:spPr/>
    </dgm:pt>
  </dgm:ptLst>
  <dgm:cxnLst>
    <dgm:cxn modelId="{EBC91A0E-D626-422A-84EE-CA752D5DE5AC}" type="presOf" srcId="{3C437C0F-58BE-4FE1-98C6-58DC69062F77}" destId="{E2A30600-8995-4991-B853-F30120637B43}" srcOrd="0" destOrd="0" presId="urn:microsoft.com/office/officeart/2018/2/layout/IconVerticalSolidList"/>
    <dgm:cxn modelId="{A96B9913-FD30-43AA-8895-97F4DC4714E7}" srcId="{3C437C0F-58BE-4FE1-98C6-58DC69062F77}" destId="{C94246A2-981F-4C91-BF57-B26A7B438AF6}" srcOrd="2" destOrd="0" parTransId="{A61B50A1-2A06-4714-A4B0-8374453C25AF}" sibTransId="{68B8ECEE-1671-494D-BD5F-6219891EBA09}"/>
    <dgm:cxn modelId="{79299F14-942B-45CC-80DC-1DBD092D03CA}" srcId="{3C437C0F-58BE-4FE1-98C6-58DC69062F77}" destId="{33C6EF80-1C98-4B0E-A674-89CA3AB8CB69}" srcOrd="0" destOrd="0" parTransId="{CE6D6B31-99EA-4609-8542-F2EEAD54A03C}" sibTransId="{89C43F1C-9942-4D6A-B3EF-DE6629923329}"/>
    <dgm:cxn modelId="{B18A655D-17B3-4377-B3F5-4D0CEA030075}" type="presOf" srcId="{33C6EF80-1C98-4B0E-A674-89CA3AB8CB69}" destId="{46B2842D-BDF1-4F3D-AB66-29450D27CCD7}" srcOrd="0" destOrd="0" presId="urn:microsoft.com/office/officeart/2018/2/layout/IconVerticalSolidList"/>
    <dgm:cxn modelId="{E274FF45-E997-4E8D-9FFC-7FA41C2C84B2}" srcId="{3C437C0F-58BE-4FE1-98C6-58DC69062F77}" destId="{D83FE189-909E-45A1-935A-E03333F9DC2A}" srcOrd="3" destOrd="0" parTransId="{D59C712C-4787-4605-BECB-E139585BA5E1}" sibTransId="{C1348995-92A1-4B92-BC8E-55A977180810}"/>
    <dgm:cxn modelId="{F727999F-77B8-4DD3-BEE5-54289C3E07AC}" srcId="{3C437C0F-58BE-4FE1-98C6-58DC69062F77}" destId="{A8E50112-4E7F-4E07-AC06-4193D694F5E5}" srcOrd="1" destOrd="0" parTransId="{B3611147-798D-40AC-826C-1C29EA0E26BE}" sibTransId="{A56C2480-8641-451E-A415-59C5E823319C}"/>
    <dgm:cxn modelId="{215A24A8-8087-413E-A3E7-8A8AD0A27479}" type="presOf" srcId="{A8E50112-4E7F-4E07-AC06-4193D694F5E5}" destId="{75FF2B88-EC75-48C4-AB8A-FFC1223495A6}" srcOrd="0" destOrd="0" presId="urn:microsoft.com/office/officeart/2018/2/layout/IconVerticalSolidList"/>
    <dgm:cxn modelId="{F7B566AF-1DD4-4BB4-8BDC-2E3161F32FAC}" type="presOf" srcId="{D83FE189-909E-45A1-935A-E03333F9DC2A}" destId="{8F81964B-609C-484F-9681-3AFC3E793FE5}" srcOrd="0" destOrd="0" presId="urn:microsoft.com/office/officeart/2018/2/layout/IconVerticalSolidList"/>
    <dgm:cxn modelId="{4CF0FEBC-69EB-4420-8E54-E696AB00AEBE}" type="presOf" srcId="{C94246A2-981F-4C91-BF57-B26A7B438AF6}" destId="{96D46B84-DBB8-49CC-94EE-B4F7974DCB83}" srcOrd="0" destOrd="0" presId="urn:microsoft.com/office/officeart/2018/2/layout/IconVerticalSolidList"/>
    <dgm:cxn modelId="{80667FD7-EFFB-4099-ADD5-BBCD662B9BFC}" srcId="{3C437C0F-58BE-4FE1-98C6-58DC69062F77}" destId="{1E730F38-BEA4-4E6A-825A-1055417C048E}" srcOrd="4" destOrd="0" parTransId="{0133E99A-0C5E-432F-957B-F2500F171AA3}" sibTransId="{AEE17675-F85F-449C-BEBC-43D0C5B68306}"/>
    <dgm:cxn modelId="{DCEE25F5-F665-4CE9-A89A-0882E098642F}" type="presOf" srcId="{1E730F38-BEA4-4E6A-825A-1055417C048E}" destId="{3C7F112F-7210-45B8-BFD6-DD96C804E660}" srcOrd="0" destOrd="0" presId="urn:microsoft.com/office/officeart/2018/2/layout/IconVerticalSolidList"/>
    <dgm:cxn modelId="{534E0BA4-79DA-44E0-B460-53053EEE7869}" type="presParOf" srcId="{E2A30600-8995-4991-B853-F30120637B43}" destId="{1E86B96C-BAC9-44B0-955A-A17E2CAB1D94}" srcOrd="0" destOrd="0" presId="urn:microsoft.com/office/officeart/2018/2/layout/IconVerticalSolidList"/>
    <dgm:cxn modelId="{734338B1-EDBA-454E-A62E-EDB257DD4B55}" type="presParOf" srcId="{1E86B96C-BAC9-44B0-955A-A17E2CAB1D94}" destId="{768A8DBF-B9DF-444F-9436-BB8A42BE6FA3}" srcOrd="0" destOrd="0" presId="urn:microsoft.com/office/officeart/2018/2/layout/IconVerticalSolidList"/>
    <dgm:cxn modelId="{0EC25A5D-249A-40E7-A16E-98EEA2CA886C}" type="presParOf" srcId="{1E86B96C-BAC9-44B0-955A-A17E2CAB1D94}" destId="{5A264298-8A44-42FF-826C-D4AB4F9A9DE7}" srcOrd="1" destOrd="0" presId="urn:microsoft.com/office/officeart/2018/2/layout/IconVerticalSolidList"/>
    <dgm:cxn modelId="{060ABA28-2974-497B-9DA5-9DAFC322DD1F}" type="presParOf" srcId="{1E86B96C-BAC9-44B0-955A-A17E2CAB1D94}" destId="{55F3DC04-6A91-486F-926A-33F0C879552E}" srcOrd="2" destOrd="0" presId="urn:microsoft.com/office/officeart/2018/2/layout/IconVerticalSolidList"/>
    <dgm:cxn modelId="{1D746620-14D9-4DD2-83FC-9F890E8EA258}" type="presParOf" srcId="{1E86B96C-BAC9-44B0-955A-A17E2CAB1D94}" destId="{46B2842D-BDF1-4F3D-AB66-29450D27CCD7}" srcOrd="3" destOrd="0" presId="urn:microsoft.com/office/officeart/2018/2/layout/IconVerticalSolidList"/>
    <dgm:cxn modelId="{BA37D215-E052-4DC6-9DC6-75E67BB87C78}" type="presParOf" srcId="{E2A30600-8995-4991-B853-F30120637B43}" destId="{4926DEB2-DB12-4972-B39F-1360FEF0385C}" srcOrd="1" destOrd="0" presId="urn:microsoft.com/office/officeart/2018/2/layout/IconVerticalSolidList"/>
    <dgm:cxn modelId="{887F4C19-9C7B-4AED-A098-223BF97B2D1C}" type="presParOf" srcId="{E2A30600-8995-4991-B853-F30120637B43}" destId="{EC57B961-FC73-4B9C-8D29-20BF88ADABBF}" srcOrd="2" destOrd="0" presId="urn:microsoft.com/office/officeart/2018/2/layout/IconVerticalSolidList"/>
    <dgm:cxn modelId="{E33BFC4B-CECA-4267-A79A-B24AFF6D3A3E}" type="presParOf" srcId="{EC57B961-FC73-4B9C-8D29-20BF88ADABBF}" destId="{29C89CDC-ED03-4DDC-BBB5-5BCD6EAC3247}" srcOrd="0" destOrd="0" presId="urn:microsoft.com/office/officeart/2018/2/layout/IconVerticalSolidList"/>
    <dgm:cxn modelId="{0C5C4CF9-3C34-49A9-B41E-E82CEE03F373}" type="presParOf" srcId="{EC57B961-FC73-4B9C-8D29-20BF88ADABBF}" destId="{78C79E93-B5D1-48ED-89EE-52D08D910172}" srcOrd="1" destOrd="0" presId="urn:microsoft.com/office/officeart/2018/2/layout/IconVerticalSolidList"/>
    <dgm:cxn modelId="{C42767C4-4143-49FE-B079-34FD62A16B68}" type="presParOf" srcId="{EC57B961-FC73-4B9C-8D29-20BF88ADABBF}" destId="{4EBD52DE-58C2-4F4A-9752-571F19D14321}" srcOrd="2" destOrd="0" presId="urn:microsoft.com/office/officeart/2018/2/layout/IconVerticalSolidList"/>
    <dgm:cxn modelId="{E98F01F2-1877-45DE-9384-466C737AE7A0}" type="presParOf" srcId="{EC57B961-FC73-4B9C-8D29-20BF88ADABBF}" destId="{75FF2B88-EC75-48C4-AB8A-FFC1223495A6}" srcOrd="3" destOrd="0" presId="urn:microsoft.com/office/officeart/2018/2/layout/IconVerticalSolidList"/>
    <dgm:cxn modelId="{90463233-C5F1-4836-8A22-383DD47DDAC9}" type="presParOf" srcId="{E2A30600-8995-4991-B853-F30120637B43}" destId="{54CF861A-E550-4454-A955-BAE4763F1C56}" srcOrd="3" destOrd="0" presId="urn:microsoft.com/office/officeart/2018/2/layout/IconVerticalSolidList"/>
    <dgm:cxn modelId="{8541B3F3-7428-4FA8-888D-B8A6DA2AE007}" type="presParOf" srcId="{E2A30600-8995-4991-B853-F30120637B43}" destId="{1629C0C2-6931-458E-ADD9-FE8D957617FC}" srcOrd="4" destOrd="0" presId="urn:microsoft.com/office/officeart/2018/2/layout/IconVerticalSolidList"/>
    <dgm:cxn modelId="{C17CF6E7-A4F9-476C-8480-8A0D1B975093}" type="presParOf" srcId="{1629C0C2-6931-458E-ADD9-FE8D957617FC}" destId="{A86A16C6-A950-4808-9015-10B9B6C506B7}" srcOrd="0" destOrd="0" presId="urn:microsoft.com/office/officeart/2018/2/layout/IconVerticalSolidList"/>
    <dgm:cxn modelId="{E374DFC3-5561-421C-8FC5-01C921DAF4B2}" type="presParOf" srcId="{1629C0C2-6931-458E-ADD9-FE8D957617FC}" destId="{F7102F81-BFFC-4B2F-B07D-BAD6A0DF2056}" srcOrd="1" destOrd="0" presId="urn:microsoft.com/office/officeart/2018/2/layout/IconVerticalSolidList"/>
    <dgm:cxn modelId="{F0535557-75CC-4B4A-9D90-7726BF990EEE}" type="presParOf" srcId="{1629C0C2-6931-458E-ADD9-FE8D957617FC}" destId="{CE31E5AB-07D7-4325-9F93-8883DC90065C}" srcOrd="2" destOrd="0" presId="urn:microsoft.com/office/officeart/2018/2/layout/IconVerticalSolidList"/>
    <dgm:cxn modelId="{8262E892-9254-4E4D-A874-84C6B27F6FE9}" type="presParOf" srcId="{1629C0C2-6931-458E-ADD9-FE8D957617FC}" destId="{96D46B84-DBB8-49CC-94EE-B4F7974DCB83}" srcOrd="3" destOrd="0" presId="urn:microsoft.com/office/officeart/2018/2/layout/IconVerticalSolidList"/>
    <dgm:cxn modelId="{4F3EAC9E-999E-4C52-BC91-3D640ECA1C14}" type="presParOf" srcId="{E2A30600-8995-4991-B853-F30120637B43}" destId="{3BF74E1B-FE90-46E4-8B4B-2D9903205E65}" srcOrd="5" destOrd="0" presId="urn:microsoft.com/office/officeart/2018/2/layout/IconVerticalSolidList"/>
    <dgm:cxn modelId="{E614F4F9-0D18-4FD6-A492-66E0241AC276}" type="presParOf" srcId="{E2A30600-8995-4991-B853-F30120637B43}" destId="{4EBFFD07-769D-4036-8D8D-E40D7F1676A1}" srcOrd="6" destOrd="0" presId="urn:microsoft.com/office/officeart/2018/2/layout/IconVerticalSolidList"/>
    <dgm:cxn modelId="{AB6BA080-DB5B-4BC0-871F-C248F7660933}" type="presParOf" srcId="{4EBFFD07-769D-4036-8D8D-E40D7F1676A1}" destId="{536EF3BE-C7A4-4196-8777-3B015E269AF4}" srcOrd="0" destOrd="0" presId="urn:microsoft.com/office/officeart/2018/2/layout/IconVerticalSolidList"/>
    <dgm:cxn modelId="{873559E9-E283-48C5-8B6F-DD98B9BA6F79}" type="presParOf" srcId="{4EBFFD07-769D-4036-8D8D-E40D7F1676A1}" destId="{7D8AAA70-62D1-40BA-8545-BD36AB86E04E}" srcOrd="1" destOrd="0" presId="urn:microsoft.com/office/officeart/2018/2/layout/IconVerticalSolidList"/>
    <dgm:cxn modelId="{86853427-8C41-4193-A56F-67BB0513689F}" type="presParOf" srcId="{4EBFFD07-769D-4036-8D8D-E40D7F1676A1}" destId="{D904296A-CBE5-49B5-9382-66FB061C7CBD}" srcOrd="2" destOrd="0" presId="urn:microsoft.com/office/officeart/2018/2/layout/IconVerticalSolidList"/>
    <dgm:cxn modelId="{3E1D0053-49CC-44B3-8E78-E26610696E54}" type="presParOf" srcId="{4EBFFD07-769D-4036-8D8D-E40D7F1676A1}" destId="{8F81964B-609C-484F-9681-3AFC3E793FE5}" srcOrd="3" destOrd="0" presId="urn:microsoft.com/office/officeart/2018/2/layout/IconVerticalSolidList"/>
    <dgm:cxn modelId="{82F29D5A-0492-433F-B7F8-07DFEDDB4211}" type="presParOf" srcId="{E2A30600-8995-4991-B853-F30120637B43}" destId="{342BD4A5-242C-47D3-A81D-5597644DF8F4}" srcOrd="7" destOrd="0" presId="urn:microsoft.com/office/officeart/2018/2/layout/IconVerticalSolidList"/>
    <dgm:cxn modelId="{227C2AEF-76B7-4F71-A9D2-B857542BE703}" type="presParOf" srcId="{E2A30600-8995-4991-B853-F30120637B43}" destId="{5AF90757-14E4-4C45-AB3D-5EC5D182630D}" srcOrd="8" destOrd="0" presId="urn:microsoft.com/office/officeart/2018/2/layout/IconVerticalSolidList"/>
    <dgm:cxn modelId="{D6DFAC02-3AAF-4C73-A774-46CFA47B984A}" type="presParOf" srcId="{5AF90757-14E4-4C45-AB3D-5EC5D182630D}" destId="{2398A43F-C56C-4B2B-A8D9-80AB19933BB1}" srcOrd="0" destOrd="0" presId="urn:microsoft.com/office/officeart/2018/2/layout/IconVerticalSolidList"/>
    <dgm:cxn modelId="{AE4B0D6C-941B-40B0-AE3D-43D76AAECF44}" type="presParOf" srcId="{5AF90757-14E4-4C45-AB3D-5EC5D182630D}" destId="{0982C643-60A2-43AD-A75D-3742556AB07A}" srcOrd="1" destOrd="0" presId="urn:microsoft.com/office/officeart/2018/2/layout/IconVerticalSolidList"/>
    <dgm:cxn modelId="{5CBCADD4-3462-4676-BB42-CE652E222C53}" type="presParOf" srcId="{5AF90757-14E4-4C45-AB3D-5EC5D182630D}" destId="{7560932F-1C0B-4C07-9A06-E79BBE9ADAF6}" srcOrd="2" destOrd="0" presId="urn:microsoft.com/office/officeart/2018/2/layout/IconVerticalSolidList"/>
    <dgm:cxn modelId="{2F376101-1DAA-4ABC-BD75-6007F1939657}" type="presParOf" srcId="{5AF90757-14E4-4C45-AB3D-5EC5D182630D}" destId="{3C7F112F-7210-45B8-BFD6-DD96C804E66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E02169-49FC-48BF-9116-608630402B8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23395D3-5448-419C-8CF9-ACDDB610EFD0}">
      <dgm:prSet/>
      <dgm:spPr/>
      <dgm:t>
        <a:bodyPr/>
        <a:lstStyle/>
        <a:p>
          <a:pPr>
            <a:lnSpc>
              <a:spcPct val="100000"/>
            </a:lnSpc>
          </a:pPr>
          <a:r>
            <a:rPr lang="en-US" dirty="0"/>
            <a:t>Implementing the free and reduced-price meal policy.</a:t>
          </a:r>
        </a:p>
      </dgm:t>
    </dgm:pt>
    <dgm:pt modelId="{07C3ED62-5AA0-4223-B8F3-66B65469BFFA}" type="parTrans" cxnId="{8CEA0B53-AB46-4873-977E-A79A8EB60644}">
      <dgm:prSet/>
      <dgm:spPr/>
      <dgm:t>
        <a:bodyPr/>
        <a:lstStyle/>
        <a:p>
          <a:endParaRPr lang="en-US"/>
        </a:p>
      </dgm:t>
    </dgm:pt>
    <dgm:pt modelId="{B1095B93-6C6D-4A87-85F6-720E846CFBFE}" type="sibTrans" cxnId="{8CEA0B53-AB46-4873-977E-A79A8EB60644}">
      <dgm:prSet/>
      <dgm:spPr/>
      <dgm:t>
        <a:bodyPr/>
        <a:lstStyle/>
        <a:p>
          <a:endParaRPr lang="en-US"/>
        </a:p>
      </dgm:t>
    </dgm:pt>
    <dgm:pt modelId="{AAB24403-C701-4F20-977F-FBC0971E027D}">
      <dgm:prSet/>
      <dgm:spPr/>
      <dgm:t>
        <a:bodyPr/>
        <a:lstStyle/>
        <a:p>
          <a:pPr>
            <a:lnSpc>
              <a:spcPct val="100000"/>
            </a:lnSpc>
          </a:pPr>
          <a:r>
            <a:rPr lang="en-US" dirty="0"/>
            <a:t>Preparing and submitting the reimbursement claim.</a:t>
          </a:r>
        </a:p>
      </dgm:t>
    </dgm:pt>
    <dgm:pt modelId="{69C80901-BE1B-437F-8ACF-5803334D0004}" type="parTrans" cxnId="{E7355E88-A660-494E-9722-FC2DD1E6CA46}">
      <dgm:prSet/>
      <dgm:spPr/>
      <dgm:t>
        <a:bodyPr/>
        <a:lstStyle/>
        <a:p>
          <a:endParaRPr lang="en-US"/>
        </a:p>
      </dgm:t>
    </dgm:pt>
    <dgm:pt modelId="{D43AC17A-5946-47E2-9F0A-9281F4AD0C70}" type="sibTrans" cxnId="{E7355E88-A660-494E-9722-FC2DD1E6CA46}">
      <dgm:prSet/>
      <dgm:spPr/>
      <dgm:t>
        <a:bodyPr/>
        <a:lstStyle/>
        <a:p>
          <a:endParaRPr lang="en-US"/>
        </a:p>
      </dgm:t>
    </dgm:pt>
    <dgm:pt modelId="{A7919E95-7AFE-48E7-9744-ADE2FC6C8859}">
      <dgm:prSet/>
      <dgm:spPr/>
      <dgm:t>
        <a:bodyPr/>
        <a:lstStyle/>
        <a:p>
          <a:pPr>
            <a:lnSpc>
              <a:spcPct val="100000"/>
            </a:lnSpc>
          </a:pPr>
          <a:r>
            <a:rPr lang="en-US" dirty="0"/>
            <a:t>Hiring employees to plan, prepare, and serve meals.</a:t>
          </a:r>
        </a:p>
      </dgm:t>
    </dgm:pt>
    <dgm:pt modelId="{E07B2EA2-C175-4538-88AF-08C1F664B993}" type="parTrans" cxnId="{A3A928FE-26BB-49CE-ABC5-3AFB5EBC91DC}">
      <dgm:prSet/>
      <dgm:spPr/>
      <dgm:t>
        <a:bodyPr/>
        <a:lstStyle/>
        <a:p>
          <a:endParaRPr lang="en-US"/>
        </a:p>
      </dgm:t>
    </dgm:pt>
    <dgm:pt modelId="{12F1A3CE-9D81-488C-B501-59EF45294D1D}" type="sibTrans" cxnId="{A3A928FE-26BB-49CE-ABC5-3AFB5EBC91DC}">
      <dgm:prSet/>
      <dgm:spPr/>
      <dgm:t>
        <a:bodyPr/>
        <a:lstStyle/>
        <a:p>
          <a:endParaRPr lang="en-US"/>
        </a:p>
      </dgm:t>
    </dgm:pt>
    <dgm:pt modelId="{D1E1FE8B-9829-4C38-88C6-4496F0AFC5F3}">
      <dgm:prSet/>
      <dgm:spPr/>
      <dgm:t>
        <a:bodyPr/>
        <a:lstStyle/>
        <a:p>
          <a:pPr>
            <a:lnSpc>
              <a:spcPct val="100000"/>
            </a:lnSpc>
          </a:pPr>
          <a:r>
            <a:rPr lang="en-US" dirty="0"/>
            <a:t>Supervising operation of the programs.</a:t>
          </a:r>
        </a:p>
      </dgm:t>
    </dgm:pt>
    <dgm:pt modelId="{C34C55C5-97D5-4CEC-93FD-CC49F84C1ECE}" type="parTrans" cxnId="{E4AD8F38-7DD2-4301-8A82-8E9A301BB85F}">
      <dgm:prSet/>
      <dgm:spPr/>
      <dgm:t>
        <a:bodyPr/>
        <a:lstStyle/>
        <a:p>
          <a:endParaRPr lang="en-US"/>
        </a:p>
      </dgm:t>
    </dgm:pt>
    <dgm:pt modelId="{8233F87D-0FDE-4837-95D0-EB3D5DA2AF03}" type="sibTrans" cxnId="{E4AD8F38-7DD2-4301-8A82-8E9A301BB85F}">
      <dgm:prSet/>
      <dgm:spPr/>
      <dgm:t>
        <a:bodyPr/>
        <a:lstStyle/>
        <a:p>
          <a:endParaRPr lang="en-US"/>
        </a:p>
      </dgm:t>
    </dgm:pt>
    <dgm:pt modelId="{EFDC4EF4-6B28-4B32-8450-A20435913940}" type="pres">
      <dgm:prSet presAssocID="{0AE02169-49FC-48BF-9116-608630402B8B}" presName="root" presStyleCnt="0">
        <dgm:presLayoutVars>
          <dgm:dir/>
          <dgm:resizeHandles val="exact"/>
        </dgm:presLayoutVars>
      </dgm:prSet>
      <dgm:spPr/>
    </dgm:pt>
    <dgm:pt modelId="{E4299ECA-5AC5-4013-8BA2-2EBB3445E4AD}" type="pres">
      <dgm:prSet presAssocID="{D23395D3-5448-419C-8CF9-ACDDB610EFD0}" presName="compNode" presStyleCnt="0"/>
      <dgm:spPr/>
    </dgm:pt>
    <dgm:pt modelId="{DD4290D4-C029-453A-A0AA-D968F3362E81}" type="pres">
      <dgm:prSet presAssocID="{D23395D3-5448-419C-8CF9-ACDDB610EFD0}" presName="bgRect" presStyleLbl="bgShp" presStyleIdx="0" presStyleCnt="4"/>
      <dgm:spPr/>
    </dgm:pt>
    <dgm:pt modelId="{9C6A6219-FB4E-47A0-A371-2E52DC2C4C13}" type="pres">
      <dgm:prSet presAssocID="{D23395D3-5448-419C-8CF9-ACDDB610EFD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Fork and knife"/>
        </a:ext>
      </dgm:extLst>
    </dgm:pt>
    <dgm:pt modelId="{7C9F4A30-6931-4864-89F3-B273AE0A4C48}" type="pres">
      <dgm:prSet presAssocID="{D23395D3-5448-419C-8CF9-ACDDB610EFD0}" presName="spaceRect" presStyleCnt="0"/>
      <dgm:spPr/>
    </dgm:pt>
    <dgm:pt modelId="{42EECD94-9A6E-438D-92FC-0D2DC35F1E45}" type="pres">
      <dgm:prSet presAssocID="{D23395D3-5448-419C-8CF9-ACDDB610EFD0}" presName="parTx" presStyleLbl="revTx" presStyleIdx="0" presStyleCnt="4">
        <dgm:presLayoutVars>
          <dgm:chMax val="0"/>
          <dgm:chPref val="0"/>
        </dgm:presLayoutVars>
      </dgm:prSet>
      <dgm:spPr/>
    </dgm:pt>
    <dgm:pt modelId="{5471BB00-A844-4476-9B45-2F86D91CB849}" type="pres">
      <dgm:prSet presAssocID="{B1095B93-6C6D-4A87-85F6-720E846CFBFE}" presName="sibTrans" presStyleCnt="0"/>
      <dgm:spPr/>
    </dgm:pt>
    <dgm:pt modelId="{39176320-E679-4264-89CD-E59DA8687738}" type="pres">
      <dgm:prSet presAssocID="{AAB24403-C701-4F20-977F-FBC0971E027D}" presName="compNode" presStyleCnt="0"/>
      <dgm:spPr/>
    </dgm:pt>
    <dgm:pt modelId="{8D3F84DF-46C8-43F7-A97D-69037DE4397F}" type="pres">
      <dgm:prSet presAssocID="{AAB24403-C701-4F20-977F-FBC0971E027D}" presName="bgRect" presStyleLbl="bgShp" presStyleIdx="1" presStyleCnt="4"/>
      <dgm:spPr/>
    </dgm:pt>
    <dgm:pt modelId="{68675FB1-BF0A-4F44-BD78-357100625481}" type="pres">
      <dgm:prSet presAssocID="{AAB24403-C701-4F20-977F-FBC0971E027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ank Check"/>
        </a:ext>
      </dgm:extLst>
    </dgm:pt>
    <dgm:pt modelId="{9774DD33-405F-4340-BD50-AC50DCFDDFFA}" type="pres">
      <dgm:prSet presAssocID="{AAB24403-C701-4F20-977F-FBC0971E027D}" presName="spaceRect" presStyleCnt="0"/>
      <dgm:spPr/>
    </dgm:pt>
    <dgm:pt modelId="{C8D9B38A-DF22-4802-95EC-C22C0CCCCFCE}" type="pres">
      <dgm:prSet presAssocID="{AAB24403-C701-4F20-977F-FBC0971E027D}" presName="parTx" presStyleLbl="revTx" presStyleIdx="1" presStyleCnt="4">
        <dgm:presLayoutVars>
          <dgm:chMax val="0"/>
          <dgm:chPref val="0"/>
        </dgm:presLayoutVars>
      </dgm:prSet>
      <dgm:spPr/>
    </dgm:pt>
    <dgm:pt modelId="{D8D4D9AB-9D60-4FEC-973D-2845151A2639}" type="pres">
      <dgm:prSet presAssocID="{D43AC17A-5946-47E2-9F0A-9281F4AD0C70}" presName="sibTrans" presStyleCnt="0"/>
      <dgm:spPr/>
    </dgm:pt>
    <dgm:pt modelId="{49E67F6E-5CB8-4A54-A46F-FB01CF4A7330}" type="pres">
      <dgm:prSet presAssocID="{A7919E95-7AFE-48E7-9744-ADE2FC6C8859}" presName="compNode" presStyleCnt="0"/>
      <dgm:spPr/>
    </dgm:pt>
    <dgm:pt modelId="{00047FAB-800A-45D6-A964-59D162EB0378}" type="pres">
      <dgm:prSet presAssocID="{A7919E95-7AFE-48E7-9744-ADE2FC6C8859}" presName="bgRect" presStyleLbl="bgShp" presStyleIdx="2" presStyleCnt="4"/>
      <dgm:spPr/>
    </dgm:pt>
    <dgm:pt modelId="{3AB829FA-C4CD-48B2-8E3D-54E63A4FE0C4}" type="pres">
      <dgm:prSet presAssocID="{A7919E95-7AFE-48E7-9744-ADE2FC6C885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Office Worker"/>
        </a:ext>
      </dgm:extLst>
    </dgm:pt>
    <dgm:pt modelId="{3D2BFF3B-54F8-4C4C-ABCE-B1FC8D887962}" type="pres">
      <dgm:prSet presAssocID="{A7919E95-7AFE-48E7-9744-ADE2FC6C8859}" presName="spaceRect" presStyleCnt="0"/>
      <dgm:spPr/>
    </dgm:pt>
    <dgm:pt modelId="{CDE5D14A-48FB-4CF0-940F-CE80B0D816F7}" type="pres">
      <dgm:prSet presAssocID="{A7919E95-7AFE-48E7-9744-ADE2FC6C8859}" presName="parTx" presStyleLbl="revTx" presStyleIdx="2" presStyleCnt="4">
        <dgm:presLayoutVars>
          <dgm:chMax val="0"/>
          <dgm:chPref val="0"/>
        </dgm:presLayoutVars>
      </dgm:prSet>
      <dgm:spPr/>
    </dgm:pt>
    <dgm:pt modelId="{536674CF-FF88-4706-914C-B9A1CBAEAE3C}" type="pres">
      <dgm:prSet presAssocID="{12F1A3CE-9D81-488C-B501-59EF45294D1D}" presName="sibTrans" presStyleCnt="0"/>
      <dgm:spPr/>
    </dgm:pt>
    <dgm:pt modelId="{AD167BF3-3650-4D86-8417-C22538562080}" type="pres">
      <dgm:prSet presAssocID="{D1E1FE8B-9829-4C38-88C6-4496F0AFC5F3}" presName="compNode" presStyleCnt="0"/>
      <dgm:spPr/>
    </dgm:pt>
    <dgm:pt modelId="{95D8B29D-F93A-4AB1-AFC4-DEB12F6E1E9C}" type="pres">
      <dgm:prSet presAssocID="{D1E1FE8B-9829-4C38-88C6-4496F0AFC5F3}" presName="bgRect" presStyleLbl="bgShp" presStyleIdx="3" presStyleCnt="4"/>
      <dgm:spPr/>
    </dgm:pt>
    <dgm:pt modelId="{17E71581-D399-45C1-96FE-89429A786572}" type="pres">
      <dgm:prSet presAssocID="{D1E1FE8B-9829-4C38-88C6-4496F0AFC5F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ierarchy"/>
        </a:ext>
      </dgm:extLst>
    </dgm:pt>
    <dgm:pt modelId="{42E6007A-19DF-48F4-A759-F2981F393DE0}" type="pres">
      <dgm:prSet presAssocID="{D1E1FE8B-9829-4C38-88C6-4496F0AFC5F3}" presName="spaceRect" presStyleCnt="0"/>
      <dgm:spPr/>
    </dgm:pt>
    <dgm:pt modelId="{1C8D5544-F8F6-44F2-A0B6-F783B39A0597}" type="pres">
      <dgm:prSet presAssocID="{D1E1FE8B-9829-4C38-88C6-4496F0AFC5F3}" presName="parTx" presStyleLbl="revTx" presStyleIdx="3" presStyleCnt="4">
        <dgm:presLayoutVars>
          <dgm:chMax val="0"/>
          <dgm:chPref val="0"/>
        </dgm:presLayoutVars>
      </dgm:prSet>
      <dgm:spPr/>
    </dgm:pt>
  </dgm:ptLst>
  <dgm:cxnLst>
    <dgm:cxn modelId="{0316C518-AFF0-4250-92FC-0AFE3D97D406}" type="presOf" srcId="{D23395D3-5448-419C-8CF9-ACDDB610EFD0}" destId="{42EECD94-9A6E-438D-92FC-0D2DC35F1E45}" srcOrd="0" destOrd="0" presId="urn:microsoft.com/office/officeart/2018/2/layout/IconVerticalSolidList"/>
    <dgm:cxn modelId="{E4AD8F38-7DD2-4301-8A82-8E9A301BB85F}" srcId="{0AE02169-49FC-48BF-9116-608630402B8B}" destId="{D1E1FE8B-9829-4C38-88C6-4496F0AFC5F3}" srcOrd="3" destOrd="0" parTransId="{C34C55C5-97D5-4CEC-93FD-CC49F84C1ECE}" sibTransId="{8233F87D-0FDE-4837-95D0-EB3D5DA2AF03}"/>
    <dgm:cxn modelId="{DA10DD45-870C-4209-AEFB-6B962BF4871C}" type="presOf" srcId="{0AE02169-49FC-48BF-9116-608630402B8B}" destId="{EFDC4EF4-6B28-4B32-8450-A20435913940}" srcOrd="0" destOrd="0" presId="urn:microsoft.com/office/officeart/2018/2/layout/IconVerticalSolidList"/>
    <dgm:cxn modelId="{8CEA0B53-AB46-4873-977E-A79A8EB60644}" srcId="{0AE02169-49FC-48BF-9116-608630402B8B}" destId="{D23395D3-5448-419C-8CF9-ACDDB610EFD0}" srcOrd="0" destOrd="0" parTransId="{07C3ED62-5AA0-4223-B8F3-66B65469BFFA}" sibTransId="{B1095B93-6C6D-4A87-85F6-720E846CFBFE}"/>
    <dgm:cxn modelId="{15EA2C83-98EA-49E6-8363-FD6F248D7053}" type="presOf" srcId="{AAB24403-C701-4F20-977F-FBC0971E027D}" destId="{C8D9B38A-DF22-4802-95EC-C22C0CCCCFCE}" srcOrd="0" destOrd="0" presId="urn:microsoft.com/office/officeart/2018/2/layout/IconVerticalSolidList"/>
    <dgm:cxn modelId="{E7355E88-A660-494E-9722-FC2DD1E6CA46}" srcId="{0AE02169-49FC-48BF-9116-608630402B8B}" destId="{AAB24403-C701-4F20-977F-FBC0971E027D}" srcOrd="1" destOrd="0" parTransId="{69C80901-BE1B-437F-8ACF-5803334D0004}" sibTransId="{D43AC17A-5946-47E2-9F0A-9281F4AD0C70}"/>
    <dgm:cxn modelId="{B219EFE2-1C1A-4180-9888-7E27422F478D}" type="presOf" srcId="{D1E1FE8B-9829-4C38-88C6-4496F0AFC5F3}" destId="{1C8D5544-F8F6-44F2-A0B6-F783B39A0597}" srcOrd="0" destOrd="0" presId="urn:microsoft.com/office/officeart/2018/2/layout/IconVerticalSolidList"/>
    <dgm:cxn modelId="{A3A928FE-26BB-49CE-ABC5-3AFB5EBC91DC}" srcId="{0AE02169-49FC-48BF-9116-608630402B8B}" destId="{A7919E95-7AFE-48E7-9744-ADE2FC6C8859}" srcOrd="2" destOrd="0" parTransId="{E07B2EA2-C175-4538-88AF-08C1F664B993}" sibTransId="{12F1A3CE-9D81-488C-B501-59EF45294D1D}"/>
    <dgm:cxn modelId="{0F3F30FE-F97E-4770-A015-998BA4D5A0B5}" type="presOf" srcId="{A7919E95-7AFE-48E7-9744-ADE2FC6C8859}" destId="{CDE5D14A-48FB-4CF0-940F-CE80B0D816F7}" srcOrd="0" destOrd="0" presId="urn:microsoft.com/office/officeart/2018/2/layout/IconVerticalSolidList"/>
    <dgm:cxn modelId="{E00B3332-7FAA-44F4-A81F-DA539C75340D}" type="presParOf" srcId="{EFDC4EF4-6B28-4B32-8450-A20435913940}" destId="{E4299ECA-5AC5-4013-8BA2-2EBB3445E4AD}" srcOrd="0" destOrd="0" presId="urn:microsoft.com/office/officeart/2018/2/layout/IconVerticalSolidList"/>
    <dgm:cxn modelId="{3EC01641-E625-4AA7-AE85-E38D289FE06D}" type="presParOf" srcId="{E4299ECA-5AC5-4013-8BA2-2EBB3445E4AD}" destId="{DD4290D4-C029-453A-A0AA-D968F3362E81}" srcOrd="0" destOrd="0" presId="urn:microsoft.com/office/officeart/2018/2/layout/IconVerticalSolidList"/>
    <dgm:cxn modelId="{33F23BD3-024E-43CD-B24F-0DCC9DB0F448}" type="presParOf" srcId="{E4299ECA-5AC5-4013-8BA2-2EBB3445E4AD}" destId="{9C6A6219-FB4E-47A0-A371-2E52DC2C4C13}" srcOrd="1" destOrd="0" presId="urn:microsoft.com/office/officeart/2018/2/layout/IconVerticalSolidList"/>
    <dgm:cxn modelId="{A5B63E2A-5C06-46CF-973D-2103318A507D}" type="presParOf" srcId="{E4299ECA-5AC5-4013-8BA2-2EBB3445E4AD}" destId="{7C9F4A30-6931-4864-89F3-B273AE0A4C48}" srcOrd="2" destOrd="0" presId="urn:microsoft.com/office/officeart/2018/2/layout/IconVerticalSolidList"/>
    <dgm:cxn modelId="{6C87424B-F248-4C0B-90BF-0F47C0AA0778}" type="presParOf" srcId="{E4299ECA-5AC5-4013-8BA2-2EBB3445E4AD}" destId="{42EECD94-9A6E-438D-92FC-0D2DC35F1E45}" srcOrd="3" destOrd="0" presId="urn:microsoft.com/office/officeart/2018/2/layout/IconVerticalSolidList"/>
    <dgm:cxn modelId="{453AD094-2A52-4A2C-8D25-0EE65EDB31FE}" type="presParOf" srcId="{EFDC4EF4-6B28-4B32-8450-A20435913940}" destId="{5471BB00-A844-4476-9B45-2F86D91CB849}" srcOrd="1" destOrd="0" presId="urn:microsoft.com/office/officeart/2018/2/layout/IconVerticalSolidList"/>
    <dgm:cxn modelId="{914D1FBA-0DD0-46A6-92EF-1638997D273F}" type="presParOf" srcId="{EFDC4EF4-6B28-4B32-8450-A20435913940}" destId="{39176320-E679-4264-89CD-E59DA8687738}" srcOrd="2" destOrd="0" presId="urn:microsoft.com/office/officeart/2018/2/layout/IconVerticalSolidList"/>
    <dgm:cxn modelId="{58B868F6-003C-4CE6-BD7B-12952846863A}" type="presParOf" srcId="{39176320-E679-4264-89CD-E59DA8687738}" destId="{8D3F84DF-46C8-43F7-A97D-69037DE4397F}" srcOrd="0" destOrd="0" presId="urn:microsoft.com/office/officeart/2018/2/layout/IconVerticalSolidList"/>
    <dgm:cxn modelId="{CC2A9DCC-1CF3-4068-9C85-4F26D4FDE644}" type="presParOf" srcId="{39176320-E679-4264-89CD-E59DA8687738}" destId="{68675FB1-BF0A-4F44-BD78-357100625481}" srcOrd="1" destOrd="0" presId="urn:microsoft.com/office/officeart/2018/2/layout/IconVerticalSolidList"/>
    <dgm:cxn modelId="{6A1F42B1-54D6-4EEE-A310-9992431449E8}" type="presParOf" srcId="{39176320-E679-4264-89CD-E59DA8687738}" destId="{9774DD33-405F-4340-BD50-AC50DCFDDFFA}" srcOrd="2" destOrd="0" presId="urn:microsoft.com/office/officeart/2018/2/layout/IconVerticalSolidList"/>
    <dgm:cxn modelId="{5842B8D8-EDF4-4DE2-BF80-F4166152A622}" type="presParOf" srcId="{39176320-E679-4264-89CD-E59DA8687738}" destId="{C8D9B38A-DF22-4802-95EC-C22C0CCCCFCE}" srcOrd="3" destOrd="0" presId="urn:microsoft.com/office/officeart/2018/2/layout/IconVerticalSolidList"/>
    <dgm:cxn modelId="{84F61EAD-B20C-499D-A363-1FB162945FEE}" type="presParOf" srcId="{EFDC4EF4-6B28-4B32-8450-A20435913940}" destId="{D8D4D9AB-9D60-4FEC-973D-2845151A2639}" srcOrd="3" destOrd="0" presId="urn:microsoft.com/office/officeart/2018/2/layout/IconVerticalSolidList"/>
    <dgm:cxn modelId="{5A2F77B2-9D41-42BD-8890-B1CC172C9248}" type="presParOf" srcId="{EFDC4EF4-6B28-4B32-8450-A20435913940}" destId="{49E67F6E-5CB8-4A54-A46F-FB01CF4A7330}" srcOrd="4" destOrd="0" presId="urn:microsoft.com/office/officeart/2018/2/layout/IconVerticalSolidList"/>
    <dgm:cxn modelId="{4DE6D74E-CF8F-4604-B3D0-73293ACDCC1A}" type="presParOf" srcId="{49E67F6E-5CB8-4A54-A46F-FB01CF4A7330}" destId="{00047FAB-800A-45D6-A964-59D162EB0378}" srcOrd="0" destOrd="0" presId="urn:microsoft.com/office/officeart/2018/2/layout/IconVerticalSolidList"/>
    <dgm:cxn modelId="{AB66C997-AB3C-4D4A-887B-DA8135555CBD}" type="presParOf" srcId="{49E67F6E-5CB8-4A54-A46F-FB01CF4A7330}" destId="{3AB829FA-C4CD-48B2-8E3D-54E63A4FE0C4}" srcOrd="1" destOrd="0" presId="urn:microsoft.com/office/officeart/2018/2/layout/IconVerticalSolidList"/>
    <dgm:cxn modelId="{412A52BD-D81C-4A7E-AC0B-AC8A952F89B4}" type="presParOf" srcId="{49E67F6E-5CB8-4A54-A46F-FB01CF4A7330}" destId="{3D2BFF3B-54F8-4C4C-ABCE-B1FC8D887962}" srcOrd="2" destOrd="0" presId="urn:microsoft.com/office/officeart/2018/2/layout/IconVerticalSolidList"/>
    <dgm:cxn modelId="{FDE10E3B-19AA-472C-B047-436A73F3DB6D}" type="presParOf" srcId="{49E67F6E-5CB8-4A54-A46F-FB01CF4A7330}" destId="{CDE5D14A-48FB-4CF0-940F-CE80B0D816F7}" srcOrd="3" destOrd="0" presId="urn:microsoft.com/office/officeart/2018/2/layout/IconVerticalSolidList"/>
    <dgm:cxn modelId="{79DC3705-2CF2-4CE2-9298-A89761E3652A}" type="presParOf" srcId="{EFDC4EF4-6B28-4B32-8450-A20435913940}" destId="{536674CF-FF88-4706-914C-B9A1CBAEAE3C}" srcOrd="5" destOrd="0" presId="urn:microsoft.com/office/officeart/2018/2/layout/IconVerticalSolidList"/>
    <dgm:cxn modelId="{3674F535-A99D-4AB9-BDEA-C5C866211A85}" type="presParOf" srcId="{EFDC4EF4-6B28-4B32-8450-A20435913940}" destId="{AD167BF3-3650-4D86-8417-C22538562080}" srcOrd="6" destOrd="0" presId="urn:microsoft.com/office/officeart/2018/2/layout/IconVerticalSolidList"/>
    <dgm:cxn modelId="{863D5E74-4D1A-485C-A0BC-917DBF5A98E9}" type="presParOf" srcId="{AD167BF3-3650-4D86-8417-C22538562080}" destId="{95D8B29D-F93A-4AB1-AFC4-DEB12F6E1E9C}" srcOrd="0" destOrd="0" presId="urn:microsoft.com/office/officeart/2018/2/layout/IconVerticalSolidList"/>
    <dgm:cxn modelId="{C92FCB12-18FA-4EA4-8E2E-A39D12801B37}" type="presParOf" srcId="{AD167BF3-3650-4D86-8417-C22538562080}" destId="{17E71581-D399-45C1-96FE-89429A786572}" srcOrd="1" destOrd="0" presId="urn:microsoft.com/office/officeart/2018/2/layout/IconVerticalSolidList"/>
    <dgm:cxn modelId="{FC102D69-77C9-468B-9AD8-98D1914212E4}" type="presParOf" srcId="{AD167BF3-3650-4D86-8417-C22538562080}" destId="{42E6007A-19DF-48F4-A759-F2981F393DE0}" srcOrd="2" destOrd="0" presId="urn:microsoft.com/office/officeart/2018/2/layout/IconVerticalSolidList"/>
    <dgm:cxn modelId="{C5883BB7-86F8-4A6C-A071-70FD698269C2}" type="presParOf" srcId="{AD167BF3-3650-4D86-8417-C22538562080}" destId="{1C8D5544-F8F6-44F2-A0B6-F783B39A059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A8DBF-B9DF-444F-9436-BB8A42BE6FA3}">
      <dsp:nvSpPr>
        <dsp:cNvPr id="0" name=""/>
        <dsp:cNvSpPr/>
      </dsp:nvSpPr>
      <dsp:spPr>
        <a:xfrm>
          <a:off x="0" y="5572"/>
          <a:ext cx="10658720" cy="1186862"/>
        </a:xfrm>
        <a:prstGeom prst="roundRect">
          <a:avLst>
            <a:gd name="adj" fmla="val 10000"/>
          </a:avLst>
        </a:prstGeom>
        <a:solidFill>
          <a:schemeClr val="lt1"/>
        </a:solidFill>
        <a:ln w="1905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sp>
    <dsp:sp modelId="{5A264298-8A44-42FF-826C-D4AB4F9A9DE7}">
      <dsp:nvSpPr>
        <dsp:cNvPr id="0" name=""/>
        <dsp:cNvSpPr/>
      </dsp:nvSpPr>
      <dsp:spPr>
        <a:xfrm>
          <a:off x="359025" y="272616"/>
          <a:ext cx="652774" cy="6527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46B2842D-BDF1-4F3D-AB66-29450D27CCD7}">
      <dsp:nvSpPr>
        <dsp:cNvPr id="0" name=""/>
        <dsp:cNvSpPr/>
      </dsp:nvSpPr>
      <dsp:spPr>
        <a:xfrm>
          <a:off x="1370826" y="5572"/>
          <a:ext cx="9287893" cy="118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10" tIns="125610" rIns="125610" bIns="125610" numCol="1" spcCol="1270" anchor="ctr" anchorCtr="0">
          <a:noAutofit/>
        </a:bodyPr>
        <a:lstStyle/>
        <a:p>
          <a:pPr marL="0" lvl="0" indent="0" algn="l" defTabSz="2133600">
            <a:lnSpc>
              <a:spcPct val="100000"/>
            </a:lnSpc>
            <a:spcBef>
              <a:spcPct val="0"/>
            </a:spcBef>
            <a:spcAft>
              <a:spcPct val="35000"/>
            </a:spcAft>
            <a:buNone/>
          </a:pPr>
          <a:r>
            <a:rPr lang="en-US" sz="4800" b="1" i="0" kern="1200" baseline="0" dirty="0"/>
            <a:t>Accountability &amp; Responsibility </a:t>
          </a:r>
          <a:endParaRPr lang="en-US" sz="4800" kern="1200" dirty="0"/>
        </a:p>
      </dsp:txBody>
      <dsp:txXfrm>
        <a:off x="1370826" y="5572"/>
        <a:ext cx="9287893" cy="1186862"/>
      </dsp:txXfrm>
    </dsp:sp>
    <dsp:sp modelId="{29C89CDC-ED03-4DDC-BBB5-5BCD6EAC3247}">
      <dsp:nvSpPr>
        <dsp:cNvPr id="0" name=""/>
        <dsp:cNvSpPr/>
      </dsp:nvSpPr>
      <dsp:spPr>
        <a:xfrm>
          <a:off x="0" y="1489150"/>
          <a:ext cx="10658720" cy="1186862"/>
        </a:xfrm>
        <a:prstGeom prst="roundRect">
          <a:avLst>
            <a:gd name="adj" fmla="val 10000"/>
          </a:avLst>
        </a:prstGeom>
        <a:solidFill>
          <a:schemeClr val="lt1"/>
        </a:solidFill>
        <a:ln w="1905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sp>
    <dsp:sp modelId="{78C79E93-B5D1-48ED-89EE-52D08D910172}">
      <dsp:nvSpPr>
        <dsp:cNvPr id="0" name=""/>
        <dsp:cNvSpPr/>
      </dsp:nvSpPr>
      <dsp:spPr>
        <a:xfrm>
          <a:off x="359025" y="1756194"/>
          <a:ext cx="652774" cy="6527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75FF2B88-EC75-48C4-AB8A-FFC1223495A6}">
      <dsp:nvSpPr>
        <dsp:cNvPr id="0" name=""/>
        <dsp:cNvSpPr/>
      </dsp:nvSpPr>
      <dsp:spPr>
        <a:xfrm>
          <a:off x="1370826" y="1489150"/>
          <a:ext cx="9287893" cy="118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10" tIns="125610" rIns="125610" bIns="125610" numCol="1" spcCol="1270" anchor="ctr" anchorCtr="0">
          <a:noAutofit/>
        </a:bodyPr>
        <a:lstStyle/>
        <a:p>
          <a:pPr marL="0" lvl="0" indent="0" algn="l" defTabSz="2133600">
            <a:lnSpc>
              <a:spcPct val="100000"/>
            </a:lnSpc>
            <a:spcBef>
              <a:spcPct val="0"/>
            </a:spcBef>
            <a:spcAft>
              <a:spcPct val="35000"/>
            </a:spcAft>
            <a:buNone/>
          </a:pPr>
          <a:r>
            <a:rPr lang="en-US" sz="4800" b="1" kern="1200" dirty="0"/>
            <a:t>Procurement &amp; Policy</a:t>
          </a:r>
          <a:endParaRPr lang="en-US" sz="4800" kern="1200" dirty="0"/>
        </a:p>
      </dsp:txBody>
      <dsp:txXfrm>
        <a:off x="1370826" y="1489150"/>
        <a:ext cx="9287893" cy="1186862"/>
      </dsp:txXfrm>
    </dsp:sp>
    <dsp:sp modelId="{A86A16C6-A950-4808-9015-10B9B6C506B7}">
      <dsp:nvSpPr>
        <dsp:cNvPr id="0" name=""/>
        <dsp:cNvSpPr/>
      </dsp:nvSpPr>
      <dsp:spPr>
        <a:xfrm>
          <a:off x="0" y="2972728"/>
          <a:ext cx="10658720" cy="1186862"/>
        </a:xfrm>
        <a:prstGeom prst="roundRect">
          <a:avLst>
            <a:gd name="adj" fmla="val 10000"/>
          </a:avLst>
        </a:prstGeom>
        <a:solidFill>
          <a:schemeClr val="lt1"/>
        </a:solidFill>
        <a:ln w="1905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sp>
    <dsp:sp modelId="{F7102F81-BFFC-4B2F-B07D-BAD6A0DF2056}">
      <dsp:nvSpPr>
        <dsp:cNvPr id="0" name=""/>
        <dsp:cNvSpPr/>
      </dsp:nvSpPr>
      <dsp:spPr>
        <a:xfrm>
          <a:off x="359025" y="3239772"/>
          <a:ext cx="652774" cy="6527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96D46B84-DBB8-49CC-94EE-B4F7974DCB83}">
      <dsp:nvSpPr>
        <dsp:cNvPr id="0" name=""/>
        <dsp:cNvSpPr/>
      </dsp:nvSpPr>
      <dsp:spPr>
        <a:xfrm>
          <a:off x="1370826" y="2972728"/>
          <a:ext cx="9287893" cy="118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10" tIns="125610" rIns="125610" bIns="125610" numCol="1" spcCol="1270" anchor="ctr" anchorCtr="0">
          <a:noAutofit/>
        </a:bodyPr>
        <a:lstStyle/>
        <a:p>
          <a:pPr marL="0" lvl="0" indent="0" algn="l" defTabSz="2133600">
            <a:lnSpc>
              <a:spcPct val="100000"/>
            </a:lnSpc>
            <a:spcBef>
              <a:spcPct val="0"/>
            </a:spcBef>
            <a:spcAft>
              <a:spcPct val="35000"/>
            </a:spcAft>
            <a:buNone/>
          </a:pPr>
          <a:r>
            <a:rPr lang="en-US" sz="4800" b="1" kern="1200" dirty="0"/>
            <a:t>NSLP Basics</a:t>
          </a:r>
          <a:endParaRPr lang="en-US" sz="4800" kern="1200" dirty="0"/>
        </a:p>
      </dsp:txBody>
      <dsp:txXfrm>
        <a:off x="1370826" y="2972728"/>
        <a:ext cx="9287893" cy="1186862"/>
      </dsp:txXfrm>
    </dsp:sp>
    <dsp:sp modelId="{536EF3BE-C7A4-4196-8777-3B015E269AF4}">
      <dsp:nvSpPr>
        <dsp:cNvPr id="0" name=""/>
        <dsp:cNvSpPr/>
      </dsp:nvSpPr>
      <dsp:spPr>
        <a:xfrm>
          <a:off x="0" y="4456306"/>
          <a:ext cx="10658720" cy="1186862"/>
        </a:xfrm>
        <a:prstGeom prst="roundRect">
          <a:avLst>
            <a:gd name="adj" fmla="val 10000"/>
          </a:avLst>
        </a:prstGeom>
        <a:solidFill>
          <a:schemeClr val="lt1"/>
        </a:solidFill>
        <a:ln w="1905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sp>
    <dsp:sp modelId="{7D8AAA70-62D1-40BA-8545-BD36AB86E04E}">
      <dsp:nvSpPr>
        <dsp:cNvPr id="0" name=""/>
        <dsp:cNvSpPr/>
      </dsp:nvSpPr>
      <dsp:spPr>
        <a:xfrm>
          <a:off x="359025" y="4723351"/>
          <a:ext cx="652774" cy="65277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8F81964B-609C-484F-9681-3AFC3E793FE5}">
      <dsp:nvSpPr>
        <dsp:cNvPr id="0" name=""/>
        <dsp:cNvSpPr/>
      </dsp:nvSpPr>
      <dsp:spPr>
        <a:xfrm>
          <a:off x="1370826" y="4456306"/>
          <a:ext cx="9287893" cy="118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10" tIns="125610" rIns="125610" bIns="125610" numCol="1" spcCol="1270" anchor="ctr" anchorCtr="0">
          <a:noAutofit/>
        </a:bodyPr>
        <a:lstStyle/>
        <a:p>
          <a:pPr marL="0" lvl="0" indent="0" algn="l" defTabSz="2133600">
            <a:lnSpc>
              <a:spcPct val="100000"/>
            </a:lnSpc>
            <a:spcBef>
              <a:spcPct val="0"/>
            </a:spcBef>
            <a:spcAft>
              <a:spcPct val="35000"/>
            </a:spcAft>
            <a:buNone/>
          </a:pPr>
          <a:r>
            <a:rPr lang="en-US" sz="4800" b="1" i="0" kern="1200" baseline="0" dirty="0"/>
            <a:t>Resources</a:t>
          </a:r>
          <a:endParaRPr lang="en-US" sz="4800" kern="1200" dirty="0"/>
        </a:p>
      </dsp:txBody>
      <dsp:txXfrm>
        <a:off x="1370826" y="4456306"/>
        <a:ext cx="9287893" cy="1186862"/>
      </dsp:txXfrm>
    </dsp:sp>
    <dsp:sp modelId="{2398A43F-C56C-4B2B-A8D9-80AB19933BB1}">
      <dsp:nvSpPr>
        <dsp:cNvPr id="0" name=""/>
        <dsp:cNvSpPr/>
      </dsp:nvSpPr>
      <dsp:spPr>
        <a:xfrm>
          <a:off x="0" y="5939885"/>
          <a:ext cx="10658720" cy="1186862"/>
        </a:xfrm>
        <a:prstGeom prst="roundRect">
          <a:avLst>
            <a:gd name="adj" fmla="val 10000"/>
          </a:avLst>
        </a:prstGeom>
        <a:solidFill>
          <a:schemeClr val="lt1"/>
        </a:solidFill>
        <a:ln w="1905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sp>
    <dsp:sp modelId="{0982C643-60A2-43AD-A75D-3742556AB07A}">
      <dsp:nvSpPr>
        <dsp:cNvPr id="0" name=""/>
        <dsp:cNvSpPr/>
      </dsp:nvSpPr>
      <dsp:spPr>
        <a:xfrm>
          <a:off x="359025" y="6206929"/>
          <a:ext cx="652774" cy="65277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3C7F112F-7210-45B8-BFD6-DD96C804E660}">
      <dsp:nvSpPr>
        <dsp:cNvPr id="0" name=""/>
        <dsp:cNvSpPr/>
      </dsp:nvSpPr>
      <dsp:spPr>
        <a:xfrm>
          <a:off x="1370826" y="5939885"/>
          <a:ext cx="9287893" cy="118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10" tIns="125610" rIns="125610" bIns="125610" numCol="1" spcCol="1270" anchor="ctr" anchorCtr="0">
          <a:noAutofit/>
        </a:bodyPr>
        <a:lstStyle/>
        <a:p>
          <a:pPr marL="0" lvl="0" indent="0" algn="l" defTabSz="2133600">
            <a:lnSpc>
              <a:spcPct val="100000"/>
            </a:lnSpc>
            <a:spcBef>
              <a:spcPct val="0"/>
            </a:spcBef>
            <a:spcAft>
              <a:spcPct val="35000"/>
            </a:spcAft>
            <a:buNone/>
          </a:pPr>
          <a:r>
            <a:rPr lang="en-US" sz="4800" b="1" i="0" kern="1200" baseline="0" dirty="0"/>
            <a:t>Questions</a:t>
          </a:r>
          <a:endParaRPr lang="en-US" sz="4800" kern="1200" dirty="0"/>
        </a:p>
      </dsp:txBody>
      <dsp:txXfrm>
        <a:off x="1370826" y="5939885"/>
        <a:ext cx="9287893" cy="1186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290D4-C029-453A-A0AA-D968F3362E81}">
      <dsp:nvSpPr>
        <dsp:cNvPr id="0" name=""/>
        <dsp:cNvSpPr/>
      </dsp:nvSpPr>
      <dsp:spPr>
        <a:xfrm>
          <a:off x="0" y="2708"/>
          <a:ext cx="15773400" cy="13729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6A6219-FB4E-47A0-A371-2E52DC2C4C13}">
      <dsp:nvSpPr>
        <dsp:cNvPr id="0" name=""/>
        <dsp:cNvSpPr/>
      </dsp:nvSpPr>
      <dsp:spPr>
        <a:xfrm>
          <a:off x="415322" y="311626"/>
          <a:ext cx="755131" cy="75513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EECD94-9A6E-438D-92FC-0D2DC35F1E45}">
      <dsp:nvSpPr>
        <dsp:cNvPr id="0" name=""/>
        <dsp:cNvSpPr/>
      </dsp:nvSpPr>
      <dsp:spPr>
        <a:xfrm>
          <a:off x="1585775" y="2708"/>
          <a:ext cx="14187624" cy="13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306" tIns="145306" rIns="145306" bIns="145306" numCol="1" spcCol="1270" anchor="ctr" anchorCtr="0">
          <a:noAutofit/>
        </a:bodyPr>
        <a:lstStyle/>
        <a:p>
          <a:pPr marL="0" lvl="0" indent="0" algn="l" defTabSz="977900">
            <a:lnSpc>
              <a:spcPct val="100000"/>
            </a:lnSpc>
            <a:spcBef>
              <a:spcPct val="0"/>
            </a:spcBef>
            <a:spcAft>
              <a:spcPct val="35000"/>
            </a:spcAft>
            <a:buNone/>
          </a:pPr>
          <a:r>
            <a:rPr lang="en-US" sz="2200" kern="1200" dirty="0"/>
            <a:t>Implementing the free and reduced-price meal policy.</a:t>
          </a:r>
        </a:p>
      </dsp:txBody>
      <dsp:txXfrm>
        <a:off x="1585775" y="2708"/>
        <a:ext cx="14187624" cy="1372966"/>
      </dsp:txXfrm>
    </dsp:sp>
    <dsp:sp modelId="{8D3F84DF-46C8-43F7-A97D-69037DE4397F}">
      <dsp:nvSpPr>
        <dsp:cNvPr id="0" name=""/>
        <dsp:cNvSpPr/>
      </dsp:nvSpPr>
      <dsp:spPr>
        <a:xfrm>
          <a:off x="0" y="1718916"/>
          <a:ext cx="15773400" cy="13729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675FB1-BF0A-4F44-BD78-357100625481}">
      <dsp:nvSpPr>
        <dsp:cNvPr id="0" name=""/>
        <dsp:cNvSpPr/>
      </dsp:nvSpPr>
      <dsp:spPr>
        <a:xfrm>
          <a:off x="415322" y="2027833"/>
          <a:ext cx="755131" cy="75513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D9B38A-DF22-4802-95EC-C22C0CCCCFCE}">
      <dsp:nvSpPr>
        <dsp:cNvPr id="0" name=""/>
        <dsp:cNvSpPr/>
      </dsp:nvSpPr>
      <dsp:spPr>
        <a:xfrm>
          <a:off x="1585775" y="1718916"/>
          <a:ext cx="14187624" cy="13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306" tIns="145306" rIns="145306" bIns="145306" numCol="1" spcCol="1270" anchor="ctr" anchorCtr="0">
          <a:noAutofit/>
        </a:bodyPr>
        <a:lstStyle/>
        <a:p>
          <a:pPr marL="0" lvl="0" indent="0" algn="l" defTabSz="977900">
            <a:lnSpc>
              <a:spcPct val="100000"/>
            </a:lnSpc>
            <a:spcBef>
              <a:spcPct val="0"/>
            </a:spcBef>
            <a:spcAft>
              <a:spcPct val="35000"/>
            </a:spcAft>
            <a:buNone/>
          </a:pPr>
          <a:r>
            <a:rPr lang="en-US" sz="2200" kern="1200" dirty="0"/>
            <a:t>Preparing and submitting the reimbursement claim.</a:t>
          </a:r>
        </a:p>
      </dsp:txBody>
      <dsp:txXfrm>
        <a:off x="1585775" y="1718916"/>
        <a:ext cx="14187624" cy="1372966"/>
      </dsp:txXfrm>
    </dsp:sp>
    <dsp:sp modelId="{00047FAB-800A-45D6-A964-59D162EB0378}">
      <dsp:nvSpPr>
        <dsp:cNvPr id="0" name=""/>
        <dsp:cNvSpPr/>
      </dsp:nvSpPr>
      <dsp:spPr>
        <a:xfrm>
          <a:off x="0" y="3435124"/>
          <a:ext cx="15773400" cy="13729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B829FA-C4CD-48B2-8E3D-54E63A4FE0C4}">
      <dsp:nvSpPr>
        <dsp:cNvPr id="0" name=""/>
        <dsp:cNvSpPr/>
      </dsp:nvSpPr>
      <dsp:spPr>
        <a:xfrm>
          <a:off x="415322" y="3744041"/>
          <a:ext cx="755131" cy="75513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E5D14A-48FB-4CF0-940F-CE80B0D816F7}">
      <dsp:nvSpPr>
        <dsp:cNvPr id="0" name=""/>
        <dsp:cNvSpPr/>
      </dsp:nvSpPr>
      <dsp:spPr>
        <a:xfrm>
          <a:off x="1585775" y="3435124"/>
          <a:ext cx="14187624" cy="13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306" tIns="145306" rIns="145306" bIns="145306" numCol="1" spcCol="1270" anchor="ctr" anchorCtr="0">
          <a:noAutofit/>
        </a:bodyPr>
        <a:lstStyle/>
        <a:p>
          <a:pPr marL="0" lvl="0" indent="0" algn="l" defTabSz="977900">
            <a:lnSpc>
              <a:spcPct val="100000"/>
            </a:lnSpc>
            <a:spcBef>
              <a:spcPct val="0"/>
            </a:spcBef>
            <a:spcAft>
              <a:spcPct val="35000"/>
            </a:spcAft>
            <a:buNone/>
          </a:pPr>
          <a:r>
            <a:rPr lang="en-US" sz="2200" kern="1200" dirty="0"/>
            <a:t>Hiring employees to plan, prepare, and serve meals.</a:t>
          </a:r>
        </a:p>
      </dsp:txBody>
      <dsp:txXfrm>
        <a:off x="1585775" y="3435124"/>
        <a:ext cx="14187624" cy="1372966"/>
      </dsp:txXfrm>
    </dsp:sp>
    <dsp:sp modelId="{95D8B29D-F93A-4AB1-AFC4-DEB12F6E1E9C}">
      <dsp:nvSpPr>
        <dsp:cNvPr id="0" name=""/>
        <dsp:cNvSpPr/>
      </dsp:nvSpPr>
      <dsp:spPr>
        <a:xfrm>
          <a:off x="0" y="5151331"/>
          <a:ext cx="15773400" cy="137296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E71581-D399-45C1-96FE-89429A786572}">
      <dsp:nvSpPr>
        <dsp:cNvPr id="0" name=""/>
        <dsp:cNvSpPr/>
      </dsp:nvSpPr>
      <dsp:spPr>
        <a:xfrm>
          <a:off x="415322" y="5460249"/>
          <a:ext cx="755131" cy="75513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8D5544-F8F6-44F2-A0B6-F783B39A0597}">
      <dsp:nvSpPr>
        <dsp:cNvPr id="0" name=""/>
        <dsp:cNvSpPr/>
      </dsp:nvSpPr>
      <dsp:spPr>
        <a:xfrm>
          <a:off x="1585775" y="5151331"/>
          <a:ext cx="14187624" cy="1372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306" tIns="145306" rIns="145306" bIns="145306" numCol="1" spcCol="1270" anchor="ctr" anchorCtr="0">
          <a:noAutofit/>
        </a:bodyPr>
        <a:lstStyle/>
        <a:p>
          <a:pPr marL="0" lvl="0" indent="0" algn="l" defTabSz="977900">
            <a:lnSpc>
              <a:spcPct val="100000"/>
            </a:lnSpc>
            <a:spcBef>
              <a:spcPct val="0"/>
            </a:spcBef>
            <a:spcAft>
              <a:spcPct val="35000"/>
            </a:spcAft>
            <a:buNone/>
          </a:pPr>
          <a:r>
            <a:rPr lang="en-US" sz="2200" kern="1200" dirty="0"/>
            <a:t>Supervising operation of the programs.</a:t>
          </a:r>
        </a:p>
      </dsp:txBody>
      <dsp:txXfrm>
        <a:off x="1585775" y="5151331"/>
        <a:ext cx="14187624" cy="137296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D003A10E-90C6-4978-89DC-ACC6D9E041AA}" type="datetimeFigureOut">
              <a:rPr lang="en-US" smtClean="0"/>
              <a:t>10/3/2025</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84CEC91-7A65-4868-9634-A5288F997D0F}" type="slidenum">
              <a:rPr lang="en-US" smtClean="0"/>
              <a:t>‹#›</a:t>
            </a:fld>
            <a:endParaRPr lang="en-US" dirty="0"/>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Slide title should be Aptos Bold font, left-aligned, not smaller than 44pt</a:t>
            </a:r>
          </a:p>
          <a:p>
            <a:pPr marL="174982" indent="-174982">
              <a:buFont typeface="Arial" panose="020B0604020202020204" pitchFamily="34" charset="0"/>
              <a:buChar char="•"/>
            </a:pPr>
            <a:r>
              <a:rPr lang="en-US" dirty="0"/>
              <a:t>Audience – To whom/group you are presenting to</a:t>
            </a:r>
          </a:p>
          <a:p>
            <a:pPr marL="174982" indent="-174982">
              <a:buFont typeface="Arial" panose="020B0604020202020204" pitchFamily="34" charset="0"/>
              <a:buChar char="•"/>
            </a:pPr>
            <a:r>
              <a:rPr lang="en-US" dirty="0"/>
              <a:t>Speaker – Who is giving the presentation (may be by name or by department)</a:t>
            </a:r>
          </a:p>
          <a:p>
            <a:pPr marL="174982" indent="-174982">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dirty="0"/>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52462">
              <a:defRPr/>
            </a:pPr>
            <a:fld id="{1EDE05F5-26AE-4581-AC42-29EF49C218C4}" type="slidenum">
              <a:rPr lang="en-US">
                <a:solidFill>
                  <a:prstClr val="black"/>
                </a:solidFill>
                <a:latin typeface="Calibri"/>
              </a:rPr>
              <a:pPr defTabSz="952462">
                <a:defRPr/>
              </a:pPr>
              <a:t>14</a:t>
            </a:fld>
            <a:endParaRPr lang="en-US" dirty="0">
              <a:solidFill>
                <a:prstClr val="black"/>
              </a:solidFill>
              <a:latin typeface="Calibri"/>
            </a:endParaRPr>
          </a:p>
        </p:txBody>
      </p:sp>
    </p:spTree>
    <p:extLst>
      <p:ext uri="{BB962C8B-B14F-4D97-AF65-F5344CB8AC3E}">
        <p14:creationId xmlns:p14="http://schemas.microsoft.com/office/powerpoint/2010/main" val="4279250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defTabSz="952462">
              <a:defRPr/>
            </a:pPr>
            <a:r>
              <a:rPr lang="en-US" dirty="0"/>
              <a:t>There are five available methods of procurement for each purchase or transaction.</a:t>
            </a:r>
            <a:r>
              <a:rPr lang="en-US" baseline="0" dirty="0"/>
              <a:t>  These methods of procurement are: read slide </a:t>
            </a:r>
          </a:p>
          <a:p>
            <a:pPr defTabSz="952462">
              <a:defRPr/>
            </a:pPr>
            <a:endParaRPr lang="en-US" dirty="0"/>
          </a:p>
          <a:p>
            <a:endParaRPr lang="en-US" dirty="0"/>
          </a:p>
        </p:txBody>
      </p:sp>
      <p:sp>
        <p:nvSpPr>
          <p:cNvPr id="4" name="Slide Number Placeholder 3"/>
          <p:cNvSpPr>
            <a:spLocks noGrp="1"/>
          </p:cNvSpPr>
          <p:nvPr>
            <p:ph type="sldNum" sz="quarter" idx="10"/>
          </p:nvPr>
        </p:nvSpPr>
        <p:spPr/>
        <p:txBody>
          <a:bodyPr/>
          <a:lstStyle/>
          <a:p>
            <a:pPr defTabSz="952462">
              <a:defRPr/>
            </a:pPr>
            <a:fld id="{1EDE05F5-26AE-4581-AC42-29EF49C218C4}" type="slidenum">
              <a:rPr lang="en-US">
                <a:solidFill>
                  <a:prstClr val="black"/>
                </a:solidFill>
                <a:latin typeface="Calibri"/>
              </a:rPr>
              <a:pPr defTabSz="952462">
                <a:defRPr/>
              </a:pPr>
              <a:t>17</a:t>
            </a:fld>
            <a:endParaRPr lang="en-US" dirty="0">
              <a:solidFill>
                <a:prstClr val="black"/>
              </a:solidFill>
              <a:latin typeface="Calibri"/>
            </a:endParaRPr>
          </a:p>
        </p:txBody>
      </p:sp>
    </p:spTree>
    <p:extLst>
      <p:ext uri="{BB962C8B-B14F-4D97-AF65-F5344CB8AC3E}">
        <p14:creationId xmlns:p14="http://schemas.microsoft.com/office/powerpoint/2010/main" val="3894513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Just to recap</a:t>
            </a:r>
          </a:p>
        </p:txBody>
      </p:sp>
      <p:sp>
        <p:nvSpPr>
          <p:cNvPr id="4" name="Slide Number Placeholder 3"/>
          <p:cNvSpPr>
            <a:spLocks noGrp="1"/>
          </p:cNvSpPr>
          <p:nvPr>
            <p:ph type="sldNum" sz="quarter" idx="10"/>
          </p:nvPr>
        </p:nvSpPr>
        <p:spPr/>
        <p:txBody>
          <a:bodyPr/>
          <a:lstStyle/>
          <a:p>
            <a:fld id="{E8D985EB-DE64-45F5-9AC3-499F46B30599}" type="slidenum">
              <a:rPr lang="en-US" smtClean="0"/>
              <a:t>18</a:t>
            </a:fld>
            <a:endParaRPr lang="en-US" dirty="0"/>
          </a:p>
        </p:txBody>
      </p:sp>
    </p:spTree>
    <p:extLst>
      <p:ext uri="{BB962C8B-B14F-4D97-AF65-F5344CB8AC3E}">
        <p14:creationId xmlns:p14="http://schemas.microsoft.com/office/powerpoint/2010/main" val="3060255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eaLnBrk="1" hangingPunct="1"/>
            <a:r>
              <a:rPr lang="en-US" altLang="en-US" dirty="0"/>
              <a:t>Sponsors must maintain procurement documentation on file for every purchase of goods and services made with Federal funds.</a:t>
            </a:r>
            <a:r>
              <a:rPr lang="en-US" altLang="en-US" baseline="0" dirty="0"/>
              <a:t>   Documents must be retained on file for three years plus the current fiscal year. Documentation includes information obtained when</a:t>
            </a:r>
            <a:r>
              <a:rPr lang="en-US" altLang="en-US" dirty="0"/>
              <a:t> comparison shopping, obtaining</a:t>
            </a:r>
            <a:r>
              <a:rPr lang="en-US" altLang="en-US" baseline="0" dirty="0"/>
              <a:t> </a:t>
            </a:r>
            <a:r>
              <a:rPr lang="en-US" altLang="en-US" dirty="0"/>
              <a:t>quotes</a:t>
            </a:r>
            <a:r>
              <a:rPr lang="en-US" altLang="en-US" baseline="0" dirty="0"/>
              <a:t> or requesting and receiving </a:t>
            </a:r>
            <a:r>
              <a:rPr lang="en-US" altLang="en-US" dirty="0"/>
              <a:t>bids, contracts, and proposals. </a:t>
            </a:r>
          </a:p>
          <a:p>
            <a:pPr eaLnBrk="1" hangingPunct="1"/>
            <a:endParaRPr lang="en-US" altLang="en-US" dirty="0"/>
          </a:p>
          <a:p>
            <a:pPr eaLnBrk="1" hangingPunct="1"/>
            <a:r>
              <a:rPr lang="en-US" altLang="en-US" dirty="0"/>
              <a:t>Examples of documents to maintain are: </a:t>
            </a:r>
            <a:endParaRPr lang="en-US" dirty="0"/>
          </a:p>
        </p:txBody>
      </p:sp>
      <p:sp>
        <p:nvSpPr>
          <p:cNvPr id="4" name="Slide Number Placeholder 3"/>
          <p:cNvSpPr>
            <a:spLocks noGrp="1"/>
          </p:cNvSpPr>
          <p:nvPr>
            <p:ph type="sldNum" sz="quarter" idx="10"/>
          </p:nvPr>
        </p:nvSpPr>
        <p:spPr/>
        <p:txBody>
          <a:bodyPr/>
          <a:lstStyle/>
          <a:p>
            <a:pPr defTabSz="952462">
              <a:defRPr/>
            </a:pPr>
            <a:fld id="{1EDE05F5-26AE-4581-AC42-29EF49C218C4}" type="slidenum">
              <a:rPr lang="en-US">
                <a:solidFill>
                  <a:prstClr val="black"/>
                </a:solidFill>
                <a:latin typeface="Calibri"/>
              </a:rPr>
              <a:pPr defTabSz="952462">
                <a:defRPr/>
              </a:pPr>
              <a:t>20</a:t>
            </a:fld>
            <a:endParaRPr lang="en-US" dirty="0">
              <a:solidFill>
                <a:prstClr val="black"/>
              </a:solidFill>
              <a:latin typeface="Calibri"/>
            </a:endParaRPr>
          </a:p>
        </p:txBody>
      </p:sp>
    </p:spTree>
    <p:extLst>
      <p:ext uri="{BB962C8B-B14F-4D97-AF65-F5344CB8AC3E}">
        <p14:creationId xmlns:p14="http://schemas.microsoft.com/office/powerpoint/2010/main" val="4265849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What procurement method should I be using?</a:t>
            </a:r>
          </a:p>
          <a:p>
            <a:r>
              <a:rPr lang="en-US" b="1" dirty="0"/>
              <a:t>Small</a:t>
            </a:r>
            <a:endParaRPr lang="en-US" dirty="0"/>
          </a:p>
          <a:p>
            <a:r>
              <a:rPr lang="en-US" dirty="0"/>
              <a:t>What do I need to do differently?</a:t>
            </a:r>
          </a:p>
          <a:p>
            <a:r>
              <a:rPr lang="en-US" b="1" dirty="0"/>
              <a:t>Check with at least 3 vendors, obtain quotes, evaluate, and award</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22</a:t>
            </a:fld>
            <a:endParaRPr lang="en-US" dirty="0"/>
          </a:p>
        </p:txBody>
      </p:sp>
    </p:spTree>
    <p:extLst>
      <p:ext uri="{BB962C8B-B14F-4D97-AF65-F5344CB8AC3E}">
        <p14:creationId xmlns:p14="http://schemas.microsoft.com/office/powerpoint/2010/main" val="3390720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b="1" dirty="0"/>
              <a:t>What procurement method should I use?</a:t>
            </a:r>
          </a:p>
          <a:p>
            <a:r>
              <a:rPr lang="en-US" dirty="0"/>
              <a:t>Small</a:t>
            </a:r>
          </a:p>
          <a:p>
            <a:r>
              <a:rPr lang="en-US" b="1" dirty="0"/>
              <a:t>What should my specifications look like?</a:t>
            </a:r>
          </a:p>
          <a:p>
            <a:r>
              <a:rPr lang="en-US" dirty="0"/>
              <a:t>1% and skim white, skim chocolate, cartons, delivered</a:t>
            </a:r>
          </a:p>
          <a:p>
            <a:r>
              <a:rPr lang="en-US" b="1" dirty="0"/>
              <a:t>I called three companies and obtained quotes and chose the company with the lowest price who can</a:t>
            </a:r>
          </a:p>
          <a:p>
            <a:r>
              <a:rPr lang="en-US" b="1" dirty="0"/>
              <a:t>deliver. Can I continue to buy my milk from this same vendor?</a:t>
            </a:r>
          </a:p>
          <a:p>
            <a:r>
              <a:rPr lang="en-US" dirty="0"/>
              <a:t>Yes! </a:t>
            </a:r>
          </a:p>
          <a:p>
            <a:endParaRPr lang="en-US" b="1" dirty="0"/>
          </a:p>
        </p:txBody>
      </p:sp>
      <p:sp>
        <p:nvSpPr>
          <p:cNvPr id="4" name="Slide Number Placeholder 3"/>
          <p:cNvSpPr>
            <a:spLocks noGrp="1"/>
          </p:cNvSpPr>
          <p:nvPr>
            <p:ph type="sldNum" sz="quarter" idx="5"/>
          </p:nvPr>
        </p:nvSpPr>
        <p:spPr/>
        <p:txBody>
          <a:bodyPr/>
          <a:lstStyle/>
          <a:p>
            <a:fld id="{484CEC91-7A65-4868-9634-A5288F997D0F}" type="slidenum">
              <a:rPr lang="en-US" smtClean="0"/>
              <a:t>23</a:t>
            </a:fld>
            <a:endParaRPr lang="en-US" dirty="0"/>
          </a:p>
        </p:txBody>
      </p:sp>
    </p:spTree>
    <p:extLst>
      <p:ext uri="{BB962C8B-B14F-4D97-AF65-F5344CB8AC3E}">
        <p14:creationId xmlns:p14="http://schemas.microsoft.com/office/powerpoint/2010/main" val="346872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b="1" dirty="0"/>
              <a:t>What procurement method am I using?</a:t>
            </a:r>
          </a:p>
          <a:p>
            <a:r>
              <a:rPr lang="en-US" dirty="0"/>
              <a:t>Micro</a:t>
            </a:r>
          </a:p>
          <a:p>
            <a:endParaRPr lang="en-US" dirty="0"/>
          </a:p>
          <a:p>
            <a:r>
              <a:rPr lang="en-US" b="1" dirty="0"/>
              <a:t>Do I need to compare prices?</a:t>
            </a:r>
          </a:p>
          <a:p>
            <a:r>
              <a:rPr lang="en-US" dirty="0"/>
              <a:t>No, but ensure prices are reasonable</a:t>
            </a:r>
          </a:p>
          <a:p>
            <a:endParaRPr lang="en-US" dirty="0"/>
          </a:p>
          <a:p>
            <a:r>
              <a:rPr lang="en-US" b="1" dirty="0"/>
              <a:t>What were to happen if I only wanted to purchase my groceries from Costco?</a:t>
            </a:r>
          </a:p>
          <a:p>
            <a:r>
              <a:rPr lang="en-US" dirty="0"/>
              <a:t>I would have to change to the small purchase method</a:t>
            </a:r>
          </a:p>
          <a:p>
            <a:endParaRPr lang="en-US" b="1" dirty="0"/>
          </a:p>
          <a:p>
            <a:endParaRPr lang="en-US" b="1" dirty="0"/>
          </a:p>
        </p:txBody>
      </p:sp>
      <p:sp>
        <p:nvSpPr>
          <p:cNvPr id="4" name="Slide Number Placeholder 3"/>
          <p:cNvSpPr>
            <a:spLocks noGrp="1"/>
          </p:cNvSpPr>
          <p:nvPr>
            <p:ph type="sldNum" sz="quarter" idx="5"/>
          </p:nvPr>
        </p:nvSpPr>
        <p:spPr/>
        <p:txBody>
          <a:bodyPr/>
          <a:lstStyle/>
          <a:p>
            <a:fld id="{484CEC91-7A65-4868-9634-A5288F997D0F}" type="slidenum">
              <a:rPr lang="en-US" smtClean="0"/>
              <a:t>24</a:t>
            </a:fld>
            <a:endParaRPr lang="en-US" dirty="0"/>
          </a:p>
        </p:txBody>
      </p:sp>
    </p:spTree>
    <p:extLst>
      <p:ext uri="{BB962C8B-B14F-4D97-AF65-F5344CB8AC3E}">
        <p14:creationId xmlns:p14="http://schemas.microsoft.com/office/powerpoint/2010/main" val="31345159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Agenda is 88 pt</a:t>
            </a:r>
          </a:p>
          <a:p>
            <a:pPr marL="174982" indent="-174982">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25</a:t>
            </a:fld>
            <a:endParaRPr lang="en-US" dirty="0"/>
          </a:p>
        </p:txBody>
      </p:sp>
    </p:spTree>
    <p:extLst>
      <p:ext uri="{BB962C8B-B14F-4D97-AF65-F5344CB8AC3E}">
        <p14:creationId xmlns:p14="http://schemas.microsoft.com/office/powerpoint/2010/main" val="1596330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Agenda is 88 pt</a:t>
            </a:r>
          </a:p>
          <a:p>
            <a:pPr marL="174982" indent="-174982">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29</a:t>
            </a:fld>
            <a:endParaRPr lang="en-US" dirty="0"/>
          </a:p>
        </p:txBody>
      </p:sp>
    </p:spTree>
    <p:extLst>
      <p:ext uri="{BB962C8B-B14F-4D97-AF65-F5344CB8AC3E}">
        <p14:creationId xmlns:p14="http://schemas.microsoft.com/office/powerpoint/2010/main" val="616192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34</a:t>
            </a:fld>
            <a:endParaRPr lang="en-US" dirty="0"/>
          </a:p>
        </p:txBody>
      </p:sp>
    </p:spTree>
    <p:extLst>
      <p:ext uri="{BB962C8B-B14F-4D97-AF65-F5344CB8AC3E}">
        <p14:creationId xmlns:p14="http://schemas.microsoft.com/office/powerpoint/2010/main" val="166518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Left aligned</a:t>
            </a:r>
          </a:p>
          <a:p>
            <a:pPr marL="174982" indent="-174982">
              <a:buFont typeface="Arial" panose="020B0604020202020204" pitchFamily="34" charset="0"/>
              <a:buChar char="•"/>
            </a:pPr>
            <a:r>
              <a:rPr lang="en-US" dirty="0"/>
              <a:t>Title font is 88pt</a:t>
            </a:r>
          </a:p>
          <a:p>
            <a:pPr marL="174982" indent="-174982">
              <a:buFont typeface="Arial" panose="020B0604020202020204" pitchFamily="34" charset="0"/>
              <a:buChar char="•"/>
            </a:pPr>
            <a:r>
              <a:rPr lang="en-US" dirty="0"/>
              <a:t>Numbered line item 66 pt</a:t>
            </a:r>
          </a:p>
          <a:p>
            <a:pPr marL="174982" indent="-174982">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dirty="0"/>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Agenda is 88 pt</a:t>
            </a:r>
          </a:p>
          <a:p>
            <a:pPr marL="174982" indent="-174982">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7</a:t>
            </a:fld>
            <a:endParaRPr lang="en-US" dirty="0"/>
          </a:p>
        </p:txBody>
      </p:sp>
    </p:spTree>
    <p:extLst>
      <p:ext uri="{BB962C8B-B14F-4D97-AF65-F5344CB8AC3E}">
        <p14:creationId xmlns:p14="http://schemas.microsoft.com/office/powerpoint/2010/main" val="84205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Read Slide</a:t>
            </a:r>
          </a:p>
          <a:p>
            <a:r>
              <a:rPr lang="en-US" dirty="0"/>
              <a:t>Within child nutrition you have a number of responsibilities that are tied to the accountability of the program. These responsibilities are delegated to different individuals on your team. For Example, the SFA is accountable for the outcome of program compliance when it comes to procurement. This means the SFA must delegate certain tasks and responsibilities to individuals who can effectively complete them. </a:t>
            </a:r>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dirty="0"/>
          </a:p>
        </p:txBody>
      </p:sp>
    </p:spTree>
    <p:extLst>
      <p:ext uri="{BB962C8B-B14F-4D97-AF65-F5344CB8AC3E}">
        <p14:creationId xmlns:p14="http://schemas.microsoft.com/office/powerpoint/2010/main" val="2309102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gnorantia juris non excusat is a Latin phrase that means "ignorance of the law excuses no one". It's a legal principle that states that a person can't avoid liability for breaking a law by claiming they didn't know about it. This rule applies to all types of laws, not just those that are based on common sense. </a:t>
            </a:r>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dirty="0"/>
          </a:p>
        </p:txBody>
      </p:sp>
    </p:spTree>
    <p:extLst>
      <p:ext uri="{BB962C8B-B14F-4D97-AF65-F5344CB8AC3E}">
        <p14:creationId xmlns:p14="http://schemas.microsoft.com/office/powerpoint/2010/main" val="687972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US" dirty="0"/>
              <a:t>Agenda is 88 pt</a:t>
            </a:r>
          </a:p>
          <a:p>
            <a:pPr marL="174982" indent="-174982">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dirty="0"/>
          </a:p>
        </p:txBody>
      </p:sp>
    </p:spTree>
    <p:extLst>
      <p:ext uri="{BB962C8B-B14F-4D97-AF65-F5344CB8AC3E}">
        <p14:creationId xmlns:p14="http://schemas.microsoft.com/office/powerpoint/2010/main" val="1478847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Are you required to have Written Procurement Policy? In short, the answer is yes. Not only do you have to have written procedures you have adopt a procurement code. So, before we talk about where to find a procurement code lets briefly discuss what a procurement plan is and why its important.  </a:t>
            </a:r>
          </a:p>
          <a:p>
            <a:endParaRPr lang="en-US" dirty="0"/>
          </a:p>
          <a:p>
            <a:r>
              <a:rPr lang="en-US" dirty="0"/>
              <a:t> </a:t>
            </a:r>
          </a:p>
        </p:txBody>
      </p:sp>
      <p:sp>
        <p:nvSpPr>
          <p:cNvPr id="4" name="Slide Number Placeholder 3"/>
          <p:cNvSpPr>
            <a:spLocks noGrp="1"/>
          </p:cNvSpPr>
          <p:nvPr>
            <p:ph type="sldNum" sz="quarter" idx="5"/>
          </p:nvPr>
        </p:nvSpPr>
        <p:spPr/>
        <p:txBody>
          <a:bodyPr/>
          <a:lstStyle/>
          <a:p>
            <a:fld id="{484CEC91-7A65-4868-9634-A5288F997D0F}" type="slidenum">
              <a:rPr lang="en-US" smtClean="0"/>
              <a:t>11</a:t>
            </a:fld>
            <a:endParaRPr lang="en-US" dirty="0"/>
          </a:p>
        </p:txBody>
      </p:sp>
    </p:spTree>
    <p:extLst>
      <p:ext uri="{BB962C8B-B14F-4D97-AF65-F5344CB8AC3E}">
        <p14:creationId xmlns:p14="http://schemas.microsoft.com/office/powerpoint/2010/main" val="55320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A procurement plan assures that all purchases made with CNP Federal funds are handled fairly and in a manner that encourages full and open competition.</a:t>
            </a:r>
          </a:p>
          <a:p>
            <a:r>
              <a:rPr lang="en-US" b="1" dirty="0">
                <a:latin typeface="+mj-lt"/>
              </a:rPr>
              <a:t>Why is Procurement Important? </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12</a:t>
            </a:fld>
            <a:endParaRPr lang="en-US" dirty="0"/>
          </a:p>
        </p:txBody>
      </p:sp>
    </p:spTree>
    <p:extLst>
      <p:ext uri="{BB962C8B-B14F-4D97-AF65-F5344CB8AC3E}">
        <p14:creationId xmlns:p14="http://schemas.microsoft.com/office/powerpoint/2010/main" val="4160765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In order to conduct a proper procurement: </a:t>
            </a:r>
          </a:p>
          <a:p>
            <a:pPr marL="181980" indent="-181980">
              <a:buFont typeface="Arial" panose="020B0604020202020204" pitchFamily="34" charset="0"/>
              <a:buChar char="•"/>
            </a:pPr>
            <a:r>
              <a:rPr lang="en-US" dirty="0"/>
              <a:t>Sponsor’s need</a:t>
            </a:r>
            <a:r>
              <a:rPr lang="en-US" baseline="0" dirty="0"/>
              <a:t> to t</a:t>
            </a:r>
            <a:r>
              <a:rPr lang="en-US" dirty="0"/>
              <a:t>horoughly understand</a:t>
            </a:r>
            <a:r>
              <a:rPr lang="en-US" baseline="0" dirty="0"/>
              <a:t> and communicate the need for goods, products or services to potential vendors or suppliers. This involves identifying enough detail so that you purchase exactly what is needed from the vendor.  Another term for the details is “specifications”.  Specifications provide a detailed enough description so that when goods, products or services are compared and purchased, the Sponsor is comparing and purchasing exactly what t</a:t>
            </a:r>
          </a:p>
          <a:p>
            <a:pPr marL="181980" indent="-181980">
              <a:buFont typeface="Arial" panose="020B0604020202020204" pitchFamily="34" charset="0"/>
              <a:buChar char="•"/>
            </a:pPr>
            <a:r>
              <a:rPr lang="en-US" baseline="0" dirty="0"/>
              <a:t>Additionally, Sponsors need to know the potential suppliers of the goods, products or services.  </a:t>
            </a:r>
          </a:p>
          <a:p>
            <a:pPr marL="181980" indent="-181980">
              <a:buFont typeface="Arial" panose="020B0604020202020204" pitchFamily="34" charset="0"/>
              <a:buChar char="•"/>
            </a:pPr>
            <a:r>
              <a:rPr lang="en-US" baseline="0" dirty="0"/>
              <a:t>Sponsors need to determine the best price for the goods, products, or services.  This includes the total cost of the procured item or items and the frequency of purchase.  Knowledge of the total cost of the item or items informs the Sponsor regarding which method of procurement must be used.  Additionally, the frequency of purchasing the item or items also determines the procurement method. </a:t>
            </a:r>
          </a:p>
          <a:p>
            <a:pPr marL="181980" indent="-181980">
              <a:buFont typeface="Arial" panose="020B0604020202020204" pitchFamily="34" charset="0"/>
              <a:buChar char="•"/>
            </a:pPr>
            <a:r>
              <a:rPr lang="en-US" baseline="0" dirty="0"/>
              <a:t>Sponsors should know the method of procurement to use based on the cost of the items. Later in this training  five procurement methods and the steps involved in conducting the procurement will be introduce.</a:t>
            </a:r>
          </a:p>
          <a:p>
            <a:pPr marL="181980" indent="-181980">
              <a:buFont typeface="Arial" panose="020B0604020202020204" pitchFamily="34" charset="0"/>
              <a:buChar char="•"/>
            </a:pPr>
            <a:r>
              <a:rPr lang="en-US" baseline="0" dirty="0"/>
              <a:t>Document the entire process. The types of documentation needed depends on the procurement method used.  </a:t>
            </a:r>
            <a:endParaRPr lang="en-US" dirty="0"/>
          </a:p>
          <a:p>
            <a:endParaRPr lang="en-US" dirty="0"/>
          </a:p>
        </p:txBody>
      </p:sp>
      <p:sp>
        <p:nvSpPr>
          <p:cNvPr id="4" name="Slide Number Placeholder 3"/>
          <p:cNvSpPr>
            <a:spLocks noGrp="1"/>
          </p:cNvSpPr>
          <p:nvPr>
            <p:ph type="sldNum" sz="quarter" idx="10"/>
          </p:nvPr>
        </p:nvSpPr>
        <p:spPr/>
        <p:txBody>
          <a:bodyPr/>
          <a:lstStyle/>
          <a:p>
            <a:pPr defTabSz="952462">
              <a:defRPr/>
            </a:pPr>
            <a:fld id="{1EDE05F5-26AE-4581-AC42-29EF49C218C4}" type="slidenum">
              <a:rPr lang="en-US">
                <a:solidFill>
                  <a:prstClr val="black"/>
                </a:solidFill>
                <a:latin typeface="Calibri"/>
              </a:rPr>
              <a:pPr defTabSz="952462">
                <a:defRPr/>
              </a:pPr>
              <a:t>13</a:t>
            </a:fld>
            <a:endParaRPr lang="en-US" dirty="0">
              <a:solidFill>
                <a:prstClr val="black"/>
              </a:solidFill>
              <a:latin typeface="Calibri"/>
            </a:endParaRPr>
          </a:p>
        </p:txBody>
      </p:sp>
    </p:spTree>
    <p:extLst>
      <p:ext uri="{BB962C8B-B14F-4D97-AF65-F5344CB8AC3E}">
        <p14:creationId xmlns:p14="http://schemas.microsoft.com/office/powerpoint/2010/main" val="14743601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13106400" y="9534527"/>
            <a:ext cx="42672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2638198E-7845-4843-8114-6B9DA8FD3EF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7797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dirty="0">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10/3/2025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scstatehouse.gov/code/t11c035.php"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40.png"/><Relationship Id="rId4" Type="http://schemas.openxmlformats.org/officeDocument/2006/relationships/hyperlink" Target="https://scdah.sc.gov/records-management/records-center/storing-records-state-records-cente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procurement.sc.gov/node/17040" TargetMode="Externa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procurement.sc.gov/node/17040" TargetMode="Externa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s://www.fns.usda.gov/f2s/usda-procurement-regulations" TargetMode="External"/><Relationship Id="rId1" Type="http://schemas.openxmlformats.org/officeDocument/2006/relationships/slideLayout" Target="../slideLayouts/slideLayout11.xml"/><Relationship Id="rId6" Type="http://schemas.openxmlformats.org/officeDocument/2006/relationships/image" Target="../media/image50.png"/><Relationship Id="rId5" Type="http://schemas.openxmlformats.org/officeDocument/2006/relationships/hyperlink" Target="https://www.scstatehouse.gov/code/t11c035.php" TargetMode="External"/><Relationship Id="rId4" Type="http://schemas.openxmlformats.org/officeDocument/2006/relationships/hyperlink" Target="https://www.scstatehouse.gov/code/title11.php"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www.fns.usda.gov/nslp/compliance-enforcement-buy-american" TargetMode="External"/><Relationship Id="rId1" Type="http://schemas.openxmlformats.org/officeDocument/2006/relationships/slideLayout" Target="../slideLayouts/slideLayout11.xml"/><Relationship Id="rId5" Type="http://schemas.openxmlformats.org/officeDocument/2006/relationships/image" Target="../media/image52.png"/><Relationship Id="rId4" Type="http://schemas.openxmlformats.org/officeDocument/2006/relationships/hyperlink" Target="https://www.fns.usda.gov/cn/written-codes-conduct-and-performance-employees-engaged-award-and-administration-contracts"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theicn.docebosaas.com/learn/external-ecommerce;view=none;redirectURL=?ctldoc-catalog-0=se-procurement" TargetMode="External"/><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969264" y="956930"/>
            <a:ext cx="9089136" cy="3675792"/>
          </a:xfrm>
        </p:spPr>
        <p:txBody>
          <a:bodyPr/>
          <a:lstStyle/>
          <a:p>
            <a:r>
              <a:rPr lang="en-US" dirty="0"/>
              <a:t>NSLP Overview and Procurement for Small SFAs </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2" y="5276460"/>
            <a:ext cx="8571738" cy="2483643"/>
          </a:xfrm>
        </p:spPr>
        <p:txBody>
          <a:bodyPr>
            <a:normAutofit/>
          </a:bodyPr>
          <a:lstStyle/>
          <a:p>
            <a:r>
              <a:rPr lang="en-US" dirty="0"/>
              <a:t>2/20/2025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Procurement &amp; Policy </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b="0" dirty="0"/>
              <a:t>Do you know what procurement code you follow?</a:t>
            </a:r>
          </a:p>
        </p:txBody>
      </p:sp>
    </p:spTree>
    <p:extLst>
      <p:ext uri="{BB962C8B-B14F-4D97-AF65-F5344CB8AC3E}">
        <p14:creationId xmlns:p14="http://schemas.microsoft.com/office/powerpoint/2010/main" val="4200745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lang="en-US" dirty="0">
                <a:latin typeface="Aptos" panose="020B0004020202020204" pitchFamily="34" charset="0"/>
                <a:ea typeface="+mn-ea"/>
                <a:cs typeface="+mn-cs"/>
              </a:rPr>
              <a:t>Are you required to have Written Procurement Policy?</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p:txBody>
          <a:bodyPr>
            <a:normAutofit fontScale="92500" lnSpcReduction="10000"/>
          </a:bodyPr>
          <a:lstStyle/>
          <a:p>
            <a:pPr algn="l"/>
            <a:r>
              <a:rPr lang="en-US" sz="3200" b="0" i="0" dirty="0">
                <a:solidFill>
                  <a:srgbClr val="000000"/>
                </a:solidFill>
                <a:effectLst/>
                <a:highlight>
                  <a:srgbClr val="FFFFFF"/>
                </a:highlight>
              </a:rPr>
              <a:t>Every school district in South Carolina, regardless of its size or the amount of its annual budget or expenditures, is a “political subdivision,” as that term is used in the </a:t>
            </a:r>
            <a:r>
              <a:rPr lang="en-US" sz="3200" b="0" i="0" dirty="0">
                <a:solidFill>
                  <a:srgbClr val="000000"/>
                </a:solidFill>
                <a:effectLst/>
                <a:highlight>
                  <a:srgbClr val="FFFFFF"/>
                </a:highlight>
                <a:hlinkClick r:id="rId3"/>
              </a:rPr>
              <a:t>Consolidated Procurement Code. S.C. Code Ann. § 11-35-310(24). </a:t>
            </a:r>
            <a:r>
              <a:rPr lang="en-US" sz="3200" b="0" i="0" dirty="0">
                <a:solidFill>
                  <a:srgbClr val="000000"/>
                </a:solidFill>
                <a:effectLst/>
                <a:highlight>
                  <a:srgbClr val="FFFFFF"/>
                </a:highlight>
              </a:rPr>
              <a:t>As discussed below, large school districts are subject to the specific requirements of Section 11-35-5340. Other school districts, like all political subdivisions, are subject to the more general rule imposed by Section 11-35-5320, which requires the adoption of procedures “embodying sound principles of appropriately competitive procurement . . ..”</a:t>
            </a:r>
          </a:p>
          <a:p>
            <a:pPr algn="l"/>
            <a:endParaRPr lang="en-US" sz="3200" b="0" i="0" dirty="0">
              <a:solidFill>
                <a:srgbClr val="000000"/>
              </a:solidFill>
              <a:effectLst/>
              <a:highlight>
                <a:srgbClr val="FFFFFF"/>
              </a:highlight>
            </a:endParaRPr>
          </a:p>
          <a:p>
            <a:pPr algn="l"/>
            <a:r>
              <a:rPr lang="en-US" sz="3200" b="0" i="0" dirty="0">
                <a:solidFill>
                  <a:srgbClr val="000000"/>
                </a:solidFill>
                <a:effectLst/>
                <a:highlight>
                  <a:srgbClr val="FFFFFF"/>
                </a:highlight>
              </a:rPr>
              <a:t>School districts should also consult Section 59-19-93 of the South Carolina Code of Laws, that requires a school district to adopt a procurement code or have its funding suspended.</a:t>
            </a:r>
          </a:p>
          <a:p>
            <a:endParaRPr lang="en-US" sz="3200" dirty="0"/>
          </a:p>
          <a:p>
            <a:r>
              <a:rPr lang="en-US" sz="3200" dirty="0">
                <a:solidFill>
                  <a:schemeClr val="tx1"/>
                </a:solidFill>
              </a:rPr>
              <a:t>"Political subdivision" means all counties, municipalities, school districts, public service, or special purpose districts. </a:t>
            </a:r>
            <a:r>
              <a:rPr lang="en-US" sz="3200" b="1" u="sng" dirty="0">
                <a:solidFill>
                  <a:schemeClr val="tx1"/>
                </a:solidFill>
              </a:rPr>
              <a:t>This includes Charter Schools, RCCIs, Private Schools, Sponsors and Non-Profits. </a:t>
            </a:r>
          </a:p>
        </p:txBody>
      </p:sp>
    </p:spTree>
    <p:extLst>
      <p:ext uri="{BB962C8B-B14F-4D97-AF65-F5344CB8AC3E}">
        <p14:creationId xmlns:p14="http://schemas.microsoft.com/office/powerpoint/2010/main" val="2151234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1B52E-52A7-9521-8600-899D5667C6CE}"/>
              </a:ext>
            </a:extLst>
          </p:cNvPr>
          <p:cNvSpPr>
            <a:spLocks noGrp="1"/>
          </p:cNvSpPr>
          <p:nvPr>
            <p:ph type="title"/>
          </p:nvPr>
        </p:nvSpPr>
        <p:spPr>
          <a:xfrm>
            <a:off x="918972" y="547687"/>
            <a:ext cx="16404336" cy="1097280"/>
          </a:xfrm>
        </p:spPr>
        <p:txBody>
          <a:bodyPr anchor="t">
            <a:normAutofit/>
          </a:bodyPr>
          <a:lstStyle/>
          <a:p>
            <a:r>
              <a:rPr lang="en-US" dirty="0"/>
              <a:t>Procurement Plan </a:t>
            </a:r>
          </a:p>
        </p:txBody>
      </p:sp>
      <p:sp>
        <p:nvSpPr>
          <p:cNvPr id="3" name="Content Placeholder 2">
            <a:extLst>
              <a:ext uri="{FF2B5EF4-FFF2-40B4-BE49-F238E27FC236}">
                <a16:creationId xmlns:a16="http://schemas.microsoft.com/office/drawing/2014/main" id="{14055436-95A3-FA75-400F-D05C1D7A1694}"/>
              </a:ext>
            </a:extLst>
          </p:cNvPr>
          <p:cNvSpPr>
            <a:spLocks noGrp="1"/>
          </p:cNvSpPr>
          <p:nvPr>
            <p:ph sz="half" idx="1"/>
          </p:nvPr>
        </p:nvSpPr>
        <p:spPr>
          <a:xfrm>
            <a:off x="918972" y="2247900"/>
            <a:ext cx="9063228" cy="6361229"/>
          </a:xfrm>
        </p:spPr>
        <p:txBody>
          <a:bodyPr vert="horz" lIns="91440" tIns="45720" rIns="91440" bIns="45720" rtlCol="0" anchor="t">
            <a:normAutofit lnSpcReduction="10000"/>
          </a:bodyPr>
          <a:lstStyle/>
          <a:p>
            <a:pPr marL="0" indent="0">
              <a:spcAft>
                <a:spcPts val="600"/>
              </a:spcAft>
              <a:buClr>
                <a:schemeClr val="accent1"/>
              </a:buClr>
              <a:buSzPct val="100000"/>
              <a:buNone/>
              <a:defRPr/>
            </a:pPr>
            <a:r>
              <a:rPr lang="en-US" sz="3200" dirty="0"/>
              <a:t>A procurement policy is a written document that assures all purchases made with Child Nutrition Program Federal funds are handled fairly and in a manner that encourages full and open competition. </a:t>
            </a:r>
          </a:p>
          <a:p>
            <a:pPr marL="0" indent="0">
              <a:spcAft>
                <a:spcPts val="600"/>
              </a:spcAft>
              <a:buClr>
                <a:schemeClr val="accent1"/>
              </a:buClr>
              <a:buSzPct val="100000"/>
              <a:buNone/>
              <a:defRPr/>
            </a:pPr>
            <a:endParaRPr lang="en-US" sz="3200" dirty="0"/>
          </a:p>
          <a:p>
            <a:pPr lvl="1">
              <a:spcAft>
                <a:spcPts val="600"/>
              </a:spcAft>
              <a:buSzPct val="100000"/>
              <a:buFont typeface="Wingdings" panose="05000000000000000000" pitchFamily="2" charset="2"/>
              <a:buChar char="Ø"/>
              <a:defRPr/>
            </a:pPr>
            <a:r>
              <a:rPr lang="en-US" sz="3200" dirty="0"/>
              <a:t>Summed up this  you purchase goods or services</a:t>
            </a:r>
          </a:p>
          <a:p>
            <a:pPr lvl="1">
              <a:spcAft>
                <a:spcPts val="600"/>
              </a:spcAft>
              <a:buSzPct val="100000"/>
              <a:buFont typeface="Wingdings" panose="05000000000000000000" pitchFamily="2" charset="2"/>
              <a:buChar char="Ø"/>
              <a:defRPr/>
            </a:pPr>
            <a:endParaRPr lang="en-US" sz="3200" dirty="0"/>
          </a:p>
          <a:p>
            <a:pPr lvl="1">
              <a:spcAft>
                <a:spcPts val="600"/>
              </a:spcAft>
              <a:buSzPct val="100000"/>
              <a:buFont typeface="Wingdings" panose="05000000000000000000" pitchFamily="2" charset="2"/>
              <a:buChar char="Ø"/>
              <a:defRPr/>
            </a:pPr>
            <a:r>
              <a:rPr lang="en-US" sz="3200" dirty="0"/>
              <a:t>This policy is not just for Child Nutrition Program  federal fund, but applies to the whole entity</a:t>
            </a:r>
          </a:p>
          <a:p>
            <a:pPr>
              <a:spcAft>
                <a:spcPts val="600"/>
              </a:spcAft>
            </a:pPr>
            <a:endParaRPr lang="en-US" sz="3200" dirty="0"/>
          </a:p>
        </p:txBody>
      </p:sp>
      <p:pic>
        <p:nvPicPr>
          <p:cNvPr id="6" name="Picture 5" descr="A black and white drawing of a paper with text">
            <a:extLst>
              <a:ext uri="{FF2B5EF4-FFF2-40B4-BE49-F238E27FC236}">
                <a16:creationId xmlns:a16="http://schemas.microsoft.com/office/drawing/2014/main" id="{A0ABC45F-A0F6-8CDC-91CD-0BBC27A3DA54}"/>
              </a:ext>
            </a:extLst>
          </p:cNvPr>
          <p:cNvPicPr>
            <a:picLocks noChangeAspect="1"/>
          </p:cNvPicPr>
          <p:nvPr/>
        </p:nvPicPr>
        <p:blipFill>
          <a:blip r:embed="rId3"/>
          <a:stretch>
            <a:fillRect/>
          </a:stretch>
        </p:blipFill>
        <p:spPr>
          <a:xfrm>
            <a:off x="10698376" y="2247900"/>
            <a:ext cx="5534269" cy="6361229"/>
          </a:xfrm>
          <a:prstGeom prst="rect">
            <a:avLst/>
          </a:prstGeom>
          <a:noFill/>
        </p:spPr>
      </p:pic>
    </p:spTree>
    <p:extLst>
      <p:ext uri="{BB962C8B-B14F-4D97-AF65-F5344CB8AC3E}">
        <p14:creationId xmlns:p14="http://schemas.microsoft.com/office/powerpoint/2010/main" val="1580364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t>
            </a:r>
            <a:r>
              <a:rPr lang="en-US" b="1" dirty="0"/>
              <a:t>What You Need to Know?</a:t>
            </a:r>
            <a:endParaRPr lang="en-US" dirty="0"/>
          </a:p>
        </p:txBody>
      </p:sp>
      <p:sp>
        <p:nvSpPr>
          <p:cNvPr id="5" name="Content Placeholder 4">
            <a:extLst>
              <a:ext uri="{FF2B5EF4-FFF2-40B4-BE49-F238E27FC236}">
                <a16:creationId xmlns:a16="http://schemas.microsoft.com/office/drawing/2014/main" id="{23CCA10A-4338-39E3-2B45-2D81D6E368EC}"/>
              </a:ext>
            </a:extLst>
          </p:cNvPr>
          <p:cNvSpPr>
            <a:spLocks noGrp="1"/>
          </p:cNvSpPr>
          <p:nvPr>
            <p:ph type="body" idx="1"/>
          </p:nvPr>
        </p:nvSpPr>
        <p:spPr>
          <a:xfrm>
            <a:off x="945346" y="2304751"/>
            <a:ext cx="7736681" cy="731520"/>
          </a:xfrm>
        </p:spPr>
        <p:txBody>
          <a:bodyPr>
            <a:normAutofit/>
          </a:bodyPr>
          <a:lstStyle/>
          <a:p>
            <a:pPr marL="0" indent="0">
              <a:buNone/>
            </a:pPr>
            <a:r>
              <a:rPr lang="en-US" sz="3200" dirty="0"/>
              <a:t>Procurement Code </a:t>
            </a:r>
          </a:p>
        </p:txBody>
      </p:sp>
      <p:sp>
        <p:nvSpPr>
          <p:cNvPr id="3" name="Content Placeholder 2"/>
          <p:cNvSpPr>
            <a:spLocks noGrp="1"/>
          </p:cNvSpPr>
          <p:nvPr>
            <p:ph sz="half" idx="2"/>
          </p:nvPr>
        </p:nvSpPr>
        <p:spPr>
          <a:xfrm>
            <a:off x="955557" y="2911288"/>
            <a:ext cx="7736681" cy="5440076"/>
          </a:xfrm>
        </p:spPr>
        <p:txBody>
          <a:bodyPr vert="horz" lIns="91440" tIns="45720" rIns="91440" bIns="45720" rtlCol="0" anchor="t">
            <a:normAutofit/>
          </a:bodyPr>
          <a:lstStyle/>
          <a:p>
            <a:pPr>
              <a:buClr>
                <a:schemeClr val="accent1"/>
              </a:buClr>
              <a:buSzPct val="100000"/>
              <a:buFont typeface="Wingdings" panose="05000000000000000000" pitchFamily="2" charset="2"/>
              <a:buChar char="q"/>
            </a:pPr>
            <a:r>
              <a:rPr lang="en-US" sz="3200" dirty="0"/>
              <a:t>What Procurement code will your entity use?</a:t>
            </a:r>
          </a:p>
          <a:p>
            <a:pPr lvl="1">
              <a:buClr>
                <a:schemeClr val="accent1"/>
              </a:buClr>
              <a:buSzPct val="100000"/>
              <a:buFont typeface="Courier New" panose="05000000000000000000" pitchFamily="2" charset="2"/>
              <a:buChar char="o"/>
            </a:pPr>
            <a:r>
              <a:rPr lang="en-US" sz="3200" dirty="0"/>
              <a:t>Internal</a:t>
            </a:r>
          </a:p>
          <a:p>
            <a:pPr lvl="1">
              <a:buClr>
                <a:schemeClr val="accent1"/>
              </a:buClr>
              <a:buSzPct val="100000"/>
              <a:buFont typeface="Courier New" panose="05000000000000000000" pitchFamily="2" charset="2"/>
              <a:buChar char="o"/>
            </a:pPr>
            <a:r>
              <a:rPr lang="en-US" sz="3200" dirty="0"/>
              <a:t>District </a:t>
            </a:r>
          </a:p>
          <a:p>
            <a:pPr lvl="1">
              <a:buClr>
                <a:schemeClr val="accent1"/>
              </a:buClr>
              <a:buSzPct val="100000"/>
              <a:buFont typeface="Courier New" panose="05000000000000000000" pitchFamily="2" charset="2"/>
              <a:buChar char="o"/>
            </a:pPr>
            <a:r>
              <a:rPr lang="en-US" sz="3200" dirty="0"/>
              <a:t>Federal</a:t>
            </a:r>
          </a:p>
        </p:txBody>
      </p:sp>
      <p:pic>
        <p:nvPicPr>
          <p:cNvPr id="8" name="Picture 7" descr="A black and white drawing of a book">
            <a:extLst>
              <a:ext uri="{FF2B5EF4-FFF2-40B4-BE49-F238E27FC236}">
                <a16:creationId xmlns:a16="http://schemas.microsoft.com/office/drawing/2014/main" id="{B95468E7-BB39-960D-C640-0A2AB114E2D3}"/>
              </a:ext>
            </a:extLst>
          </p:cNvPr>
          <p:cNvPicPr>
            <a:picLocks noChangeAspect="1"/>
          </p:cNvPicPr>
          <p:nvPr/>
        </p:nvPicPr>
        <p:blipFill>
          <a:blip r:embed="rId3">
            <a:duotone>
              <a:schemeClr val="accent1">
                <a:shade val="45000"/>
                <a:satMod val="135000"/>
              </a:schemeClr>
              <a:prstClr val="white"/>
            </a:duotone>
          </a:blip>
          <a:stretch>
            <a:fillRect/>
          </a:stretch>
        </p:blipFill>
        <p:spPr>
          <a:xfrm>
            <a:off x="3010225" y="6284411"/>
            <a:ext cx="3600450" cy="2482103"/>
          </a:xfrm>
          <a:prstGeom prst="rect">
            <a:avLst/>
          </a:prstGeom>
        </p:spPr>
      </p:pic>
      <p:sp>
        <p:nvSpPr>
          <p:cNvPr id="6" name="Text Placeholder 5">
            <a:extLst>
              <a:ext uri="{FF2B5EF4-FFF2-40B4-BE49-F238E27FC236}">
                <a16:creationId xmlns:a16="http://schemas.microsoft.com/office/drawing/2014/main" id="{193FA043-C475-72A8-39FA-255B42E7DC8A}"/>
              </a:ext>
            </a:extLst>
          </p:cNvPr>
          <p:cNvSpPr>
            <a:spLocks noGrp="1"/>
          </p:cNvSpPr>
          <p:nvPr>
            <p:ph type="body" sz="quarter" idx="3"/>
          </p:nvPr>
        </p:nvSpPr>
        <p:spPr>
          <a:xfrm>
            <a:off x="9577760" y="2197174"/>
            <a:ext cx="7774782" cy="731520"/>
          </a:xfrm>
        </p:spPr>
        <p:txBody>
          <a:bodyPr>
            <a:normAutofit/>
          </a:bodyPr>
          <a:lstStyle/>
          <a:p>
            <a:r>
              <a:rPr lang="en-US" sz="3200" dirty="0"/>
              <a:t>Which Method of Procurement to Use </a:t>
            </a:r>
          </a:p>
        </p:txBody>
      </p:sp>
      <p:sp>
        <p:nvSpPr>
          <p:cNvPr id="4" name="Content Placeholder 3">
            <a:extLst>
              <a:ext uri="{FF2B5EF4-FFF2-40B4-BE49-F238E27FC236}">
                <a16:creationId xmlns:a16="http://schemas.microsoft.com/office/drawing/2014/main" id="{D3B9E528-9C58-266D-C471-DC33E17B32AB}"/>
              </a:ext>
            </a:extLst>
          </p:cNvPr>
          <p:cNvSpPr>
            <a:spLocks noGrp="1"/>
          </p:cNvSpPr>
          <p:nvPr>
            <p:ph sz="quarter" idx="4"/>
          </p:nvPr>
        </p:nvSpPr>
        <p:spPr>
          <a:xfrm>
            <a:off x="9582319" y="2911288"/>
            <a:ext cx="7774782" cy="5440076"/>
          </a:xfrm>
        </p:spPr>
        <p:txBody>
          <a:bodyPr vert="horz" lIns="91440" tIns="45720" rIns="91440" bIns="45720" rtlCol="0" anchor="t">
            <a:normAutofit/>
          </a:bodyPr>
          <a:lstStyle/>
          <a:p>
            <a:pPr>
              <a:buClr>
                <a:schemeClr val="accent1"/>
              </a:buClr>
              <a:buFont typeface="Wingdings" panose="05000000000000000000" pitchFamily="2" charset="2"/>
              <a:buChar char="q"/>
            </a:pPr>
            <a:r>
              <a:rPr lang="en-US" sz="3200" dirty="0"/>
              <a:t>Is this a; micro, small, or formal purchase?</a:t>
            </a:r>
          </a:p>
          <a:p>
            <a:pPr>
              <a:buClr>
                <a:schemeClr val="accent1"/>
              </a:buClr>
              <a:buFont typeface="Wingdings" panose="05000000000000000000" pitchFamily="2" charset="2"/>
              <a:buChar char="q"/>
            </a:pPr>
            <a:endParaRPr lang="en-US" sz="1200" dirty="0"/>
          </a:p>
          <a:p>
            <a:pPr>
              <a:buClr>
                <a:schemeClr val="accent1"/>
              </a:buClr>
              <a:buFont typeface="Wingdings" panose="05000000000000000000" pitchFamily="2" charset="2"/>
              <a:buChar char="q"/>
            </a:pPr>
            <a:r>
              <a:rPr lang="en-US" sz="3200" dirty="0"/>
              <a:t>What steps will you need to go through to secure goods or services?</a:t>
            </a:r>
          </a:p>
          <a:p>
            <a:pPr lvl="1">
              <a:buClr>
                <a:schemeClr val="accent1"/>
              </a:buClr>
              <a:buFont typeface="Courier New" panose="05000000000000000000" pitchFamily="2" charset="2"/>
              <a:buChar char="o"/>
            </a:pPr>
            <a:r>
              <a:rPr lang="en-US" sz="3200" dirty="0"/>
              <a:t>Emergency or Sole Source?</a:t>
            </a:r>
          </a:p>
          <a:p>
            <a:pPr lvl="1">
              <a:buClr>
                <a:schemeClr val="accent1"/>
              </a:buClr>
              <a:buFont typeface="Courier New" panose="05000000000000000000" pitchFamily="2" charset="2"/>
              <a:buChar char="o"/>
            </a:pPr>
            <a:r>
              <a:rPr lang="en-US" sz="3200" dirty="0"/>
              <a:t>What is the threshold of the service?</a:t>
            </a:r>
          </a:p>
          <a:p>
            <a:pPr>
              <a:buClr>
                <a:schemeClr val="accent1"/>
              </a:buClr>
              <a:buFont typeface="Wingdings" panose="05000000000000000000" pitchFamily="2" charset="2"/>
              <a:buChar char="q"/>
            </a:pPr>
            <a:endParaRPr lang="en-US" sz="1200" dirty="0"/>
          </a:p>
          <a:p>
            <a:pPr>
              <a:buClr>
                <a:schemeClr val="accent1"/>
              </a:buClr>
              <a:buFont typeface="Wingdings" panose="05000000000000000000" pitchFamily="2" charset="2"/>
              <a:buChar char="q"/>
            </a:pPr>
            <a:r>
              <a:rPr lang="en-US" sz="3200" dirty="0"/>
              <a:t>Do you need further approval for certain goods and services?</a:t>
            </a:r>
          </a:p>
          <a:p>
            <a:endParaRPr lang="en-US" dirty="0"/>
          </a:p>
        </p:txBody>
      </p:sp>
      <p:cxnSp>
        <p:nvCxnSpPr>
          <p:cNvPr id="11" name="Straight Connector 10">
            <a:extLst>
              <a:ext uri="{FF2B5EF4-FFF2-40B4-BE49-F238E27FC236}">
                <a16:creationId xmlns:a16="http://schemas.microsoft.com/office/drawing/2014/main" id="{489D727F-EFF2-0FE3-7212-E9A27927EA49}"/>
              </a:ext>
              <a:ext uri="{C183D7F6-B498-43B3-948B-1728B52AA6E4}">
                <adec:decorative xmlns:adec="http://schemas.microsoft.com/office/drawing/2017/decorative" val="1"/>
              </a:ext>
            </a:extLst>
          </p:cNvPr>
          <p:cNvCxnSpPr/>
          <p:nvPr/>
        </p:nvCxnSpPr>
        <p:spPr>
          <a:xfrm>
            <a:off x="8915400" y="2676786"/>
            <a:ext cx="0" cy="5667114"/>
          </a:xfrm>
          <a:prstGeom prst="line">
            <a:avLst/>
          </a:prstGeom>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955830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t>
            </a:r>
            <a:r>
              <a:rPr lang="en-US" b="1" dirty="0"/>
              <a:t>What You Need to Know? Continued</a:t>
            </a:r>
            <a:endParaRPr lang="en-US" dirty="0"/>
          </a:p>
        </p:txBody>
      </p:sp>
      <p:cxnSp>
        <p:nvCxnSpPr>
          <p:cNvPr id="7" name="Straight Connector 6">
            <a:extLst>
              <a:ext uri="{FF2B5EF4-FFF2-40B4-BE49-F238E27FC236}">
                <a16:creationId xmlns:a16="http://schemas.microsoft.com/office/drawing/2014/main" id="{9F445288-6A97-60FB-048D-0EEC4BEA2F88}"/>
              </a:ext>
              <a:ext uri="{C183D7F6-B498-43B3-948B-1728B52AA6E4}">
                <adec:decorative xmlns:adec="http://schemas.microsoft.com/office/drawing/2017/decorative" val="1"/>
              </a:ext>
            </a:extLst>
          </p:cNvPr>
          <p:cNvCxnSpPr/>
          <p:nvPr/>
        </p:nvCxnSpPr>
        <p:spPr>
          <a:xfrm>
            <a:off x="8915400" y="2676786"/>
            <a:ext cx="0" cy="5667114"/>
          </a:xfrm>
          <a:prstGeom prst="line">
            <a:avLst/>
          </a:prstGeom>
        </p:spPr>
        <p:style>
          <a:lnRef idx="2">
            <a:schemeClr val="accent4"/>
          </a:lnRef>
          <a:fillRef idx="0">
            <a:schemeClr val="accent4"/>
          </a:fillRef>
          <a:effectRef idx="1">
            <a:schemeClr val="accent4"/>
          </a:effectRef>
          <a:fontRef idx="minor">
            <a:schemeClr val="tx1"/>
          </a:fontRef>
        </p:style>
      </p:cxnSp>
      <p:sp>
        <p:nvSpPr>
          <p:cNvPr id="5" name="Content Placeholder 4">
            <a:extLst>
              <a:ext uri="{FF2B5EF4-FFF2-40B4-BE49-F238E27FC236}">
                <a16:creationId xmlns:a16="http://schemas.microsoft.com/office/drawing/2014/main" id="{23CCA10A-4338-39E3-2B45-2D81D6E368EC}"/>
              </a:ext>
            </a:extLst>
          </p:cNvPr>
          <p:cNvSpPr>
            <a:spLocks noGrp="1"/>
          </p:cNvSpPr>
          <p:nvPr>
            <p:ph type="body" idx="1"/>
          </p:nvPr>
        </p:nvSpPr>
        <p:spPr/>
        <p:txBody>
          <a:bodyPr>
            <a:normAutofit/>
          </a:bodyPr>
          <a:lstStyle/>
          <a:p>
            <a:pPr marL="0" indent="0">
              <a:buNone/>
            </a:pPr>
            <a:r>
              <a:rPr lang="en-US" sz="3200" dirty="0"/>
              <a:t>Where Helpful Resources are Located </a:t>
            </a:r>
          </a:p>
        </p:txBody>
      </p:sp>
      <p:sp>
        <p:nvSpPr>
          <p:cNvPr id="3" name="Content Placeholder 2"/>
          <p:cNvSpPr>
            <a:spLocks noGrp="1"/>
          </p:cNvSpPr>
          <p:nvPr>
            <p:ph sz="half" idx="2"/>
          </p:nvPr>
        </p:nvSpPr>
        <p:spPr/>
        <p:txBody>
          <a:bodyPr>
            <a:normAutofit/>
          </a:bodyPr>
          <a:lstStyle/>
          <a:p>
            <a:pPr>
              <a:buClr>
                <a:schemeClr val="accent1"/>
              </a:buClr>
              <a:buSzPct val="100000"/>
              <a:buFont typeface="Wingdings" panose="05000000000000000000" pitchFamily="2" charset="2"/>
              <a:buChar char="q"/>
            </a:pPr>
            <a:r>
              <a:rPr lang="en-US" sz="3200" dirty="0"/>
              <a:t>What resources are available?</a:t>
            </a:r>
          </a:p>
          <a:p>
            <a:pPr>
              <a:buClr>
                <a:schemeClr val="accent1"/>
              </a:buClr>
              <a:buSzPct val="100000"/>
              <a:buFont typeface="Wingdings" panose="05000000000000000000" pitchFamily="2" charset="2"/>
              <a:buChar char="q"/>
            </a:pPr>
            <a:endParaRPr lang="en-US" sz="1200" dirty="0"/>
          </a:p>
          <a:p>
            <a:pPr>
              <a:buClr>
                <a:schemeClr val="accent1"/>
              </a:buClr>
              <a:buSzPct val="100000"/>
              <a:buFont typeface="Wingdings" panose="05000000000000000000" pitchFamily="2" charset="2"/>
              <a:buChar char="q"/>
            </a:pPr>
            <a:r>
              <a:rPr lang="en-US" sz="3200" dirty="0"/>
              <a:t>When will you attend helpful training?</a:t>
            </a:r>
          </a:p>
          <a:p>
            <a:pPr>
              <a:buClr>
                <a:schemeClr val="accent1"/>
              </a:buClr>
              <a:buSzPct val="100000"/>
              <a:buFont typeface="Wingdings" panose="05000000000000000000" pitchFamily="2" charset="2"/>
              <a:buChar char="q"/>
            </a:pPr>
            <a:endParaRPr lang="en-US" sz="1200" dirty="0"/>
          </a:p>
          <a:p>
            <a:pPr>
              <a:buClr>
                <a:schemeClr val="accent1"/>
              </a:buClr>
              <a:buSzPct val="100000"/>
              <a:buFont typeface="Wingdings" panose="05000000000000000000" pitchFamily="2" charset="2"/>
              <a:buChar char="q"/>
            </a:pPr>
            <a:r>
              <a:rPr lang="en-US" sz="3200" dirty="0"/>
              <a:t>Are you proactive in learning and understanding procurement?</a:t>
            </a:r>
          </a:p>
          <a:p>
            <a:pPr marL="0" indent="0">
              <a:buClr>
                <a:schemeClr val="accent1"/>
              </a:buClr>
              <a:buSzPct val="100000"/>
              <a:buNone/>
            </a:pPr>
            <a:endParaRPr lang="en-US" sz="3200" dirty="0"/>
          </a:p>
        </p:txBody>
      </p:sp>
      <p:pic>
        <p:nvPicPr>
          <p:cNvPr id="11" name="Picture 10" descr="Cartoon character looking at a computer">
            <a:extLst>
              <a:ext uri="{FF2B5EF4-FFF2-40B4-BE49-F238E27FC236}">
                <a16:creationId xmlns:a16="http://schemas.microsoft.com/office/drawing/2014/main" id="{8ACC3367-ED0C-D209-8547-590D14C3CB1A}"/>
              </a:ext>
            </a:extLst>
          </p:cNvPr>
          <p:cNvPicPr>
            <a:picLocks noChangeAspect="1"/>
          </p:cNvPicPr>
          <p:nvPr/>
        </p:nvPicPr>
        <p:blipFill>
          <a:blip r:embed="rId3"/>
          <a:stretch>
            <a:fillRect/>
          </a:stretch>
        </p:blipFill>
        <p:spPr>
          <a:xfrm>
            <a:off x="2368990" y="5972175"/>
            <a:ext cx="3952875" cy="2981325"/>
          </a:xfrm>
          <a:prstGeom prst="rect">
            <a:avLst/>
          </a:prstGeom>
        </p:spPr>
      </p:pic>
      <p:sp>
        <p:nvSpPr>
          <p:cNvPr id="6" name="Text Placeholder 5">
            <a:extLst>
              <a:ext uri="{FF2B5EF4-FFF2-40B4-BE49-F238E27FC236}">
                <a16:creationId xmlns:a16="http://schemas.microsoft.com/office/drawing/2014/main" id="{193FA043-C475-72A8-39FA-255B42E7DC8A}"/>
              </a:ext>
            </a:extLst>
          </p:cNvPr>
          <p:cNvSpPr>
            <a:spLocks noGrp="1"/>
          </p:cNvSpPr>
          <p:nvPr>
            <p:ph type="body" sz="quarter" idx="3"/>
          </p:nvPr>
        </p:nvSpPr>
        <p:spPr/>
        <p:txBody>
          <a:bodyPr>
            <a:normAutofit/>
          </a:bodyPr>
          <a:lstStyle/>
          <a:p>
            <a:r>
              <a:rPr lang="en-US" dirty="0"/>
              <a:t>What Records and Documentation to Maintain </a:t>
            </a:r>
          </a:p>
        </p:txBody>
      </p:sp>
      <p:sp>
        <p:nvSpPr>
          <p:cNvPr id="4" name="Content Placeholder 3">
            <a:extLst>
              <a:ext uri="{FF2B5EF4-FFF2-40B4-BE49-F238E27FC236}">
                <a16:creationId xmlns:a16="http://schemas.microsoft.com/office/drawing/2014/main" id="{D3B9E528-9C58-266D-C471-DC33E17B32AB}"/>
              </a:ext>
            </a:extLst>
          </p:cNvPr>
          <p:cNvSpPr>
            <a:spLocks noGrp="1"/>
          </p:cNvSpPr>
          <p:nvPr>
            <p:ph sz="quarter" idx="4"/>
          </p:nvPr>
        </p:nvSpPr>
        <p:spPr/>
        <p:txBody>
          <a:bodyPr vert="horz" lIns="91440" tIns="45720" rIns="91440" bIns="45720" rtlCol="0" anchor="t">
            <a:normAutofit/>
          </a:bodyPr>
          <a:lstStyle/>
          <a:p>
            <a:pPr>
              <a:buClr>
                <a:schemeClr val="accent1"/>
              </a:buClr>
              <a:buFont typeface="Wingdings" panose="05000000000000000000" pitchFamily="2" charset="2"/>
              <a:buChar char="q"/>
            </a:pPr>
            <a:r>
              <a:rPr lang="en-US" sz="3200" dirty="0"/>
              <a:t>What to document? </a:t>
            </a:r>
          </a:p>
          <a:p>
            <a:pPr>
              <a:buClr>
                <a:schemeClr val="accent1"/>
              </a:buClr>
              <a:buFont typeface="Wingdings" panose="05000000000000000000" pitchFamily="2" charset="2"/>
              <a:buChar char="q"/>
            </a:pPr>
            <a:r>
              <a:rPr lang="en-US" sz="3200" dirty="0"/>
              <a:t>What is my retention period?</a:t>
            </a:r>
          </a:p>
          <a:p>
            <a:pPr>
              <a:buClr>
                <a:schemeClr val="accent1"/>
              </a:buClr>
              <a:buFont typeface="Wingdings" panose="05000000000000000000" pitchFamily="2" charset="2"/>
              <a:buChar char="q"/>
            </a:pPr>
            <a:endParaRPr lang="en-US" sz="1200" dirty="0"/>
          </a:p>
          <a:p>
            <a:pPr>
              <a:buClr>
                <a:schemeClr val="accent1"/>
              </a:buClr>
              <a:buFont typeface="Wingdings" panose="05000000000000000000" pitchFamily="2" charset="2"/>
              <a:buChar char="q"/>
            </a:pPr>
            <a:r>
              <a:rPr lang="en-US" sz="3200" dirty="0"/>
              <a:t>Where do you retain the documents?</a:t>
            </a:r>
          </a:p>
          <a:p>
            <a:pPr>
              <a:buClr>
                <a:schemeClr val="accent1"/>
              </a:buClr>
              <a:buFont typeface="Wingdings" panose="05000000000000000000" pitchFamily="2" charset="2"/>
              <a:buChar char="q"/>
            </a:pPr>
            <a:endParaRPr lang="en-US" sz="1200" dirty="0"/>
          </a:p>
          <a:p>
            <a:pPr>
              <a:buClr>
                <a:schemeClr val="accent1"/>
              </a:buClr>
              <a:buFont typeface="Wingdings" panose="05000000000000000000" pitchFamily="2" charset="2"/>
              <a:buChar char="q"/>
            </a:pPr>
            <a:r>
              <a:rPr lang="en-US" sz="3200" dirty="0"/>
              <a:t>How are documents stored?</a:t>
            </a:r>
          </a:p>
          <a:p>
            <a:pPr>
              <a:buClr>
                <a:schemeClr val="accent1"/>
              </a:buClr>
              <a:buFont typeface="Wingdings" panose="05000000000000000000" pitchFamily="2" charset="2"/>
              <a:buChar char="q"/>
            </a:pPr>
            <a:r>
              <a:rPr lang="en-US" sz="3200" dirty="0">
                <a:hlinkClick r:id="rId4">
                  <a:extLst>
                    <a:ext uri="{A12FA001-AC4F-418D-AE19-62706E023703}">
                      <ahyp:hlinkClr xmlns:ahyp="http://schemas.microsoft.com/office/drawing/2018/hyperlinkcolor" val="tx"/>
                    </a:ext>
                  </a:extLst>
                </a:hlinkClick>
              </a:rPr>
              <a:t>Storing Records at the State Records Center | SC Department of Archives and History</a:t>
            </a:r>
          </a:p>
          <a:p>
            <a:pPr marL="0" indent="0">
              <a:buClr>
                <a:schemeClr val="accent1"/>
              </a:buClr>
              <a:buNone/>
            </a:pPr>
            <a:endParaRPr lang="en-US" sz="3200" dirty="0"/>
          </a:p>
          <a:p>
            <a:pPr>
              <a:buClr>
                <a:schemeClr val="accent1"/>
              </a:buClr>
              <a:buFont typeface="Wingdings" panose="05000000000000000000" pitchFamily="2" charset="2"/>
              <a:buChar char="q"/>
            </a:pPr>
            <a:endParaRPr lang="en-US" sz="3200" dirty="0"/>
          </a:p>
          <a:p>
            <a:endParaRPr lang="en-US" dirty="0"/>
          </a:p>
        </p:txBody>
      </p:sp>
      <p:pic>
        <p:nvPicPr>
          <p:cNvPr id="9" name="Picture 8" descr="A row of colorful binders with labels">
            <a:extLst>
              <a:ext uri="{FF2B5EF4-FFF2-40B4-BE49-F238E27FC236}">
                <a16:creationId xmlns:a16="http://schemas.microsoft.com/office/drawing/2014/main" id="{13ECCA23-41C6-D72C-D925-370AD32FB74F}"/>
              </a:ext>
            </a:extLst>
          </p:cNvPr>
          <p:cNvPicPr>
            <a:picLocks noChangeAspect="1"/>
          </p:cNvPicPr>
          <p:nvPr/>
        </p:nvPicPr>
        <p:blipFill>
          <a:blip r:embed="rId5"/>
          <a:stretch>
            <a:fillRect/>
          </a:stretch>
        </p:blipFill>
        <p:spPr>
          <a:xfrm>
            <a:off x="11799983" y="7351638"/>
            <a:ext cx="2850107" cy="2009486"/>
          </a:xfrm>
          <a:prstGeom prst="rect">
            <a:avLst/>
          </a:prstGeom>
        </p:spPr>
      </p:pic>
    </p:spTree>
    <p:extLst>
      <p:ext uri="{BB962C8B-B14F-4D97-AF65-F5344CB8AC3E}">
        <p14:creationId xmlns:p14="http://schemas.microsoft.com/office/powerpoint/2010/main" val="2199107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33233-1F0C-C4F6-E874-C8A702A2EFCE}"/>
              </a:ext>
            </a:extLst>
          </p:cNvPr>
          <p:cNvSpPr>
            <a:spLocks noGrp="1"/>
          </p:cNvSpPr>
          <p:nvPr>
            <p:ph type="title"/>
          </p:nvPr>
        </p:nvSpPr>
        <p:spPr/>
        <p:txBody>
          <a:bodyPr/>
          <a:lstStyle/>
          <a:p>
            <a:r>
              <a:rPr lang="en-US" dirty="0"/>
              <a:t>Finding Your Procurement Code </a:t>
            </a:r>
          </a:p>
        </p:txBody>
      </p:sp>
      <p:sp>
        <p:nvSpPr>
          <p:cNvPr id="3" name="Content Placeholder 2">
            <a:extLst>
              <a:ext uri="{FF2B5EF4-FFF2-40B4-BE49-F238E27FC236}">
                <a16:creationId xmlns:a16="http://schemas.microsoft.com/office/drawing/2014/main" id="{6D07A41F-DBDD-BA42-DC05-A68B3E927127}"/>
              </a:ext>
            </a:extLst>
          </p:cNvPr>
          <p:cNvSpPr>
            <a:spLocks noGrp="1"/>
          </p:cNvSpPr>
          <p:nvPr>
            <p:ph idx="1"/>
          </p:nvPr>
        </p:nvSpPr>
        <p:spPr/>
        <p:txBody>
          <a:bodyPr/>
          <a:lstStyle/>
          <a:p>
            <a:r>
              <a:rPr lang="en-US" dirty="0"/>
              <a:t>You can find the 2021 SC Model Procurement Code on the </a:t>
            </a:r>
            <a:r>
              <a:rPr lang="en-US" dirty="0">
                <a:hlinkClick r:id="rId2"/>
              </a:rPr>
              <a:t>State Procurement Website </a:t>
            </a:r>
            <a:endParaRPr lang="en-US" dirty="0"/>
          </a:p>
        </p:txBody>
      </p:sp>
      <p:pic>
        <p:nvPicPr>
          <p:cNvPr id="5" name="Picture 4" descr="A screenshot of a computer">
            <a:extLst>
              <a:ext uri="{FF2B5EF4-FFF2-40B4-BE49-F238E27FC236}">
                <a16:creationId xmlns:a16="http://schemas.microsoft.com/office/drawing/2014/main" id="{2100C27D-706D-D982-5F9F-7BD6EF5F1FFD}"/>
              </a:ext>
            </a:extLst>
          </p:cNvPr>
          <p:cNvPicPr>
            <a:picLocks noChangeAspect="1"/>
          </p:cNvPicPr>
          <p:nvPr/>
        </p:nvPicPr>
        <p:blipFill>
          <a:blip r:embed="rId3"/>
          <a:stretch>
            <a:fillRect/>
          </a:stretch>
        </p:blipFill>
        <p:spPr>
          <a:xfrm>
            <a:off x="2320610" y="2933700"/>
            <a:ext cx="13646779" cy="6524625"/>
          </a:xfrm>
          <a:prstGeom prst="rect">
            <a:avLst/>
          </a:prstGeom>
        </p:spPr>
      </p:pic>
      <p:pic>
        <p:nvPicPr>
          <p:cNvPr id="6" name="Picture 5" descr="A yellow arrow pointing to the right">
            <a:extLst>
              <a:ext uri="{FF2B5EF4-FFF2-40B4-BE49-F238E27FC236}">
                <a16:creationId xmlns:a16="http://schemas.microsoft.com/office/drawing/2014/main" id="{5BDBC599-A854-29F5-8407-D809B1DA8F8C}"/>
              </a:ext>
            </a:extLst>
          </p:cNvPr>
          <p:cNvPicPr>
            <a:picLocks noChangeAspect="1"/>
          </p:cNvPicPr>
          <p:nvPr/>
        </p:nvPicPr>
        <p:blipFill rotWithShape="1">
          <a:blip r:embed="rId4"/>
          <a:srcRect r="17146"/>
          <a:stretch/>
        </p:blipFill>
        <p:spPr>
          <a:xfrm>
            <a:off x="3657600" y="8038656"/>
            <a:ext cx="1600200" cy="1067244"/>
          </a:xfrm>
          <a:prstGeom prst="rect">
            <a:avLst/>
          </a:prstGeom>
        </p:spPr>
      </p:pic>
    </p:spTree>
    <p:extLst>
      <p:ext uri="{BB962C8B-B14F-4D97-AF65-F5344CB8AC3E}">
        <p14:creationId xmlns:p14="http://schemas.microsoft.com/office/powerpoint/2010/main" val="1032639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33233-1F0C-C4F6-E874-C8A702A2EFCE}"/>
              </a:ext>
            </a:extLst>
          </p:cNvPr>
          <p:cNvSpPr>
            <a:spLocks noGrp="1"/>
          </p:cNvSpPr>
          <p:nvPr>
            <p:ph type="title"/>
          </p:nvPr>
        </p:nvSpPr>
        <p:spPr/>
        <p:txBody>
          <a:bodyPr/>
          <a:lstStyle/>
          <a:p>
            <a:r>
              <a:rPr lang="en-US" dirty="0"/>
              <a:t>Finding Your Procurement Code Continued </a:t>
            </a:r>
          </a:p>
        </p:txBody>
      </p:sp>
      <p:sp>
        <p:nvSpPr>
          <p:cNvPr id="3" name="Content Placeholder 2">
            <a:extLst>
              <a:ext uri="{FF2B5EF4-FFF2-40B4-BE49-F238E27FC236}">
                <a16:creationId xmlns:a16="http://schemas.microsoft.com/office/drawing/2014/main" id="{6D07A41F-DBDD-BA42-DC05-A68B3E927127}"/>
              </a:ext>
            </a:extLst>
          </p:cNvPr>
          <p:cNvSpPr>
            <a:spLocks noGrp="1"/>
          </p:cNvSpPr>
          <p:nvPr>
            <p:ph idx="1"/>
          </p:nvPr>
        </p:nvSpPr>
        <p:spPr/>
        <p:txBody>
          <a:bodyPr/>
          <a:lstStyle/>
          <a:p>
            <a:r>
              <a:rPr lang="en-US" dirty="0"/>
              <a:t>You can also find a list of </a:t>
            </a:r>
            <a:r>
              <a:rPr lang="en-US" dirty="0">
                <a:hlinkClick r:id="rId2"/>
              </a:rPr>
              <a:t>Approved School District Procurement Codes </a:t>
            </a:r>
            <a:endParaRPr lang="en-US" dirty="0"/>
          </a:p>
        </p:txBody>
      </p:sp>
      <p:pic>
        <p:nvPicPr>
          <p:cNvPr id="7" name="Picture 6" descr="A screenshot of a computer">
            <a:extLst>
              <a:ext uri="{FF2B5EF4-FFF2-40B4-BE49-F238E27FC236}">
                <a16:creationId xmlns:a16="http://schemas.microsoft.com/office/drawing/2014/main" id="{1C496F38-07EF-6D73-0C94-BA47CE7381A4}"/>
              </a:ext>
            </a:extLst>
          </p:cNvPr>
          <p:cNvPicPr>
            <a:picLocks noChangeAspect="1"/>
          </p:cNvPicPr>
          <p:nvPr/>
        </p:nvPicPr>
        <p:blipFill>
          <a:blip r:embed="rId3"/>
          <a:stretch>
            <a:fillRect/>
          </a:stretch>
        </p:blipFill>
        <p:spPr>
          <a:xfrm>
            <a:off x="3505200" y="2508110"/>
            <a:ext cx="11277600" cy="6978790"/>
          </a:xfrm>
          <a:prstGeom prst="rect">
            <a:avLst/>
          </a:prstGeom>
        </p:spPr>
      </p:pic>
      <p:pic>
        <p:nvPicPr>
          <p:cNvPr id="6" name="Picture 5" descr="A yellow arrow pointing to the right">
            <a:extLst>
              <a:ext uri="{FF2B5EF4-FFF2-40B4-BE49-F238E27FC236}">
                <a16:creationId xmlns:a16="http://schemas.microsoft.com/office/drawing/2014/main" id="{5BDBC599-A854-29F5-8407-D809B1DA8F8C}"/>
              </a:ext>
            </a:extLst>
          </p:cNvPr>
          <p:cNvPicPr>
            <a:picLocks noChangeAspect="1"/>
          </p:cNvPicPr>
          <p:nvPr/>
        </p:nvPicPr>
        <p:blipFill rotWithShape="1">
          <a:blip r:embed="rId4"/>
          <a:srcRect r="17146"/>
          <a:stretch/>
        </p:blipFill>
        <p:spPr>
          <a:xfrm>
            <a:off x="4191000" y="4229100"/>
            <a:ext cx="1600200" cy="1067244"/>
          </a:xfrm>
          <a:prstGeom prst="rect">
            <a:avLst/>
          </a:prstGeom>
        </p:spPr>
      </p:pic>
    </p:spTree>
    <p:extLst>
      <p:ext uri="{BB962C8B-B14F-4D97-AF65-F5344CB8AC3E}">
        <p14:creationId xmlns:p14="http://schemas.microsoft.com/office/powerpoint/2010/main" val="870367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t>Methods of Procurement </a:t>
            </a:r>
            <a:endParaRPr lang="en-US" dirty="0"/>
          </a:p>
        </p:txBody>
      </p:sp>
      <p:sp>
        <p:nvSpPr>
          <p:cNvPr id="3" name="Content Placeholder 2"/>
          <p:cNvSpPr>
            <a:spLocks noGrp="1"/>
          </p:cNvSpPr>
          <p:nvPr>
            <p:ph idx="1"/>
          </p:nvPr>
        </p:nvSpPr>
        <p:spPr/>
        <p:txBody>
          <a:bodyPr vert="horz" lIns="91440" tIns="45720" rIns="91440" bIns="45720" rtlCol="0" anchor="t">
            <a:normAutofit fontScale="92500" lnSpcReduction="20000"/>
          </a:bodyPr>
          <a:lstStyle/>
          <a:p>
            <a:pPr marL="0" indent="0">
              <a:buClr>
                <a:schemeClr val="accent1"/>
              </a:buClr>
              <a:buSzPct val="100000"/>
              <a:buNone/>
            </a:pPr>
            <a:r>
              <a:rPr lang="en-US" sz="3200" b="1" u="sng" dirty="0"/>
              <a:t>Informal Procurements:</a:t>
            </a:r>
          </a:p>
          <a:p>
            <a:pPr marL="514350" indent="-514350">
              <a:buClr>
                <a:schemeClr val="accent1"/>
              </a:buClr>
              <a:buSzPct val="100000"/>
              <a:buAutoNum type="arabicPeriod"/>
            </a:pPr>
            <a:r>
              <a:rPr lang="en-US" sz="3200" b="1" dirty="0">
                <a:effectLst>
                  <a:outerShdw blurRad="38100" dist="38100" dir="2700000" algn="tl">
                    <a:srgbClr val="000000">
                      <a:alpha val="43137"/>
                    </a:srgbClr>
                  </a:outerShdw>
                </a:effectLst>
              </a:rPr>
              <a:t>Micro Purchase</a:t>
            </a:r>
          </a:p>
          <a:p>
            <a:pPr marL="514350" indent="-514350">
              <a:buClr>
                <a:schemeClr val="accent1"/>
              </a:buClr>
              <a:buSzPct val="100000"/>
              <a:buAutoNum type="arabicPeriod"/>
            </a:pPr>
            <a:r>
              <a:rPr lang="en-US" sz="3200" b="1" dirty="0">
                <a:effectLst>
                  <a:outerShdw blurRad="38100" dist="38100" dir="2700000" algn="tl">
                    <a:srgbClr val="000000">
                      <a:alpha val="43137"/>
                    </a:srgbClr>
                  </a:outerShdw>
                </a:effectLst>
              </a:rPr>
              <a:t>Small Purchase</a:t>
            </a:r>
          </a:p>
          <a:p>
            <a:pPr marL="0" indent="0">
              <a:buClr>
                <a:schemeClr val="accent1"/>
              </a:buClr>
              <a:buSzPct val="100000"/>
              <a:buNone/>
            </a:pPr>
            <a:endParaRPr lang="en-US" sz="3200" u="sng" dirty="0"/>
          </a:p>
          <a:p>
            <a:pPr marL="0" indent="0">
              <a:buClr>
                <a:schemeClr val="accent1"/>
              </a:buClr>
              <a:buSzPct val="100000"/>
              <a:buNone/>
            </a:pPr>
            <a:r>
              <a:rPr lang="en-US" sz="3200" b="1" u="sng" dirty="0"/>
              <a:t>Formal Procurements:</a:t>
            </a:r>
          </a:p>
          <a:p>
            <a:pPr marL="514350" indent="-514350">
              <a:buClr>
                <a:schemeClr val="accent1"/>
              </a:buClr>
              <a:buSzPct val="100000"/>
              <a:buAutoNum type="arabicPeriod"/>
            </a:pPr>
            <a:r>
              <a:rPr lang="en-US" sz="3200" dirty="0"/>
              <a:t>Sealed Bids (Invitation for Bid)</a:t>
            </a:r>
          </a:p>
          <a:p>
            <a:pPr marL="514350" indent="-514350">
              <a:buClr>
                <a:schemeClr val="accent1"/>
              </a:buClr>
              <a:buSzPct val="100000"/>
              <a:buAutoNum type="arabicPeriod"/>
            </a:pPr>
            <a:r>
              <a:rPr lang="en-US" sz="3200" dirty="0"/>
              <a:t>Competitive Proposals (Request for Proposal)</a:t>
            </a:r>
          </a:p>
          <a:p>
            <a:pPr marL="514350" indent="-514350">
              <a:buClr>
                <a:schemeClr val="accent1"/>
              </a:buClr>
              <a:buSzPct val="100000"/>
              <a:buAutoNum type="arabicPeriod"/>
            </a:pPr>
            <a:r>
              <a:rPr lang="en-US" sz="3200" dirty="0"/>
              <a:t>Noncompetitive Proposals</a:t>
            </a:r>
          </a:p>
          <a:p>
            <a:endParaRPr lang="en-US" sz="3200" dirty="0"/>
          </a:p>
          <a:p>
            <a:pPr marL="0" indent="0">
              <a:buNone/>
            </a:pPr>
            <a:r>
              <a:rPr lang="en-US" sz="3200" b="1" u="sng" dirty="0"/>
              <a:t>Emergency procurements</a:t>
            </a:r>
          </a:p>
          <a:p>
            <a:r>
              <a:rPr lang="en-US" sz="3200" b="1" u="sng" dirty="0"/>
              <a:t>Sole Source</a:t>
            </a:r>
          </a:p>
          <a:p>
            <a:endParaRPr lang="en-US" sz="3200" b="1" u="sng" dirty="0"/>
          </a:p>
        </p:txBody>
      </p:sp>
      <p:pic>
        <p:nvPicPr>
          <p:cNvPr id="6" name="Picture 5" descr="A yellow arrow pointing to the right">
            <a:extLst>
              <a:ext uri="{FF2B5EF4-FFF2-40B4-BE49-F238E27FC236}">
                <a16:creationId xmlns:a16="http://schemas.microsoft.com/office/drawing/2014/main" id="{07DF0533-5487-C573-610B-43BDD8D5EBE7}"/>
              </a:ext>
            </a:extLst>
          </p:cNvPr>
          <p:cNvPicPr>
            <a:picLocks noChangeAspect="1"/>
          </p:cNvPicPr>
          <p:nvPr/>
        </p:nvPicPr>
        <p:blipFill rotWithShape="1">
          <a:blip r:embed="rId3"/>
          <a:srcRect l="-3067" t="2004" r="17225" b="11304"/>
          <a:stretch/>
        </p:blipFill>
        <p:spPr>
          <a:xfrm rot="10800000">
            <a:off x="4800600" y="2097675"/>
            <a:ext cx="3868471" cy="2158823"/>
          </a:xfrm>
          <a:prstGeom prst="rect">
            <a:avLst/>
          </a:prstGeom>
        </p:spPr>
      </p:pic>
    </p:spTree>
    <p:extLst>
      <p:ext uri="{BB962C8B-B14F-4D97-AF65-F5344CB8AC3E}">
        <p14:creationId xmlns:p14="http://schemas.microsoft.com/office/powerpoint/2010/main" val="950899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C183D7F6-B498-43B3-948B-1728B52AA6E4}">
                <adec:decorative xmlns:adec="http://schemas.microsoft.com/office/drawing/2017/decorative" val="0"/>
              </a:ext>
            </a:extLst>
          </p:cNvPr>
          <p:cNvSpPr>
            <a:spLocks noGrp="1"/>
          </p:cNvSpPr>
          <p:nvPr>
            <p:ph type="title"/>
          </p:nvPr>
        </p:nvSpPr>
        <p:spPr>
          <a:xfrm>
            <a:off x="942110" y="578684"/>
            <a:ext cx="16445345" cy="1097280"/>
          </a:xfrm>
        </p:spPr>
        <p:txBody>
          <a:bodyPr/>
          <a:lstStyle/>
          <a:p>
            <a:r>
              <a:rPr lang="en-US" dirty="0"/>
              <a:t>Micro vs Small Purchases</a:t>
            </a:r>
          </a:p>
        </p:txBody>
      </p:sp>
      <p:sp>
        <p:nvSpPr>
          <p:cNvPr id="4" name="Text Placeholder 3">
            <a:extLst>
              <a:ext uri="{FF2B5EF4-FFF2-40B4-BE49-F238E27FC236}">
                <a16:creationId xmlns:a16="http://schemas.microsoft.com/office/drawing/2014/main" id="{DA12593E-26FC-23A2-0F58-CBC921223F4F}"/>
              </a:ext>
            </a:extLst>
          </p:cNvPr>
          <p:cNvSpPr>
            <a:spLocks noGrp="1"/>
          </p:cNvSpPr>
          <p:nvPr>
            <p:ph type="body" idx="1"/>
          </p:nvPr>
        </p:nvSpPr>
        <p:spPr>
          <a:xfrm>
            <a:off x="958793" y="2108703"/>
            <a:ext cx="7736681" cy="731520"/>
          </a:xfrm>
        </p:spPr>
        <p:txBody>
          <a:bodyPr/>
          <a:lstStyle/>
          <a:p>
            <a:r>
              <a:rPr lang="en-US" dirty="0"/>
              <a:t>Micro Purchase</a:t>
            </a:r>
          </a:p>
        </p:txBody>
      </p:sp>
      <p:sp>
        <p:nvSpPr>
          <p:cNvPr id="3" name="Content Placeholder 2"/>
          <p:cNvSpPr>
            <a:spLocks noGrp="1"/>
          </p:cNvSpPr>
          <p:nvPr>
            <p:ph sz="half" idx="2"/>
          </p:nvPr>
        </p:nvSpPr>
        <p:spPr>
          <a:xfrm>
            <a:off x="956049" y="2798957"/>
            <a:ext cx="7736681" cy="5955819"/>
          </a:xfrm>
        </p:spPr>
        <p:txBody>
          <a:bodyPr vert="horz" lIns="91440" tIns="45720" rIns="91440" bIns="45720" rtlCol="0" anchor="t">
            <a:normAutofit fontScale="92500" lnSpcReduction="10000"/>
          </a:bodyPr>
          <a:lstStyle/>
          <a:p>
            <a:pPr marL="0" indent="0">
              <a:buNone/>
            </a:pPr>
            <a:r>
              <a:rPr lang="en-US" sz="3200" b="1" dirty="0"/>
              <a:t>Threshold: </a:t>
            </a:r>
            <a:r>
              <a:rPr lang="en-US" sz="3200" dirty="0"/>
              <a:t>$0 - $10,000</a:t>
            </a:r>
            <a:endParaRPr lang="en-US" dirty="0"/>
          </a:p>
          <a:p>
            <a:pPr marL="0" indent="0">
              <a:buNone/>
            </a:pPr>
            <a:endParaRPr lang="en-US" sz="3200" dirty="0"/>
          </a:p>
          <a:p>
            <a:pPr marL="0" indent="0">
              <a:lnSpc>
                <a:spcPct val="90000"/>
              </a:lnSpc>
              <a:buNone/>
            </a:pPr>
            <a:r>
              <a:rPr lang="en-US" sz="3200" b="1" dirty="0"/>
              <a:t>Process: </a:t>
            </a:r>
            <a:r>
              <a:rPr lang="en-US" sz="3200" dirty="0"/>
              <a:t>One-time purchase OR</a:t>
            </a:r>
          </a:p>
          <a:p>
            <a:pPr marL="0" indent="0">
              <a:lnSpc>
                <a:spcPct val="90000"/>
              </a:lnSpc>
              <a:buNone/>
            </a:pPr>
            <a:r>
              <a:rPr lang="en-US" sz="3200" dirty="0"/>
              <a:t>“spread the wealth” multiple purchases</a:t>
            </a:r>
            <a:endParaRPr lang="en-US" dirty="0"/>
          </a:p>
          <a:p>
            <a:pPr marL="0" indent="0">
              <a:lnSpc>
                <a:spcPct val="90000"/>
              </a:lnSpc>
              <a:buNone/>
            </a:pPr>
            <a:r>
              <a:rPr lang="en-US" sz="3200" dirty="0"/>
              <a:t>(buying the same items among different</a:t>
            </a:r>
            <a:endParaRPr lang="en-US" dirty="0"/>
          </a:p>
          <a:p>
            <a:pPr marL="0" indent="0">
              <a:lnSpc>
                <a:spcPct val="90000"/>
              </a:lnSpc>
              <a:buNone/>
            </a:pPr>
            <a:r>
              <a:rPr lang="en-US" sz="3200" dirty="0"/>
              <a:t>vendors/places that offer the same</a:t>
            </a:r>
            <a:endParaRPr lang="en-US" dirty="0"/>
          </a:p>
          <a:p>
            <a:pPr marL="0" indent="0">
              <a:buNone/>
            </a:pPr>
            <a:r>
              <a:rPr lang="en-US" sz="3200" dirty="0"/>
              <a:t>service and reasonable price)</a:t>
            </a:r>
            <a:endParaRPr lang="en-US" dirty="0"/>
          </a:p>
          <a:p>
            <a:pPr lvl="1"/>
            <a:r>
              <a:rPr lang="en-US" sz="3200" dirty="0"/>
              <a:t>Requires equal distribution</a:t>
            </a:r>
          </a:p>
          <a:p>
            <a:pPr lvl="1"/>
            <a:r>
              <a:rPr lang="en-US" sz="3200" dirty="0"/>
              <a:t>Must be fair and reasonable</a:t>
            </a:r>
          </a:p>
          <a:p>
            <a:pPr lvl="1"/>
            <a:endParaRPr lang="en-US" sz="3200" dirty="0"/>
          </a:p>
          <a:p>
            <a:pPr marL="0" indent="0">
              <a:buNone/>
            </a:pPr>
            <a:r>
              <a:rPr lang="en-US" sz="3200" b="1" dirty="0">
                <a:ea typeface="+mn-lt"/>
                <a:cs typeface="+mn-lt"/>
              </a:rPr>
              <a:t>Example:</a:t>
            </a:r>
            <a:r>
              <a:rPr lang="en-US" sz="3200" dirty="0">
                <a:ea typeface="+mn-lt"/>
                <a:cs typeface="+mn-lt"/>
              </a:rPr>
              <a:t> A charter school purchases the same office supply items rotating between Office Depot, Staples, and Sam’s Club</a:t>
            </a:r>
            <a:endParaRPr lang="en-US" dirty="0"/>
          </a:p>
          <a:p>
            <a:pPr lvl="1"/>
            <a:endParaRPr lang="en-US" sz="3200" dirty="0">
              <a:solidFill>
                <a:srgbClr val="000000"/>
              </a:solidFill>
            </a:endParaRPr>
          </a:p>
          <a:p>
            <a:endParaRPr lang="en-US" sz="3200" b="1" dirty="0"/>
          </a:p>
          <a:p>
            <a:pPr lvl="1"/>
            <a:endParaRPr lang="en-US" sz="3200" dirty="0"/>
          </a:p>
          <a:p>
            <a:pPr marL="685800" lvl="1" indent="0">
              <a:buNone/>
            </a:pPr>
            <a:endParaRPr lang="en-US" dirty="0"/>
          </a:p>
        </p:txBody>
      </p:sp>
      <p:pic>
        <p:nvPicPr>
          <p:cNvPr id="8" name="Picture 7" descr="A yellow and white logo">
            <a:extLst>
              <a:ext uri="{FF2B5EF4-FFF2-40B4-BE49-F238E27FC236}">
                <a16:creationId xmlns:a16="http://schemas.microsoft.com/office/drawing/2014/main" id="{9E8A7B35-C700-AAC8-ED87-48163F14C6FD}"/>
              </a:ext>
              <a:ext uri="{C183D7F6-B498-43B3-948B-1728B52AA6E4}">
                <adec:decorative xmlns:adec="http://schemas.microsoft.com/office/drawing/2017/decorative" val="0"/>
              </a:ext>
            </a:extLst>
          </p:cNvPr>
          <p:cNvPicPr>
            <a:picLocks noChangeAspect="1"/>
          </p:cNvPicPr>
          <p:nvPr/>
        </p:nvPicPr>
        <p:blipFill>
          <a:blip r:embed="rId3"/>
          <a:srcRect l="10123" t="14798" r="7901" b="8520"/>
          <a:stretch/>
        </p:blipFill>
        <p:spPr>
          <a:xfrm>
            <a:off x="7881766" y="4302602"/>
            <a:ext cx="1614797" cy="1667627"/>
          </a:xfrm>
          <a:prstGeom prst="rect">
            <a:avLst/>
          </a:prstGeom>
        </p:spPr>
      </p:pic>
      <p:sp>
        <p:nvSpPr>
          <p:cNvPr id="5" name="Text Placeholder 4">
            <a:extLst>
              <a:ext uri="{FF2B5EF4-FFF2-40B4-BE49-F238E27FC236}">
                <a16:creationId xmlns:a16="http://schemas.microsoft.com/office/drawing/2014/main" id="{14621B38-812B-0DAF-7655-B86997AE3184}"/>
              </a:ext>
            </a:extLst>
          </p:cNvPr>
          <p:cNvSpPr>
            <a:spLocks noGrp="1"/>
          </p:cNvSpPr>
          <p:nvPr>
            <p:ph type="body" sz="quarter" idx="3"/>
          </p:nvPr>
        </p:nvSpPr>
        <p:spPr>
          <a:xfrm>
            <a:off x="9577760" y="2093205"/>
            <a:ext cx="7774782" cy="731520"/>
          </a:xfrm>
        </p:spPr>
        <p:txBody>
          <a:bodyPr/>
          <a:lstStyle/>
          <a:p>
            <a:r>
              <a:rPr lang="en-US" dirty="0"/>
              <a:t>Small Purchase</a:t>
            </a:r>
          </a:p>
        </p:txBody>
      </p:sp>
      <p:sp>
        <p:nvSpPr>
          <p:cNvPr id="6" name="Content Placeholder 5">
            <a:extLst>
              <a:ext uri="{FF2B5EF4-FFF2-40B4-BE49-F238E27FC236}">
                <a16:creationId xmlns:a16="http://schemas.microsoft.com/office/drawing/2014/main" id="{A27A97C8-D4CD-54CD-7382-1CD11A76DB19}"/>
              </a:ext>
            </a:extLst>
          </p:cNvPr>
          <p:cNvSpPr>
            <a:spLocks noGrp="1"/>
          </p:cNvSpPr>
          <p:nvPr>
            <p:ph sz="quarter" idx="4"/>
          </p:nvPr>
        </p:nvSpPr>
        <p:spPr>
          <a:xfrm>
            <a:off x="9595274" y="2826835"/>
            <a:ext cx="7774782" cy="5927941"/>
          </a:xfrm>
        </p:spPr>
        <p:txBody>
          <a:bodyPr vert="horz" lIns="91440" tIns="45720" rIns="91440" bIns="45720" rtlCol="0" anchor="t">
            <a:normAutofit fontScale="92500" lnSpcReduction="10000"/>
          </a:bodyPr>
          <a:lstStyle/>
          <a:p>
            <a:pPr marL="0" indent="0">
              <a:buNone/>
            </a:pPr>
            <a:r>
              <a:rPr lang="en-US" sz="3200" b="1" dirty="0"/>
              <a:t>Threshold- $10,000.01 - $50,000</a:t>
            </a:r>
            <a:endParaRPr lang="en-US" sz="3200" dirty="0">
              <a:solidFill>
                <a:srgbClr val="000000"/>
              </a:solidFill>
            </a:endParaRPr>
          </a:p>
          <a:p>
            <a:pPr marL="0" indent="0">
              <a:buNone/>
            </a:pPr>
            <a:endParaRPr lang="en-US" sz="3200" b="1" dirty="0"/>
          </a:p>
          <a:p>
            <a:pPr marL="0" indent="0">
              <a:buNone/>
            </a:pPr>
            <a:r>
              <a:rPr lang="en-US" sz="3200" b="1" dirty="0"/>
              <a:t>Process- </a:t>
            </a:r>
            <a:r>
              <a:rPr lang="en-US" sz="3200" dirty="0">
                <a:ea typeface="+mn-lt"/>
                <a:cs typeface="+mn-lt"/>
              </a:rPr>
              <a:t>Buying the same items from</a:t>
            </a:r>
          </a:p>
          <a:p>
            <a:pPr marL="0" indent="0">
              <a:buNone/>
            </a:pPr>
            <a:r>
              <a:rPr lang="en-US" sz="3200" dirty="0">
                <a:ea typeface="+mn-lt"/>
                <a:cs typeface="+mn-lt"/>
              </a:rPr>
              <a:t>only one place on a regular basis</a:t>
            </a:r>
            <a:endParaRPr lang="en-US" dirty="0"/>
          </a:p>
          <a:p>
            <a:pPr lvl="1"/>
            <a:r>
              <a:rPr lang="en-US" sz="3200" dirty="0"/>
              <a:t>Needs to be advertised on SCBO</a:t>
            </a:r>
          </a:p>
          <a:p>
            <a:pPr lvl="1"/>
            <a:endParaRPr lang="en-US" sz="3200" b="1" dirty="0"/>
          </a:p>
          <a:p>
            <a:pPr>
              <a:buNone/>
            </a:pPr>
            <a:r>
              <a:rPr lang="en-US" sz="3200" b="1" dirty="0">
                <a:ea typeface="+mn-lt"/>
                <a:cs typeface="+mn-lt"/>
              </a:rPr>
              <a:t>Example:</a:t>
            </a:r>
            <a:r>
              <a:rPr lang="en-US" sz="3200" dirty="0">
                <a:ea typeface="+mn-lt"/>
                <a:cs typeface="+mn-lt"/>
              </a:rPr>
              <a:t> </a:t>
            </a:r>
            <a:endParaRPr lang="en-US" dirty="0">
              <a:ea typeface="+mn-lt"/>
              <a:cs typeface="+mn-lt"/>
            </a:endParaRPr>
          </a:p>
          <a:p>
            <a:pPr marL="0" indent="0">
              <a:buNone/>
            </a:pPr>
            <a:r>
              <a:rPr lang="en-US" sz="3200" dirty="0">
                <a:ea typeface="+mn-lt"/>
                <a:cs typeface="+mn-lt"/>
              </a:rPr>
              <a:t>A charter school purchases office supplies repeatedly and only from Staples.</a:t>
            </a:r>
            <a:endParaRPr lang="en-US" dirty="0"/>
          </a:p>
          <a:p>
            <a:pPr marL="0" indent="0" algn="ctr">
              <a:buNone/>
            </a:pPr>
            <a:endParaRPr lang="en-US" sz="3200" dirty="0">
              <a:ea typeface="+mn-lt"/>
              <a:cs typeface="+mn-lt"/>
            </a:endParaRPr>
          </a:p>
          <a:p>
            <a:pPr marL="0" indent="0">
              <a:buNone/>
            </a:pPr>
            <a:r>
              <a:rPr lang="en-US" sz="3200" dirty="0">
                <a:ea typeface="+mn-lt"/>
                <a:cs typeface="+mn-lt"/>
              </a:rPr>
              <a:t>A sponsor purchases a $12,000 piece of equipment for my kitchen.</a:t>
            </a:r>
            <a:endParaRPr lang="en-US" dirty="0"/>
          </a:p>
        </p:txBody>
      </p:sp>
      <p:sp>
        <p:nvSpPr>
          <p:cNvPr id="7" name="TextBox 6">
            <a:extLst>
              <a:ext uri="{FF2B5EF4-FFF2-40B4-BE49-F238E27FC236}">
                <a16:creationId xmlns:a16="http://schemas.microsoft.com/office/drawing/2014/main" id="{2BDE63CB-44B5-E627-FE9C-28CA4CE88922}"/>
              </a:ext>
              <a:ext uri="{C183D7F6-B498-43B3-948B-1728B52AA6E4}">
                <adec:decorative xmlns:adec="http://schemas.microsoft.com/office/drawing/2017/decorative" val="0"/>
              </a:ext>
            </a:extLst>
          </p:cNvPr>
          <p:cNvSpPr txBox="1"/>
          <p:nvPr/>
        </p:nvSpPr>
        <p:spPr>
          <a:xfrm>
            <a:off x="942279" y="8999034"/>
            <a:ext cx="16417382"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dirty="0">
                <a:solidFill>
                  <a:srgbClr val="FF0000"/>
                </a:solidFill>
              </a:rPr>
              <a:t>*Please review your own Thresholds which may differ based on your Procurement policy*</a:t>
            </a:r>
            <a:endParaRPr lang="en-US" dirty="0"/>
          </a:p>
        </p:txBody>
      </p:sp>
    </p:spTree>
    <p:extLst>
      <p:ext uri="{BB962C8B-B14F-4D97-AF65-F5344CB8AC3E}">
        <p14:creationId xmlns:p14="http://schemas.microsoft.com/office/powerpoint/2010/main" val="3352248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Findings for Micro Purchases</a:t>
            </a:r>
          </a:p>
        </p:txBody>
      </p:sp>
      <p:sp>
        <p:nvSpPr>
          <p:cNvPr id="3" name="Content Placeholder 2"/>
          <p:cNvSpPr>
            <a:spLocks noGrp="1"/>
          </p:cNvSpPr>
          <p:nvPr>
            <p:ph idx="1"/>
          </p:nvPr>
        </p:nvSpPr>
        <p:spPr>
          <a:xfrm>
            <a:off x="918972" y="1279434"/>
            <a:ext cx="16450056" cy="8084894"/>
          </a:xfrm>
        </p:spPr>
        <p:txBody>
          <a:bodyPr vert="horz" lIns="91440" tIns="45720" rIns="91440" bIns="45720" rtlCol="0" anchor="t">
            <a:normAutofit/>
          </a:bodyPr>
          <a:lstStyle/>
          <a:p>
            <a:pPr marL="457200" indent="-457200">
              <a:lnSpc>
                <a:spcPct val="200000"/>
              </a:lnSpc>
              <a:buFont typeface="Wingdings" panose="020B0604020202020204" pitchFamily="34" charset="0"/>
              <a:buChar char="Ø"/>
            </a:pPr>
            <a:r>
              <a:rPr lang="en-US" sz="3200" dirty="0"/>
              <a:t>Record retention</a:t>
            </a:r>
            <a:endParaRPr lang="en-US" dirty="0"/>
          </a:p>
          <a:p>
            <a:pPr marL="457200" indent="-457200">
              <a:lnSpc>
                <a:spcPct val="200000"/>
              </a:lnSpc>
              <a:buFont typeface="Wingdings" panose="020B0604020202020204" pitchFamily="34" charset="0"/>
              <a:buChar char="Ø"/>
            </a:pPr>
            <a:r>
              <a:rPr lang="en-US" sz="3200" dirty="0"/>
              <a:t>Following micro purchase guidelines instead of small purchase guidelines</a:t>
            </a:r>
          </a:p>
          <a:p>
            <a:pPr marL="457200" indent="-457200">
              <a:lnSpc>
                <a:spcPct val="200000"/>
              </a:lnSpc>
              <a:buFont typeface="Wingdings" panose="020B0604020202020204" pitchFamily="34" charset="0"/>
              <a:buChar char="Ø"/>
            </a:pPr>
            <a:r>
              <a:rPr lang="en-US" sz="3200" dirty="0"/>
              <a:t>Only getting one or two quotes, also not documenting </a:t>
            </a:r>
          </a:p>
          <a:p>
            <a:pPr marL="457200" indent="-457200">
              <a:lnSpc>
                <a:spcPct val="200000"/>
              </a:lnSpc>
              <a:buFont typeface="Wingdings" panose="020B0604020202020204" pitchFamily="34" charset="0"/>
              <a:buChar char="Ø"/>
            </a:pPr>
            <a:r>
              <a:rPr lang="en-US" sz="3200" dirty="0"/>
              <a:t>Using more tools for market research (SCBO)</a:t>
            </a:r>
          </a:p>
          <a:p>
            <a:pPr marL="457200" indent="-457200">
              <a:lnSpc>
                <a:spcPct val="200000"/>
              </a:lnSpc>
              <a:buFont typeface="Wingdings" panose="020B0604020202020204" pitchFamily="34" charset="0"/>
              <a:buChar char="Ø"/>
            </a:pPr>
            <a:r>
              <a:rPr lang="en-US" sz="3200" dirty="0"/>
              <a:t>Recurring purchases procured as small or micro, instead of formal</a:t>
            </a:r>
          </a:p>
          <a:p>
            <a:pPr marL="457200" indent="-457200">
              <a:lnSpc>
                <a:spcPct val="120000"/>
              </a:lnSpc>
              <a:buFont typeface="Wingdings" panose="020B0604020202020204" pitchFamily="34" charset="0"/>
              <a:buChar char="Ø"/>
            </a:pPr>
            <a:r>
              <a:rPr lang="en-US" sz="3200" dirty="0"/>
              <a:t>Not tracking the aggregate total for purchases from the same vendor to determine whether the purchases were under or above the Micro purchase threshold.</a:t>
            </a:r>
          </a:p>
          <a:p>
            <a:pPr marL="457200" indent="-457200">
              <a:lnSpc>
                <a:spcPct val="120000"/>
              </a:lnSpc>
              <a:buFont typeface="Wingdings" panose="020B0604020202020204" pitchFamily="34" charset="0"/>
              <a:buChar char="Ø"/>
            </a:pPr>
            <a:r>
              <a:rPr lang="en-US" sz="3200" dirty="0"/>
              <a:t>Understanding what is a Sole Source and what an Emergency Procurement is</a:t>
            </a:r>
          </a:p>
          <a:p>
            <a:pPr marL="457200" indent="-457200">
              <a:lnSpc>
                <a:spcPct val="120000"/>
              </a:lnSpc>
              <a:buFont typeface="Wingdings" panose="020B0604020202020204" pitchFamily="34" charset="0"/>
              <a:buChar char="Ø"/>
            </a:pPr>
            <a:endParaRPr lang="en-US" sz="3200" dirty="0"/>
          </a:p>
          <a:p>
            <a:endParaRPr lang="en-US" dirty="0">
              <a:solidFill>
                <a:srgbClr val="000000"/>
              </a:solidFill>
            </a:endParaRPr>
          </a:p>
          <a:p>
            <a:endParaRPr lang="en-US" dirty="0"/>
          </a:p>
          <a:p>
            <a:endParaRPr lang="en-US" dirty="0"/>
          </a:p>
        </p:txBody>
      </p:sp>
    </p:spTree>
    <p:extLst>
      <p:ext uri="{BB962C8B-B14F-4D97-AF65-F5344CB8AC3E}">
        <p14:creationId xmlns:p14="http://schemas.microsoft.com/office/powerpoint/2010/main" val="769175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a:xfrm>
            <a:off x="918972" y="1265995"/>
            <a:ext cx="4647438" cy="7132320"/>
          </a:xfrm>
        </p:spPr>
        <p:txBody>
          <a:bodyPr anchor="ctr">
            <a:normAutofit/>
          </a:bodyPr>
          <a:lstStyle/>
          <a:p>
            <a:r>
              <a:rPr kumimoji="0" lang="en-US" b="1" i="0" u="none" strike="noStrike" kern="1200" cap="none" spc="0" normalizeH="0" baseline="0" noProof="0" dirty="0">
                <a:ln>
                  <a:noFill/>
                </a:ln>
                <a:effectLst/>
                <a:uLnTx/>
                <a:uFillTx/>
              </a:rPr>
              <a:t>Agenda</a:t>
            </a:r>
            <a:endParaRPr lang="en-US" dirty="0"/>
          </a:p>
        </p:txBody>
      </p:sp>
      <p:graphicFrame>
        <p:nvGraphicFramePr>
          <p:cNvPr id="5" name="Content Placeholder 2" descr="Listing of:&#10;Accountability and Responsibility&#10;Procurement and Policy&#10;NSLP Basics&#10;Resources&#10;Questions">
            <a:extLst>
              <a:ext uri="{FF2B5EF4-FFF2-40B4-BE49-F238E27FC236}">
                <a16:creationId xmlns:a16="http://schemas.microsoft.com/office/drawing/2014/main" id="{65602489-BB01-E109-C1D9-D4062DBF5917}"/>
              </a:ext>
            </a:extLst>
          </p:cNvPr>
          <p:cNvGraphicFramePr>
            <a:graphicFrameLocks noGrp="1"/>
          </p:cNvGraphicFramePr>
          <p:nvPr>
            <p:ph idx="4294967295"/>
            <p:extLst>
              <p:ext uri="{D42A27DB-BD31-4B8C-83A1-F6EECF244321}">
                <p14:modId xmlns:p14="http://schemas.microsoft.com/office/powerpoint/2010/main" val="1488624232"/>
              </p:ext>
            </p:extLst>
          </p:nvPr>
        </p:nvGraphicFramePr>
        <p:xfrm>
          <a:off x="6727473" y="1265996"/>
          <a:ext cx="10658720" cy="7132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Record Keeping</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altLang="en-US" sz="4800" b="1" u="sng" dirty="0"/>
              <a:t>Keep all Documents:</a:t>
            </a:r>
          </a:p>
          <a:p>
            <a:pPr lvl="1"/>
            <a:r>
              <a:rPr lang="en-US" altLang="en-US" sz="4200" dirty="0"/>
              <a:t>Invoices </a:t>
            </a:r>
          </a:p>
          <a:p>
            <a:pPr lvl="1"/>
            <a:r>
              <a:rPr lang="en-US" altLang="en-US" sz="4200" dirty="0"/>
              <a:t>Grocery receipts </a:t>
            </a:r>
          </a:p>
          <a:p>
            <a:pPr lvl="1"/>
            <a:r>
              <a:rPr lang="en-US" altLang="en-US" sz="4200" dirty="0"/>
              <a:t>Cancelled checks </a:t>
            </a:r>
          </a:p>
          <a:p>
            <a:pPr lvl="1"/>
            <a:r>
              <a:rPr lang="en-US" altLang="en-US" sz="4200" dirty="0"/>
              <a:t>Quotes or Bid documents</a:t>
            </a:r>
          </a:p>
          <a:p>
            <a:pPr lvl="2">
              <a:buClr>
                <a:schemeClr val="accent1"/>
              </a:buClr>
            </a:pPr>
            <a:r>
              <a:rPr lang="en-US" altLang="en-US" sz="3750" dirty="0"/>
              <a:t>Contract term </a:t>
            </a:r>
            <a:endParaRPr lang="en-US" altLang="en-US" sz="4200" dirty="0"/>
          </a:p>
          <a:p>
            <a:pPr lvl="1"/>
            <a:r>
              <a:rPr lang="en-US" altLang="en-US" sz="4200" dirty="0"/>
              <a:t>Any and all communication with vendors</a:t>
            </a:r>
          </a:p>
          <a:p>
            <a:pPr lvl="1"/>
            <a:r>
              <a:rPr lang="en-US" altLang="en-US" sz="4200" dirty="0"/>
              <a:t>Price lists</a:t>
            </a:r>
          </a:p>
          <a:p>
            <a:pPr lvl="1"/>
            <a:r>
              <a:rPr lang="en-US" altLang="en-US" dirty="0"/>
              <a:t>Follow up with your retention policy or create one</a:t>
            </a:r>
          </a:p>
        </p:txBody>
      </p:sp>
      <p:pic>
        <p:nvPicPr>
          <p:cNvPr id="4" name="Picture 3" descr="A group of colorful folders">
            <a:extLst>
              <a:ext uri="{FF2B5EF4-FFF2-40B4-BE49-F238E27FC236}">
                <a16:creationId xmlns:a16="http://schemas.microsoft.com/office/drawing/2014/main" id="{D3206B26-6BD0-53E2-73CD-AAB40DE9AC4B}"/>
              </a:ext>
            </a:extLst>
          </p:cNvPr>
          <p:cNvPicPr>
            <a:picLocks noChangeAspect="1"/>
          </p:cNvPicPr>
          <p:nvPr/>
        </p:nvPicPr>
        <p:blipFill>
          <a:blip r:embed="rId3"/>
          <a:stretch>
            <a:fillRect/>
          </a:stretch>
        </p:blipFill>
        <p:spPr>
          <a:xfrm>
            <a:off x="11661026" y="1989377"/>
            <a:ext cx="5541459" cy="4064851"/>
          </a:xfrm>
          <a:prstGeom prst="rect">
            <a:avLst/>
          </a:prstGeom>
        </p:spPr>
      </p:pic>
    </p:spTree>
    <p:extLst>
      <p:ext uri="{BB962C8B-B14F-4D97-AF65-F5344CB8AC3E}">
        <p14:creationId xmlns:p14="http://schemas.microsoft.com/office/powerpoint/2010/main" val="2803426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C5030-C80F-6F19-3A62-F30ACC1E75E8}"/>
              </a:ext>
            </a:extLst>
          </p:cNvPr>
          <p:cNvSpPr>
            <a:spLocks noGrp="1"/>
          </p:cNvSpPr>
          <p:nvPr>
            <p:ph type="title"/>
          </p:nvPr>
        </p:nvSpPr>
        <p:spPr/>
        <p:txBody>
          <a:bodyPr/>
          <a:lstStyle/>
          <a:p>
            <a:r>
              <a:rPr lang="en-US" dirty="0"/>
              <a:t>Test Your Knowledge</a:t>
            </a:r>
          </a:p>
        </p:txBody>
      </p:sp>
      <p:sp>
        <p:nvSpPr>
          <p:cNvPr id="3" name="Content Placeholder 2">
            <a:extLst>
              <a:ext uri="{FF2B5EF4-FFF2-40B4-BE49-F238E27FC236}">
                <a16:creationId xmlns:a16="http://schemas.microsoft.com/office/drawing/2014/main" id="{CE4902DC-A88B-9E1D-7B89-239605323D91}"/>
              </a:ext>
            </a:extLst>
          </p:cNvPr>
          <p:cNvSpPr>
            <a:spLocks noGrp="1"/>
          </p:cNvSpPr>
          <p:nvPr>
            <p:ph type="body" sz="quarter" idx="13"/>
          </p:nvPr>
        </p:nvSpPr>
        <p:spPr/>
        <p:txBody>
          <a:bodyPr/>
          <a:lstStyle/>
          <a:p>
            <a:r>
              <a:rPr lang="en-US" dirty="0"/>
              <a:t>Can you answer these questions?</a:t>
            </a:r>
          </a:p>
        </p:txBody>
      </p:sp>
    </p:spTree>
    <p:extLst>
      <p:ext uri="{BB962C8B-B14F-4D97-AF65-F5344CB8AC3E}">
        <p14:creationId xmlns:p14="http://schemas.microsoft.com/office/powerpoint/2010/main" val="2230580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8EA44-7F01-4B25-FEDF-C163687606E3}"/>
              </a:ext>
            </a:extLst>
          </p:cNvPr>
          <p:cNvSpPr>
            <a:spLocks noGrp="1"/>
          </p:cNvSpPr>
          <p:nvPr>
            <p:ph type="title"/>
          </p:nvPr>
        </p:nvSpPr>
        <p:spPr>
          <a:xfrm>
            <a:off x="918972" y="860838"/>
            <a:ext cx="16450056" cy="2616060"/>
          </a:xfrm>
        </p:spPr>
        <p:txBody>
          <a:bodyPr vert="horz" lIns="91440" tIns="45720" rIns="91440" bIns="45720" rtlCol="0" anchor="t">
            <a:noAutofit/>
          </a:bodyPr>
          <a:lstStyle/>
          <a:p>
            <a:pPr>
              <a:lnSpc>
                <a:spcPct val="90000"/>
              </a:lnSpc>
            </a:pPr>
            <a:r>
              <a:rPr lang="en-US" sz="3600" dirty="0"/>
              <a:t>My charter school's yearly purchases for food are around $90,000. I have a vendor that I have been using for years. The vendor delivers and always has what I need. I do not have any type of contract with them and have not obtained other quotes. Am I procuring properly?</a:t>
            </a:r>
          </a:p>
          <a:p>
            <a:pPr>
              <a:lnSpc>
                <a:spcPct val="90000"/>
              </a:lnSpc>
            </a:pPr>
            <a:endParaRPr lang="en-US" sz="2400" dirty="0"/>
          </a:p>
        </p:txBody>
      </p:sp>
      <p:sp>
        <p:nvSpPr>
          <p:cNvPr id="41" name="Content Placeholder 40">
            <a:extLst>
              <a:ext uri="{FF2B5EF4-FFF2-40B4-BE49-F238E27FC236}">
                <a16:creationId xmlns:a16="http://schemas.microsoft.com/office/drawing/2014/main" id="{10F6D3CF-6CB5-5007-6201-6AB822AC0366}"/>
              </a:ext>
            </a:extLst>
          </p:cNvPr>
          <p:cNvSpPr>
            <a:spLocks noGrp="1"/>
          </p:cNvSpPr>
          <p:nvPr>
            <p:ph idx="1"/>
          </p:nvPr>
        </p:nvSpPr>
        <p:spPr>
          <a:xfrm>
            <a:off x="918972" y="3700059"/>
            <a:ext cx="16450056" cy="5378295"/>
          </a:xfrm>
        </p:spPr>
        <p:txBody>
          <a:bodyPr vert="horz" lIns="91440" tIns="45720" rIns="91440" bIns="45720" rtlCol="0" anchor="t">
            <a:normAutofit/>
          </a:bodyPr>
          <a:lstStyle/>
          <a:p>
            <a:endParaRPr lang="en-US" sz="3200" dirty="0"/>
          </a:p>
          <a:p>
            <a:pPr marL="514350" indent="-514350">
              <a:buAutoNum type="alphaLcParenR"/>
            </a:pPr>
            <a:r>
              <a:rPr lang="en-US" sz="3200" dirty="0"/>
              <a:t>Yes, no quotes are needed when there is a historical relationship with the vendor</a:t>
            </a:r>
            <a:endParaRPr lang="en-US" dirty="0"/>
          </a:p>
          <a:p>
            <a:pPr marL="514350" indent="-514350">
              <a:buAutoNum type="alphaLcParenR"/>
            </a:pPr>
            <a:endParaRPr lang="en-US" sz="3200" dirty="0"/>
          </a:p>
          <a:p>
            <a:pPr marL="514350" indent="-514350">
              <a:buAutoNum type="alphaLcParenR"/>
            </a:pPr>
            <a:r>
              <a:rPr lang="en-US" sz="3200" dirty="0"/>
              <a:t>No, did not “Spread the Wealth” by purchasing equally from multiple vendors</a:t>
            </a:r>
          </a:p>
          <a:p>
            <a:pPr marL="514350" indent="-514350">
              <a:buAutoNum type="alphaLcParenR"/>
            </a:pPr>
            <a:endParaRPr lang="en-US" sz="3200" dirty="0"/>
          </a:p>
          <a:p>
            <a:pPr marL="514350" indent="-514350">
              <a:buAutoNum type="alphaLcParenR"/>
            </a:pPr>
            <a:r>
              <a:rPr lang="en-US" sz="3200" dirty="0"/>
              <a:t>No, did not obtain quotes from qualified vendors</a:t>
            </a:r>
          </a:p>
          <a:p>
            <a:endParaRPr lang="en-US" dirty="0"/>
          </a:p>
        </p:txBody>
      </p:sp>
      <p:sp>
        <p:nvSpPr>
          <p:cNvPr id="42" name="Oval 41">
            <a:extLst>
              <a:ext uri="{FF2B5EF4-FFF2-40B4-BE49-F238E27FC236}">
                <a16:creationId xmlns:a16="http://schemas.microsoft.com/office/drawing/2014/main" id="{ADBCC942-CCAE-8EF8-6526-4D40F1D81094}"/>
              </a:ext>
              <a:ext uri="{C183D7F6-B498-43B3-948B-1728B52AA6E4}">
                <adec:decorative xmlns:adec="http://schemas.microsoft.com/office/drawing/2017/decorative" val="1"/>
              </a:ext>
            </a:extLst>
          </p:cNvPr>
          <p:cNvSpPr/>
          <p:nvPr/>
        </p:nvSpPr>
        <p:spPr>
          <a:xfrm>
            <a:off x="506962" y="6396745"/>
            <a:ext cx="10018331" cy="1661576"/>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779738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3" presetClass="emph" presetSubtype="2" fill="hold" grpId="0" nodeType="withEffect">
                                  <p:stCondLst>
                                    <p:cond delay="0"/>
                                  </p:stCondLst>
                                  <p:childTnLst>
                                    <p:animClr clrSpc="rgb" dir="cw">
                                      <p:cBhvr override="childStyle">
                                        <p:cTn id="8" dur="2000" fill="hold"/>
                                        <p:tgtEl>
                                          <p:spTgt spid="41">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uild="p"/>
      <p:bldP spid="4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8EA44-7F01-4B25-FEDF-C163687606E3}"/>
              </a:ext>
            </a:extLst>
          </p:cNvPr>
          <p:cNvSpPr>
            <a:spLocks noGrp="1"/>
          </p:cNvSpPr>
          <p:nvPr>
            <p:ph type="title"/>
          </p:nvPr>
        </p:nvSpPr>
        <p:spPr>
          <a:xfrm>
            <a:off x="918972" y="860838"/>
            <a:ext cx="16450056" cy="2616060"/>
          </a:xfrm>
        </p:spPr>
        <p:txBody>
          <a:bodyPr vert="horz" lIns="91440" tIns="45720" rIns="91440" bIns="45720" rtlCol="0" anchor="t">
            <a:noAutofit/>
          </a:bodyPr>
          <a:lstStyle/>
          <a:p>
            <a:pPr>
              <a:lnSpc>
                <a:spcPct val="90000"/>
              </a:lnSpc>
            </a:pPr>
            <a:r>
              <a:rPr lang="en-US" sz="3600" dirty="0"/>
              <a:t>A Food Service Director(FSD) needs to purchase milk for meal service and estimated the cost for the year to be $11,000. The FSD needs the milk delivered weekly because they do not have the capability to store large amounts. What procurement method should they use?</a:t>
            </a:r>
            <a:endParaRPr lang="en-US" dirty="0"/>
          </a:p>
          <a:p>
            <a:pPr>
              <a:lnSpc>
                <a:spcPct val="90000"/>
              </a:lnSpc>
            </a:pPr>
            <a:endParaRPr lang="en-US" sz="3600" dirty="0"/>
          </a:p>
          <a:p>
            <a:pPr>
              <a:lnSpc>
                <a:spcPct val="90000"/>
              </a:lnSpc>
            </a:pPr>
            <a:endParaRPr lang="en-US" sz="2400" dirty="0"/>
          </a:p>
        </p:txBody>
      </p:sp>
      <p:sp>
        <p:nvSpPr>
          <p:cNvPr id="41" name="Content Placeholder 40">
            <a:extLst>
              <a:ext uri="{FF2B5EF4-FFF2-40B4-BE49-F238E27FC236}">
                <a16:creationId xmlns:a16="http://schemas.microsoft.com/office/drawing/2014/main" id="{10F6D3CF-6CB5-5007-6201-6AB822AC0366}"/>
              </a:ext>
            </a:extLst>
          </p:cNvPr>
          <p:cNvSpPr>
            <a:spLocks noGrp="1"/>
          </p:cNvSpPr>
          <p:nvPr>
            <p:ph idx="1"/>
          </p:nvPr>
        </p:nvSpPr>
        <p:spPr>
          <a:xfrm>
            <a:off x="918972" y="3700059"/>
            <a:ext cx="16450056" cy="5378295"/>
          </a:xfrm>
        </p:spPr>
        <p:txBody>
          <a:bodyPr vert="horz" lIns="91440" tIns="45720" rIns="91440" bIns="45720" rtlCol="0" anchor="t">
            <a:normAutofit/>
          </a:bodyPr>
          <a:lstStyle/>
          <a:p>
            <a:endParaRPr lang="en-US" sz="3200" dirty="0"/>
          </a:p>
          <a:p>
            <a:pPr marL="514350" indent="-514350">
              <a:buAutoNum type="alphaLcParenR"/>
            </a:pPr>
            <a:r>
              <a:rPr lang="en-US" sz="3200" dirty="0"/>
              <a:t>Micro purchase</a:t>
            </a:r>
            <a:endParaRPr lang="en-US" dirty="0"/>
          </a:p>
          <a:p>
            <a:pPr marL="514350" indent="-514350">
              <a:buAutoNum type="alphaLcParenR"/>
            </a:pPr>
            <a:endParaRPr lang="en-US" sz="3200" dirty="0"/>
          </a:p>
          <a:p>
            <a:pPr marL="514350" indent="-514350">
              <a:buAutoNum type="alphaLcParenR"/>
            </a:pPr>
            <a:r>
              <a:rPr lang="en-US" sz="3200" dirty="0"/>
              <a:t>Small Purchase</a:t>
            </a:r>
            <a:endParaRPr lang="en-US" dirty="0"/>
          </a:p>
          <a:p>
            <a:pPr marL="514350" indent="-514350">
              <a:buAutoNum type="alphaLcParenR"/>
            </a:pPr>
            <a:endParaRPr lang="en-US" sz="3200" dirty="0"/>
          </a:p>
          <a:p>
            <a:pPr marL="514350" indent="-514350">
              <a:buAutoNum type="alphaLcParenR"/>
            </a:pPr>
            <a:r>
              <a:rPr lang="en-US" sz="3200" dirty="0"/>
              <a:t>Neither</a:t>
            </a:r>
            <a:endParaRPr lang="en-US" dirty="0"/>
          </a:p>
          <a:p>
            <a:pPr marL="514350" indent="-514350">
              <a:buAutoNum type="alphaLcParenR"/>
            </a:pPr>
            <a:endParaRPr lang="en-US" sz="3200" dirty="0"/>
          </a:p>
          <a:p>
            <a:endParaRPr lang="en-US" dirty="0"/>
          </a:p>
        </p:txBody>
      </p:sp>
      <p:sp>
        <p:nvSpPr>
          <p:cNvPr id="42" name="Oval 41">
            <a:extLst>
              <a:ext uri="{FF2B5EF4-FFF2-40B4-BE49-F238E27FC236}">
                <a16:creationId xmlns:a16="http://schemas.microsoft.com/office/drawing/2014/main" id="{ADBCC942-CCAE-8EF8-6526-4D40F1D81094}"/>
              </a:ext>
              <a:ext uri="{C183D7F6-B498-43B3-948B-1728B52AA6E4}">
                <adec:decorative xmlns:adec="http://schemas.microsoft.com/office/drawing/2017/decorative" val="1"/>
              </a:ext>
            </a:extLst>
          </p:cNvPr>
          <p:cNvSpPr/>
          <p:nvPr/>
        </p:nvSpPr>
        <p:spPr>
          <a:xfrm>
            <a:off x="339694" y="5142233"/>
            <a:ext cx="6212978" cy="153612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36244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3" presetClass="emph" presetSubtype="2" fill="hold" grpId="0" nodeType="withEffect">
                                  <p:stCondLst>
                                    <p:cond delay="0"/>
                                  </p:stCondLst>
                                  <p:childTnLst>
                                    <p:animClr clrSpc="rgb" dir="cw">
                                      <p:cBhvr override="childStyle">
                                        <p:cTn id="8" dur="2000" fill="hold"/>
                                        <p:tgtEl>
                                          <p:spTgt spid="41">
                                            <p:txEl>
                                              <p:pRg st="3" end="3"/>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uild="p"/>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8EA44-7F01-4B25-FEDF-C163687606E3}"/>
              </a:ext>
            </a:extLst>
          </p:cNvPr>
          <p:cNvSpPr>
            <a:spLocks noGrp="1"/>
          </p:cNvSpPr>
          <p:nvPr>
            <p:ph type="title"/>
          </p:nvPr>
        </p:nvSpPr>
        <p:spPr>
          <a:xfrm>
            <a:off x="918972" y="1070388"/>
            <a:ext cx="16450056" cy="2616060"/>
          </a:xfrm>
        </p:spPr>
        <p:txBody>
          <a:bodyPr vert="horz" lIns="91440" tIns="45720" rIns="91440" bIns="45720" rtlCol="0" anchor="t">
            <a:noAutofit/>
          </a:bodyPr>
          <a:lstStyle/>
          <a:p>
            <a:pPr>
              <a:lnSpc>
                <a:spcPct val="90000"/>
              </a:lnSpc>
            </a:pPr>
            <a:r>
              <a:rPr lang="en-US" sz="3600" dirty="0"/>
              <a:t>You buy groceries for your non-profit once a week. Your weekly purchases are around $350. You rotate purchases between Sam's Club, Food Lion, and Walmart. What procurement method are you using?</a:t>
            </a:r>
            <a:endParaRPr lang="en-US" dirty="0"/>
          </a:p>
          <a:p>
            <a:pPr>
              <a:lnSpc>
                <a:spcPct val="90000"/>
              </a:lnSpc>
            </a:pPr>
            <a:endParaRPr lang="en-US" sz="3600" dirty="0"/>
          </a:p>
          <a:p>
            <a:pPr>
              <a:lnSpc>
                <a:spcPct val="90000"/>
              </a:lnSpc>
            </a:pPr>
            <a:endParaRPr lang="en-US" sz="3600" dirty="0"/>
          </a:p>
          <a:p>
            <a:pPr>
              <a:lnSpc>
                <a:spcPct val="90000"/>
              </a:lnSpc>
            </a:pPr>
            <a:endParaRPr lang="en-US" sz="2400" dirty="0"/>
          </a:p>
        </p:txBody>
      </p:sp>
      <p:sp>
        <p:nvSpPr>
          <p:cNvPr id="41" name="Content Placeholder 40">
            <a:extLst>
              <a:ext uri="{FF2B5EF4-FFF2-40B4-BE49-F238E27FC236}">
                <a16:creationId xmlns:a16="http://schemas.microsoft.com/office/drawing/2014/main" id="{10F6D3CF-6CB5-5007-6201-6AB822AC0366}"/>
              </a:ext>
            </a:extLst>
          </p:cNvPr>
          <p:cNvSpPr>
            <a:spLocks noGrp="1"/>
          </p:cNvSpPr>
          <p:nvPr>
            <p:ph idx="1"/>
          </p:nvPr>
        </p:nvSpPr>
        <p:spPr>
          <a:xfrm>
            <a:off x="918972" y="3700059"/>
            <a:ext cx="16450056" cy="5378295"/>
          </a:xfrm>
        </p:spPr>
        <p:txBody>
          <a:bodyPr vert="horz" lIns="91440" tIns="45720" rIns="91440" bIns="45720" rtlCol="0" anchor="t">
            <a:normAutofit/>
          </a:bodyPr>
          <a:lstStyle/>
          <a:p>
            <a:pPr marL="514350" indent="-514350">
              <a:buAutoNum type="alphaLcParenR"/>
            </a:pPr>
            <a:r>
              <a:rPr lang="en-US" sz="3200" dirty="0">
                <a:ea typeface="+mn-lt"/>
                <a:cs typeface="+mn-lt"/>
              </a:rPr>
              <a:t>Micro Purchase</a:t>
            </a:r>
            <a:endParaRPr lang="en-US" sz="3200" dirty="0"/>
          </a:p>
          <a:p>
            <a:pPr marL="514350" indent="-514350">
              <a:buAutoNum type="alphaLcParenR"/>
            </a:pPr>
            <a:endParaRPr lang="en-US" sz="3200" dirty="0">
              <a:ea typeface="+mn-lt"/>
              <a:cs typeface="+mn-lt"/>
            </a:endParaRPr>
          </a:p>
          <a:p>
            <a:pPr marL="514350" indent="-514350">
              <a:buAutoNum type="alphaLcParenR"/>
            </a:pPr>
            <a:r>
              <a:rPr lang="en-US" sz="3200" dirty="0">
                <a:ea typeface="+mn-lt"/>
                <a:cs typeface="+mn-lt"/>
              </a:rPr>
              <a:t>Small Purchase</a:t>
            </a:r>
            <a:endParaRPr lang="en-US" dirty="0"/>
          </a:p>
          <a:p>
            <a:pPr marL="514350" indent="-514350">
              <a:buAutoNum type="alphaLcParenR"/>
            </a:pPr>
            <a:endParaRPr lang="en-US" sz="3200" dirty="0">
              <a:ea typeface="+mn-lt"/>
              <a:cs typeface="+mn-lt"/>
            </a:endParaRPr>
          </a:p>
          <a:p>
            <a:pPr marL="514350" indent="-514350">
              <a:buAutoNum type="alphaLcParenR"/>
            </a:pPr>
            <a:r>
              <a:rPr lang="en-US" sz="3200" dirty="0">
                <a:ea typeface="+mn-lt"/>
                <a:cs typeface="+mn-lt"/>
              </a:rPr>
              <a:t>Neither</a:t>
            </a:r>
            <a:endParaRPr lang="en-US" dirty="0"/>
          </a:p>
          <a:p>
            <a:pPr marL="514350" indent="-514350">
              <a:buAutoNum type="alphaLcParenR"/>
            </a:pPr>
            <a:endParaRPr lang="en-US" sz="3200" dirty="0"/>
          </a:p>
          <a:p>
            <a:endParaRPr lang="en-US" dirty="0"/>
          </a:p>
        </p:txBody>
      </p:sp>
      <p:sp>
        <p:nvSpPr>
          <p:cNvPr id="42" name="Oval 41">
            <a:extLst>
              <a:ext uri="{FF2B5EF4-FFF2-40B4-BE49-F238E27FC236}">
                <a16:creationId xmlns:a16="http://schemas.microsoft.com/office/drawing/2014/main" id="{ADBCC942-CCAE-8EF8-6526-4D40F1D81094}"/>
              </a:ext>
              <a:ext uri="{C183D7F6-B498-43B3-948B-1728B52AA6E4}">
                <adec:decorative xmlns:adec="http://schemas.microsoft.com/office/drawing/2017/decorative" val="1"/>
              </a:ext>
            </a:extLst>
          </p:cNvPr>
          <p:cNvSpPr/>
          <p:nvPr/>
        </p:nvSpPr>
        <p:spPr>
          <a:xfrm>
            <a:off x="303453" y="3167538"/>
            <a:ext cx="6212978" cy="153612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99079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3" presetClass="emph" presetSubtype="2" fill="hold" grpId="0" nodeType="withEffect">
                                  <p:stCondLst>
                                    <p:cond delay="0"/>
                                  </p:stCondLst>
                                  <p:childTnLst>
                                    <p:animClr clrSpc="rgb" dir="cw">
                                      <p:cBhvr override="childStyle">
                                        <p:cTn id="8" dur="2000" fill="hold"/>
                                        <p:tgtEl>
                                          <p:spTgt spid="41">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uild="p"/>
      <p:bldP spid="4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ptos" panose="020B0004020202020204" pitchFamily="34" charset="0"/>
                <a:ea typeface="+mn-ea"/>
                <a:cs typeface="+mn-cs"/>
              </a:rPr>
              <a:t>Key Points </a:t>
            </a:r>
            <a:endParaRPr kumimoji="0" lang="en-US" sz="88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b="0" dirty="0"/>
              <a:t>What are you going to do next?</a:t>
            </a:r>
          </a:p>
        </p:txBody>
      </p:sp>
    </p:spTree>
    <p:extLst>
      <p:ext uri="{BB962C8B-B14F-4D97-AF65-F5344CB8AC3E}">
        <p14:creationId xmlns:p14="http://schemas.microsoft.com/office/powerpoint/2010/main" val="3448362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B9546F1-B31E-DCDA-632E-F58FCDBF5C6D}"/>
              </a:ext>
            </a:extLst>
          </p:cNvPr>
          <p:cNvSpPr>
            <a:spLocks/>
          </p:cNvSpPr>
          <p:nvPr>
            <p:ph type="title"/>
          </p:nvPr>
        </p:nvSpPr>
        <p:spPr>
          <a:xfrm>
            <a:off x="942110" y="632355"/>
            <a:ext cx="16445345" cy="1097280"/>
          </a:xfrm>
        </p:spPr>
        <p:txBody>
          <a:bodyPr/>
          <a:lstStyle/>
          <a:p>
            <a:r>
              <a:rPr lang="en-US" dirty="0"/>
              <a:t>Next Steps 1</a:t>
            </a:r>
          </a:p>
        </p:txBody>
      </p:sp>
      <p:sp>
        <p:nvSpPr>
          <p:cNvPr id="7" name="Text Placeholder 2">
            <a:extLst>
              <a:ext uri="{FF2B5EF4-FFF2-40B4-BE49-F238E27FC236}">
                <a16:creationId xmlns:a16="http://schemas.microsoft.com/office/drawing/2014/main" id="{F61D53D8-1B9A-01E2-6D6F-D3BBA36569DD}"/>
              </a:ext>
            </a:extLst>
          </p:cNvPr>
          <p:cNvSpPr>
            <a:spLocks/>
          </p:cNvSpPr>
          <p:nvPr>
            <p:ph type="body" idx="1"/>
          </p:nvPr>
        </p:nvSpPr>
        <p:spPr/>
        <p:txBody>
          <a:bodyPr>
            <a:normAutofit/>
          </a:bodyPr>
          <a:lstStyle/>
          <a:p>
            <a:r>
              <a:rPr lang="en-US" sz="3200" dirty="0"/>
              <a:t>Evaluate and Research</a:t>
            </a:r>
          </a:p>
        </p:txBody>
      </p:sp>
      <p:sp>
        <p:nvSpPr>
          <p:cNvPr id="8" name="Content Placeholder 3">
            <a:extLst>
              <a:ext uri="{FF2B5EF4-FFF2-40B4-BE49-F238E27FC236}">
                <a16:creationId xmlns:a16="http://schemas.microsoft.com/office/drawing/2014/main" id="{866DED1B-6B38-FC90-D761-C27761C37019}"/>
              </a:ext>
            </a:extLst>
          </p:cNvPr>
          <p:cNvSpPr>
            <a:spLocks/>
          </p:cNvSpPr>
          <p:nvPr>
            <p:ph sz="half" idx="2"/>
          </p:nvPr>
        </p:nvSpPr>
        <p:spPr>
          <a:xfrm>
            <a:off x="942110" y="3331633"/>
            <a:ext cx="7736681" cy="5440076"/>
          </a:xfrm>
        </p:spPr>
        <p:txBody>
          <a:bodyPr vert="horz" lIns="91440" tIns="45720" rIns="91440" bIns="45720" rtlCol="0" anchor="t">
            <a:normAutofit/>
          </a:bodyPr>
          <a:lstStyle/>
          <a:p>
            <a:r>
              <a:rPr lang="en-US" sz="3200" dirty="0"/>
              <a:t>Review current policy </a:t>
            </a:r>
          </a:p>
          <a:p>
            <a:endParaRPr lang="en-US" sz="3200" dirty="0"/>
          </a:p>
          <a:p>
            <a:r>
              <a:rPr lang="en-US" sz="3200" dirty="0"/>
              <a:t>Research </a:t>
            </a:r>
          </a:p>
          <a:p>
            <a:endParaRPr lang="en-US" sz="3200" dirty="0"/>
          </a:p>
          <a:p>
            <a:r>
              <a:rPr lang="en-US" sz="3200" dirty="0"/>
              <a:t>Forecast</a:t>
            </a:r>
          </a:p>
          <a:p>
            <a:endParaRPr lang="en-US" sz="3200" dirty="0"/>
          </a:p>
          <a:p>
            <a:r>
              <a:rPr lang="en-US" sz="3200" dirty="0"/>
              <a:t>Seek Education and Training  on the topic </a:t>
            </a:r>
          </a:p>
        </p:txBody>
      </p:sp>
      <p:pic>
        <p:nvPicPr>
          <p:cNvPr id="2" name="Picture 6" descr="A group of orange footprints">
            <a:extLst>
              <a:ext uri="{FF2B5EF4-FFF2-40B4-BE49-F238E27FC236}">
                <a16:creationId xmlns:a16="http://schemas.microsoft.com/office/drawing/2014/main" id="{25C4FCFC-CD09-19F1-81DE-B1ABF12B7424}"/>
              </a:ext>
            </a:extLst>
          </p:cNvPr>
          <p:cNvPicPr>
            <a:picLocks noChangeAspect="1"/>
          </p:cNvPicPr>
          <p:nvPr/>
        </p:nvPicPr>
        <p:blipFill>
          <a:blip r:embed="rId2"/>
          <a:stretch>
            <a:fillRect/>
          </a:stretch>
        </p:blipFill>
        <p:spPr>
          <a:xfrm>
            <a:off x="6042522" y="7206982"/>
            <a:ext cx="5294063" cy="2152650"/>
          </a:xfrm>
          <a:prstGeom prst="rect">
            <a:avLst/>
          </a:prstGeom>
        </p:spPr>
      </p:pic>
      <p:sp>
        <p:nvSpPr>
          <p:cNvPr id="9" name="Text Placeholder 4">
            <a:extLst>
              <a:ext uri="{FF2B5EF4-FFF2-40B4-BE49-F238E27FC236}">
                <a16:creationId xmlns:a16="http://schemas.microsoft.com/office/drawing/2014/main" id="{AA21D587-0B86-181C-53BD-198A6479BE66}"/>
              </a:ext>
            </a:extLst>
          </p:cNvPr>
          <p:cNvSpPr>
            <a:spLocks/>
          </p:cNvSpPr>
          <p:nvPr>
            <p:ph type="body" sz="quarter" idx="3"/>
          </p:nvPr>
        </p:nvSpPr>
        <p:spPr/>
        <p:txBody>
          <a:bodyPr>
            <a:normAutofit/>
          </a:bodyPr>
          <a:lstStyle/>
          <a:p>
            <a:r>
              <a:rPr lang="en-US" sz="3200" dirty="0"/>
              <a:t>Develop and Maintain </a:t>
            </a:r>
          </a:p>
        </p:txBody>
      </p:sp>
      <p:sp>
        <p:nvSpPr>
          <p:cNvPr id="10" name="Content Placeholder 5">
            <a:extLst>
              <a:ext uri="{FF2B5EF4-FFF2-40B4-BE49-F238E27FC236}">
                <a16:creationId xmlns:a16="http://schemas.microsoft.com/office/drawing/2014/main" id="{63C069CE-1F10-5312-D346-97063DCAAF6F}"/>
              </a:ext>
            </a:extLst>
          </p:cNvPr>
          <p:cNvSpPr>
            <a:spLocks/>
          </p:cNvSpPr>
          <p:nvPr>
            <p:ph sz="quarter" idx="4"/>
          </p:nvPr>
        </p:nvSpPr>
        <p:spPr/>
        <p:txBody>
          <a:bodyPr>
            <a:normAutofit/>
          </a:bodyPr>
          <a:lstStyle/>
          <a:p>
            <a:r>
              <a:rPr lang="en-US" sz="3200" dirty="0"/>
              <a:t>Develop and maintain written procurement procedures</a:t>
            </a:r>
          </a:p>
          <a:p>
            <a:pPr marL="0" indent="0">
              <a:buNone/>
            </a:pPr>
            <a:endParaRPr lang="en-US" sz="3200" dirty="0"/>
          </a:p>
          <a:p>
            <a:r>
              <a:rPr lang="en-US" sz="3200" dirty="0"/>
              <a:t>Implementation best practices that foster a fair, open, transparent and competitive procurement environment.</a:t>
            </a:r>
          </a:p>
        </p:txBody>
      </p:sp>
    </p:spTree>
    <p:extLst>
      <p:ext uri="{BB962C8B-B14F-4D97-AF65-F5344CB8AC3E}">
        <p14:creationId xmlns:p14="http://schemas.microsoft.com/office/powerpoint/2010/main" val="3348222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9546F1-B31E-DCDA-632E-F58FCDBF5C6D}"/>
              </a:ext>
            </a:extLst>
          </p:cNvPr>
          <p:cNvSpPr>
            <a:spLocks noGrp="1"/>
          </p:cNvSpPr>
          <p:nvPr>
            <p:ph type="title"/>
          </p:nvPr>
        </p:nvSpPr>
        <p:spPr/>
        <p:txBody>
          <a:bodyPr/>
          <a:lstStyle/>
          <a:p>
            <a:r>
              <a:rPr lang="en-US" dirty="0"/>
              <a:t>Next Steps 2</a:t>
            </a:r>
          </a:p>
        </p:txBody>
      </p:sp>
      <p:sp>
        <p:nvSpPr>
          <p:cNvPr id="7" name="Text Placeholder 6">
            <a:extLst>
              <a:ext uri="{FF2B5EF4-FFF2-40B4-BE49-F238E27FC236}">
                <a16:creationId xmlns:a16="http://schemas.microsoft.com/office/drawing/2014/main" id="{F61D53D8-1B9A-01E2-6D6F-D3BBA36569DD}"/>
              </a:ext>
            </a:extLst>
          </p:cNvPr>
          <p:cNvSpPr>
            <a:spLocks noGrp="1"/>
          </p:cNvSpPr>
          <p:nvPr>
            <p:ph type="body" idx="1"/>
          </p:nvPr>
        </p:nvSpPr>
        <p:spPr/>
        <p:txBody>
          <a:bodyPr/>
          <a:lstStyle/>
          <a:p>
            <a:r>
              <a:rPr lang="en-US" dirty="0"/>
              <a:t>Documentation and Records </a:t>
            </a:r>
          </a:p>
        </p:txBody>
      </p:sp>
      <p:sp>
        <p:nvSpPr>
          <p:cNvPr id="8" name="Content Placeholder 7">
            <a:extLst>
              <a:ext uri="{FF2B5EF4-FFF2-40B4-BE49-F238E27FC236}">
                <a16:creationId xmlns:a16="http://schemas.microsoft.com/office/drawing/2014/main" id="{866DED1B-6B38-FC90-D761-C27761C37019}"/>
              </a:ext>
            </a:extLst>
          </p:cNvPr>
          <p:cNvSpPr>
            <a:spLocks noGrp="1"/>
          </p:cNvSpPr>
          <p:nvPr>
            <p:ph sz="half" idx="2"/>
          </p:nvPr>
        </p:nvSpPr>
        <p:spPr/>
        <p:txBody>
          <a:bodyPr vert="horz" lIns="91440" tIns="45720" rIns="91440" bIns="45720" rtlCol="0" anchor="t">
            <a:normAutofit/>
          </a:bodyPr>
          <a:lstStyle/>
          <a:p>
            <a:r>
              <a:rPr lang="en-US" sz="3200" dirty="0"/>
              <a:t>Know where your policy is located</a:t>
            </a:r>
          </a:p>
          <a:p>
            <a:endParaRPr lang="en-US" sz="3200" dirty="0"/>
          </a:p>
          <a:p>
            <a:r>
              <a:rPr lang="en-US" sz="3200" dirty="0"/>
              <a:t>Know what documents and records to keep</a:t>
            </a:r>
          </a:p>
          <a:p>
            <a:endParaRPr lang="en-US" sz="3200" dirty="0"/>
          </a:p>
          <a:p>
            <a:r>
              <a:rPr lang="en-US" sz="3200" dirty="0"/>
              <a:t>Organize records and documents </a:t>
            </a:r>
          </a:p>
        </p:txBody>
      </p:sp>
      <p:sp>
        <p:nvSpPr>
          <p:cNvPr id="9" name="Text Placeholder 8">
            <a:extLst>
              <a:ext uri="{FF2B5EF4-FFF2-40B4-BE49-F238E27FC236}">
                <a16:creationId xmlns:a16="http://schemas.microsoft.com/office/drawing/2014/main" id="{AA21D587-0B86-181C-53BD-198A6479BE66}"/>
              </a:ext>
            </a:extLst>
          </p:cNvPr>
          <p:cNvSpPr>
            <a:spLocks noGrp="1"/>
          </p:cNvSpPr>
          <p:nvPr>
            <p:ph type="body" sz="quarter" idx="3"/>
          </p:nvPr>
        </p:nvSpPr>
        <p:spPr/>
        <p:txBody>
          <a:bodyPr/>
          <a:lstStyle/>
          <a:p>
            <a:r>
              <a:rPr lang="en-US" dirty="0"/>
              <a:t>Annual Training </a:t>
            </a:r>
          </a:p>
        </p:txBody>
      </p:sp>
      <p:pic>
        <p:nvPicPr>
          <p:cNvPr id="3" name="Picture 2" descr="A group of orange footprints">
            <a:extLst>
              <a:ext uri="{FF2B5EF4-FFF2-40B4-BE49-F238E27FC236}">
                <a16:creationId xmlns:a16="http://schemas.microsoft.com/office/drawing/2014/main" id="{9DE1C06E-4352-F285-98A9-24BB2EB1ACBC}"/>
              </a:ext>
            </a:extLst>
          </p:cNvPr>
          <p:cNvPicPr>
            <a:picLocks noChangeAspect="1"/>
          </p:cNvPicPr>
          <p:nvPr/>
        </p:nvPicPr>
        <p:blipFill>
          <a:blip r:embed="rId2"/>
          <a:stretch>
            <a:fillRect/>
          </a:stretch>
        </p:blipFill>
        <p:spPr>
          <a:xfrm>
            <a:off x="6042522" y="7014187"/>
            <a:ext cx="5294063" cy="2152650"/>
          </a:xfrm>
          <a:prstGeom prst="rect">
            <a:avLst/>
          </a:prstGeom>
        </p:spPr>
      </p:pic>
      <p:sp>
        <p:nvSpPr>
          <p:cNvPr id="10" name="Content Placeholder 9">
            <a:extLst>
              <a:ext uri="{FF2B5EF4-FFF2-40B4-BE49-F238E27FC236}">
                <a16:creationId xmlns:a16="http://schemas.microsoft.com/office/drawing/2014/main" id="{63C069CE-1F10-5312-D346-97063DCAAF6F}"/>
              </a:ext>
            </a:extLst>
          </p:cNvPr>
          <p:cNvSpPr>
            <a:spLocks noGrp="1"/>
          </p:cNvSpPr>
          <p:nvPr>
            <p:ph sz="quarter" idx="4"/>
          </p:nvPr>
        </p:nvSpPr>
        <p:spPr/>
        <p:txBody>
          <a:bodyPr vert="horz" lIns="91440" tIns="45720" rIns="91440" bIns="45720" rtlCol="0" anchor="t">
            <a:normAutofit/>
          </a:bodyPr>
          <a:lstStyle/>
          <a:p>
            <a:r>
              <a:rPr lang="en-US" sz="3200" dirty="0"/>
              <a:t>Ensure appropriate staff attend annual training</a:t>
            </a:r>
          </a:p>
          <a:p>
            <a:endParaRPr lang="en-US" sz="3200" dirty="0"/>
          </a:p>
          <a:p>
            <a:r>
              <a:rPr lang="en-US" sz="3200" dirty="0"/>
              <a:t>Document Training</a:t>
            </a:r>
          </a:p>
        </p:txBody>
      </p:sp>
    </p:spTree>
    <p:extLst>
      <p:ext uri="{BB962C8B-B14F-4D97-AF65-F5344CB8AC3E}">
        <p14:creationId xmlns:p14="http://schemas.microsoft.com/office/powerpoint/2010/main" val="2926594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F60BFB-C0D6-DF27-BBC6-7AE712132A3E}"/>
              </a:ext>
            </a:extLst>
          </p:cNvPr>
          <p:cNvSpPr>
            <a:spLocks noGrp="1"/>
          </p:cNvSpPr>
          <p:nvPr>
            <p:ph type="title"/>
          </p:nvPr>
        </p:nvSpPr>
        <p:spPr/>
        <p:txBody>
          <a:bodyPr/>
          <a:lstStyle/>
          <a:p>
            <a:r>
              <a:rPr lang="en-US" dirty="0"/>
              <a:t>You Got This!</a:t>
            </a:r>
          </a:p>
        </p:txBody>
      </p:sp>
      <p:pic>
        <p:nvPicPr>
          <p:cNvPr id="6" name="Content Placeholder 5" descr="A cartoon of a person pointing at a yellow bubble">
            <a:extLst>
              <a:ext uri="{FF2B5EF4-FFF2-40B4-BE49-F238E27FC236}">
                <a16:creationId xmlns:a16="http://schemas.microsoft.com/office/drawing/2014/main" id="{EB5EF6C8-24C9-CF40-7347-B517E349C59E}"/>
              </a:ext>
            </a:extLst>
          </p:cNvPr>
          <p:cNvPicPr>
            <a:picLocks noGrp="1" noChangeAspect="1"/>
          </p:cNvPicPr>
          <p:nvPr>
            <p:ph idx="1"/>
          </p:nvPr>
        </p:nvPicPr>
        <p:blipFill>
          <a:blip r:embed="rId2"/>
          <a:stretch>
            <a:fillRect/>
          </a:stretch>
        </p:blipFill>
        <p:spPr>
          <a:xfrm>
            <a:off x="1525235" y="2345708"/>
            <a:ext cx="5585530" cy="5784496"/>
          </a:xfrm>
          <a:prstGeom prst="rect">
            <a:avLst/>
          </a:prstGeom>
        </p:spPr>
      </p:pic>
      <p:pic>
        <p:nvPicPr>
          <p:cNvPr id="7" name="Picture 6" descr="A person holding a blue spiral bound notebook">
            <a:extLst>
              <a:ext uri="{FF2B5EF4-FFF2-40B4-BE49-F238E27FC236}">
                <a16:creationId xmlns:a16="http://schemas.microsoft.com/office/drawing/2014/main" id="{CF666DCE-DA53-0EA8-60E5-E9C77044E233}"/>
              </a:ext>
            </a:extLst>
          </p:cNvPr>
          <p:cNvPicPr>
            <a:picLocks noChangeAspect="1"/>
          </p:cNvPicPr>
          <p:nvPr/>
        </p:nvPicPr>
        <p:blipFill>
          <a:blip r:embed="rId3"/>
          <a:stretch>
            <a:fillRect/>
          </a:stretch>
        </p:blipFill>
        <p:spPr>
          <a:xfrm>
            <a:off x="8645323" y="2924263"/>
            <a:ext cx="5314244" cy="5210526"/>
          </a:xfrm>
          <a:prstGeom prst="rect">
            <a:avLst/>
          </a:prstGeom>
        </p:spPr>
      </p:pic>
      <p:pic>
        <p:nvPicPr>
          <p:cNvPr id="8" name="Picture 7" descr="A yellow and white cloud with black text">
            <a:extLst>
              <a:ext uri="{FF2B5EF4-FFF2-40B4-BE49-F238E27FC236}">
                <a16:creationId xmlns:a16="http://schemas.microsoft.com/office/drawing/2014/main" id="{6B94C84C-ECCF-98D2-D27F-0271F8D2731A}"/>
              </a:ext>
            </a:extLst>
          </p:cNvPr>
          <p:cNvPicPr>
            <a:picLocks noChangeAspect="1"/>
          </p:cNvPicPr>
          <p:nvPr/>
        </p:nvPicPr>
        <p:blipFill>
          <a:blip r:embed="rId4"/>
          <a:stretch>
            <a:fillRect/>
          </a:stretch>
        </p:blipFill>
        <p:spPr>
          <a:xfrm>
            <a:off x="13120511" y="2890750"/>
            <a:ext cx="3317169" cy="2635249"/>
          </a:xfrm>
          <a:prstGeom prst="rect">
            <a:avLst/>
          </a:prstGeom>
        </p:spPr>
      </p:pic>
    </p:spTree>
    <p:extLst>
      <p:ext uri="{BB962C8B-B14F-4D97-AF65-F5344CB8AC3E}">
        <p14:creationId xmlns:p14="http://schemas.microsoft.com/office/powerpoint/2010/main" val="1265978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ptos" panose="020B0004020202020204" pitchFamily="34" charset="0"/>
                <a:ea typeface="+mn-ea"/>
                <a:cs typeface="+mn-cs"/>
              </a:rPr>
              <a:t>Resources</a:t>
            </a:r>
            <a:endParaRPr kumimoji="0" lang="en-US" sz="88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-Utilize Them-</a:t>
            </a:r>
          </a:p>
        </p:txBody>
      </p:sp>
    </p:spTree>
    <p:extLst>
      <p:ext uri="{BB962C8B-B14F-4D97-AF65-F5344CB8AC3E}">
        <p14:creationId xmlns:p14="http://schemas.microsoft.com/office/powerpoint/2010/main" val="3707044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B0E4E7F-E373-82FF-45EB-2563545FA32B}"/>
              </a:ext>
            </a:extLst>
          </p:cNvPr>
          <p:cNvSpPr>
            <a:spLocks noGrp="1"/>
          </p:cNvSpPr>
          <p:nvPr>
            <p:ph type="title"/>
          </p:nvPr>
        </p:nvSpPr>
        <p:spPr>
          <a:xfrm>
            <a:off x="918972" y="547687"/>
            <a:ext cx="16404336" cy="1097280"/>
          </a:xfrm>
        </p:spPr>
        <p:txBody>
          <a:bodyPr/>
          <a:lstStyle/>
          <a:p>
            <a:r>
              <a:rPr lang="en-US" dirty="0"/>
              <a:t>NSLP Basics</a:t>
            </a:r>
          </a:p>
        </p:txBody>
      </p:sp>
      <p:pic>
        <p:nvPicPr>
          <p:cNvPr id="7" name="Content Placeholder 6" descr="Image of NSLP Basics">
            <a:extLst>
              <a:ext uri="{FF2B5EF4-FFF2-40B4-BE49-F238E27FC236}">
                <a16:creationId xmlns:a16="http://schemas.microsoft.com/office/drawing/2014/main" id="{7291D8A4-ED4D-BF0F-C0D5-CA7002F06F17}"/>
              </a:ext>
            </a:extLst>
          </p:cNvPr>
          <p:cNvPicPr>
            <a:picLocks noGrp="1" noChangeAspect="1"/>
          </p:cNvPicPr>
          <p:nvPr>
            <p:ph idx="1"/>
          </p:nvPr>
        </p:nvPicPr>
        <p:blipFill>
          <a:blip r:embed="rId2"/>
          <a:stretch>
            <a:fillRect/>
          </a:stretch>
        </p:blipFill>
        <p:spPr>
          <a:xfrm>
            <a:off x="918972" y="1990550"/>
            <a:ext cx="16404336" cy="6643754"/>
          </a:xfrm>
          <a:noFill/>
        </p:spPr>
      </p:pic>
    </p:spTree>
    <p:extLst>
      <p:ext uri="{BB962C8B-B14F-4D97-AF65-F5344CB8AC3E}">
        <p14:creationId xmlns:p14="http://schemas.microsoft.com/office/powerpoint/2010/main" val="17711269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C6D260-D7BB-5CDD-EBAD-BFB5607F8278}"/>
              </a:ext>
            </a:extLst>
          </p:cNvPr>
          <p:cNvSpPr>
            <a:spLocks noGrp="1"/>
          </p:cNvSpPr>
          <p:nvPr>
            <p:ph type="title"/>
          </p:nvPr>
        </p:nvSpPr>
        <p:spPr/>
        <p:txBody>
          <a:bodyPr/>
          <a:lstStyle/>
          <a:p>
            <a:r>
              <a:rPr lang="en-US" dirty="0"/>
              <a:t>Federal and State Regulations</a:t>
            </a:r>
          </a:p>
        </p:txBody>
      </p:sp>
      <p:sp>
        <p:nvSpPr>
          <p:cNvPr id="5" name="Text Placeholder 4">
            <a:extLst>
              <a:ext uri="{FF2B5EF4-FFF2-40B4-BE49-F238E27FC236}">
                <a16:creationId xmlns:a16="http://schemas.microsoft.com/office/drawing/2014/main" id="{288C6539-31AB-33A1-AED1-2B87A8EF0713}"/>
              </a:ext>
            </a:extLst>
          </p:cNvPr>
          <p:cNvSpPr>
            <a:spLocks noGrp="1"/>
          </p:cNvSpPr>
          <p:nvPr>
            <p:ph type="body" idx="1"/>
          </p:nvPr>
        </p:nvSpPr>
        <p:spPr/>
        <p:txBody>
          <a:bodyPr/>
          <a:lstStyle/>
          <a:p>
            <a:r>
              <a:rPr lang="en-US" dirty="0"/>
              <a:t>USDA Procurement Regulations </a:t>
            </a:r>
          </a:p>
        </p:txBody>
      </p:sp>
      <p:sp>
        <p:nvSpPr>
          <p:cNvPr id="6" name="Content Placeholder 5">
            <a:extLst>
              <a:ext uri="{FF2B5EF4-FFF2-40B4-BE49-F238E27FC236}">
                <a16:creationId xmlns:a16="http://schemas.microsoft.com/office/drawing/2014/main" id="{DA43E181-9F96-71E5-F471-F8FD06D74690}"/>
              </a:ext>
            </a:extLst>
          </p:cNvPr>
          <p:cNvSpPr>
            <a:spLocks noGrp="1"/>
          </p:cNvSpPr>
          <p:nvPr>
            <p:ph sz="half" idx="2"/>
          </p:nvPr>
        </p:nvSpPr>
        <p:spPr/>
        <p:txBody>
          <a:bodyPr/>
          <a:lstStyle/>
          <a:p>
            <a:pPr marL="0" indent="0">
              <a:buNone/>
            </a:pPr>
            <a:r>
              <a:rPr lang="en-US" dirty="0">
                <a:hlinkClick r:id="rId2"/>
              </a:rPr>
              <a:t>https://www.fns.usda.gov/f2s/usda-procurement-regulations</a:t>
            </a:r>
            <a:endParaRPr lang="en-US" dirty="0"/>
          </a:p>
          <a:p>
            <a:pPr marL="0" indent="0">
              <a:buNone/>
            </a:pPr>
            <a:endParaRPr lang="en-US" dirty="0"/>
          </a:p>
          <a:p>
            <a:pPr marL="0" indent="0">
              <a:buNone/>
            </a:pPr>
            <a:endParaRPr lang="en-US" dirty="0"/>
          </a:p>
        </p:txBody>
      </p:sp>
      <p:pic>
        <p:nvPicPr>
          <p:cNvPr id="14" name="Picture 13" descr="A close up of a sign">
            <a:extLst>
              <a:ext uri="{FF2B5EF4-FFF2-40B4-BE49-F238E27FC236}">
                <a16:creationId xmlns:a16="http://schemas.microsoft.com/office/drawing/2014/main" id="{AB3A8F72-3F52-B380-9DF7-CDA60B34A3BF}"/>
              </a:ext>
            </a:extLst>
          </p:cNvPr>
          <p:cNvPicPr>
            <a:picLocks noChangeAspect="1"/>
          </p:cNvPicPr>
          <p:nvPr/>
        </p:nvPicPr>
        <p:blipFill rotWithShape="1">
          <a:blip r:embed="rId3"/>
          <a:srcRect b="10684"/>
          <a:stretch/>
        </p:blipFill>
        <p:spPr>
          <a:xfrm>
            <a:off x="785700" y="5378653"/>
            <a:ext cx="8011395" cy="1312170"/>
          </a:xfrm>
          <a:prstGeom prst="rect">
            <a:avLst/>
          </a:prstGeom>
        </p:spPr>
      </p:pic>
      <p:sp>
        <p:nvSpPr>
          <p:cNvPr id="7" name="Text Placeholder 6">
            <a:extLst>
              <a:ext uri="{FF2B5EF4-FFF2-40B4-BE49-F238E27FC236}">
                <a16:creationId xmlns:a16="http://schemas.microsoft.com/office/drawing/2014/main" id="{A0A5899B-178E-14AB-9F44-19D264ABA977}"/>
              </a:ext>
            </a:extLst>
          </p:cNvPr>
          <p:cNvSpPr>
            <a:spLocks noGrp="1"/>
          </p:cNvSpPr>
          <p:nvPr>
            <p:ph type="body" sz="quarter" idx="3"/>
          </p:nvPr>
        </p:nvSpPr>
        <p:spPr/>
        <p:txBody>
          <a:bodyPr/>
          <a:lstStyle/>
          <a:p>
            <a:r>
              <a:rPr lang="en-US" dirty="0"/>
              <a:t>South Carolina Procurement Regulations</a:t>
            </a:r>
          </a:p>
        </p:txBody>
      </p:sp>
      <p:sp>
        <p:nvSpPr>
          <p:cNvPr id="8" name="Content Placeholder 7">
            <a:extLst>
              <a:ext uri="{FF2B5EF4-FFF2-40B4-BE49-F238E27FC236}">
                <a16:creationId xmlns:a16="http://schemas.microsoft.com/office/drawing/2014/main" id="{7DAFA7EC-1B28-2CD7-8BAD-025A3A0C536D}"/>
              </a:ext>
            </a:extLst>
          </p:cNvPr>
          <p:cNvSpPr>
            <a:spLocks noGrp="1"/>
          </p:cNvSpPr>
          <p:nvPr>
            <p:ph sz="quarter" idx="4"/>
          </p:nvPr>
        </p:nvSpPr>
        <p:spPr/>
        <p:txBody>
          <a:bodyPr/>
          <a:lstStyle/>
          <a:p>
            <a:pPr marL="0" indent="0">
              <a:buNone/>
            </a:pPr>
            <a:r>
              <a:rPr lang="en-US" dirty="0">
                <a:hlinkClick r:id="rId4"/>
              </a:rPr>
              <a:t>https://www.scstatehouse.gov/code/title11.php</a:t>
            </a:r>
            <a:endParaRPr lang="en-US" dirty="0"/>
          </a:p>
          <a:p>
            <a:pPr marL="0" indent="0">
              <a:buNone/>
            </a:pPr>
            <a:endParaRPr lang="en-US" dirty="0"/>
          </a:p>
          <a:p>
            <a:pPr marL="0" indent="0">
              <a:buNone/>
            </a:pPr>
            <a:r>
              <a:rPr lang="en-US" dirty="0">
                <a:hlinkClick r:id="rId5"/>
              </a:rPr>
              <a:t>https://www.scstatehouse.gov/code/t11c035.php</a:t>
            </a:r>
            <a:endParaRPr lang="en-US" dirty="0"/>
          </a:p>
          <a:p>
            <a:pPr marL="0" indent="0">
              <a:buNone/>
            </a:pPr>
            <a:endParaRPr lang="en-US" dirty="0"/>
          </a:p>
        </p:txBody>
      </p:sp>
      <p:pic>
        <p:nvPicPr>
          <p:cNvPr id="12" name="Picture 11" descr="A close-up of a sign">
            <a:extLst>
              <a:ext uri="{FF2B5EF4-FFF2-40B4-BE49-F238E27FC236}">
                <a16:creationId xmlns:a16="http://schemas.microsoft.com/office/drawing/2014/main" id="{88AD5724-9E59-6D0C-FA53-16AFDAE414B6}"/>
              </a:ext>
            </a:extLst>
          </p:cNvPr>
          <p:cNvPicPr>
            <a:picLocks noChangeAspect="1"/>
          </p:cNvPicPr>
          <p:nvPr/>
        </p:nvPicPr>
        <p:blipFill rotWithShape="1">
          <a:blip r:embed="rId6"/>
          <a:srcRect t="7322"/>
          <a:stretch/>
        </p:blipFill>
        <p:spPr>
          <a:xfrm>
            <a:off x="10108663" y="5600700"/>
            <a:ext cx="6712976" cy="1143646"/>
          </a:xfrm>
          <a:prstGeom prst="rect">
            <a:avLst/>
          </a:prstGeom>
        </p:spPr>
      </p:pic>
      <p:cxnSp>
        <p:nvCxnSpPr>
          <p:cNvPr id="10" name="Straight Connector 9">
            <a:extLst>
              <a:ext uri="{FF2B5EF4-FFF2-40B4-BE49-F238E27FC236}">
                <a16:creationId xmlns:a16="http://schemas.microsoft.com/office/drawing/2014/main" id="{B2EF65E9-9CEE-6C55-5C92-AE6E3B07C847}"/>
              </a:ext>
              <a:ext uri="{C183D7F6-B498-43B3-948B-1728B52AA6E4}">
                <adec:decorative xmlns:adec="http://schemas.microsoft.com/office/drawing/2017/decorative" val="1"/>
              </a:ext>
            </a:extLst>
          </p:cNvPr>
          <p:cNvCxnSpPr/>
          <p:nvPr/>
        </p:nvCxnSpPr>
        <p:spPr>
          <a:xfrm>
            <a:off x="8915400" y="2676786"/>
            <a:ext cx="0" cy="5667114"/>
          </a:xfrm>
          <a:prstGeom prst="line">
            <a:avLst/>
          </a:prstGeom>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4249885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FBB1-8428-F659-91AB-60217C608132}"/>
              </a:ext>
            </a:extLst>
          </p:cNvPr>
          <p:cNvSpPr>
            <a:spLocks noGrp="1"/>
          </p:cNvSpPr>
          <p:nvPr>
            <p:ph type="title"/>
          </p:nvPr>
        </p:nvSpPr>
        <p:spPr/>
        <p:txBody>
          <a:bodyPr/>
          <a:lstStyle/>
          <a:p>
            <a:r>
              <a:rPr lang="en-US" dirty="0"/>
              <a:t>Other Regulations</a:t>
            </a:r>
          </a:p>
        </p:txBody>
      </p:sp>
      <p:sp>
        <p:nvSpPr>
          <p:cNvPr id="10" name="Text Placeholder 9">
            <a:extLst>
              <a:ext uri="{FF2B5EF4-FFF2-40B4-BE49-F238E27FC236}">
                <a16:creationId xmlns:a16="http://schemas.microsoft.com/office/drawing/2014/main" id="{AFAD0400-5B00-E8B3-B128-D0693E5507DC}"/>
              </a:ext>
            </a:extLst>
          </p:cNvPr>
          <p:cNvSpPr>
            <a:spLocks noGrp="1"/>
          </p:cNvSpPr>
          <p:nvPr>
            <p:ph type="body" idx="1"/>
          </p:nvPr>
        </p:nvSpPr>
        <p:spPr/>
        <p:txBody>
          <a:bodyPr/>
          <a:lstStyle/>
          <a:p>
            <a:r>
              <a:rPr lang="en-US" dirty="0"/>
              <a:t>Buy American Provision </a:t>
            </a:r>
          </a:p>
        </p:txBody>
      </p:sp>
      <p:sp>
        <p:nvSpPr>
          <p:cNvPr id="9" name="Content Placeholder 8">
            <a:extLst>
              <a:ext uri="{FF2B5EF4-FFF2-40B4-BE49-F238E27FC236}">
                <a16:creationId xmlns:a16="http://schemas.microsoft.com/office/drawing/2014/main" id="{DD68C583-A889-7EFC-808C-75E8FDA95055}"/>
              </a:ext>
            </a:extLst>
          </p:cNvPr>
          <p:cNvSpPr>
            <a:spLocks noGrp="1"/>
          </p:cNvSpPr>
          <p:nvPr>
            <p:ph sz="half" idx="2"/>
          </p:nvPr>
        </p:nvSpPr>
        <p:spPr/>
        <p:txBody>
          <a:bodyPr vert="horz" lIns="91440" tIns="45720" rIns="91440" bIns="45720" rtlCol="0" anchor="t">
            <a:normAutofit/>
          </a:bodyPr>
          <a:lstStyle/>
          <a:p>
            <a:pPr marL="0" indent="0">
              <a:buNone/>
            </a:pPr>
            <a:r>
              <a:rPr lang="en-US" dirty="0">
                <a:ea typeface="+mn-lt"/>
                <a:cs typeface="+mn-lt"/>
                <a:hlinkClick r:id="rId2"/>
              </a:rPr>
              <a:t>https://www.fns.usda.gov/nslp/compliance-enforcement-buy-american</a:t>
            </a:r>
            <a:r>
              <a:rPr lang="en-US" dirty="0">
                <a:ea typeface="+mn-lt"/>
                <a:cs typeface="+mn-lt"/>
              </a:rPr>
              <a:t> </a:t>
            </a:r>
            <a:endParaRPr lang="en-US" dirty="0"/>
          </a:p>
        </p:txBody>
      </p:sp>
      <p:sp>
        <p:nvSpPr>
          <p:cNvPr id="11" name="Text Placeholder 10">
            <a:extLst>
              <a:ext uri="{FF2B5EF4-FFF2-40B4-BE49-F238E27FC236}">
                <a16:creationId xmlns:a16="http://schemas.microsoft.com/office/drawing/2014/main" id="{C2F79031-DA58-37EC-4244-95E6A4D650FD}"/>
              </a:ext>
            </a:extLst>
          </p:cNvPr>
          <p:cNvSpPr>
            <a:spLocks noGrp="1"/>
          </p:cNvSpPr>
          <p:nvPr>
            <p:ph type="body" sz="quarter" idx="3"/>
          </p:nvPr>
        </p:nvSpPr>
        <p:spPr/>
        <p:txBody>
          <a:bodyPr/>
          <a:lstStyle/>
          <a:p>
            <a:r>
              <a:rPr lang="en-US" dirty="0"/>
              <a:t>Code of Conduct </a:t>
            </a:r>
          </a:p>
        </p:txBody>
      </p:sp>
      <p:pic>
        <p:nvPicPr>
          <p:cNvPr id="13" name="Content Placeholder 12" descr="A flag on a pole">
            <a:extLst>
              <a:ext uri="{FF2B5EF4-FFF2-40B4-BE49-F238E27FC236}">
                <a16:creationId xmlns:a16="http://schemas.microsoft.com/office/drawing/2014/main" id="{3A87FED7-8B89-E799-06C8-3EB9823CEEAA}"/>
              </a:ext>
            </a:extLst>
          </p:cNvPr>
          <p:cNvPicPr>
            <a:picLocks noGrp="1" noChangeAspect="1"/>
          </p:cNvPicPr>
          <p:nvPr>
            <p:ph sz="quarter" idx="4"/>
          </p:nvPr>
        </p:nvPicPr>
        <p:blipFill>
          <a:blip r:embed="rId3"/>
          <a:stretch>
            <a:fillRect/>
          </a:stretch>
        </p:blipFill>
        <p:spPr>
          <a:xfrm>
            <a:off x="2879482" y="5138342"/>
            <a:ext cx="3894098" cy="3158815"/>
          </a:xfrm>
        </p:spPr>
      </p:pic>
      <p:sp>
        <p:nvSpPr>
          <p:cNvPr id="18" name="Content Placeholder 8">
            <a:extLst>
              <a:ext uri="{FF2B5EF4-FFF2-40B4-BE49-F238E27FC236}">
                <a16:creationId xmlns:a16="http://schemas.microsoft.com/office/drawing/2014/main" id="{673DAA04-2008-6C96-3B9E-C34715F6FBB4}"/>
              </a:ext>
            </a:extLst>
          </p:cNvPr>
          <p:cNvSpPr txBox="1">
            <a:spLocks/>
          </p:cNvSpPr>
          <p:nvPr/>
        </p:nvSpPr>
        <p:spPr>
          <a:xfrm>
            <a:off x="9165205" y="3313771"/>
            <a:ext cx="7736681" cy="5440076"/>
          </a:xfrm>
          <a:prstGeom prst="rect">
            <a:avLst/>
          </a:prstGeom>
        </p:spPr>
        <p:txBody>
          <a:bodyPr vert="horz" lIns="91440" tIns="45720" rIns="91440" bIns="45720" rtlCol="0" anchor="t">
            <a:normAutofit/>
          </a:bodyPr>
          <a:lstStyle>
            <a:lvl1pPr marL="342900" indent="-342900" algn="l" defTabSz="1371600" rtl="0" eaLnBrk="1" latinLnBrk="0" hangingPunct="1">
              <a:lnSpc>
                <a:spcPct val="110000"/>
              </a:lnSpc>
              <a:spcBef>
                <a:spcPts val="0"/>
              </a:spcBef>
              <a:buFont typeface="Arial" panose="020B0604020202020204" pitchFamily="34" charset="0"/>
              <a:buChar char="•"/>
              <a:defRPr sz="2600" kern="1200">
                <a:solidFill>
                  <a:srgbClr val="2F3D4C"/>
                </a:solidFill>
                <a:latin typeface="+mn-lt"/>
                <a:ea typeface="+mn-ea"/>
                <a:cs typeface="+mn-cs"/>
              </a:defRPr>
            </a:lvl1pPr>
            <a:lvl2pPr marL="1028700" indent="-342900" algn="l" defTabSz="1371600" rtl="0" eaLnBrk="1" latinLnBrk="0" hangingPunct="1">
              <a:lnSpc>
                <a:spcPct val="110000"/>
              </a:lnSpc>
              <a:spcBef>
                <a:spcPts val="0"/>
              </a:spcBef>
              <a:buFont typeface="Arial" panose="020B0604020202020204" pitchFamily="34" charset="0"/>
              <a:buChar char="•"/>
              <a:defRPr sz="2600" kern="1200">
                <a:solidFill>
                  <a:srgbClr val="2F3D4C"/>
                </a:solidFill>
                <a:latin typeface="+mn-lt"/>
                <a:ea typeface="+mn-ea"/>
                <a:cs typeface="+mn-cs"/>
              </a:defRPr>
            </a:lvl2pPr>
            <a:lvl3pPr marL="1714500" indent="-342900" algn="l" defTabSz="1371600" rtl="0" eaLnBrk="1" latinLnBrk="0" hangingPunct="1">
              <a:lnSpc>
                <a:spcPct val="110000"/>
              </a:lnSpc>
              <a:spcBef>
                <a:spcPts val="0"/>
              </a:spcBef>
              <a:buFont typeface="Arial" panose="020B0604020202020204" pitchFamily="34" charset="0"/>
              <a:buChar char="•"/>
              <a:defRPr sz="2600" kern="1200">
                <a:solidFill>
                  <a:srgbClr val="2F3D4C"/>
                </a:solidFill>
                <a:latin typeface="+mn-lt"/>
                <a:ea typeface="+mn-ea"/>
                <a:cs typeface="+mn-cs"/>
              </a:defRPr>
            </a:lvl3pPr>
            <a:lvl4pPr marL="2400300" indent="-342900" algn="l" defTabSz="1371600" rtl="0" eaLnBrk="1" latinLnBrk="0" hangingPunct="1">
              <a:lnSpc>
                <a:spcPct val="110000"/>
              </a:lnSpc>
              <a:spcBef>
                <a:spcPts val="0"/>
              </a:spcBef>
              <a:buFont typeface="Arial" panose="020B0604020202020204" pitchFamily="34" charset="0"/>
              <a:buChar char="•"/>
              <a:defRPr sz="2600" kern="1200">
                <a:solidFill>
                  <a:srgbClr val="2F3D4C"/>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en-US" dirty="0">
                <a:ea typeface="+mn-lt"/>
                <a:cs typeface="+mn-lt"/>
                <a:hlinkClick r:id="rId4"/>
              </a:rPr>
              <a:t>https://www.fns.usda.gov/cn/written-codes-conduct-and-performance-employees-engaged-award-and-administration-contracts</a:t>
            </a:r>
            <a:endParaRPr lang="en-US" dirty="0">
              <a:ea typeface="+mn-lt"/>
              <a:cs typeface="+mn-lt"/>
            </a:endParaRPr>
          </a:p>
          <a:p>
            <a:pPr marL="0" indent="0">
              <a:buNone/>
            </a:pPr>
            <a:endParaRPr lang="en-US" dirty="0"/>
          </a:p>
        </p:txBody>
      </p:sp>
      <p:pic>
        <p:nvPicPr>
          <p:cNvPr id="3" name="Picture 2" descr="A person holding a pencil">
            <a:extLst>
              <a:ext uri="{FF2B5EF4-FFF2-40B4-BE49-F238E27FC236}">
                <a16:creationId xmlns:a16="http://schemas.microsoft.com/office/drawing/2014/main" id="{ACAFBA35-0863-967E-F93E-1D85B706C895}"/>
              </a:ext>
            </a:extLst>
          </p:cNvPr>
          <p:cNvPicPr>
            <a:picLocks noChangeAspect="1"/>
          </p:cNvPicPr>
          <p:nvPr/>
        </p:nvPicPr>
        <p:blipFill>
          <a:blip r:embed="rId5"/>
          <a:stretch>
            <a:fillRect/>
          </a:stretch>
        </p:blipFill>
        <p:spPr>
          <a:xfrm>
            <a:off x="10737463" y="5136647"/>
            <a:ext cx="4591050" cy="3609975"/>
          </a:xfrm>
          <a:prstGeom prst="rect">
            <a:avLst/>
          </a:prstGeom>
        </p:spPr>
      </p:pic>
    </p:spTree>
    <p:extLst>
      <p:ext uri="{BB962C8B-B14F-4D97-AF65-F5344CB8AC3E}">
        <p14:creationId xmlns:p14="http://schemas.microsoft.com/office/powerpoint/2010/main" val="2066958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48690-218A-8871-5157-E6B259FE0C0C}"/>
              </a:ext>
            </a:extLst>
          </p:cNvPr>
          <p:cNvSpPr>
            <a:spLocks noGrp="1"/>
          </p:cNvSpPr>
          <p:nvPr>
            <p:ph type="title"/>
          </p:nvPr>
        </p:nvSpPr>
        <p:spPr/>
        <p:txBody>
          <a:bodyPr/>
          <a:lstStyle/>
          <a:p>
            <a:r>
              <a:rPr lang="en-US" dirty="0"/>
              <a:t>ICN Training </a:t>
            </a:r>
          </a:p>
        </p:txBody>
      </p:sp>
      <p:sp>
        <p:nvSpPr>
          <p:cNvPr id="4" name="Content Placeholder 3">
            <a:extLst>
              <a:ext uri="{FF2B5EF4-FFF2-40B4-BE49-F238E27FC236}">
                <a16:creationId xmlns:a16="http://schemas.microsoft.com/office/drawing/2014/main" id="{4F1674D1-4EA4-C1B7-F0EE-9E1CE02BE6A3}"/>
              </a:ext>
            </a:extLst>
          </p:cNvPr>
          <p:cNvSpPr>
            <a:spLocks noGrp="1"/>
          </p:cNvSpPr>
          <p:nvPr>
            <p:ph idx="1"/>
          </p:nvPr>
        </p:nvSpPr>
        <p:spPr/>
        <p:txBody>
          <a:bodyPr vert="horz" lIns="91440" tIns="45720" rIns="91440" bIns="45720" rtlCol="0" anchor="t">
            <a:normAutofit/>
          </a:bodyPr>
          <a:lstStyle/>
          <a:p>
            <a:r>
              <a:rPr lang="en-US" dirty="0">
                <a:ea typeface="+mn-lt"/>
                <a:cs typeface="+mn-lt"/>
                <a:hlinkClick r:id="rId2"/>
              </a:rPr>
              <a:t>https://theicn.docebosaas.com/learn/external-ecommerce;view=none;redirectURL=?ctldoc-catalog-0=se-procurement</a:t>
            </a:r>
            <a:endParaRPr lang="en-US" dirty="0">
              <a:ea typeface="+mn-lt"/>
              <a:cs typeface="+mn-lt"/>
            </a:endParaRPr>
          </a:p>
          <a:p>
            <a:endParaRPr lang="en-US" dirty="0"/>
          </a:p>
        </p:txBody>
      </p:sp>
      <p:pic>
        <p:nvPicPr>
          <p:cNvPr id="8" name="Picture 7" descr="A screenshot of a cellphone">
            <a:extLst>
              <a:ext uri="{FF2B5EF4-FFF2-40B4-BE49-F238E27FC236}">
                <a16:creationId xmlns:a16="http://schemas.microsoft.com/office/drawing/2014/main" id="{DBC23525-D882-8600-CB72-5CBE1A260D3F}"/>
              </a:ext>
            </a:extLst>
          </p:cNvPr>
          <p:cNvPicPr>
            <a:picLocks noChangeAspect="1"/>
          </p:cNvPicPr>
          <p:nvPr/>
        </p:nvPicPr>
        <p:blipFill>
          <a:blip r:embed="rId3"/>
          <a:stretch>
            <a:fillRect/>
          </a:stretch>
        </p:blipFill>
        <p:spPr>
          <a:xfrm>
            <a:off x="1497981" y="3803379"/>
            <a:ext cx="3276600" cy="4352925"/>
          </a:xfrm>
          <a:prstGeom prst="rect">
            <a:avLst/>
          </a:prstGeom>
        </p:spPr>
      </p:pic>
      <p:pic>
        <p:nvPicPr>
          <p:cNvPr id="9" name="Picture 8" descr="A screenshot of a social media post">
            <a:extLst>
              <a:ext uri="{FF2B5EF4-FFF2-40B4-BE49-F238E27FC236}">
                <a16:creationId xmlns:a16="http://schemas.microsoft.com/office/drawing/2014/main" id="{AE7C19AF-8C1C-E221-CF0F-0CE420B13F9E}"/>
              </a:ext>
            </a:extLst>
          </p:cNvPr>
          <p:cNvPicPr>
            <a:picLocks noChangeAspect="1"/>
          </p:cNvPicPr>
          <p:nvPr/>
        </p:nvPicPr>
        <p:blipFill>
          <a:blip r:embed="rId4"/>
          <a:stretch>
            <a:fillRect/>
          </a:stretch>
        </p:blipFill>
        <p:spPr>
          <a:xfrm>
            <a:off x="7553325" y="3799313"/>
            <a:ext cx="3181350" cy="4305300"/>
          </a:xfrm>
          <a:prstGeom prst="rect">
            <a:avLst/>
          </a:prstGeom>
        </p:spPr>
      </p:pic>
      <p:pic>
        <p:nvPicPr>
          <p:cNvPr id="10" name="Picture 9" descr="A calculator and pen on a graph">
            <a:extLst>
              <a:ext uri="{FF2B5EF4-FFF2-40B4-BE49-F238E27FC236}">
                <a16:creationId xmlns:a16="http://schemas.microsoft.com/office/drawing/2014/main" id="{F03FF899-F877-A2D9-9986-290A37C86E42}"/>
              </a:ext>
            </a:extLst>
          </p:cNvPr>
          <p:cNvPicPr>
            <a:picLocks noChangeAspect="1"/>
          </p:cNvPicPr>
          <p:nvPr/>
        </p:nvPicPr>
        <p:blipFill>
          <a:blip r:embed="rId5"/>
          <a:stretch>
            <a:fillRect/>
          </a:stretch>
        </p:blipFill>
        <p:spPr>
          <a:xfrm>
            <a:off x="12923566" y="3817318"/>
            <a:ext cx="3257550" cy="4352925"/>
          </a:xfrm>
          <a:prstGeom prst="rect">
            <a:avLst/>
          </a:prstGeom>
        </p:spPr>
      </p:pic>
      <p:pic>
        <p:nvPicPr>
          <p:cNvPr id="7" name="Picture 6" descr="A close-up of a logo">
            <a:extLst>
              <a:ext uri="{FF2B5EF4-FFF2-40B4-BE49-F238E27FC236}">
                <a16:creationId xmlns:a16="http://schemas.microsoft.com/office/drawing/2014/main" id="{F744592A-2931-E414-35C2-4BCA74CA6012}"/>
              </a:ext>
            </a:extLst>
          </p:cNvPr>
          <p:cNvPicPr>
            <a:picLocks noChangeAspect="1"/>
          </p:cNvPicPr>
          <p:nvPr/>
        </p:nvPicPr>
        <p:blipFill>
          <a:blip r:embed="rId6"/>
          <a:srcRect l="3037" t="16842" r="2955" b="15789"/>
          <a:stretch/>
        </p:blipFill>
        <p:spPr>
          <a:xfrm>
            <a:off x="7537982" y="8551707"/>
            <a:ext cx="3214580" cy="891942"/>
          </a:xfrm>
          <a:prstGeom prst="rect">
            <a:avLst/>
          </a:prstGeom>
        </p:spPr>
      </p:pic>
    </p:spTree>
    <p:extLst>
      <p:ext uri="{BB962C8B-B14F-4D97-AF65-F5344CB8AC3E}">
        <p14:creationId xmlns:p14="http://schemas.microsoft.com/office/powerpoint/2010/main" val="20169644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59D9B-E76E-3CA3-6804-18AC9E864C0C}"/>
              </a:ext>
            </a:extLst>
          </p:cNvPr>
          <p:cNvSpPr>
            <a:spLocks noGrp="1"/>
          </p:cNvSpPr>
          <p:nvPr>
            <p:ph type="title"/>
          </p:nvPr>
        </p:nvSpPr>
        <p:spPr/>
        <p:txBody>
          <a:bodyPr/>
          <a:lstStyle/>
          <a:p>
            <a:pPr algn="ctr"/>
            <a:r>
              <a:rPr lang="en-US" dirty="0"/>
              <a:t>Questions</a:t>
            </a:r>
          </a:p>
        </p:txBody>
      </p:sp>
      <p:pic>
        <p:nvPicPr>
          <p:cNvPr id="5" name="Content Placeholder 4" descr="A blue circle with a white question mark in it">
            <a:extLst>
              <a:ext uri="{FF2B5EF4-FFF2-40B4-BE49-F238E27FC236}">
                <a16:creationId xmlns:a16="http://schemas.microsoft.com/office/drawing/2014/main" id="{E0FF8D03-3EDA-E61D-C9DF-959B87C077F3}"/>
              </a:ext>
            </a:extLst>
          </p:cNvPr>
          <p:cNvPicPr>
            <a:picLocks noGrp="1" noChangeAspect="1"/>
          </p:cNvPicPr>
          <p:nvPr>
            <p:ph idx="1"/>
          </p:nvPr>
        </p:nvPicPr>
        <p:blipFill>
          <a:blip r:embed="rId2"/>
          <a:stretch>
            <a:fillRect/>
          </a:stretch>
        </p:blipFill>
        <p:spPr>
          <a:xfrm>
            <a:off x="6996113" y="2774156"/>
            <a:ext cx="4295775" cy="4419600"/>
          </a:xfrm>
        </p:spPr>
      </p:pic>
    </p:spTree>
    <p:extLst>
      <p:ext uri="{BB962C8B-B14F-4D97-AF65-F5344CB8AC3E}">
        <p14:creationId xmlns:p14="http://schemas.microsoft.com/office/powerpoint/2010/main" val="2245968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297B8-CE99-A262-D47F-5CF0D466DBBD}"/>
              </a:ext>
            </a:extLst>
          </p:cNvPr>
          <p:cNvSpPr>
            <a:spLocks noGrp="1"/>
          </p:cNvSpPr>
          <p:nvPr>
            <p:ph type="title"/>
          </p:nvPr>
        </p:nvSpPr>
        <p:spPr/>
        <p:txBody>
          <a:bodyPr/>
          <a:lstStyle/>
          <a:p>
            <a:r>
              <a:rPr lang="en-US" b="1" dirty="0">
                <a:latin typeface="Open Sans" panose="020B0606030504020204" pitchFamily="34" charset="0"/>
                <a:ea typeface="Open Sans" panose="020B0606030504020204" pitchFamily="34" charset="0"/>
                <a:cs typeface="Open Sans" panose="020B0606030504020204" pitchFamily="34" charset="0"/>
              </a:rPr>
              <a:t>NSLP Terms</a:t>
            </a:r>
          </a:p>
        </p:txBody>
      </p:sp>
      <p:sp>
        <p:nvSpPr>
          <p:cNvPr id="3" name="Content Placeholder 2">
            <a:extLst>
              <a:ext uri="{FF2B5EF4-FFF2-40B4-BE49-F238E27FC236}">
                <a16:creationId xmlns:a16="http://schemas.microsoft.com/office/drawing/2014/main" id="{69C2B03F-4B52-15EC-5A65-7390FC461833}"/>
              </a:ext>
            </a:extLst>
          </p:cNvPr>
          <p:cNvSpPr>
            <a:spLocks noGrp="1"/>
          </p:cNvSpPr>
          <p:nvPr>
            <p:ph idx="1"/>
          </p:nvPr>
        </p:nvSpPr>
        <p:spPr/>
        <p:txBody>
          <a:bodyPr>
            <a:normAutofit/>
          </a:bodyPr>
          <a:lstStyle/>
          <a:p>
            <a:r>
              <a:rPr lang="en-US" b="1" dirty="0"/>
              <a:t>LOCAL EDUCATIONAL AGENCY (LEA)- </a:t>
            </a:r>
            <a:r>
              <a:rPr lang="en-US" dirty="0"/>
              <a:t>A public board of education or other public or private nonprofit authority legally constituted within a state for either administrative control or direction of, or to perform a service function for, public or private nonprofit elementary schools or secondary schools in a city, county, township, school district, or other political subdivision of a state.</a:t>
            </a:r>
          </a:p>
          <a:p>
            <a:r>
              <a:rPr lang="en-US" b="1" dirty="0"/>
              <a:t>SCHOOL FOOD AUTHORITY (SFA)- </a:t>
            </a:r>
            <a:r>
              <a:rPr lang="en-US" dirty="0"/>
              <a:t>The governing body responsible for the administration of one or more schools, and has the legal authority to operate the program therein or be otherwise approved by FNS to operate the program. </a:t>
            </a:r>
          </a:p>
          <a:p>
            <a:r>
              <a:rPr lang="en-US" b="1" dirty="0"/>
              <a:t>SCHOOL NUTRITION PROGRAM DIRECTOR- </a:t>
            </a:r>
            <a:r>
              <a:rPr lang="en-US" dirty="0"/>
              <a:t>The individual directly responsible for the management of the day-to-day operations of school food service of a participating school under the jurisdiction of the SFA. </a:t>
            </a:r>
          </a:p>
        </p:txBody>
      </p:sp>
    </p:spTree>
    <p:extLst>
      <p:ext uri="{BB962C8B-B14F-4D97-AF65-F5344CB8AC3E}">
        <p14:creationId xmlns:p14="http://schemas.microsoft.com/office/powerpoint/2010/main" val="2279454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B114C-3C2A-72E3-7482-ECBD08588496}"/>
              </a:ext>
            </a:extLst>
          </p:cNvPr>
          <p:cNvSpPr>
            <a:spLocks noGrp="1"/>
          </p:cNvSpPr>
          <p:nvPr>
            <p:ph type="title"/>
          </p:nvPr>
        </p:nvSpPr>
        <p:spPr/>
        <p:txBody>
          <a:bodyPr>
            <a:normAutofit fontScale="90000"/>
          </a:bodyPr>
          <a:lstStyle/>
          <a:p>
            <a:r>
              <a:rPr lang="en-US" b="1" dirty="0">
                <a:latin typeface="Open Sans" panose="020B0606030504020204" pitchFamily="34" charset="0"/>
                <a:ea typeface="Open Sans" panose="020B0606030504020204" pitchFamily="34" charset="0"/>
                <a:cs typeface="Open Sans" panose="020B0606030504020204" pitchFamily="34" charset="0"/>
              </a:rPr>
              <a:t>The SFA’s responsibilities include:</a:t>
            </a:r>
            <a:br>
              <a:rPr lang="en-US" dirty="0"/>
            </a:br>
            <a:endParaRPr lang="en-US" dirty="0"/>
          </a:p>
        </p:txBody>
      </p:sp>
      <p:graphicFrame>
        <p:nvGraphicFramePr>
          <p:cNvPr id="5" name="Content Placeholder 2" descr="List of SFA responsibilities ">
            <a:extLst>
              <a:ext uri="{FF2B5EF4-FFF2-40B4-BE49-F238E27FC236}">
                <a16:creationId xmlns:a16="http://schemas.microsoft.com/office/drawing/2014/main" id="{1DAF4CCC-7DF4-EF9C-BBFE-4DE4AC269E82}"/>
              </a:ext>
            </a:extLst>
          </p:cNvPr>
          <p:cNvGraphicFramePr>
            <a:graphicFrameLocks noGrp="1"/>
          </p:cNvGraphicFramePr>
          <p:nvPr>
            <p:ph idx="1"/>
            <p:extLst>
              <p:ext uri="{D42A27DB-BD31-4B8C-83A1-F6EECF244321}">
                <p14:modId xmlns:p14="http://schemas.microsoft.com/office/powerpoint/2010/main" val="980123234"/>
              </p:ext>
            </p:extLst>
          </p:nvPr>
        </p:nvGraphicFramePr>
        <p:xfrm>
          <a:off x="1257300" y="2738438"/>
          <a:ext cx="15773400" cy="6527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4111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A2A77-E95D-23F0-73BA-BB7D8D98080A}"/>
              </a:ext>
            </a:extLst>
          </p:cNvPr>
          <p:cNvSpPr>
            <a:spLocks noGrp="1"/>
          </p:cNvSpPr>
          <p:nvPr>
            <p:ph type="title"/>
          </p:nvPr>
        </p:nvSpPr>
        <p:spPr/>
        <p:txBody>
          <a:bodyPr/>
          <a:lstStyle/>
          <a:p>
            <a:r>
              <a:rPr lang="en-US" b="1" dirty="0">
                <a:latin typeface="Open Sans" panose="020B0606030504020204" pitchFamily="34" charset="0"/>
                <a:ea typeface="Open Sans" panose="020B0606030504020204" pitchFamily="34" charset="0"/>
                <a:cs typeface="Open Sans" panose="020B0606030504020204" pitchFamily="34" charset="0"/>
              </a:rPr>
              <a:t>Meal Pattern Requirements</a:t>
            </a:r>
          </a:p>
        </p:txBody>
      </p:sp>
      <p:sp>
        <p:nvSpPr>
          <p:cNvPr id="4" name="Content Placeholder 3">
            <a:extLst>
              <a:ext uri="{FF2B5EF4-FFF2-40B4-BE49-F238E27FC236}">
                <a16:creationId xmlns:a16="http://schemas.microsoft.com/office/drawing/2014/main" id="{85AD2D6A-4322-396D-0310-3B90587EB249}"/>
              </a:ext>
            </a:extLst>
          </p:cNvPr>
          <p:cNvSpPr>
            <a:spLocks noGrp="1"/>
          </p:cNvSpPr>
          <p:nvPr>
            <p:ph sz="half" idx="1"/>
          </p:nvPr>
        </p:nvSpPr>
        <p:spPr/>
        <p:txBody>
          <a:bodyPr/>
          <a:lstStyle/>
          <a:p>
            <a:pPr marL="0" indent="0">
              <a:buNone/>
            </a:pPr>
            <a:r>
              <a:rPr lang="en-US" dirty="0"/>
              <a:t>School lunches must meet meal pattern and nutrition standards based on the latest Dietary Guidelines for Americans. The meal pattern dietary specifications set specific calorie limits to ensure age-appropriate meals for grades K-5, 6-8, and 9-12. There are specific requirements for Breakfast, Lunch and Afterschool Snack.</a:t>
            </a:r>
          </a:p>
        </p:txBody>
      </p:sp>
      <p:pic>
        <p:nvPicPr>
          <p:cNvPr id="7" name="Content Placeholder 6" descr="Image of lunch meal pattern">
            <a:extLst>
              <a:ext uri="{FF2B5EF4-FFF2-40B4-BE49-F238E27FC236}">
                <a16:creationId xmlns:a16="http://schemas.microsoft.com/office/drawing/2014/main" id="{95458271-52F7-4C03-ECD3-DF5A74C36BCD}"/>
              </a:ext>
            </a:extLst>
          </p:cNvPr>
          <p:cNvPicPr>
            <a:picLocks noGrp="1" noChangeAspect="1"/>
          </p:cNvPicPr>
          <p:nvPr>
            <p:ph sz="half" idx="2"/>
          </p:nvPr>
        </p:nvPicPr>
        <p:blipFill>
          <a:blip r:embed="rId2"/>
          <a:stretch>
            <a:fillRect/>
          </a:stretch>
        </p:blipFill>
        <p:spPr>
          <a:xfrm>
            <a:off x="9258300" y="3026315"/>
            <a:ext cx="7772400" cy="5951252"/>
          </a:xfrm>
        </p:spPr>
      </p:pic>
    </p:spTree>
    <p:extLst>
      <p:ext uri="{BB962C8B-B14F-4D97-AF65-F5344CB8AC3E}">
        <p14:creationId xmlns:p14="http://schemas.microsoft.com/office/powerpoint/2010/main" val="3194759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xfrm>
            <a:off x="914400" y="3594437"/>
            <a:ext cx="16459200" cy="101566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effectLst/>
                <a:uLnTx/>
                <a:uFillTx/>
                <a:latin typeface="Aptos" panose="020B0004020202020204" pitchFamily="34" charset="0"/>
                <a:ea typeface="+mn-ea"/>
                <a:cs typeface="+mn-cs"/>
              </a:rPr>
              <a:t>Accountability &amp; Responsibility </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normAutofit/>
          </a:bodyPr>
          <a:lstStyle/>
          <a:p>
            <a:r>
              <a:rPr lang="en-US" sz="6000" b="0" dirty="0"/>
              <a:t>-Everyone Plays an Important Part-</a:t>
            </a:r>
          </a:p>
        </p:txBody>
      </p:sp>
    </p:spTree>
    <p:extLst>
      <p:ext uri="{BB962C8B-B14F-4D97-AF65-F5344CB8AC3E}">
        <p14:creationId xmlns:p14="http://schemas.microsoft.com/office/powerpoint/2010/main" val="3872578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6FF09A-967F-ECEF-4D18-FD0FD3A7EFA8}"/>
              </a:ext>
            </a:extLst>
          </p:cNvPr>
          <p:cNvSpPr>
            <a:spLocks noGrp="1"/>
          </p:cNvSpPr>
          <p:nvPr>
            <p:ph type="title"/>
          </p:nvPr>
        </p:nvSpPr>
        <p:spPr/>
        <p:txBody>
          <a:bodyPr/>
          <a:lstStyle/>
          <a:p>
            <a:r>
              <a:rPr lang="en-US" dirty="0"/>
              <a:t>Flow of Accountability and Responsibility </a:t>
            </a:r>
          </a:p>
        </p:txBody>
      </p:sp>
      <p:sp>
        <p:nvSpPr>
          <p:cNvPr id="8" name="Content Placeholder 7">
            <a:extLst>
              <a:ext uri="{FF2B5EF4-FFF2-40B4-BE49-F238E27FC236}">
                <a16:creationId xmlns:a16="http://schemas.microsoft.com/office/drawing/2014/main" id="{4C25F950-0EBA-11F0-6C60-95F9C22C1438}"/>
              </a:ext>
            </a:extLst>
          </p:cNvPr>
          <p:cNvSpPr>
            <a:spLocks noGrp="1"/>
          </p:cNvSpPr>
          <p:nvPr>
            <p:ph sz="half" idx="1"/>
          </p:nvPr>
        </p:nvSpPr>
        <p:spPr/>
        <p:txBody>
          <a:bodyPr/>
          <a:lstStyle/>
          <a:p>
            <a:pPr marL="0" indent="0" algn="ctr">
              <a:buNone/>
            </a:pPr>
            <a:r>
              <a:rPr lang="en-US" b="1" dirty="0"/>
              <a:t>State Agency</a:t>
            </a:r>
          </a:p>
          <a:p>
            <a:pPr marL="0" indent="0" algn="ctr">
              <a:buNone/>
            </a:pPr>
            <a:endParaRPr lang="en-US" dirty="0"/>
          </a:p>
          <a:p>
            <a:pPr marL="0" indent="0">
              <a:buNone/>
            </a:pPr>
            <a:r>
              <a:rPr lang="en-US" sz="2400" dirty="0"/>
              <a:t>Transfers Authority to SFA and Sponsors </a:t>
            </a:r>
          </a:p>
        </p:txBody>
      </p:sp>
      <p:pic>
        <p:nvPicPr>
          <p:cNvPr id="18" name="Picture 17" descr="A cartoon of a person">
            <a:extLst>
              <a:ext uri="{FF2B5EF4-FFF2-40B4-BE49-F238E27FC236}">
                <a16:creationId xmlns:a16="http://schemas.microsoft.com/office/drawing/2014/main" id="{8D9D9F88-52D7-7265-B97E-5EB95DD5EEE9}"/>
              </a:ext>
            </a:extLst>
          </p:cNvPr>
          <p:cNvPicPr>
            <a:picLocks noChangeAspect="1"/>
          </p:cNvPicPr>
          <p:nvPr/>
        </p:nvPicPr>
        <p:blipFill>
          <a:blip r:embed="rId3"/>
          <a:stretch>
            <a:fillRect/>
          </a:stretch>
        </p:blipFill>
        <p:spPr>
          <a:xfrm>
            <a:off x="914400" y="4977100"/>
            <a:ext cx="3758756" cy="4052600"/>
          </a:xfrm>
          <a:prstGeom prst="rect">
            <a:avLst/>
          </a:prstGeom>
        </p:spPr>
      </p:pic>
      <p:pic>
        <p:nvPicPr>
          <p:cNvPr id="30" name="Picture 29" descr="A yellow arrow pointing to the right">
            <a:extLst>
              <a:ext uri="{FF2B5EF4-FFF2-40B4-BE49-F238E27FC236}">
                <a16:creationId xmlns:a16="http://schemas.microsoft.com/office/drawing/2014/main" id="{4B3EC0B5-B3CB-38F7-B849-0ECEF7AD0808}"/>
              </a:ext>
            </a:extLst>
          </p:cNvPr>
          <p:cNvPicPr>
            <a:picLocks noChangeAspect="1"/>
          </p:cNvPicPr>
          <p:nvPr/>
        </p:nvPicPr>
        <p:blipFill>
          <a:blip r:embed="rId4"/>
          <a:stretch>
            <a:fillRect/>
          </a:stretch>
        </p:blipFill>
        <p:spPr>
          <a:xfrm>
            <a:off x="5426089" y="2352584"/>
            <a:ext cx="1121092" cy="956360"/>
          </a:xfrm>
          <a:prstGeom prst="rect">
            <a:avLst/>
          </a:prstGeom>
        </p:spPr>
      </p:pic>
      <p:sp>
        <p:nvSpPr>
          <p:cNvPr id="10" name="Content Placeholder 9">
            <a:extLst>
              <a:ext uri="{FF2B5EF4-FFF2-40B4-BE49-F238E27FC236}">
                <a16:creationId xmlns:a16="http://schemas.microsoft.com/office/drawing/2014/main" id="{B8753668-BBFE-F7E9-FDDF-32D14C8B56A6}"/>
              </a:ext>
            </a:extLst>
          </p:cNvPr>
          <p:cNvSpPr>
            <a:spLocks noGrp="1"/>
          </p:cNvSpPr>
          <p:nvPr>
            <p:ph sz="half" idx="13"/>
          </p:nvPr>
        </p:nvSpPr>
        <p:spPr/>
        <p:txBody>
          <a:bodyPr/>
          <a:lstStyle/>
          <a:p>
            <a:pPr marL="0" indent="0" algn="ctr">
              <a:buNone/>
            </a:pPr>
            <a:r>
              <a:rPr lang="en-US" b="1" dirty="0"/>
              <a:t>SFAs and Sponsors</a:t>
            </a:r>
          </a:p>
          <a:p>
            <a:pPr marL="0" indent="0" algn="ctr">
              <a:buNone/>
            </a:pPr>
            <a:endParaRPr lang="en-US" dirty="0"/>
          </a:p>
          <a:p>
            <a:pPr marL="0" indent="0" algn="ctr">
              <a:buNone/>
            </a:pPr>
            <a:r>
              <a:rPr lang="en-US" sz="2400" dirty="0"/>
              <a:t>Is accountable to the State Agency and delegates responsibilities to staff  </a:t>
            </a:r>
            <a:r>
              <a:rPr lang="en-US" dirty="0"/>
              <a:t> </a:t>
            </a:r>
          </a:p>
        </p:txBody>
      </p:sp>
      <p:pic>
        <p:nvPicPr>
          <p:cNvPr id="20" name="Picture 19" descr="A cartoon of a person with a cloud">
            <a:extLst>
              <a:ext uri="{FF2B5EF4-FFF2-40B4-BE49-F238E27FC236}">
                <a16:creationId xmlns:a16="http://schemas.microsoft.com/office/drawing/2014/main" id="{2B731DD8-456C-A242-EF66-444F6D323062}"/>
              </a:ext>
            </a:extLst>
          </p:cNvPr>
          <p:cNvPicPr>
            <a:picLocks noChangeAspect="1"/>
          </p:cNvPicPr>
          <p:nvPr/>
        </p:nvPicPr>
        <p:blipFill>
          <a:blip r:embed="rId5"/>
          <a:stretch>
            <a:fillRect/>
          </a:stretch>
        </p:blipFill>
        <p:spPr>
          <a:xfrm>
            <a:off x="4876800" y="4593462"/>
            <a:ext cx="3856704" cy="4407662"/>
          </a:xfrm>
          <a:prstGeom prst="rect">
            <a:avLst/>
          </a:prstGeom>
        </p:spPr>
      </p:pic>
      <p:pic>
        <p:nvPicPr>
          <p:cNvPr id="24" name="Picture 23" descr="A cartoon of a person pointing at a cloud">
            <a:extLst>
              <a:ext uri="{FF2B5EF4-FFF2-40B4-BE49-F238E27FC236}">
                <a16:creationId xmlns:a16="http://schemas.microsoft.com/office/drawing/2014/main" id="{4FF92A87-478D-BC15-0591-93ED0645FF64}"/>
              </a:ext>
            </a:extLst>
          </p:cNvPr>
          <p:cNvPicPr>
            <a:picLocks noChangeAspect="1"/>
          </p:cNvPicPr>
          <p:nvPr/>
        </p:nvPicPr>
        <p:blipFill rotWithShape="1">
          <a:blip r:embed="rId6"/>
          <a:srcRect l="5752"/>
          <a:stretch/>
        </p:blipFill>
        <p:spPr>
          <a:xfrm>
            <a:off x="8534400" y="4367601"/>
            <a:ext cx="4419538" cy="4481123"/>
          </a:xfrm>
          <a:prstGeom prst="rect">
            <a:avLst/>
          </a:prstGeom>
        </p:spPr>
      </p:pic>
      <p:pic>
        <p:nvPicPr>
          <p:cNvPr id="32" name="Picture 31" descr="A yellow arrow pointing to the right">
            <a:extLst>
              <a:ext uri="{FF2B5EF4-FFF2-40B4-BE49-F238E27FC236}">
                <a16:creationId xmlns:a16="http://schemas.microsoft.com/office/drawing/2014/main" id="{2E63FE74-B08D-E489-62AF-7EF4F8F9CBF4}"/>
              </a:ext>
            </a:extLst>
          </p:cNvPr>
          <p:cNvPicPr>
            <a:picLocks noChangeAspect="1"/>
          </p:cNvPicPr>
          <p:nvPr/>
        </p:nvPicPr>
        <p:blipFill>
          <a:blip r:embed="rId4"/>
          <a:stretch>
            <a:fillRect/>
          </a:stretch>
        </p:blipFill>
        <p:spPr>
          <a:xfrm>
            <a:off x="11299508" y="2352584"/>
            <a:ext cx="1121092" cy="956360"/>
          </a:xfrm>
          <a:prstGeom prst="rect">
            <a:avLst/>
          </a:prstGeom>
        </p:spPr>
      </p:pic>
      <p:sp>
        <p:nvSpPr>
          <p:cNvPr id="9" name="Content Placeholder 8">
            <a:extLst>
              <a:ext uri="{FF2B5EF4-FFF2-40B4-BE49-F238E27FC236}">
                <a16:creationId xmlns:a16="http://schemas.microsoft.com/office/drawing/2014/main" id="{1A629A89-62F2-999A-B36F-04F36B8D201C}"/>
              </a:ext>
            </a:extLst>
          </p:cNvPr>
          <p:cNvSpPr>
            <a:spLocks noGrp="1"/>
          </p:cNvSpPr>
          <p:nvPr>
            <p:ph sz="half" idx="2"/>
          </p:nvPr>
        </p:nvSpPr>
        <p:spPr/>
        <p:txBody>
          <a:bodyPr/>
          <a:lstStyle/>
          <a:p>
            <a:pPr marL="0" indent="0" algn="ctr">
              <a:buNone/>
            </a:pPr>
            <a:r>
              <a:rPr lang="en-US" b="1" dirty="0"/>
              <a:t>SFA’s and Sponsor’s Staff</a:t>
            </a:r>
          </a:p>
          <a:p>
            <a:pPr marL="0" indent="0" algn="ctr">
              <a:buNone/>
            </a:pPr>
            <a:endParaRPr lang="en-US" dirty="0"/>
          </a:p>
          <a:p>
            <a:pPr marL="0" indent="0" algn="ctr">
              <a:buNone/>
            </a:pPr>
            <a:r>
              <a:rPr lang="en-US" sz="2400" dirty="0"/>
              <a:t>Completes delegated tasks</a:t>
            </a:r>
          </a:p>
          <a:p>
            <a:pPr marL="0" indent="0" algn="ctr">
              <a:buNone/>
            </a:pPr>
            <a:endParaRPr lang="en-US" dirty="0"/>
          </a:p>
        </p:txBody>
      </p:sp>
      <p:pic>
        <p:nvPicPr>
          <p:cNvPr id="26" name="Picture 25" descr="A group of people standing together">
            <a:extLst>
              <a:ext uri="{FF2B5EF4-FFF2-40B4-BE49-F238E27FC236}">
                <a16:creationId xmlns:a16="http://schemas.microsoft.com/office/drawing/2014/main" id="{219A2025-A5C8-E4E5-6D8A-5A9AD1A963B0}"/>
              </a:ext>
            </a:extLst>
          </p:cNvPr>
          <p:cNvPicPr>
            <a:picLocks noChangeAspect="1"/>
          </p:cNvPicPr>
          <p:nvPr/>
        </p:nvPicPr>
        <p:blipFill>
          <a:blip r:embed="rId7"/>
          <a:stretch>
            <a:fillRect/>
          </a:stretch>
        </p:blipFill>
        <p:spPr>
          <a:xfrm>
            <a:off x="12954000" y="5009742"/>
            <a:ext cx="3848369" cy="3991382"/>
          </a:xfrm>
          <a:prstGeom prst="rect">
            <a:avLst/>
          </a:prstGeom>
        </p:spPr>
      </p:pic>
    </p:spTree>
    <p:extLst>
      <p:ext uri="{BB962C8B-B14F-4D97-AF65-F5344CB8AC3E}">
        <p14:creationId xmlns:p14="http://schemas.microsoft.com/office/powerpoint/2010/main" val="3360532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B6B53E-AC3D-07A1-1112-85BC66623D78}"/>
              </a:ext>
            </a:extLst>
          </p:cNvPr>
          <p:cNvSpPr>
            <a:spLocks noGrp="1"/>
          </p:cNvSpPr>
          <p:nvPr>
            <p:ph type="title"/>
          </p:nvPr>
        </p:nvSpPr>
        <p:spPr/>
        <p:txBody>
          <a:bodyPr/>
          <a:lstStyle/>
          <a:p>
            <a:r>
              <a:rPr lang="en-US" i="0" dirty="0">
                <a:effectLst/>
                <a:highlight>
                  <a:srgbClr val="FFFFFF"/>
                </a:highlight>
              </a:rPr>
              <a:t>Ignorantia Juris </a:t>
            </a:r>
            <a:r>
              <a:rPr lang="en-US" dirty="0">
                <a:highlight>
                  <a:srgbClr val="FFFFFF"/>
                </a:highlight>
              </a:rPr>
              <a:t>N</a:t>
            </a:r>
            <a:r>
              <a:rPr lang="en-US" i="0" dirty="0">
                <a:effectLst/>
                <a:highlight>
                  <a:srgbClr val="FFFFFF"/>
                </a:highlight>
              </a:rPr>
              <a:t>on </a:t>
            </a:r>
            <a:r>
              <a:rPr lang="en-US" dirty="0">
                <a:highlight>
                  <a:srgbClr val="FFFFFF"/>
                </a:highlight>
              </a:rPr>
              <a:t>E</a:t>
            </a:r>
            <a:r>
              <a:rPr lang="en-US" i="0" dirty="0">
                <a:effectLst/>
                <a:highlight>
                  <a:srgbClr val="FFFFFF"/>
                </a:highlight>
              </a:rPr>
              <a:t>xcusat</a:t>
            </a:r>
            <a:endParaRPr lang="en-US" dirty="0"/>
          </a:p>
        </p:txBody>
      </p:sp>
      <p:sp>
        <p:nvSpPr>
          <p:cNvPr id="6" name="Content Placeholder 5">
            <a:extLst>
              <a:ext uri="{FF2B5EF4-FFF2-40B4-BE49-F238E27FC236}">
                <a16:creationId xmlns:a16="http://schemas.microsoft.com/office/drawing/2014/main" id="{21A9B294-C277-A24E-F187-A1CDEB6EEFD1}"/>
              </a:ext>
            </a:extLst>
          </p:cNvPr>
          <p:cNvSpPr>
            <a:spLocks noGrp="1"/>
          </p:cNvSpPr>
          <p:nvPr>
            <p:ph idx="1"/>
          </p:nvPr>
        </p:nvSpPr>
        <p:spPr/>
        <p:txBody>
          <a:bodyPr>
            <a:noAutofit/>
          </a:bodyPr>
          <a:lstStyle/>
          <a:p>
            <a:r>
              <a:rPr lang="en-US" sz="3600" dirty="0"/>
              <a:t>Ignorance of the law is no excuse for noncompliance. Regardless of size, SFAs and Sponsors must review Federal and State law as it applies to procurement and child nutrition programs. </a:t>
            </a:r>
          </a:p>
          <a:p>
            <a:endParaRPr lang="en-US" sz="3600" dirty="0"/>
          </a:p>
          <a:p>
            <a:r>
              <a:rPr lang="en-US" sz="3600" dirty="0"/>
              <a:t>Because child nutrition programs are Federally funded, all SFAs and Sponsors must become familiar with program-specific rules. </a:t>
            </a:r>
          </a:p>
          <a:p>
            <a:endParaRPr lang="en-US" sz="3600" dirty="0"/>
          </a:p>
        </p:txBody>
      </p:sp>
      <p:pic>
        <p:nvPicPr>
          <p:cNvPr id="8" name="Picture 7" descr="A cartoon of a person with his hands spread out">
            <a:extLst>
              <a:ext uri="{FF2B5EF4-FFF2-40B4-BE49-F238E27FC236}">
                <a16:creationId xmlns:a16="http://schemas.microsoft.com/office/drawing/2014/main" id="{0DEA70AA-94F0-E807-B99C-003C90D935FA}"/>
              </a:ext>
            </a:extLst>
          </p:cNvPr>
          <p:cNvPicPr>
            <a:picLocks noChangeAspect="1"/>
          </p:cNvPicPr>
          <p:nvPr/>
        </p:nvPicPr>
        <p:blipFill rotWithShape="1">
          <a:blip r:embed="rId3"/>
          <a:srcRect t="16989" b="15597"/>
          <a:stretch/>
        </p:blipFill>
        <p:spPr>
          <a:xfrm>
            <a:off x="11645152" y="6148685"/>
            <a:ext cx="4415117" cy="3322810"/>
          </a:xfrm>
          <a:prstGeom prst="rect">
            <a:avLst/>
          </a:prstGeom>
        </p:spPr>
      </p:pic>
    </p:spTree>
    <p:extLst>
      <p:ext uri="{BB962C8B-B14F-4D97-AF65-F5344CB8AC3E}">
        <p14:creationId xmlns:p14="http://schemas.microsoft.com/office/powerpoint/2010/main" val="2717820188"/>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61562FE3AEF04CB8A36AFF9D32211C" ma:contentTypeVersion="4" ma:contentTypeDescription="Create a new document." ma:contentTypeScope="" ma:versionID="aafd7dda870d1b82ef8db5e6a9f77c86">
  <xsd:schema xmlns:xsd="http://www.w3.org/2001/XMLSchema" xmlns:xs="http://www.w3.org/2001/XMLSchema" xmlns:p="http://schemas.microsoft.com/office/2006/metadata/properties" xmlns:ns2="ca088fcf-6fec-42c4-8f8e-ab50f0b04539" targetNamespace="http://schemas.microsoft.com/office/2006/metadata/properties" ma:root="true" ma:fieldsID="d77788e86a682d3282d6fed609b7f936" ns2:_="">
    <xsd:import namespace="ca088fcf-6fec-42c4-8f8e-ab50f0b045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088fcf-6fec-42c4-8f8e-ab50f0b045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3C59F1-7938-4975-A5F2-F463DCE5257C}">
  <ds:schemaRefs>
    <ds:schemaRef ds:uri="ca088fcf-6fec-42c4-8f8e-ab50f0b045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61F1EA4-66D9-4565-9C1A-071E77BA8F0E}">
  <ds:schemaRefs>
    <ds:schemaRef ds:uri="http://schemas.microsoft.com/sharepoint/v3/contenttype/forms"/>
  </ds:schemaRefs>
</ds:datastoreItem>
</file>

<file path=customXml/itemProps3.xml><?xml version="1.0" encoding="utf-8"?>
<ds:datastoreItem xmlns:ds="http://schemas.openxmlformats.org/officeDocument/2006/customXml" ds:itemID="{E27CDF69-9BDC-4368-95AE-3538356A1B57}">
  <ds:schemaRefs>
    <ds:schemaRef ds:uri="http://schemas.microsoft.com/office/2006/metadata/properties"/>
    <ds:schemaRef ds:uri="http://purl.org/dc/terms/"/>
    <ds:schemaRef ds:uri="http://schemas.microsoft.com/office/infopath/2007/PartnerControls"/>
    <ds:schemaRef ds:uri="http://www.w3.org/XML/1998/namespace"/>
    <ds:schemaRef ds:uri="http://schemas.microsoft.com/office/2006/documentManagement/types"/>
    <ds:schemaRef ds:uri="http://purl.org/dc/dcmitype/"/>
    <ds:schemaRef ds:uri="http://schemas.openxmlformats.org/package/2006/metadata/core-properties"/>
    <ds:schemaRef ds:uri="ca088fcf-6fec-42c4-8f8e-ab50f0b04539"/>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SCDE PPT Template - Light - accessible version</Template>
  <TotalTime>200</TotalTime>
  <Words>2284</Words>
  <Application>Microsoft Office PowerPoint</Application>
  <PresentationFormat>Custom</PresentationFormat>
  <Paragraphs>285</Paragraphs>
  <Slides>34</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Aptos</vt:lpstr>
      <vt:lpstr>Open Sans</vt:lpstr>
      <vt:lpstr>Courier New</vt:lpstr>
      <vt:lpstr>Wingdings</vt:lpstr>
      <vt:lpstr>Arial</vt:lpstr>
      <vt:lpstr>Calibri</vt:lpstr>
      <vt:lpstr>1_Office Theme</vt:lpstr>
      <vt:lpstr>NSLP Overview and Procurement for Small SFAs </vt:lpstr>
      <vt:lpstr>Agenda</vt:lpstr>
      <vt:lpstr>NSLP Basics</vt:lpstr>
      <vt:lpstr>NSLP Terms</vt:lpstr>
      <vt:lpstr>The SFA’s responsibilities include: </vt:lpstr>
      <vt:lpstr>Meal Pattern Requirements</vt:lpstr>
      <vt:lpstr>Accountability &amp; Responsibility </vt:lpstr>
      <vt:lpstr>Flow of Accountability and Responsibility </vt:lpstr>
      <vt:lpstr>Ignorantia Juris Non Excusat</vt:lpstr>
      <vt:lpstr>Procurement &amp; Policy </vt:lpstr>
      <vt:lpstr>Are you required to have Written Procurement Policy?</vt:lpstr>
      <vt:lpstr>Procurement Plan </vt:lpstr>
      <vt:lpstr> What You Need to Know?</vt:lpstr>
      <vt:lpstr> What You Need to Know? Continued</vt:lpstr>
      <vt:lpstr>Finding Your Procurement Code </vt:lpstr>
      <vt:lpstr>Finding Your Procurement Code Continued </vt:lpstr>
      <vt:lpstr>Methods of Procurement </vt:lpstr>
      <vt:lpstr>Micro vs Small Purchases</vt:lpstr>
      <vt:lpstr>Common Findings for Micro Purchases</vt:lpstr>
      <vt:lpstr>Record Keeping</vt:lpstr>
      <vt:lpstr>Test Your Knowledge</vt:lpstr>
      <vt:lpstr>My charter school's yearly purchases for food are around $90,000. I have a vendor that I have been using for years. The vendor delivers and always has what I need. I do not have any type of contract with them and have not obtained other quotes. Am I procuring properly? </vt:lpstr>
      <vt:lpstr>A Food Service Director(FSD) needs to purchase milk for meal service and estimated the cost for the year to be $11,000. The FSD needs the milk delivered weekly because they do not have the capability to store large amounts. What procurement method should they use?  </vt:lpstr>
      <vt:lpstr>You buy groceries for your non-profit once a week. Your weekly purchases are around $350. You rotate purchases between Sam's Club, Food Lion, and Walmart. What procurement method are you using?   </vt:lpstr>
      <vt:lpstr>Key Points </vt:lpstr>
      <vt:lpstr>Next Steps 1</vt:lpstr>
      <vt:lpstr>Next Steps 2</vt:lpstr>
      <vt:lpstr>You Got This!</vt:lpstr>
      <vt:lpstr>Resources</vt:lpstr>
      <vt:lpstr>Federal and State Regulations</vt:lpstr>
      <vt:lpstr>Other Regulations</vt:lpstr>
      <vt:lpstr>ICN Training </vt:lpstr>
      <vt:lpstr>Questions</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Procurement for Small SFAs and Sponsors</dc:title>
  <dc:creator>Thomas, Tonza</dc:creator>
  <cp:lastModifiedBy>Thomas, Tonza</cp:lastModifiedBy>
  <cp:revision>355</cp:revision>
  <cp:lastPrinted>2024-09-04T15:53:42Z</cp:lastPrinted>
  <dcterms:created xsi:type="dcterms:W3CDTF">2024-08-28T16:00:22Z</dcterms:created>
  <dcterms:modified xsi:type="dcterms:W3CDTF">2025-10-03T18:00:09Z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0x010100EC61562FE3AEF04CB8A36AFF9D32211C</vt:lpwstr>
  </property>
</Properties>
</file>