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476" r:id="rId2"/>
    <p:sldId id="477" r:id="rId3"/>
    <p:sldId id="45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3F9F5-6F50-47BE-872D-6B5476BC5248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42F30-070F-4467-85E1-0CDAF602F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6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C90B6-558D-169C-65C8-A7385E1F0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58391D-A695-1641-80E6-EC706355A9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131922-710E-C046-FAFB-4ED94D53AE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59E8F-7E3C-4E9B-A051-A1D5898EE5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37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1F7C8-6E89-079D-D8D4-0B6F2B1E5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C93621-9BA9-F450-908D-14C2EFA0CD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E9AAEB-B4A2-DE0B-8E7D-48F138C71A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61EE0-533B-E7A1-EC0F-A68EC96A90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8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0AD4E-F576-1144-1C88-BA324FE44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3170C9-B539-A5FF-B07F-CB4E603E20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403549-8FFD-C46C-1E19-C9DED42552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5659F-E8B5-1B73-99C9-30A17A3B5E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5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3DA5C-91B9-D2BC-176B-203CF7455B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6A525B-2F90-7086-BF40-4F36BCDCD2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007C8-C35C-04AA-6333-FAB3F38AE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5DA62-F602-87AE-01EE-7217FC313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F94E7-6ED3-F76C-9699-E16229892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7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F4B2A-6F80-F977-A1E7-99EFCABCB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2CEBCA-56B0-3567-17EC-62AB657B2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E6284-6A8D-7AC9-568C-A53112D8E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9A16A-40EB-AEBD-9EBC-3DA3B3FA7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CDBB3-610B-06EF-A1CD-732756E4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324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92F192-F7E7-1836-1303-0BD108A335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C3B733-91C5-4E32-E0A3-D23DCA4190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1E4F0-7A0D-4C94-F5A6-ABA999C77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42A06-B07D-5C0E-6F57-17169F0CA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4D088-A0D3-B64F-8116-D982AFDB2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22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ine Item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5A24F8-E0C0-F79E-2D18-9ED0C519D5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5100285" y="564216"/>
            <a:ext cx="17743" cy="11582400"/>
          </a:xfrm>
          <a:prstGeom prst="rect">
            <a:avLst/>
          </a:prstGeom>
        </p:spPr>
      </p:pic>
      <p:pic>
        <p:nvPicPr>
          <p:cNvPr id="4" name="SCDE logo" descr="South Carolina Department of Education logo ">
            <a:extLst>
              <a:ext uri="{FF2B5EF4-FFF2-40B4-BE49-F238E27FC236}">
                <a16:creationId xmlns:a16="http://schemas.microsoft.com/office/drawing/2014/main" id="{31730557-317E-7F61-E7D8-F3F39A889C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3600" y="5885341"/>
            <a:ext cx="841775" cy="8361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2127786"/>
            <a:ext cx="10972800" cy="914400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5867" b="1">
                <a:solidFill>
                  <a:srgbClr val="2F3D4C"/>
                </a:solidFill>
              </a:defRPr>
            </a:lvl1pPr>
          </a:lstStyle>
          <a:p>
            <a:r>
              <a:rPr lang="en-US"/>
              <a:t>Agenda Item #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46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914446"/>
              <a:t>5/6/2026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46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46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914446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30407-92DB-6D23-E28D-5CA457DC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600" y="3450210"/>
            <a:ext cx="10972800" cy="125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0965D2-0741-DF84-33EC-57B9545B74D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333322" y="488028"/>
            <a:ext cx="1525357" cy="1524000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FC849E3-7EAC-09E6-DF91-24BB92C426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28800" y="3785556"/>
            <a:ext cx="8534400" cy="13589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1">
                <a:solidFill>
                  <a:srgbClr val="2F3D4C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23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2B691-8879-1C57-1A26-3498AD80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4C42A-4DEB-54E1-3133-0699E68EA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FEA68-18C3-9197-AE27-58FB8F054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C4313-BA64-0A28-940C-0E93E1029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8969B-7934-F014-A768-7D0E1528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63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7147C-1365-8CBA-AFFB-AA728B521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533749-C343-A442-8769-EF4850AEA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49DBC-934C-53C4-7C10-99A4ED53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D7A8A-6249-0B71-E98F-38A64FCC9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25B35-6EBA-54B6-99E8-85FFF3FCC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9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9769F-F79B-6EFE-D61A-C7E6083C1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7A187-DAA7-039E-27FD-68FBC04082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E98867-AC7B-EF5C-C92B-02F6C2DFB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1EFFE6-FE29-05AF-794D-0DA5F89E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0F077-DCD3-7AD1-42FD-C4703F5D5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01CAA-FF11-EF27-60EB-64925A916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09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905AD-4675-3092-B829-709B2118C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4F3A3-2E79-1258-8D78-B28F89EC3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EA5224-CC30-B299-3EB3-87E750CCF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824620-F11F-10C7-89D2-3F41A2D61C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7823B-99F5-867D-728F-0904E83B8B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21C418-DDC8-E2D0-97C7-9A7D3AB59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989128-E775-FF39-ADB9-AAD573E12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6C2BB6-C14C-2EF7-F778-5887CE6D3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5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0F037-A4F1-5DE3-3914-B6394E5F7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8E46F2-8998-12CF-9C24-100DB85AF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E3C88-BFD5-CD97-A9C7-98DEC3A4B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55F0CD-7B58-9FF0-E80B-DA7790FB2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8C9E6E-96CE-9C03-47EB-BD65FC4F4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08C867-6DA1-0D94-3A8B-D22D63AD6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F68B1-31D9-ED82-B647-0603BA81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96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64645-ACFD-DB41-BB3C-616B155AC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F0A64-404B-9A1C-4EB5-0DBC7F53F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4F558B-7863-459F-244D-1DB571CD5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925605-4B23-1BCD-59A0-8816D5282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6408DD-F7FF-C848-A578-6F3E6AF5A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17B437-52B3-229C-3A59-1F0B12CB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0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ADDF5-6F16-55AE-610C-C8A069A5A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51A003-79BA-EB1B-FED9-AE6F18E91D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3D4B44-9707-E5D9-42AA-6C43B26CD8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A330DF-7A09-D6F5-8235-A2E365EAD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E5861-E5D9-F4A1-4122-D08A3732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6DA51D-B25A-BA7E-7A68-DF29C2E91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3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05F112-69F9-1FDF-2482-E4628E979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020E1-6A2B-6AC9-B94B-F47EB4CCE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F1A836-8DDA-C079-372B-E292E8736C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EEFF69-DB26-46B5-B018-0A0207B29EF9}" type="datetimeFigureOut">
              <a:rPr lang="en-US" smtClean="0"/>
              <a:t>5/6/2026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CC90-3225-626A-E572-9F6A42EF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99079-A73D-874C-35FA-2E25B4DDE8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1428BE-DCB1-43FE-B4CE-79A8BC028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7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am10.safelinks.protection.outlook.com/?url=https%3A%2F%2Fed.sc.gov%2Fdata%2Finformation-systems%2Fpower-school%2Fsis-documents%2Fcredit-type-update-student-information-system-ps%2F&amp;data=05%7C02%7Cearoberts%40ed.sc.gov%7C6c59ae7738b944207ef208deab6f71d2%7C2704e2c529f54f7eb91cbd56f0685995%7C0%7C0%7C639136692375140246%7CUnknown%7CTWFpbGZsb3d8eyJFbXB0eU1hcGkiOnRydWUsIlYiOiIwLjAuMDAwMCIsIlAiOiJXaW4zMiIsIkFOIjoiTWFpbCIsIldUIjoyfQ%3D%3D%7C0%7C%7C%7C&amp;sdata=cNimvszZv2N5pV5isSzvThAX%2B2alyk5mLx1BZnXDJ6M%3D&amp;reserved=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c-satchel.commongoodlt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FC90C-AEF0-F304-D848-4FFC422BA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67000960-EC78-8C88-80AD-52C0017613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2526189"/>
            <a:ext cx="10972800" cy="180575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09630">
              <a:spcBef>
                <a:spcPts val="0"/>
              </a:spcBef>
              <a:defRPr/>
            </a:pPr>
            <a:r>
              <a:rPr lang="en-US" dirty="0">
                <a:latin typeface="Aptos"/>
                <a:ea typeface="+mn-ea"/>
                <a:cs typeface="+mn-cs"/>
              </a:rPr>
              <a:t>Dual Enrollment for HSSSI Update</a:t>
            </a:r>
          </a:p>
        </p:txBody>
      </p:sp>
    </p:spTree>
    <p:extLst>
      <p:ext uri="{BB962C8B-B14F-4D97-AF65-F5344CB8AC3E}">
        <p14:creationId xmlns:p14="http://schemas.microsoft.com/office/powerpoint/2010/main" val="2437999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D5F87-BEA1-8AC3-0292-4A72035A9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E4A827DF-5C8C-9EE6-E93D-95E63A31CF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2648" y="365125"/>
            <a:ext cx="10936224" cy="731520"/>
          </a:xfrm>
        </p:spPr>
        <p:txBody>
          <a:bodyPr rot="0" spcFirstLastPara="0" vertOverflow="overflow" horzOverflow="overflow" vert="horz" lIns="0" tIns="0" rIns="0" bIns="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defTabSz="609630">
              <a:spcBef>
                <a:spcPts val="0"/>
              </a:spcBef>
              <a:defRPr/>
            </a:pPr>
            <a:r>
              <a:rPr lang="en-US" b="1" dirty="0"/>
              <a:t>Dual Enrollment Credit Type for HSSSI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9CAAA2-4EDA-F943-18A3-E0EF7C94BE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200150"/>
            <a:ext cx="10936224" cy="5292725"/>
          </a:xfrm>
        </p:spPr>
        <p:txBody>
          <a:bodyPr vert="horz" lIns="60960" tIns="30480" rIns="60960" bIns="30480" rtlCol="0" anchor="t">
            <a:normAutofit fontScale="47500" lnSpcReduction="20000"/>
          </a:bodyPr>
          <a:lstStyle/>
          <a:p>
            <a:pPr marL="0" indent="0">
              <a:buNone/>
            </a:pPr>
            <a:endParaRPr lang="en-US" sz="1333" b="1" dirty="0"/>
          </a:p>
          <a:p>
            <a:pPr fontAlgn="base"/>
            <a:r>
              <a:rPr lang="en-US" sz="3800" dirty="0"/>
              <a:t>The </a:t>
            </a:r>
            <a:r>
              <a:rPr lang="en-US" sz="3800" b="1" dirty="0"/>
              <a:t>previously referenced</a:t>
            </a:r>
            <a:r>
              <a:rPr lang="en-US" sz="3800" dirty="0"/>
              <a:t> </a:t>
            </a:r>
            <a:r>
              <a:rPr lang="en-US" sz="3800" b="1" dirty="0"/>
              <a:t>LG value is no longer required.</a:t>
            </a:r>
            <a:r>
              <a:rPr lang="en-US" sz="3800" dirty="0"/>
              <a:t> Districts do not need to remove this value if it has already been used.</a:t>
            </a:r>
          </a:p>
          <a:p>
            <a:pPr fontAlgn="base"/>
            <a:r>
              <a:rPr lang="en-US" sz="3800" dirty="0"/>
              <a:t>Districts are advised that Credit Type at the student (</a:t>
            </a:r>
            <a:r>
              <a:rPr lang="en-US" sz="3800" dirty="0" err="1"/>
              <a:t>StoredGrades</a:t>
            </a:r>
            <a:r>
              <a:rPr lang="en-US" sz="3800" dirty="0"/>
              <a:t> F1/Y1) level, in combination with course number, will be used to identify </a:t>
            </a:r>
            <a:r>
              <a:rPr lang="en-US" sz="3800" b="1" dirty="0"/>
              <a:t>Dual Enrollment </a:t>
            </a:r>
            <a:r>
              <a:rPr lang="en-US" sz="3800" dirty="0"/>
              <a:t>courses that count toward the On‑Track‑to‑Graduate metric for the South Carolina School Report Cards; note that Credit Type will </a:t>
            </a:r>
            <a:r>
              <a:rPr lang="en-US" sz="3800" b="1" dirty="0"/>
              <a:t>not</a:t>
            </a:r>
            <a:r>
              <a:rPr lang="en-US" sz="3800" dirty="0"/>
              <a:t> be used as a general identifier for other course types within this metric.</a:t>
            </a:r>
          </a:p>
          <a:p>
            <a:pPr fontAlgn="base"/>
            <a:r>
              <a:rPr lang="en-US" sz="3800" dirty="0"/>
              <a:t>The same Credit Type coding requirements from last school year remain in place and are clarified here:</a:t>
            </a:r>
            <a:br>
              <a:rPr lang="en-US" sz="3800" dirty="0"/>
            </a:br>
            <a:r>
              <a:rPr lang="en-US" sz="3800" dirty="0">
                <a:hlinkClick r:id="rId3" tooltip="Original URL: https://ed.sc.gov/data/information-systems/power-school/sis-documents/credit-type-update-student-information-system-ps/. Click or tap if you trust this link."/>
              </a:rPr>
              <a:t>https://ed.sc.gov/data/information-systems/power-school/sis-documents/credit-type-update-student-information-system-ps/</a:t>
            </a:r>
            <a:endParaRPr lang="en-US" sz="3800" dirty="0"/>
          </a:p>
          <a:p>
            <a:pPr lvl="1" fontAlgn="base"/>
            <a:r>
              <a:rPr lang="en-US" sz="3400" b="1" dirty="0"/>
              <a:t>Example: </a:t>
            </a:r>
            <a:r>
              <a:rPr lang="en-US" sz="3400" dirty="0"/>
              <a:t>A Dual Enrollment English 101 course should be coded with </a:t>
            </a:r>
            <a:r>
              <a:rPr lang="en-US" sz="3400" b="1" dirty="0"/>
              <a:t>HS, A</a:t>
            </a:r>
            <a:r>
              <a:rPr lang="en-US" sz="3400" dirty="0"/>
              <a:t> for Credit Type in order to count toward the English credit requirement. Regardless of other items/codes in the field (such as X), as long as HS and A in this case are included, the course will be looked at for inclusion in the On-Track metric. </a:t>
            </a:r>
          </a:p>
          <a:p>
            <a:pPr lvl="1" fontAlgn="base"/>
            <a:r>
              <a:rPr lang="en-US" sz="3400" dirty="0"/>
              <a:t>Note that if it were a math course, HS and C would need to be present.</a:t>
            </a:r>
          </a:p>
          <a:p>
            <a:pPr fontAlgn="base"/>
            <a:r>
              <a:rPr lang="en-US" sz="3800" dirty="0"/>
              <a:t>It is especially important that districts </a:t>
            </a:r>
            <a:r>
              <a:rPr lang="en-US" sz="3800" b="1" dirty="0"/>
              <a:t>accurately code Credit Type at the student level for Dual Enrollment courses</a:t>
            </a:r>
            <a:r>
              <a:rPr lang="en-US" sz="3800" dirty="0"/>
              <a:t>, particularly in </a:t>
            </a:r>
            <a:r>
              <a:rPr lang="en-US" sz="3800" b="1" dirty="0"/>
              <a:t>English and Mathematics</a:t>
            </a:r>
            <a:r>
              <a:rPr lang="en-US" sz="3800" dirty="0"/>
              <a:t>, as these directly impact On‑Track‑to‑Graduate determinations. Incorrect coding may result in eligible coursework not being recognized.</a:t>
            </a:r>
          </a:p>
          <a:p>
            <a:pPr fontAlgn="base"/>
            <a:r>
              <a:rPr lang="en-US" sz="3800" dirty="0"/>
              <a:t>Please review current practices to ensure Dual Enrollment courses intended to satisfy graduation requirements are coded with the appropriate subject Credit Type in </a:t>
            </a:r>
            <a:r>
              <a:rPr lang="en-US" sz="3800" dirty="0" err="1"/>
              <a:t>StoredGrades</a:t>
            </a:r>
            <a:r>
              <a:rPr lang="en-US" sz="3800" dirty="0"/>
              <a:t> and aligned to the correct course numbers. Accurate coding will ensure students receive proper credit and that district performance is correctly reflected in School Report Card calculations.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146849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287EB2-40B1-60AF-E200-70E70318A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C06CF761-E4B4-BAF3-4658-193D3C7DD35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2648" y="365125"/>
            <a:ext cx="10936224" cy="731520"/>
          </a:xfrm>
        </p:spPr>
        <p:txBody>
          <a:bodyPr rot="0" spcFirstLastPara="0" vertOverflow="overflow" horzOverflow="overflow" vert="horz" lIns="0" tIns="0" rIns="0" bIns="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defTabSz="609630">
              <a:spcBef>
                <a:spcPts val="0"/>
              </a:spcBef>
              <a:defRPr/>
            </a:pPr>
            <a:r>
              <a:rPr lang="en-US" b="1" dirty="0"/>
              <a:t>Dual Enrollment Credit Type Notes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D47C73-514C-266D-2698-C7CF6CC9A2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648" y="1335750"/>
            <a:ext cx="10936224" cy="5157125"/>
          </a:xfrm>
        </p:spPr>
        <p:txBody>
          <a:bodyPr vert="horz" lIns="60960" tIns="30480" rIns="60960" bIns="30480" rtlCol="0" anchor="t">
            <a:normAutofit/>
          </a:bodyPr>
          <a:lstStyle/>
          <a:p>
            <a:pPr marL="0" indent="0">
              <a:buNone/>
            </a:pPr>
            <a:endParaRPr lang="en-US" sz="1333" b="1" dirty="0"/>
          </a:p>
          <a:p>
            <a:pPr>
              <a:spcAft>
                <a:spcPts val="400"/>
              </a:spcAft>
            </a:pPr>
            <a:r>
              <a:rPr lang="en-US" sz="2133" b="1" dirty="0"/>
              <a:t>Dual enrollment </a:t>
            </a:r>
            <a:r>
              <a:rPr lang="en-US" sz="2133" dirty="0"/>
              <a:t>courses treated as subject-matter graduation credit, i.e., English and math, are decided at the local level and are marked with A and C credit types, respectively</a:t>
            </a:r>
          </a:p>
          <a:p>
            <a:pPr>
              <a:spcAft>
                <a:spcPts val="400"/>
              </a:spcAft>
            </a:pPr>
            <a:r>
              <a:rPr lang="en-US" sz="2133" dirty="0">
                <a:hlinkClick r:id="rId3"/>
              </a:rPr>
              <a:t>Satchel</a:t>
            </a:r>
            <a:r>
              <a:rPr lang="en-US" sz="2133" dirty="0"/>
              <a:t> only displays the SCED subject (English Language Arts, Mathematics) for dual enrollment courses; it does not display credit type </a:t>
            </a:r>
          </a:p>
          <a:p>
            <a:pPr>
              <a:spcAft>
                <a:spcPts val="400"/>
              </a:spcAft>
            </a:pPr>
            <a:r>
              <a:rPr lang="en-US" sz="2133" dirty="0"/>
              <a:t>Credit types for dual enrollment courses vetted by the CTE Office for computer science and financial literacy are listed on the Item Cards</a:t>
            </a:r>
          </a:p>
          <a:p>
            <a:pPr>
              <a:spcAft>
                <a:spcPts val="400"/>
              </a:spcAft>
            </a:pPr>
            <a:r>
              <a:rPr lang="en-US" sz="2133" dirty="0">
                <a:latin typeface="Aptos"/>
                <a:cs typeface="Segoe UI"/>
              </a:rPr>
              <a:t>The </a:t>
            </a:r>
            <a:r>
              <a:rPr lang="en-US" sz="2133" b="1" dirty="0">
                <a:latin typeface="Aptos"/>
                <a:cs typeface="Segoe UI"/>
              </a:rPr>
              <a:t>correct credit type must be entered for transfer students </a:t>
            </a:r>
            <a:r>
              <a:rPr lang="en-US" sz="2133" dirty="0">
                <a:latin typeface="Aptos"/>
                <a:cs typeface="Segoe UI"/>
              </a:rPr>
              <a:t>whose dual enrollment courses fulfilled core graduation requirements at their previous school even if your district does not allow dual enrollment courses to fulfill them.</a:t>
            </a:r>
          </a:p>
          <a:p>
            <a:pPr>
              <a:spcAft>
                <a:spcPts val="400"/>
              </a:spcAft>
            </a:pPr>
            <a:r>
              <a:rPr lang="en-US" sz="2133" dirty="0"/>
              <a:t>School and district data will only be as accurate as what is entered in PowerSchool</a:t>
            </a:r>
          </a:p>
          <a:p>
            <a:pPr>
              <a:spcAft>
                <a:spcPts val="400"/>
              </a:spcAft>
            </a:pPr>
            <a:endParaRPr lang="en-US" sz="2400" dirty="0">
              <a:latin typeface="Aptos"/>
            </a:endParaRPr>
          </a:p>
          <a:p>
            <a:pPr>
              <a:spcAft>
                <a:spcPts val="400"/>
              </a:spcAft>
            </a:pPr>
            <a:endParaRPr lang="en-US" sz="2400" dirty="0"/>
          </a:p>
          <a:p>
            <a:pPr>
              <a:spcAft>
                <a:spcPts val="40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52854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</Words>
  <Application>Microsoft Office PowerPoint</Application>
  <PresentationFormat>Widescreen</PresentationFormat>
  <Paragraphs>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Dual Enrollment for HSSSI Update</vt:lpstr>
      <vt:lpstr>Dual Enrollment Credit Type for HSSSI</vt:lpstr>
      <vt:lpstr>Dual Enrollment Credit Type Notes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HSSSI Dual Enrollment Update</dc:title>
  <dc:creator/>
  <cp:lastModifiedBy/>
  <cp:revision>1</cp:revision>
  <dcterms:created xsi:type="dcterms:W3CDTF">2026-05-06T14:47:11Z</dcterms:created>
  <dcterms:modified xsi:type="dcterms:W3CDTF">2026-05-06T14:48:39Z</dcterms:modified>
</cp:coreProperties>
</file>