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15"/>
  </p:notesMasterIdLst>
  <p:handoutMasterIdLst>
    <p:handoutMasterId r:id="rId16"/>
  </p:handoutMasterIdLst>
  <p:sldIdLst>
    <p:sldId id="667" r:id="rId5"/>
    <p:sldId id="668" r:id="rId6"/>
    <p:sldId id="558" r:id="rId7"/>
    <p:sldId id="666" r:id="rId8"/>
    <p:sldId id="559" r:id="rId9"/>
    <p:sldId id="665" r:id="rId10"/>
    <p:sldId id="560" r:id="rId11"/>
    <p:sldId id="580" r:id="rId12"/>
    <p:sldId id="669" r:id="rId13"/>
    <p:sldId id="670" r:id="rId14"/>
  </p:sldIdLst>
  <p:sldSz cx="9144000" cy="6858000" type="screen4x3"/>
  <p:notesSz cx="6858000" cy="20002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Britt Wilkenfeld" initials="BW" lastIdx="6" clrIdx="6">
    <p:extLst>
      <p:ext uri="{19B8F6BF-5375-455C-9EA6-DF929625EA0E}">
        <p15:presenceInfo xmlns:p15="http://schemas.microsoft.com/office/powerpoint/2012/main" userId="S::bwilkenfeld@edanalytics.org::e13cb89b-f5d3-45a3-a36f-89e5257d164f" providerId="AD"/>
      </p:ext>
    </p:extLst>
  </p:cmAuthor>
  <p:cmAuthor id="1" name="Charlie Hartman" initials="CH" lastIdx="1" clrIdx="0">
    <p:extLst>
      <p:ext uri="{19B8F6BF-5375-455C-9EA6-DF929625EA0E}">
        <p15:presenceInfo xmlns:p15="http://schemas.microsoft.com/office/powerpoint/2012/main" userId="Charlie Hartman" providerId="None"/>
      </p:ext>
    </p:extLst>
  </p:cmAuthor>
  <p:cmAuthor id="2" name="Hannah Kang" initials="HK" lastIdx="78" clrIdx="1">
    <p:extLst>
      <p:ext uri="{19B8F6BF-5375-455C-9EA6-DF929625EA0E}">
        <p15:presenceInfo xmlns:p15="http://schemas.microsoft.com/office/powerpoint/2012/main" userId="Hannah Kang" providerId="None"/>
      </p:ext>
    </p:extLst>
  </p:cmAuthor>
  <p:cmAuthor id="3" name="Eric Cramer" initials="EC" lastIdx="8" clrIdx="2">
    <p:extLst>
      <p:ext uri="{19B8F6BF-5375-455C-9EA6-DF929625EA0E}">
        <p15:presenceInfo xmlns:p15="http://schemas.microsoft.com/office/powerpoint/2012/main" userId="Eric Cramer" providerId="None"/>
      </p:ext>
    </p:extLst>
  </p:cmAuthor>
  <p:cmAuthor id="4" name="Sean McLaughlin" initials="SM" lastIdx="32" clrIdx="3">
    <p:extLst>
      <p:ext uri="{19B8F6BF-5375-455C-9EA6-DF929625EA0E}">
        <p15:presenceInfo xmlns:p15="http://schemas.microsoft.com/office/powerpoint/2012/main" userId="Sean McLaughlin" providerId="None"/>
      </p:ext>
    </p:extLst>
  </p:cmAuthor>
  <p:cmAuthor id="5" name="Aldo Belmont" initials="AB" lastIdx="5" clrIdx="4">
    <p:extLst>
      <p:ext uri="{19B8F6BF-5375-455C-9EA6-DF929625EA0E}">
        <p15:presenceInfo xmlns:p15="http://schemas.microsoft.com/office/powerpoint/2012/main" userId="S::abelmont@edanalytics.org::cf30384a-665a-431d-8893-f28d20f2ee7a" providerId="AD"/>
      </p:ext>
    </p:extLst>
  </p:cmAuthor>
  <p:cmAuthor id="6" name="Sean McLaughlin" initials="SM [2]" lastIdx="9" clrIdx="5">
    <p:extLst>
      <p:ext uri="{19B8F6BF-5375-455C-9EA6-DF929625EA0E}">
        <p15:presenceInfo xmlns:p15="http://schemas.microsoft.com/office/powerpoint/2012/main" userId="S::spmclaughlin@edanalytics.org::a92555cc-4dc9-4686-8dea-2cf304bf7a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8B0"/>
    <a:srgbClr val="00D0B7"/>
    <a:srgbClr val="FF5511"/>
    <a:srgbClr val="FF672C"/>
    <a:srgbClr val="27CFC7"/>
    <a:srgbClr val="FFB453"/>
    <a:srgbClr val="C9FF86"/>
    <a:srgbClr val="39CC63"/>
    <a:srgbClr val="009E51"/>
    <a:srgbClr val="DD3B3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AE159E-A8F4-4D88-B4B5-82817A53252F}" v="4" dt="2019-09-25T16:27:31.087"/>
    <p1510:client id="{8BA104A8-9CE4-4C19-BAD5-6432BA23D47B}" v="4" dt="2019-09-25T18:00:09.324"/>
    <p1510:client id="{8CC5DD5D-E262-46CA-8C40-B6CD4955A897}" v="1" dt="2019-09-25T19:18:04.9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95" autoAdjust="0"/>
  </p:normalViewPr>
  <p:slideViewPr>
    <p:cSldViewPr snapToGrid="0">
      <p:cViewPr varScale="1">
        <p:scale>
          <a:sx n="107" d="100"/>
          <a:sy n="107" d="100"/>
        </p:scale>
        <p:origin x="936"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itt Wilkenfeld" userId="e13cb89b-f5d3-45a3-a36f-89e5257d164f" providerId="ADAL" clId="{0FAE159E-A8F4-4D88-B4B5-82817A53252F}"/>
    <pc:docChg chg="custSel modSld">
      <pc:chgData name="Britt Wilkenfeld" userId="e13cb89b-f5d3-45a3-a36f-89e5257d164f" providerId="ADAL" clId="{0FAE159E-A8F4-4D88-B4B5-82817A53252F}" dt="2019-09-26T15:44:11.944" v="23" actId="20577"/>
      <pc:docMkLst>
        <pc:docMk/>
      </pc:docMkLst>
      <pc:sldChg chg="delCm">
        <pc:chgData name="Britt Wilkenfeld" userId="e13cb89b-f5d3-45a3-a36f-89e5257d164f" providerId="ADAL" clId="{0FAE159E-A8F4-4D88-B4B5-82817A53252F}" dt="2019-09-25T19:57:01.422" v="0" actId="1592"/>
        <pc:sldMkLst>
          <pc:docMk/>
          <pc:sldMk cId="1378040279" sldId="580"/>
        </pc:sldMkLst>
      </pc:sldChg>
      <pc:sldChg chg="modSp">
        <pc:chgData name="Britt Wilkenfeld" userId="e13cb89b-f5d3-45a3-a36f-89e5257d164f" providerId="ADAL" clId="{0FAE159E-A8F4-4D88-B4B5-82817A53252F}" dt="2019-09-26T15:44:11.944" v="23" actId="20577"/>
        <pc:sldMkLst>
          <pc:docMk/>
          <pc:sldMk cId="1155572285" sldId="667"/>
        </pc:sldMkLst>
        <pc:spChg chg="mod">
          <ac:chgData name="Britt Wilkenfeld" userId="e13cb89b-f5d3-45a3-a36f-89e5257d164f" providerId="ADAL" clId="{0FAE159E-A8F4-4D88-B4B5-82817A53252F}" dt="2019-09-26T15:44:11.944" v="23" actId="20577"/>
          <ac:spMkLst>
            <pc:docMk/>
            <pc:sldMk cId="1155572285" sldId="667"/>
            <ac:spMk id="2" creationId="{120C6232-E402-4FD4-AB5D-A65D47112556}"/>
          </ac:spMkLst>
        </pc:spChg>
      </pc:sldChg>
    </pc:docChg>
  </pc:docChgLst>
  <pc:docChgLst>
    <pc:chgData name="Sean McLaughlin" userId="a92555cc-4dc9-4686-8dea-2cf304bf7a01" providerId="ADAL" clId="{8BA104A8-9CE4-4C19-BAD5-6432BA23D47B}"/>
    <pc:docChg chg="modSld">
      <pc:chgData name="Sean McLaughlin" userId="a92555cc-4dc9-4686-8dea-2cf304bf7a01" providerId="ADAL" clId="{8BA104A8-9CE4-4C19-BAD5-6432BA23D47B}" dt="2019-09-25T18:00:09.324" v="3"/>
      <pc:docMkLst>
        <pc:docMk/>
      </pc:docMkLst>
      <pc:sldChg chg="modAnim">
        <pc:chgData name="Sean McLaughlin" userId="a92555cc-4dc9-4686-8dea-2cf304bf7a01" providerId="ADAL" clId="{8BA104A8-9CE4-4C19-BAD5-6432BA23D47B}" dt="2019-09-25T17:59:26.449" v="2"/>
        <pc:sldMkLst>
          <pc:docMk/>
          <pc:sldMk cId="1052687056" sldId="669"/>
        </pc:sldMkLst>
      </pc:sldChg>
      <pc:sldChg chg="modAnim">
        <pc:chgData name="Sean McLaughlin" userId="a92555cc-4dc9-4686-8dea-2cf304bf7a01" providerId="ADAL" clId="{8BA104A8-9CE4-4C19-BAD5-6432BA23D47B}" dt="2019-09-25T18:00:09.324" v="3"/>
        <pc:sldMkLst>
          <pc:docMk/>
          <pc:sldMk cId="3296812945" sldId="670"/>
        </pc:sldMkLst>
      </pc:sldChg>
    </pc:docChg>
  </pc:docChgLst>
  <pc:docChgLst>
    <pc:chgData name="Britt Wilkenfeld" userId="e13cb89b-f5d3-45a3-a36f-89e5257d164f" providerId="ADAL" clId="{BFEE79CF-7D02-47FE-B247-089FE596F929}"/>
    <pc:docChg chg="custSel modSld">
      <pc:chgData name="Britt Wilkenfeld" userId="e13cb89b-f5d3-45a3-a36f-89e5257d164f" providerId="ADAL" clId="{BFEE79CF-7D02-47FE-B247-089FE596F929}" dt="2019-09-25T16:31:09.136" v="376" actId="20577"/>
      <pc:docMkLst>
        <pc:docMk/>
      </pc:docMkLst>
      <pc:sldChg chg="modNotesTx">
        <pc:chgData name="Britt Wilkenfeld" userId="e13cb89b-f5d3-45a3-a36f-89e5257d164f" providerId="ADAL" clId="{BFEE79CF-7D02-47FE-B247-089FE596F929}" dt="2019-09-25T16:21:50.919" v="56" actId="20577"/>
        <pc:sldMkLst>
          <pc:docMk/>
          <pc:sldMk cId="927404053" sldId="559"/>
        </pc:sldMkLst>
      </pc:sldChg>
      <pc:sldChg chg="modNotesTx">
        <pc:chgData name="Britt Wilkenfeld" userId="e13cb89b-f5d3-45a3-a36f-89e5257d164f" providerId="ADAL" clId="{BFEE79CF-7D02-47FE-B247-089FE596F929}" dt="2019-09-25T16:30:29.680" v="363" actId="20577"/>
        <pc:sldMkLst>
          <pc:docMk/>
          <pc:sldMk cId="1378040279" sldId="580"/>
        </pc:sldMkLst>
      </pc:sldChg>
      <pc:sldChg chg="modSp modNotesTx">
        <pc:chgData name="Britt Wilkenfeld" userId="e13cb89b-f5d3-45a3-a36f-89e5257d164f" providerId="ADAL" clId="{BFEE79CF-7D02-47FE-B247-089FE596F929}" dt="2019-09-25T16:23:52.033" v="59" actId="1076"/>
        <pc:sldMkLst>
          <pc:docMk/>
          <pc:sldMk cId="678713176" sldId="665"/>
        </pc:sldMkLst>
        <pc:picChg chg="mod">
          <ac:chgData name="Britt Wilkenfeld" userId="e13cb89b-f5d3-45a3-a36f-89e5257d164f" providerId="ADAL" clId="{BFEE79CF-7D02-47FE-B247-089FE596F929}" dt="2019-09-25T16:23:52.033" v="59" actId="1076"/>
          <ac:picMkLst>
            <pc:docMk/>
            <pc:sldMk cId="678713176" sldId="665"/>
            <ac:picMk id="88" creationId="{28FBD1F0-6366-4381-8A96-EB3C9C9635A1}"/>
          </ac:picMkLst>
        </pc:picChg>
      </pc:sldChg>
      <pc:sldChg chg="modNotesTx">
        <pc:chgData name="Britt Wilkenfeld" userId="e13cb89b-f5d3-45a3-a36f-89e5257d164f" providerId="ADAL" clId="{BFEE79CF-7D02-47FE-B247-089FE596F929}" dt="2019-09-25T16:21:14.083" v="47" actId="20577"/>
        <pc:sldMkLst>
          <pc:docMk/>
          <pc:sldMk cId="310167604" sldId="666"/>
        </pc:sldMkLst>
      </pc:sldChg>
      <pc:sldChg chg="modNotesTx">
        <pc:chgData name="Britt Wilkenfeld" userId="e13cb89b-f5d3-45a3-a36f-89e5257d164f" providerId="ADAL" clId="{BFEE79CF-7D02-47FE-B247-089FE596F929}" dt="2019-09-25T16:19:46.236" v="22" actId="20577"/>
        <pc:sldMkLst>
          <pc:docMk/>
          <pc:sldMk cId="1363636808" sldId="668"/>
        </pc:sldMkLst>
      </pc:sldChg>
      <pc:sldChg chg="modNotesTx">
        <pc:chgData name="Britt Wilkenfeld" userId="e13cb89b-f5d3-45a3-a36f-89e5257d164f" providerId="ADAL" clId="{BFEE79CF-7D02-47FE-B247-089FE596F929}" dt="2019-09-25T16:30:19.345" v="354" actId="20577"/>
        <pc:sldMkLst>
          <pc:docMk/>
          <pc:sldMk cId="1052687056" sldId="669"/>
        </pc:sldMkLst>
      </pc:sldChg>
      <pc:sldChg chg="modNotesTx">
        <pc:chgData name="Britt Wilkenfeld" userId="e13cb89b-f5d3-45a3-a36f-89e5257d164f" providerId="ADAL" clId="{BFEE79CF-7D02-47FE-B247-089FE596F929}" dt="2019-09-25T16:31:09.136" v="376" actId="20577"/>
        <pc:sldMkLst>
          <pc:docMk/>
          <pc:sldMk cId="3296812945" sldId="670"/>
        </pc:sldMkLst>
      </pc:sldChg>
    </pc:docChg>
  </pc:docChgLst>
  <pc:docChgLst>
    <pc:chgData name="Sean McLaughlin" userId="a92555cc-4dc9-4686-8dea-2cf304bf7a01" providerId="ADAL" clId="{8CC5DD5D-E262-46CA-8C40-B6CD4955A897}"/>
    <pc:docChg chg="modSld">
      <pc:chgData name="Sean McLaughlin" userId="a92555cc-4dc9-4686-8dea-2cf304bf7a01" providerId="ADAL" clId="{8CC5DD5D-E262-46CA-8C40-B6CD4955A897}" dt="2019-09-25T19:18:04.971" v="0"/>
      <pc:docMkLst>
        <pc:docMk/>
      </pc:docMkLst>
      <pc:sldChg chg="modAnim">
        <pc:chgData name="Sean McLaughlin" userId="a92555cc-4dc9-4686-8dea-2cf304bf7a01" providerId="ADAL" clId="{8CC5DD5D-E262-46CA-8C40-B6CD4955A897}" dt="2019-09-25T19:18:04.971" v="0"/>
        <pc:sldMkLst>
          <pc:docMk/>
          <pc:sldMk cId="1378040279" sldId="58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8B5038B0-81C6-4ECA-A5FA-0CE4A0DDF584}" type="datetimeFigureOut">
              <a:rPr lang="en-US" smtClean="0"/>
              <a:t>10/14/2019</a:t>
            </a:fld>
            <a:endParaRPr lang="en-US"/>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AC17A064-EC09-42A0-B18E-23166574F884}" type="slidenum">
              <a:rPr lang="en-US" smtClean="0"/>
              <a:t>‹#›</a:t>
            </a:fld>
            <a:endParaRPr lang="en-US"/>
          </a:p>
        </p:txBody>
      </p:sp>
    </p:spTree>
    <p:extLst>
      <p:ext uri="{BB962C8B-B14F-4D97-AF65-F5344CB8AC3E}">
        <p14:creationId xmlns:p14="http://schemas.microsoft.com/office/powerpoint/2010/main" val="338638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43343" cy="467071"/>
          </a:xfrm>
          <a:prstGeom prst="rect">
            <a:avLst/>
          </a:prstGeom>
        </p:spPr>
        <p:txBody>
          <a:bodyPr vert="horz" lIns="93317" tIns="46659" rIns="93317" bIns="46659" rtlCol="0"/>
          <a:lstStyle>
            <a:lvl1pPr algn="l">
              <a:defRPr sz="1300"/>
            </a:lvl1pPr>
          </a:lstStyle>
          <a:p>
            <a:endParaRPr lang="en-US"/>
          </a:p>
        </p:txBody>
      </p:sp>
      <p:sp>
        <p:nvSpPr>
          <p:cNvPr id="3" name="Date Placeholder 2"/>
          <p:cNvSpPr>
            <a:spLocks noGrp="1"/>
          </p:cNvSpPr>
          <p:nvPr>
            <p:ph type="dt" idx="1"/>
          </p:nvPr>
        </p:nvSpPr>
        <p:spPr>
          <a:xfrm>
            <a:off x="3978131" y="1"/>
            <a:ext cx="3043343" cy="467071"/>
          </a:xfrm>
          <a:prstGeom prst="rect">
            <a:avLst/>
          </a:prstGeom>
        </p:spPr>
        <p:txBody>
          <a:bodyPr vert="horz" lIns="93317" tIns="46659" rIns="93317" bIns="46659" rtlCol="0"/>
          <a:lstStyle>
            <a:lvl1pPr algn="r">
              <a:defRPr sz="1300"/>
            </a:lvl1pPr>
          </a:lstStyle>
          <a:p>
            <a:fld id="{71E76F69-10DD-4579-8422-632663F07571}" type="datetimeFigureOut">
              <a:rPr lang="en-US" smtClean="0"/>
              <a:pPr/>
              <a:t>10/14/2019</a:t>
            </a:fld>
            <a:endParaRPr lang="en-US"/>
          </a:p>
        </p:txBody>
      </p:sp>
      <p:sp>
        <p:nvSpPr>
          <p:cNvPr id="4" name="Slide Image Placeholder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3317" tIns="46659" rIns="93317" bIns="46659" rtlCol="0" anchor="ctr"/>
          <a:lstStyle/>
          <a:p>
            <a:endParaRPr lang="en-US"/>
          </a:p>
        </p:txBody>
      </p:sp>
      <p:sp>
        <p:nvSpPr>
          <p:cNvPr id="5" name="Notes Placeholder 4"/>
          <p:cNvSpPr>
            <a:spLocks noGrp="1"/>
          </p:cNvSpPr>
          <p:nvPr>
            <p:ph type="body" sz="quarter" idx="3"/>
          </p:nvPr>
        </p:nvSpPr>
        <p:spPr>
          <a:xfrm>
            <a:off x="702310" y="4480004"/>
            <a:ext cx="5618480" cy="3665459"/>
          </a:xfrm>
          <a:prstGeom prst="rect">
            <a:avLst/>
          </a:prstGeom>
        </p:spPr>
        <p:txBody>
          <a:bodyPr vert="horz" lIns="93317" tIns="46659" rIns="93317" bIns="4665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1"/>
            <a:ext cx="3043343" cy="467070"/>
          </a:xfrm>
          <a:prstGeom prst="rect">
            <a:avLst/>
          </a:prstGeom>
        </p:spPr>
        <p:txBody>
          <a:bodyPr vert="horz" lIns="93317" tIns="46659" rIns="93317" bIns="46659" rtlCol="0" anchor="b"/>
          <a:lstStyle>
            <a:lvl1pPr algn="l">
              <a:defRPr sz="1300"/>
            </a:lvl1pPr>
          </a:lstStyle>
          <a:p>
            <a:endParaRPr lang="en-US"/>
          </a:p>
        </p:txBody>
      </p:sp>
      <p:sp>
        <p:nvSpPr>
          <p:cNvPr id="7" name="Slide Number Placeholder 6"/>
          <p:cNvSpPr>
            <a:spLocks noGrp="1"/>
          </p:cNvSpPr>
          <p:nvPr>
            <p:ph type="sldNum" sz="quarter" idx="5"/>
          </p:nvPr>
        </p:nvSpPr>
        <p:spPr>
          <a:xfrm>
            <a:off x="3978131" y="8842031"/>
            <a:ext cx="3043343" cy="467070"/>
          </a:xfrm>
          <a:prstGeom prst="rect">
            <a:avLst/>
          </a:prstGeom>
        </p:spPr>
        <p:txBody>
          <a:bodyPr vert="horz" lIns="93317" tIns="46659" rIns="93317" bIns="46659" rtlCol="0" anchor="b"/>
          <a:lstStyle>
            <a:lvl1pPr algn="r">
              <a:defRPr sz="1300"/>
            </a:lvl1pPr>
          </a:lstStyle>
          <a:p>
            <a:fld id="{51771600-4CC4-4D25-96A9-7101011A7B19}" type="slidenum">
              <a:rPr lang="en-US" smtClean="0"/>
              <a:pPr/>
              <a:t>‹#›</a:t>
            </a:fld>
            <a:endParaRPr lang="en-US"/>
          </a:p>
        </p:txBody>
      </p:sp>
    </p:spTree>
    <p:extLst>
      <p:ext uri="{BB962C8B-B14F-4D97-AF65-F5344CB8AC3E}">
        <p14:creationId xmlns:p14="http://schemas.microsoft.com/office/powerpoint/2010/main" val="666521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Thank you for joining this session. We’ll be discussing how academic growth is calculated in the state of South Carolina.</a:t>
            </a:r>
          </a:p>
        </p:txBody>
      </p:sp>
      <p:sp>
        <p:nvSpPr>
          <p:cNvPr id="4" name="Slide Number Placeholder 3"/>
          <p:cNvSpPr>
            <a:spLocks noGrp="1"/>
          </p:cNvSpPr>
          <p:nvPr>
            <p:ph type="sldNum" sz="quarter" idx="5"/>
          </p:nvPr>
        </p:nvSpPr>
        <p:spPr/>
        <p:txBody>
          <a:bodyPr/>
          <a:lstStyle/>
          <a:p>
            <a:fld id="{51771600-4CC4-4D25-96A9-7101011A7B19}" type="slidenum">
              <a:rPr lang="en-US" smtClean="0"/>
              <a:pPr/>
              <a:t>1</a:t>
            </a:fld>
            <a:endParaRPr lang="en-US"/>
          </a:p>
        </p:txBody>
      </p:sp>
    </p:spTree>
    <p:extLst>
      <p:ext uri="{BB962C8B-B14F-4D97-AF65-F5344CB8AC3E}">
        <p14:creationId xmlns:p14="http://schemas.microsoft.com/office/powerpoint/2010/main" val="7728665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addition to the total number of points earned, the state also reports on the percentage of points earned. </a:t>
            </a:r>
          </a:p>
          <a:p>
            <a:endParaRPr lang="en-US"/>
          </a:p>
          <a:p>
            <a:r>
              <a:rPr lang="en-US"/>
              <a:t>[click]</a:t>
            </a:r>
          </a:p>
          <a:p>
            <a:endParaRPr lang="en-US"/>
          </a:p>
          <a:p>
            <a:r>
              <a:rPr lang="en-US"/>
              <a:t>The percentage of points earned out of 40 is reported for the averaged total, as well as the two components used to create the average – the growth for all students and the growth for the lowest performing 20% of students. </a:t>
            </a:r>
          </a:p>
          <a:p>
            <a:endParaRPr lang="en-US"/>
          </a:p>
          <a:p>
            <a:r>
              <a:rPr lang="en-US"/>
              <a:t>When possible, the state also reports these values for sub-groups of students.</a:t>
            </a:r>
          </a:p>
        </p:txBody>
      </p:sp>
      <p:sp>
        <p:nvSpPr>
          <p:cNvPr id="4" name="Slide Number Placeholder 3"/>
          <p:cNvSpPr>
            <a:spLocks noGrp="1"/>
          </p:cNvSpPr>
          <p:nvPr>
            <p:ph type="sldNum" sz="quarter" idx="5"/>
          </p:nvPr>
        </p:nvSpPr>
        <p:spPr/>
        <p:txBody>
          <a:bodyPr/>
          <a:lstStyle/>
          <a:p>
            <a:fld id="{51771600-4CC4-4D25-96A9-7101011A7B19}" type="slidenum">
              <a:rPr lang="en-US" smtClean="0"/>
              <a:pPr/>
              <a:t>10</a:t>
            </a:fld>
            <a:endParaRPr lang="en-US"/>
          </a:p>
        </p:txBody>
      </p:sp>
    </p:spTree>
    <p:extLst>
      <p:ext uri="{BB962C8B-B14F-4D97-AF65-F5344CB8AC3E}">
        <p14:creationId xmlns:p14="http://schemas.microsoft.com/office/powerpoint/2010/main" val="2887679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South Carolina has a new partner to create the state’s growth model as of the 2018-19 school year. Education Analytics, a non-profit organization out of Madison, Wisconsin, has years of experience developing growth models for state and district partners. </a:t>
            </a:r>
          </a:p>
          <a:p>
            <a:endParaRPr lang="en-US"/>
          </a:p>
          <a:p>
            <a:r>
              <a:rPr lang="en-US"/>
              <a:t>EA created the state’s growth model in conjunction with representatives from the state department of education and technical staff from South Carolina school districts. </a:t>
            </a:r>
          </a:p>
          <a:p>
            <a:endParaRPr lang="en-US"/>
          </a:p>
          <a:p>
            <a:r>
              <a:rPr lang="en-US"/>
              <a:t>School-level academic growth is calculated for grades 4 through 8 in mathematics and English Language Arts.</a:t>
            </a:r>
          </a:p>
          <a:p>
            <a:endParaRPr lang="en-US"/>
          </a:p>
          <a:p>
            <a:r>
              <a:rPr lang="en-US"/>
              <a:t>[click]</a:t>
            </a:r>
          </a:p>
          <a:p>
            <a:endParaRPr lang="en-US"/>
          </a:p>
          <a:p>
            <a:r>
              <a:rPr lang="en-US"/>
              <a:t>This presentation will explain the step by step process for calculating the growth model. </a:t>
            </a:r>
          </a:p>
          <a:p>
            <a:endParaRPr lang="en-US"/>
          </a:p>
          <a:p>
            <a:r>
              <a:rPr lang="en-US"/>
              <a:t>[click]</a:t>
            </a:r>
          </a:p>
          <a:p>
            <a:endParaRPr lang="en-US"/>
          </a:p>
          <a:p>
            <a:r>
              <a:rPr lang="en-US"/>
              <a:t>More detailed and technical explanations are available through other materials, which you will also have access to.</a:t>
            </a:r>
          </a:p>
        </p:txBody>
      </p:sp>
      <p:sp>
        <p:nvSpPr>
          <p:cNvPr id="4" name="Slide Number Placeholder 3"/>
          <p:cNvSpPr>
            <a:spLocks noGrp="1"/>
          </p:cNvSpPr>
          <p:nvPr>
            <p:ph type="sldNum" sz="quarter" idx="5"/>
          </p:nvPr>
        </p:nvSpPr>
        <p:spPr/>
        <p:txBody>
          <a:bodyPr/>
          <a:lstStyle/>
          <a:p>
            <a:fld id="{51771600-4CC4-4D25-96A9-7101011A7B19}" type="slidenum">
              <a:rPr lang="en-US" smtClean="0"/>
              <a:pPr/>
              <a:t>2</a:t>
            </a:fld>
            <a:endParaRPr lang="en-US"/>
          </a:p>
        </p:txBody>
      </p:sp>
    </p:spTree>
    <p:extLst>
      <p:ext uri="{BB962C8B-B14F-4D97-AF65-F5344CB8AC3E}">
        <p14:creationId xmlns:p14="http://schemas.microsoft.com/office/powerpoint/2010/main" val="3049375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300"/>
              <a:t>The first step in the process is data collection.</a:t>
            </a:r>
          </a:p>
          <a:p>
            <a:pPr lvl="0"/>
            <a:endParaRPr lang="en-US" sz="1300"/>
          </a:p>
          <a:p>
            <a:pPr lvl="0"/>
            <a:r>
              <a:rPr lang="en-US" sz="1300"/>
              <a:t>After SC READY testing is complete, EA receives student data from across the entire state of South Carolina.</a:t>
            </a:r>
          </a:p>
          <a:p>
            <a:pPr lvl="0"/>
            <a:endParaRPr lang="en-US" sz="1300"/>
          </a:p>
          <a:p>
            <a:pPr lvl="0"/>
            <a:r>
              <a:rPr lang="en-US" sz="1300"/>
              <a:t>[click]</a:t>
            </a:r>
          </a:p>
          <a:p>
            <a:pPr lvl="0"/>
            <a:endParaRPr lang="en-US" sz="1300"/>
          </a:p>
          <a:p>
            <a:pPr lvl="0"/>
            <a:r>
              <a:rPr lang="en-US" sz="1300"/>
              <a:t>EA analyzes the data to examine two things, one question is “how fast did students grow academically across the state?” The other is “were there patterns in how fast different students grew?”</a:t>
            </a:r>
          </a:p>
          <a:p>
            <a:pPr lvl="0"/>
            <a:endParaRPr lang="en-US" sz="1300"/>
          </a:p>
          <a:p>
            <a:pPr lvl="0"/>
            <a:r>
              <a:rPr lang="en-US" sz="1300"/>
              <a:t>The answers to these questions help us understand trends across the state that we’ll use in the next step.</a:t>
            </a:r>
          </a:p>
        </p:txBody>
      </p:sp>
      <p:sp>
        <p:nvSpPr>
          <p:cNvPr id="4" name="Slide Number Placeholder 3"/>
          <p:cNvSpPr>
            <a:spLocks noGrp="1"/>
          </p:cNvSpPr>
          <p:nvPr>
            <p:ph type="sldNum" sz="quarter" idx="10"/>
          </p:nvPr>
        </p:nvSpPr>
        <p:spPr/>
        <p:txBody>
          <a:bodyPr/>
          <a:lstStyle/>
          <a:p>
            <a:fld id="{51771600-4CC4-4D25-96A9-7101011A7B19}" type="slidenum">
              <a:rPr lang="en-US" smtClean="0"/>
              <a:pPr/>
              <a:t>3</a:t>
            </a:fld>
            <a:endParaRPr lang="en-US"/>
          </a:p>
        </p:txBody>
      </p:sp>
    </p:spTree>
    <p:extLst>
      <p:ext uri="{BB962C8B-B14F-4D97-AF65-F5344CB8AC3E}">
        <p14:creationId xmlns:p14="http://schemas.microsoft.com/office/powerpoint/2010/main" val="2944776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the second step, EA creates a target for each student.</a:t>
            </a:r>
          </a:p>
          <a:p>
            <a:endParaRPr lang="en-US"/>
          </a:p>
          <a:p>
            <a:r>
              <a:rPr lang="en-US"/>
              <a:t>The target is the state average growth of similar students, which is defined as students with the same test history in similarly achieving schools.</a:t>
            </a:r>
          </a:p>
          <a:p>
            <a:r>
              <a:rPr lang="en-US"/>
              <a:t>Think of this as the typical growth for a student like this one.</a:t>
            </a:r>
          </a:p>
          <a:p>
            <a:endParaRPr lang="en-US"/>
          </a:p>
          <a:p>
            <a:r>
              <a:rPr lang="en-US"/>
              <a:t>[click]</a:t>
            </a:r>
          </a:p>
          <a:p>
            <a:endParaRPr lang="en-US"/>
          </a:p>
          <a:p>
            <a:r>
              <a:rPr lang="en-US"/>
              <a:t>Here is an example student with their SC READY test score from the 2017-18 school year.</a:t>
            </a:r>
          </a:p>
          <a:p>
            <a:endParaRPr lang="en-US"/>
          </a:p>
          <a:p>
            <a:r>
              <a:rPr lang="en-US"/>
              <a:t>[click]</a:t>
            </a:r>
          </a:p>
          <a:p>
            <a:endParaRPr lang="en-US"/>
          </a:p>
          <a:p>
            <a:r>
              <a:rPr lang="en-US"/>
              <a:t>EA creates a target for this student </a:t>
            </a:r>
            <a:r>
              <a:rPr lang="en-US" sz="1200" kern="1200">
                <a:solidFill>
                  <a:schemeClr val="tx1"/>
                </a:solidFill>
                <a:effectLst/>
                <a:latin typeface="+mn-lt"/>
                <a:ea typeface="+mn-ea"/>
                <a:cs typeface="+mn-cs"/>
              </a:rPr>
              <a:t>based on the growth of students with similar SC READY scores in previous school years, as well as the average prior achievement in their school by grade and subject.</a:t>
            </a:r>
            <a:endParaRPr lang="en-US"/>
          </a:p>
          <a:p>
            <a:r>
              <a:rPr lang="en-US"/>
              <a:t>In this example case, the student’s target is to grow by 30 points on the SC READY in the 2018-19 school year.</a:t>
            </a:r>
          </a:p>
          <a:p>
            <a:endParaRPr lang="en-US"/>
          </a:p>
          <a:p>
            <a:r>
              <a:rPr lang="en-US"/>
              <a:t>[click]</a:t>
            </a:r>
          </a:p>
          <a:p>
            <a:r>
              <a:rPr lang="en-US"/>
              <a:t/>
            </a:r>
            <a:br>
              <a:rPr lang="en-US"/>
            </a:br>
            <a:r>
              <a:rPr lang="en-US"/>
              <a:t>Please note that t</a:t>
            </a:r>
            <a:r>
              <a:rPr lang="en-US" sz="1200"/>
              <a:t>hese numbers are for illustrative purposes and that actual adjustment amounts are calculated each year and for each grade and subject independently.</a:t>
            </a:r>
            <a:br>
              <a:rPr lang="en-US" sz="1200"/>
            </a:br>
            <a:r>
              <a:rPr lang="en-US" sz="1200"/>
              <a:t>It is common to find that students in one grade and subject grow differently than in another grade and subject.</a:t>
            </a:r>
            <a:endParaRPr lang="en-US"/>
          </a:p>
          <a:p>
            <a:endParaRPr lang="en-US"/>
          </a:p>
        </p:txBody>
      </p:sp>
      <p:sp>
        <p:nvSpPr>
          <p:cNvPr id="4" name="Slide Number Placeholder 3"/>
          <p:cNvSpPr>
            <a:spLocks noGrp="1"/>
          </p:cNvSpPr>
          <p:nvPr>
            <p:ph type="sldNum" sz="quarter" idx="5"/>
          </p:nvPr>
        </p:nvSpPr>
        <p:spPr/>
        <p:txBody>
          <a:bodyPr/>
          <a:lstStyle/>
          <a:p>
            <a:fld id="{51771600-4CC4-4D25-96A9-7101011A7B19}" type="slidenum">
              <a:rPr lang="en-US" smtClean="0"/>
              <a:pPr/>
              <a:t>4</a:t>
            </a:fld>
            <a:endParaRPr lang="en-US"/>
          </a:p>
        </p:txBody>
      </p:sp>
    </p:spTree>
    <p:extLst>
      <p:ext uri="{BB962C8B-B14F-4D97-AF65-F5344CB8AC3E}">
        <p14:creationId xmlns:p14="http://schemas.microsoft.com/office/powerpoint/2010/main" val="2645543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300"/>
              <a:t>In the third step, EA determines whether each student exceeded or did not meet the target, and by how much.</a:t>
            </a:r>
            <a:br>
              <a:rPr lang="en-US" sz="1300"/>
            </a:br>
            <a:r>
              <a:rPr lang="en-US" sz="1300"/>
              <a:t/>
            </a:r>
            <a:br>
              <a:rPr lang="en-US" sz="1300"/>
            </a:br>
            <a:r>
              <a:rPr lang="en-US" sz="1300"/>
              <a:t>[click]</a:t>
            </a:r>
            <a:br>
              <a:rPr lang="en-US" sz="1300"/>
            </a:br>
            <a:r>
              <a:rPr lang="en-US" sz="1300"/>
              <a:t/>
            </a:r>
            <a:br>
              <a:rPr lang="en-US" sz="1300"/>
            </a:br>
            <a:r>
              <a:rPr lang="en-US" sz="1300"/>
              <a:t>On the left is a student with their target SC READY score.</a:t>
            </a:r>
          </a:p>
          <a:p>
            <a:pPr lvl="0"/>
            <a:endParaRPr lang="en-US" sz="1300"/>
          </a:p>
          <a:p>
            <a:pPr lvl="0"/>
            <a:r>
              <a:rPr lang="en-US" sz="1300"/>
              <a:t>[click]</a:t>
            </a:r>
          </a:p>
          <a:p>
            <a:pPr lvl="0"/>
            <a:endParaRPr lang="en-US" sz="1300"/>
          </a:p>
          <a:p>
            <a:pPr lvl="0"/>
            <a:r>
              <a:rPr lang="en-US" sz="1300"/>
              <a:t>This student’s actual SC READY score in 18-19 was higher than the target by 5 points.</a:t>
            </a:r>
          </a:p>
          <a:p>
            <a:pPr lvl="0"/>
            <a:endParaRPr lang="en-US" sz="1300"/>
          </a:p>
          <a:p>
            <a:pPr lvl="0"/>
            <a:r>
              <a:rPr lang="en-US" sz="1300"/>
              <a:t>[click]</a:t>
            </a:r>
          </a:p>
          <a:p>
            <a:pPr lvl="0"/>
            <a:endParaRPr lang="en-US" sz="1300"/>
          </a:p>
          <a:p>
            <a:pPr lvl="0"/>
            <a:r>
              <a:rPr lang="en-US" sz="1300"/>
              <a:t>On the right is a different student with their target score.</a:t>
            </a:r>
          </a:p>
          <a:p>
            <a:pPr lvl="0"/>
            <a:endParaRPr lang="en-US" sz="1300"/>
          </a:p>
          <a:p>
            <a:pPr lvl="0"/>
            <a:r>
              <a:rPr lang="en-US" sz="1300"/>
              <a:t>[click]</a:t>
            </a:r>
          </a:p>
          <a:p>
            <a:pPr lvl="0"/>
            <a:endParaRPr lang="en-US" sz="1300"/>
          </a:p>
          <a:p>
            <a:pPr lvl="0"/>
            <a:r>
              <a:rPr lang="en-US" sz="1300"/>
              <a:t>This student’s actual SC READY score was lower than the target by 4 points.</a:t>
            </a:r>
          </a:p>
          <a:p>
            <a:pPr lvl="0"/>
            <a:endParaRPr lang="en-US" sz="1300"/>
          </a:p>
          <a:p>
            <a:pPr lvl="0"/>
            <a:r>
              <a:rPr lang="en-US" sz="1300"/>
              <a:t>It’s important to note that this does not mean that the student didn’t grow. It means they didn’t grow as much as students with the same test history in similarly achieving schools from across the state.</a:t>
            </a:r>
          </a:p>
        </p:txBody>
      </p:sp>
      <p:sp>
        <p:nvSpPr>
          <p:cNvPr id="4" name="Slide Number Placeholder 3"/>
          <p:cNvSpPr>
            <a:spLocks noGrp="1"/>
          </p:cNvSpPr>
          <p:nvPr>
            <p:ph type="sldNum" sz="quarter" idx="10"/>
          </p:nvPr>
        </p:nvSpPr>
        <p:spPr/>
        <p:txBody>
          <a:bodyPr/>
          <a:lstStyle/>
          <a:p>
            <a:fld id="{51771600-4CC4-4D25-96A9-7101011A7B19}" type="slidenum">
              <a:rPr lang="en-US" smtClean="0"/>
              <a:pPr/>
              <a:t>5</a:t>
            </a:fld>
            <a:endParaRPr lang="en-US"/>
          </a:p>
        </p:txBody>
      </p:sp>
    </p:spTree>
    <p:extLst>
      <p:ext uri="{BB962C8B-B14F-4D97-AF65-F5344CB8AC3E}">
        <p14:creationId xmlns:p14="http://schemas.microsoft.com/office/powerpoint/2010/main" val="1478575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Targets for each student take into account the pattern of growth for similarly achieving students from across the state.</a:t>
            </a:r>
          </a:p>
          <a:p>
            <a:r>
              <a:rPr lang="en-US"/>
              <a:t>To illustrate this, we will look at four example students.</a:t>
            </a:r>
          </a:p>
          <a:p>
            <a:endParaRPr lang="en-US"/>
          </a:p>
          <a:p>
            <a:r>
              <a:rPr lang="en-US"/>
              <a:t>[click]</a:t>
            </a:r>
          </a:p>
          <a:p>
            <a:endParaRPr lang="en-US"/>
          </a:p>
          <a:p>
            <a:r>
              <a:rPr lang="en-US"/>
              <a:t>On the top half of the screen, there are two students with </a:t>
            </a:r>
            <a:r>
              <a:rPr lang="en-US" b="1"/>
              <a:t>high scores </a:t>
            </a:r>
            <a:r>
              <a:rPr lang="en-US"/>
              <a:t>on the 2017-18 test.</a:t>
            </a:r>
          </a:p>
          <a:p>
            <a:endParaRPr lang="en-US"/>
          </a:p>
          <a:p>
            <a:r>
              <a:rPr lang="en-US"/>
              <a:t>[click]</a:t>
            </a:r>
          </a:p>
          <a:p>
            <a:endParaRPr lang="en-US"/>
          </a:p>
          <a:p>
            <a:r>
              <a:rPr lang="en-US"/>
              <a:t>EA may find that on average, students with high scores don’t grow many points on the test. This pattern from across the state is accounted for when creating individual students’ growth targets. </a:t>
            </a:r>
          </a:p>
          <a:p>
            <a:endParaRPr lang="en-US"/>
          </a:p>
          <a:p>
            <a:r>
              <a:rPr lang="en-US"/>
              <a:t>[click]</a:t>
            </a:r>
          </a:p>
          <a:p>
            <a:endParaRPr lang="en-US" baseline="0"/>
          </a:p>
          <a:p>
            <a:r>
              <a:rPr lang="en-US" baseline="0"/>
              <a:t>On the bottom half of the screen, there are two students with </a:t>
            </a:r>
            <a:r>
              <a:rPr lang="en-US" b="1" baseline="0"/>
              <a:t>low scores </a:t>
            </a:r>
            <a:r>
              <a:rPr lang="en-US" b="0" baseline="0"/>
              <a:t>on the 2017-18 test</a:t>
            </a:r>
            <a:r>
              <a:rPr lang="en-US" baseline="0"/>
              <a:t>.</a:t>
            </a:r>
          </a:p>
          <a:p>
            <a:endParaRPr lang="en-US" baseline="0"/>
          </a:p>
          <a:p>
            <a:r>
              <a:rPr lang="en-US" baseline="0"/>
              <a:t>[click]</a:t>
            </a:r>
          </a:p>
          <a:p>
            <a:endParaRPr lang="en-US" baseline="0"/>
          </a:p>
          <a:p>
            <a:r>
              <a:rPr lang="en-US" baseline="0"/>
              <a:t>EA might find that on average, students with low scores tend to grow more points on the test. Again, this state-wide pattern </a:t>
            </a:r>
            <a:r>
              <a:rPr lang="en-US"/>
              <a:t>is accounted for when creating students’ </a:t>
            </a:r>
            <a:r>
              <a:rPr lang="en-US" baseline="0"/>
              <a:t>growth targets.</a:t>
            </a:r>
          </a:p>
          <a:p>
            <a:endParaRPr lang="en-US" baseline="0"/>
          </a:p>
          <a:p>
            <a:r>
              <a:rPr lang="en-US" baseline="0"/>
              <a:t>By creating these customized targets for each student, the growth model is accounting for the relative difficulty of demonstrating growth on the test at different points in the scale.</a:t>
            </a:r>
          </a:p>
          <a:p>
            <a:endParaRPr lang="en-US" baseline="0"/>
          </a:p>
          <a:p>
            <a:r>
              <a:rPr lang="en-US" baseline="0"/>
              <a:t>[click]</a:t>
            </a:r>
          </a:p>
          <a:p>
            <a:endParaRPr lang="en-US" baseline="0"/>
          </a:p>
          <a:p>
            <a:r>
              <a:rPr lang="en-US" baseline="0"/>
              <a:t>Students’ actual scores are compared to these customized targets to determine which students exceeded and which students did not meet the targets.</a:t>
            </a:r>
          </a:p>
        </p:txBody>
      </p:sp>
      <p:sp>
        <p:nvSpPr>
          <p:cNvPr id="4" name="Slide Number Placeholder 3"/>
          <p:cNvSpPr>
            <a:spLocks noGrp="1"/>
          </p:cNvSpPr>
          <p:nvPr>
            <p:ph type="sldNum" sz="quarter" idx="10"/>
          </p:nvPr>
        </p:nvSpPr>
        <p:spPr/>
        <p:txBody>
          <a:bodyPr/>
          <a:lstStyle/>
          <a:p>
            <a:fld id="{51771600-4CC4-4D25-96A9-7101011A7B19}" type="slidenum">
              <a:rPr lang="en-US" smtClean="0"/>
              <a:pPr/>
              <a:t>6</a:t>
            </a:fld>
            <a:endParaRPr lang="en-US"/>
          </a:p>
        </p:txBody>
      </p:sp>
    </p:spTree>
    <p:extLst>
      <p:ext uri="{BB962C8B-B14F-4D97-AF65-F5344CB8AC3E}">
        <p14:creationId xmlns:p14="http://schemas.microsoft.com/office/powerpoint/2010/main" val="27419187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300"/>
              <a:t>In the fourth step, EA calculates the pattern of results at the school.</a:t>
            </a:r>
          </a:p>
          <a:p>
            <a:pPr lvl="0"/>
            <a:endParaRPr lang="en-US" sz="1300"/>
          </a:p>
          <a:p>
            <a:pPr lvl="0"/>
            <a:r>
              <a:rPr lang="en-US" sz="1300"/>
              <a:t>On average, did a school’s students tend to exceed their targets or fail to meet their targets? And by how much?</a:t>
            </a:r>
          </a:p>
          <a:p>
            <a:pPr lvl="0"/>
            <a:endParaRPr lang="en-US" sz="1300"/>
          </a:p>
          <a:p>
            <a:pPr lvl="0"/>
            <a:r>
              <a:rPr lang="en-US" sz="1300"/>
              <a:t>[click]</a:t>
            </a:r>
          </a:p>
          <a:p>
            <a:pPr lvl="0"/>
            <a:endParaRPr lang="en-US" sz="1300"/>
          </a:p>
          <a:p>
            <a:pPr lvl="0"/>
            <a:r>
              <a:rPr lang="en-US" sz="1300"/>
              <a:t>On the left, School A’s students tended to exceed their targets – on average, by a little over 3 points on the test. This is interpreted as the school having an above average impact on students’ growth</a:t>
            </a:r>
            <a:r>
              <a:rPr lang="en-US" sz="1300" i="1"/>
              <a:t>.</a:t>
            </a:r>
          </a:p>
          <a:p>
            <a:pPr lvl="0"/>
            <a:endParaRPr lang="en-US" sz="1300" i="1"/>
          </a:p>
          <a:p>
            <a:pPr lvl="0"/>
            <a:r>
              <a:rPr lang="en-US" sz="1300" i="0"/>
              <a:t>[click]</a:t>
            </a:r>
          </a:p>
          <a:p>
            <a:pPr lvl="0"/>
            <a:endParaRPr lang="en-US" sz="1300"/>
          </a:p>
          <a:p>
            <a:pPr lvl="0"/>
            <a:r>
              <a:rPr lang="en-US" sz="1300"/>
              <a:t>On the right, School B’s students tended to not meet their targets – on average, they grew about one point less on the test than their target scores. This is interpreted as the school having a below average impact on students’ growth</a:t>
            </a:r>
            <a:r>
              <a:rPr lang="en-US" sz="1300" i="1"/>
              <a:t>.</a:t>
            </a:r>
            <a:endParaRPr lang="en-US" sz="1300" i="1">
              <a:cs typeface="Calibri"/>
            </a:endParaRPr>
          </a:p>
          <a:p>
            <a:endParaRPr lang="en-US"/>
          </a:p>
        </p:txBody>
      </p:sp>
      <p:sp>
        <p:nvSpPr>
          <p:cNvPr id="4" name="Slide Number Placeholder 3"/>
          <p:cNvSpPr>
            <a:spLocks noGrp="1"/>
          </p:cNvSpPr>
          <p:nvPr>
            <p:ph type="sldNum" sz="quarter" idx="10"/>
          </p:nvPr>
        </p:nvSpPr>
        <p:spPr/>
        <p:txBody>
          <a:bodyPr/>
          <a:lstStyle/>
          <a:p>
            <a:fld id="{51771600-4CC4-4D25-96A9-7101011A7B19}" type="slidenum">
              <a:rPr lang="en-US" smtClean="0"/>
              <a:pPr/>
              <a:t>7</a:t>
            </a:fld>
            <a:endParaRPr lang="en-US"/>
          </a:p>
        </p:txBody>
      </p:sp>
    </p:spTree>
    <p:extLst>
      <p:ext uri="{BB962C8B-B14F-4D97-AF65-F5344CB8AC3E}">
        <p14:creationId xmlns:p14="http://schemas.microsoft.com/office/powerpoint/2010/main" val="13456546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300"/>
              <a:t>In the final step, the growth results are converted to a more easily understood number. In South Carolina the number is on a 0-40 scale if the schools do not have an ELP indicator </a:t>
            </a:r>
            <a:r>
              <a:rPr lang="en-US" sz="1300" i="1"/>
              <a:t>(meaning they have fewer than 20 students who are English learners). </a:t>
            </a:r>
            <a:r>
              <a:rPr lang="en-US" sz="1300" i="0"/>
              <a:t>If the schools do have </a:t>
            </a:r>
            <a:r>
              <a:rPr lang="en-US" sz="1300"/>
              <a:t>an ELP indicator </a:t>
            </a:r>
            <a:r>
              <a:rPr lang="en-US" sz="1300" i="1"/>
              <a:t>(meaning they serve 20 or more English learners), </a:t>
            </a:r>
            <a:r>
              <a:rPr lang="en-US" sz="1300"/>
              <a:t>student growth will be transformed to a 0-35 scale.</a:t>
            </a:r>
          </a:p>
          <a:p>
            <a:pPr lvl="0"/>
            <a:endParaRPr lang="en-US" sz="1300"/>
          </a:p>
          <a:p>
            <a:pPr lvl="0"/>
            <a:r>
              <a:rPr lang="en-US" sz="1300"/>
              <a:t>[click]</a:t>
            </a:r>
          </a:p>
          <a:p>
            <a:pPr lvl="0"/>
            <a:endParaRPr lang="en-US" sz="1300"/>
          </a:p>
          <a:p>
            <a:pPr lvl="0"/>
            <a:r>
              <a:rPr lang="en-US" sz="1300"/>
              <a:t>Here we have four hypothetical schools (which are different from the ones in the previous slide). These schools do not have an ELP indicator</a:t>
            </a:r>
            <a:r>
              <a:rPr lang="en-US" sz="1300" i="1"/>
              <a:t>, </a:t>
            </a:r>
            <a:r>
              <a:rPr lang="en-US" sz="1300"/>
              <a:t>therefore student growth is converted to a 0-40 scale. </a:t>
            </a:r>
          </a:p>
          <a:p>
            <a:pPr lvl="0"/>
            <a:endParaRPr lang="en-US" sz="1300"/>
          </a:p>
          <a:p>
            <a:pPr lvl="0"/>
            <a:r>
              <a:rPr lang="en-US" sz="1300"/>
              <a:t>In School C, most students are growing quite a bit less than similar students, which results in this school’s growth estimate being low in the scale.</a:t>
            </a:r>
            <a:endParaRPr lang="en-US" sz="1300">
              <a:cs typeface="Calibri"/>
            </a:endParaRPr>
          </a:p>
          <a:p>
            <a:pPr lvl="0"/>
            <a:endParaRPr lang="en-US" sz="1300"/>
          </a:p>
          <a:p>
            <a:r>
              <a:rPr lang="en-US" sz="1300"/>
              <a:t>In School D, on average, students are growing just under typical growth for similar students, which results in this school’s growth estimate being slightly below 20.</a:t>
            </a:r>
            <a:endParaRPr lang="en-US" sz="1300">
              <a:cs typeface="Calibri"/>
            </a:endParaRPr>
          </a:p>
          <a:p>
            <a:pPr lvl="0"/>
            <a:endParaRPr lang="en-US" sz="1300"/>
          </a:p>
          <a:p>
            <a:r>
              <a:rPr lang="en-US" sz="1300"/>
              <a:t>In School E, on average, students are growing a little more than similar students, which results in this school’s growth estimate being slightly above 20.</a:t>
            </a:r>
            <a:endParaRPr lang="en-US" sz="1300">
              <a:cs typeface="Calibri"/>
            </a:endParaRPr>
          </a:p>
          <a:p>
            <a:pPr lvl="0"/>
            <a:endParaRPr lang="en-US" sz="1300"/>
          </a:p>
          <a:p>
            <a:pPr lvl="0"/>
            <a:r>
              <a:rPr lang="en-US" sz="1300"/>
              <a:t>In School F, most students are growing far more than similar students, which results in this school’s growth estimate being high in the scale.</a:t>
            </a:r>
            <a:endParaRPr lang="en-US" sz="1300">
              <a:cs typeface="Calibri"/>
            </a:endParaRPr>
          </a:p>
        </p:txBody>
      </p:sp>
      <p:sp>
        <p:nvSpPr>
          <p:cNvPr id="4" name="Slide Number Placeholder 3"/>
          <p:cNvSpPr>
            <a:spLocks noGrp="1"/>
          </p:cNvSpPr>
          <p:nvPr>
            <p:ph type="sldNum" sz="quarter" idx="10"/>
          </p:nvPr>
        </p:nvSpPr>
        <p:spPr/>
        <p:txBody>
          <a:bodyPr/>
          <a:lstStyle/>
          <a:p>
            <a:fld id="{51771600-4CC4-4D25-96A9-7101011A7B19}" type="slidenum">
              <a:rPr lang="en-US" smtClean="0"/>
              <a:pPr/>
              <a:t>8</a:t>
            </a:fld>
            <a:endParaRPr lang="en-US"/>
          </a:p>
        </p:txBody>
      </p:sp>
    </p:spTree>
    <p:extLst>
      <p:ext uri="{BB962C8B-B14F-4D97-AF65-F5344CB8AC3E}">
        <p14:creationId xmlns:p14="http://schemas.microsoft.com/office/powerpoint/2010/main" val="2628690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Once the growth models have been calculated they are ready for use in South Carolina’s report cards.</a:t>
            </a:r>
          </a:p>
          <a:p>
            <a:endParaRPr lang="en-US"/>
          </a:p>
          <a:p>
            <a:r>
              <a:rPr lang="en-US"/>
              <a:t>Two growth values are actually calculated through the process just described – one for all 4</a:t>
            </a:r>
            <a:r>
              <a:rPr lang="en-US" baseline="30000"/>
              <a:t>th</a:t>
            </a:r>
            <a:r>
              <a:rPr lang="en-US"/>
              <a:t> through 8</a:t>
            </a:r>
            <a:r>
              <a:rPr lang="en-US" baseline="30000"/>
              <a:t>th</a:t>
            </a:r>
            <a:r>
              <a:rPr lang="en-US"/>
              <a:t> graders in the school, and a separate value for the lowest performing 20% of students based on their SC READY scores in 2017-18.</a:t>
            </a:r>
          </a:p>
          <a:p>
            <a:endParaRPr lang="en-US"/>
          </a:p>
          <a:p>
            <a:r>
              <a:rPr lang="en-US"/>
              <a:t>[click]</a:t>
            </a:r>
          </a:p>
          <a:p>
            <a:endParaRPr lang="en-US"/>
          </a:p>
          <a:p>
            <a:r>
              <a:rPr lang="en-US"/>
              <a:t>The two values are added together and divided by two to get a total number of points earned out of 40 (or out of 35 for schools with an ELP indicator).</a:t>
            </a:r>
          </a:p>
          <a:p>
            <a:endParaRPr lang="en-US"/>
          </a:p>
          <a:p>
            <a:r>
              <a:rPr lang="en-US"/>
              <a:t>[click]</a:t>
            </a:r>
          </a:p>
          <a:p>
            <a:endParaRPr lang="en-US"/>
          </a:p>
          <a:p>
            <a:r>
              <a:rPr lang="en-US"/>
              <a:t>The total number of points earned is reported under the Student Progress section of the state’s report cards.</a:t>
            </a:r>
          </a:p>
        </p:txBody>
      </p:sp>
      <p:sp>
        <p:nvSpPr>
          <p:cNvPr id="4" name="Slide Number Placeholder 3"/>
          <p:cNvSpPr>
            <a:spLocks noGrp="1"/>
          </p:cNvSpPr>
          <p:nvPr>
            <p:ph type="sldNum" sz="quarter" idx="5"/>
          </p:nvPr>
        </p:nvSpPr>
        <p:spPr/>
        <p:txBody>
          <a:bodyPr/>
          <a:lstStyle/>
          <a:p>
            <a:fld id="{51771600-4CC4-4D25-96A9-7101011A7B19}" type="slidenum">
              <a:rPr lang="en-US" smtClean="0"/>
              <a:pPr/>
              <a:t>9</a:t>
            </a:fld>
            <a:endParaRPr lang="en-US"/>
          </a:p>
        </p:txBody>
      </p:sp>
    </p:spTree>
    <p:extLst>
      <p:ext uri="{BB962C8B-B14F-4D97-AF65-F5344CB8AC3E}">
        <p14:creationId xmlns:p14="http://schemas.microsoft.com/office/powerpoint/2010/main" val="23072370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rgbClr val="54A18E"/>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solidFill>
                  <a:schemeClr val="tx1"/>
                </a:solidFill>
              </a:defRPr>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83E7F16-2B0A-4935-9112-97BA1148EA28}" type="datetime1">
              <a:rPr lang="en-US" smtClean="0"/>
              <a:t>10/14/2019</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0C1CBD4-F648-4C40-B123-9DB37410D2F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secHead" preserve="1">
  <p:cSld name="4_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743200"/>
            <a:ext cx="3301510"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78516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86136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86136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86136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68BA9EA5-5E51-407C-B491-03A1281C332A}" type="datetime1">
              <a:rPr lang="en-US" smtClean="0"/>
              <a:t>10/14/2019</a:t>
            </a:fld>
            <a:endParaRPr lang="en-US"/>
          </a:p>
        </p:txBody>
      </p:sp>
      <p:sp>
        <p:nvSpPr>
          <p:cNvPr id="13" name="Slide Number Placeholder 12"/>
          <p:cNvSpPr>
            <a:spLocks noGrp="1"/>
          </p:cNvSpPr>
          <p:nvPr>
            <p:ph type="sldNum" sz="quarter" idx="11"/>
          </p:nvPr>
        </p:nvSpPr>
        <p:spPr>
          <a:xfrm>
            <a:off x="0" y="1013760"/>
            <a:ext cx="1295400" cy="701676"/>
          </a:xfrm>
        </p:spPr>
        <p:txBody>
          <a:bodyPr>
            <a:noAutofit/>
          </a:bodyPr>
          <a:lstStyle>
            <a:lvl1pPr>
              <a:defRPr sz="2400">
                <a:solidFill>
                  <a:srgbClr val="FFFFFF"/>
                </a:solidFill>
              </a:defRPr>
            </a:lvl1pPr>
          </a:lstStyle>
          <a:p>
            <a:fld id="{E0C1CBD4-F648-4C40-B123-9DB37410D2FA}"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
        <p:nvSpPr>
          <p:cNvPr id="15" name="Oval 14"/>
          <p:cNvSpPr/>
          <p:nvPr userDrawn="1"/>
        </p:nvSpPr>
        <p:spPr>
          <a:xfrm>
            <a:off x="6190248" y="3211836"/>
            <a:ext cx="1335504" cy="1335869"/>
          </a:xfrm>
          <a:prstGeom prst="ellipse">
            <a:avLst/>
          </a:prstGeom>
          <a:solidFill>
            <a:srgbClr val="F57D3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200" b="0" i="0" u="none" strike="noStrike" kern="1200" cap="none" spc="0" normalizeH="0" baseline="0" noProof="0">
                <a:ln>
                  <a:noFill/>
                </a:ln>
                <a:solidFill>
                  <a:prstClr val="white"/>
                </a:solidFill>
                <a:effectLst/>
                <a:uLnTx/>
                <a:uFillTx/>
                <a:latin typeface="+mn-lt"/>
                <a:ea typeface="+mn-ea"/>
                <a:cs typeface="+mn-cs"/>
                <a:sym typeface="Wingdings" panose="05000000000000000000" pitchFamily="2" charset="2"/>
              </a:rPr>
              <a:t></a:t>
            </a:r>
            <a:endParaRPr kumimoji="0" lang="en-US" sz="7200" b="0" i="0" u="none" strike="noStrike" kern="1200" cap="none" spc="0" normalizeH="0" baseline="0" noProof="0">
              <a:ln>
                <a:noFill/>
              </a:ln>
              <a:solidFill>
                <a:prstClr val="white"/>
              </a:solidFill>
              <a:effectLst/>
              <a:uLnTx/>
              <a:uFillTx/>
              <a:latin typeface="+mn-lt"/>
              <a:ea typeface="+mn-ea"/>
              <a:cs typeface="+mn-cs"/>
            </a:endParaRPr>
          </a:p>
        </p:txBody>
      </p:sp>
      <p:sp>
        <p:nvSpPr>
          <p:cNvPr id="16" name="Oval 15"/>
          <p:cNvSpPr/>
          <p:nvPr userDrawn="1"/>
        </p:nvSpPr>
        <p:spPr>
          <a:xfrm>
            <a:off x="5128913" y="3211837"/>
            <a:ext cx="1335504" cy="1335869"/>
          </a:xfrm>
          <a:prstGeom prst="ellipse">
            <a:avLst/>
          </a:prstGeom>
          <a:solidFill>
            <a:srgbClr val="98CD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200" b="0" i="0" u="none" strike="noStrike" kern="1200" cap="none" spc="0" normalizeH="0" baseline="0" noProof="0">
                <a:ln>
                  <a:noFill/>
                </a:ln>
                <a:solidFill>
                  <a:srgbClr val="17375E"/>
                </a:solidFill>
                <a:effectLst/>
                <a:uLnTx/>
                <a:uFillTx/>
                <a:latin typeface="+mn-lt"/>
                <a:ea typeface="+mn-ea"/>
                <a:cs typeface="+mn-cs"/>
                <a:sym typeface="Wingdings" panose="05000000000000000000" pitchFamily="2" charset="2"/>
              </a:rPr>
              <a:t>?</a:t>
            </a:r>
            <a:endParaRPr kumimoji="0" lang="en-US" sz="7200" b="0" i="0" u="none" strike="noStrike" kern="1200" cap="none" spc="0" normalizeH="0" baseline="0" noProof="0">
              <a:ln>
                <a:noFill/>
              </a:ln>
              <a:solidFill>
                <a:srgbClr val="17375E"/>
              </a:solidFill>
              <a:effectLst/>
              <a:uLnTx/>
              <a:uFillTx/>
              <a:latin typeface="+mn-lt"/>
              <a:ea typeface="+mn-ea"/>
              <a:cs typeface="+mn-cs"/>
            </a:endParaRPr>
          </a:p>
        </p:txBody>
      </p:sp>
      <p:grpSp>
        <p:nvGrpSpPr>
          <p:cNvPr id="17" name="Group 16"/>
          <p:cNvGrpSpPr/>
          <p:nvPr userDrawn="1"/>
        </p:nvGrpSpPr>
        <p:grpSpPr>
          <a:xfrm>
            <a:off x="7331243" y="3211836"/>
            <a:ext cx="1335504" cy="1335869"/>
            <a:chOff x="6451745" y="4011424"/>
            <a:chExt cx="1335504" cy="1335869"/>
          </a:xfrm>
        </p:grpSpPr>
        <p:sp>
          <p:nvSpPr>
            <p:cNvPr id="18" name="Oval 17"/>
            <p:cNvSpPr/>
            <p:nvPr userDrawn="1"/>
          </p:nvSpPr>
          <p:spPr>
            <a:xfrm>
              <a:off x="6451745" y="4011424"/>
              <a:ext cx="1335504" cy="1335869"/>
            </a:xfrm>
            <a:prstGeom prst="ellipse">
              <a:avLst/>
            </a:prstGeom>
            <a:solidFill>
              <a:srgbClr val="78BDE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200" b="0" i="0" u="none" strike="noStrike" kern="1200" cap="none" spc="0" normalizeH="0" baseline="0" noProof="0">
                <a:ln>
                  <a:noFill/>
                </a:ln>
                <a:solidFill>
                  <a:srgbClr val="17375E"/>
                </a:solidFill>
                <a:effectLst/>
                <a:uLnTx/>
                <a:uFillTx/>
                <a:latin typeface="+mn-lt"/>
                <a:ea typeface="+mn-ea"/>
                <a:cs typeface="+mn-cs"/>
              </a:endParaRPr>
            </a:p>
          </p:txBody>
        </p:sp>
        <p:sp>
          <p:nvSpPr>
            <p:cNvPr id="19" name="Oval Callout 18"/>
            <p:cNvSpPr/>
            <p:nvPr userDrawn="1"/>
          </p:nvSpPr>
          <p:spPr>
            <a:xfrm>
              <a:off x="6592005" y="4518118"/>
              <a:ext cx="739441" cy="450950"/>
            </a:xfrm>
            <a:prstGeom prst="wedgeEllipseCallout">
              <a:avLst>
                <a:gd name="adj1" fmla="val 42410"/>
                <a:gd name="adj2" fmla="val 64167"/>
              </a:avLst>
            </a:prstGeom>
            <a:solidFill>
              <a:srgbClr val="EBE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Callout 19"/>
            <p:cNvSpPr/>
            <p:nvPr userDrawn="1"/>
          </p:nvSpPr>
          <p:spPr>
            <a:xfrm>
              <a:off x="6890106" y="4212617"/>
              <a:ext cx="779934" cy="530976"/>
            </a:xfrm>
            <a:prstGeom prst="wedgeEllipseCallout">
              <a:avLst/>
            </a:prstGeom>
            <a:solidFill>
              <a:srgbClr val="173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70745046"/>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secHead" preserve="1">
  <p:cSld name="2_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4330931"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78516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86136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86136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86136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3319A732-951A-4637-B9A8-8326D95C8D68}" type="datetime1">
              <a:rPr lang="en-US" smtClean="0"/>
              <a:t>10/14/2019</a:t>
            </a:fld>
            <a:endParaRPr lang="en-US"/>
          </a:p>
        </p:txBody>
      </p:sp>
      <p:sp>
        <p:nvSpPr>
          <p:cNvPr id="13" name="Slide Number Placeholder 12"/>
          <p:cNvSpPr>
            <a:spLocks noGrp="1"/>
          </p:cNvSpPr>
          <p:nvPr>
            <p:ph type="sldNum" sz="quarter" idx="11"/>
          </p:nvPr>
        </p:nvSpPr>
        <p:spPr>
          <a:xfrm>
            <a:off x="0" y="1013760"/>
            <a:ext cx="1295400" cy="701676"/>
          </a:xfrm>
        </p:spPr>
        <p:txBody>
          <a:bodyPr>
            <a:noAutofit/>
          </a:bodyPr>
          <a:lstStyle>
            <a:lvl1pPr>
              <a:defRPr sz="2400">
                <a:solidFill>
                  <a:srgbClr val="FFFFFF"/>
                </a:solidFill>
              </a:defRPr>
            </a:lvl1pPr>
          </a:lstStyle>
          <a:p>
            <a:fld id="{E0C1CBD4-F648-4C40-B123-9DB37410D2FA}"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grpSp>
        <p:nvGrpSpPr>
          <p:cNvPr id="15" name="Group 14"/>
          <p:cNvGrpSpPr/>
          <p:nvPr userDrawn="1"/>
        </p:nvGrpSpPr>
        <p:grpSpPr>
          <a:xfrm>
            <a:off x="6144126" y="2652946"/>
            <a:ext cx="2310063" cy="2344270"/>
            <a:chOff x="6451745" y="4011424"/>
            <a:chExt cx="1335504" cy="1335869"/>
          </a:xfrm>
        </p:grpSpPr>
        <p:sp>
          <p:nvSpPr>
            <p:cNvPr id="16" name="Oval 15"/>
            <p:cNvSpPr/>
            <p:nvPr userDrawn="1"/>
          </p:nvSpPr>
          <p:spPr>
            <a:xfrm>
              <a:off x="6451745" y="4011424"/>
              <a:ext cx="1335504" cy="1335869"/>
            </a:xfrm>
            <a:prstGeom prst="ellipse">
              <a:avLst/>
            </a:prstGeom>
            <a:solidFill>
              <a:srgbClr val="78BDE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200" b="0" i="0" u="none" strike="noStrike" kern="1200" cap="none" spc="0" normalizeH="0" baseline="0" noProof="0">
                <a:ln>
                  <a:noFill/>
                </a:ln>
                <a:solidFill>
                  <a:srgbClr val="17375E"/>
                </a:solidFill>
                <a:effectLst/>
                <a:uLnTx/>
                <a:uFillTx/>
                <a:latin typeface="+mn-lt"/>
                <a:ea typeface="+mn-ea"/>
                <a:cs typeface="+mn-cs"/>
              </a:endParaRPr>
            </a:p>
          </p:txBody>
        </p:sp>
        <p:sp>
          <p:nvSpPr>
            <p:cNvPr id="17" name="Oval Callout 16"/>
            <p:cNvSpPr/>
            <p:nvPr userDrawn="1"/>
          </p:nvSpPr>
          <p:spPr>
            <a:xfrm>
              <a:off x="6592005" y="4518118"/>
              <a:ext cx="739441" cy="450950"/>
            </a:xfrm>
            <a:prstGeom prst="wedgeEllipseCallout">
              <a:avLst>
                <a:gd name="adj1" fmla="val 42410"/>
                <a:gd name="adj2" fmla="val 64167"/>
              </a:avLst>
            </a:prstGeom>
            <a:solidFill>
              <a:srgbClr val="EBE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Callout 17"/>
            <p:cNvSpPr/>
            <p:nvPr userDrawn="1"/>
          </p:nvSpPr>
          <p:spPr>
            <a:xfrm>
              <a:off x="6890106" y="4212617"/>
              <a:ext cx="779934" cy="530976"/>
            </a:xfrm>
            <a:prstGeom prst="wedgeEllipseCallout">
              <a:avLst/>
            </a:prstGeom>
            <a:solidFill>
              <a:srgbClr val="173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51209827"/>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5_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4330931"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78516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86136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86136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86136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6DEDAD40-1B34-4E6C-8AA5-70A3F68F8B3F}" type="datetime1">
              <a:rPr lang="en-US" smtClean="0"/>
              <a:t>10/14/2019</a:t>
            </a:fld>
            <a:endParaRPr lang="en-US"/>
          </a:p>
        </p:txBody>
      </p:sp>
      <p:sp>
        <p:nvSpPr>
          <p:cNvPr id="13" name="Slide Number Placeholder 12"/>
          <p:cNvSpPr>
            <a:spLocks noGrp="1"/>
          </p:cNvSpPr>
          <p:nvPr>
            <p:ph type="sldNum" sz="quarter" idx="11"/>
          </p:nvPr>
        </p:nvSpPr>
        <p:spPr>
          <a:xfrm>
            <a:off x="0" y="1013760"/>
            <a:ext cx="1295400" cy="701676"/>
          </a:xfrm>
        </p:spPr>
        <p:txBody>
          <a:bodyPr>
            <a:noAutofit/>
          </a:bodyPr>
          <a:lstStyle>
            <a:lvl1pPr>
              <a:defRPr sz="2400">
                <a:solidFill>
                  <a:srgbClr val="FFFFFF"/>
                </a:solidFill>
              </a:defRPr>
            </a:lvl1pPr>
          </a:lstStyle>
          <a:p>
            <a:fld id="{E0C1CBD4-F648-4C40-B123-9DB37410D2FA}"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
        <p:nvSpPr>
          <p:cNvPr id="19" name="Oval 18"/>
          <p:cNvSpPr/>
          <p:nvPr userDrawn="1"/>
        </p:nvSpPr>
        <p:spPr>
          <a:xfrm>
            <a:off x="6089709" y="2746971"/>
            <a:ext cx="2298582" cy="2282584"/>
          </a:xfrm>
          <a:prstGeom prst="ellipse">
            <a:avLst/>
          </a:prstGeom>
          <a:solidFill>
            <a:srgbClr val="98CD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3800" b="0" i="0" u="none" strike="noStrike" kern="1200" cap="none" spc="0" normalizeH="0" baseline="0" noProof="0">
                <a:ln>
                  <a:noFill/>
                </a:ln>
                <a:solidFill>
                  <a:srgbClr val="17375E"/>
                </a:solidFill>
                <a:effectLst/>
                <a:uLnTx/>
                <a:uFillTx/>
                <a:latin typeface="+mn-lt"/>
                <a:ea typeface="+mn-ea"/>
                <a:cs typeface="+mn-cs"/>
                <a:sym typeface="Wingdings" panose="05000000000000000000" pitchFamily="2" charset="2"/>
              </a:rPr>
              <a:t>?</a:t>
            </a:r>
            <a:endParaRPr kumimoji="0" lang="en-US" sz="13800" b="0" i="0" u="none" strike="noStrike" kern="1200" cap="none" spc="0" normalizeH="0" baseline="0" noProof="0">
              <a:ln>
                <a:noFill/>
              </a:ln>
              <a:solidFill>
                <a:srgbClr val="17375E"/>
              </a:solidFill>
              <a:effectLst/>
              <a:uLnTx/>
              <a:uFillTx/>
              <a:latin typeface="+mn-lt"/>
              <a:ea typeface="+mn-ea"/>
              <a:cs typeface="+mn-cs"/>
            </a:endParaRPr>
          </a:p>
        </p:txBody>
      </p:sp>
    </p:spTree>
    <p:extLst>
      <p:ext uri="{BB962C8B-B14F-4D97-AF65-F5344CB8AC3E}">
        <p14:creationId xmlns:p14="http://schemas.microsoft.com/office/powerpoint/2010/main" val="1994006951"/>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secHead" preserve="1">
  <p:cSld name="3_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78516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86136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86136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86136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18038855-2A50-436F-91EA-2D79DBB03869}" type="datetime1">
              <a:rPr lang="en-US" smtClean="0"/>
              <a:t>10/14/2019</a:t>
            </a:fld>
            <a:endParaRPr lang="en-US"/>
          </a:p>
        </p:txBody>
      </p:sp>
      <p:sp>
        <p:nvSpPr>
          <p:cNvPr id="13" name="Slide Number Placeholder 12"/>
          <p:cNvSpPr>
            <a:spLocks noGrp="1"/>
          </p:cNvSpPr>
          <p:nvPr>
            <p:ph type="sldNum" sz="quarter" idx="11"/>
          </p:nvPr>
        </p:nvSpPr>
        <p:spPr>
          <a:xfrm>
            <a:off x="0" y="1013760"/>
            <a:ext cx="1295400" cy="701676"/>
          </a:xfrm>
        </p:spPr>
        <p:txBody>
          <a:bodyPr>
            <a:noAutofit/>
          </a:bodyPr>
          <a:lstStyle>
            <a:lvl1pPr>
              <a:defRPr sz="2400">
                <a:solidFill>
                  <a:srgbClr val="FFFFFF"/>
                </a:solidFill>
              </a:defRPr>
            </a:lvl1pPr>
          </a:lstStyle>
          <a:p>
            <a:fld id="{E0C1CBD4-F648-4C40-B123-9DB37410D2FA}"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520669381"/>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2B1600D0-E8CA-486F-A01F-4E2C026E2684}" type="datetime1">
              <a:rPr lang="en-US" smtClean="0"/>
              <a:t>10/14/2019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0C1CBD4-F648-4C40-B123-9DB37410D2FA}" type="slidenum">
              <a:rPr lang="en-US" smtClean="0"/>
              <a:pPr/>
              <a:t>‹#›</a:t>
            </a:fld>
            <a:endParaRPr lang="en-US"/>
          </a:p>
        </p:txBody>
      </p:sp>
      <p:sp>
        <p:nvSpPr>
          <p:cNvPr id="6" name="Rectangle 5"/>
          <p:cNvSpPr/>
          <p:nvPr userDrawn="1"/>
        </p:nvSpPr>
        <p:spPr>
          <a:xfrm>
            <a:off x="0" y="5976000"/>
            <a:ext cx="9144000" cy="882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85477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3058EC6B-2822-4CEA-982F-C2B1B05B9258}" type="datetime1">
              <a:rPr lang="en-US" smtClean="0"/>
              <a:t>10/14/2019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0C1CBD4-F648-4C40-B123-9DB37410D2FA}"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EEB3EB3-CFDF-4437-9483-6C1C464BF682}" type="datetime1">
              <a:rPr lang="en-US" smtClean="0"/>
              <a:t>10/14/2019</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E0C1CBD4-F648-4C40-B123-9DB37410D2FA}"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Drag picture to placeholder or click icon to add</a:t>
            </a: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B23A0511-5EBA-4066-8EEA-B58E7CE4BB58}" type="datetime1">
              <a:rPr lang="en-US" smtClean="0"/>
              <a:t>10/14/2019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0C1CBD4-F648-4C40-B123-9DB37410D2FA}"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8B0FB883-F9C1-478F-BC5E-9DB84618F6E3}" type="datetime1">
              <a:rPr lang="en-US" smtClean="0"/>
              <a:t>10/14/2019</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E0C1CBD4-F648-4C40-B123-9DB37410D2FA}"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17DF30FC-73E9-4B8F-8CCA-11DE893C3FAD}" type="datetime1">
              <a:rPr lang="en-US" smtClean="0"/>
              <a:t>10/14/2019</a:t>
            </a:fld>
            <a:endParaRPr lang="en-US"/>
          </a:p>
        </p:txBody>
      </p:sp>
      <p:sp>
        <p:nvSpPr>
          <p:cNvPr id="10" name="Slide Number Placeholder 9"/>
          <p:cNvSpPr>
            <a:spLocks noGrp="1"/>
          </p:cNvSpPr>
          <p:nvPr>
            <p:ph type="sldNum" sz="quarter" idx="16"/>
          </p:nvPr>
        </p:nvSpPr>
        <p:spPr/>
        <p:txBody>
          <a:bodyPr rtlCol="0"/>
          <a:lstStyle/>
          <a:p>
            <a:fld id="{E0C1CBD4-F648-4C40-B123-9DB37410D2FA}"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A52B2C9E-B951-4D47-8B84-791BCF8F8E26}" type="datetime1">
              <a:rPr lang="en-US" smtClean="0"/>
              <a:t>10/14/2019</a:t>
            </a:fld>
            <a:endParaRPr lang="en-US"/>
          </a:p>
        </p:txBody>
      </p:sp>
      <p:sp>
        <p:nvSpPr>
          <p:cNvPr id="12" name="Slide Number Placeholder 11"/>
          <p:cNvSpPr>
            <a:spLocks noGrp="1"/>
          </p:cNvSpPr>
          <p:nvPr>
            <p:ph type="sldNum" sz="quarter" idx="16"/>
          </p:nvPr>
        </p:nvSpPr>
        <p:spPr/>
        <p:txBody>
          <a:bodyPr rtlCol="0"/>
          <a:lstStyle/>
          <a:p>
            <a:fld id="{E0C1CBD4-F648-4C40-B123-9DB37410D2FA}"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E1823841-70EC-4A15-9CCE-12786B185ECF}" type="datetime1">
              <a:rPr lang="en-US" smtClean="0"/>
              <a:t>10/14/2019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0C1CBD4-F648-4C40-B123-9DB37410D2FA}" type="slidenum">
              <a:rPr lang="en-US" smtClean="0"/>
              <a:pPr/>
              <a:t>‹#›</a:t>
            </a:fld>
            <a:endParaRPr lang="en-US"/>
          </a:p>
        </p:txBody>
      </p:sp>
      <p:sp>
        <p:nvSpPr>
          <p:cNvPr id="6" name="Oval 5"/>
          <p:cNvSpPr/>
          <p:nvPr userDrawn="1"/>
        </p:nvSpPr>
        <p:spPr>
          <a:xfrm>
            <a:off x="6190248" y="3211836"/>
            <a:ext cx="1335504" cy="1335869"/>
          </a:xfrm>
          <a:prstGeom prst="ellipse">
            <a:avLst/>
          </a:prstGeom>
          <a:solidFill>
            <a:srgbClr val="F57D3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200" b="0" i="0" u="none" strike="noStrike" kern="1200" cap="none" spc="0" normalizeH="0" baseline="0" noProof="0">
                <a:ln>
                  <a:noFill/>
                </a:ln>
                <a:solidFill>
                  <a:prstClr val="white"/>
                </a:solidFill>
                <a:effectLst/>
                <a:uLnTx/>
                <a:uFillTx/>
                <a:latin typeface="+mn-lt"/>
                <a:ea typeface="+mn-ea"/>
                <a:cs typeface="+mn-cs"/>
                <a:sym typeface="Wingdings" panose="05000000000000000000" pitchFamily="2" charset="2"/>
              </a:rPr>
              <a:t></a:t>
            </a:r>
            <a:endParaRPr kumimoji="0" lang="en-US" sz="7200" b="0" i="0" u="none" strike="noStrike" kern="1200" cap="none" spc="0" normalizeH="0" baseline="0" noProof="0">
              <a:ln>
                <a:noFill/>
              </a:ln>
              <a:solidFill>
                <a:prstClr val="white"/>
              </a:solidFill>
              <a:effectLst/>
              <a:uLnTx/>
              <a:uFillTx/>
              <a:latin typeface="+mn-lt"/>
              <a:ea typeface="+mn-ea"/>
              <a:cs typeface="+mn-cs"/>
            </a:endParaRPr>
          </a:p>
        </p:txBody>
      </p:sp>
      <p:sp>
        <p:nvSpPr>
          <p:cNvPr id="7" name="Oval 6"/>
          <p:cNvSpPr/>
          <p:nvPr userDrawn="1"/>
        </p:nvSpPr>
        <p:spPr>
          <a:xfrm>
            <a:off x="5128913" y="3211837"/>
            <a:ext cx="1335504" cy="1335869"/>
          </a:xfrm>
          <a:prstGeom prst="ellipse">
            <a:avLst/>
          </a:prstGeom>
          <a:solidFill>
            <a:srgbClr val="98CD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200" b="0" i="0" u="none" strike="noStrike" kern="1200" cap="none" spc="0" normalizeH="0" baseline="0" noProof="0">
                <a:ln>
                  <a:noFill/>
                </a:ln>
                <a:solidFill>
                  <a:srgbClr val="17375E"/>
                </a:solidFill>
                <a:effectLst/>
                <a:uLnTx/>
                <a:uFillTx/>
                <a:latin typeface="+mn-lt"/>
                <a:ea typeface="+mn-ea"/>
                <a:cs typeface="+mn-cs"/>
                <a:sym typeface="Wingdings" panose="05000000000000000000" pitchFamily="2" charset="2"/>
              </a:rPr>
              <a:t>?</a:t>
            </a:r>
            <a:endParaRPr kumimoji="0" lang="en-US" sz="7200" b="0" i="0" u="none" strike="noStrike" kern="1200" cap="none" spc="0" normalizeH="0" baseline="0" noProof="0">
              <a:ln>
                <a:noFill/>
              </a:ln>
              <a:solidFill>
                <a:srgbClr val="17375E"/>
              </a:solidFill>
              <a:effectLst/>
              <a:uLnTx/>
              <a:uFillTx/>
              <a:latin typeface="+mn-lt"/>
              <a:ea typeface="+mn-ea"/>
              <a:cs typeface="+mn-cs"/>
            </a:endParaRPr>
          </a:p>
        </p:txBody>
      </p:sp>
      <p:grpSp>
        <p:nvGrpSpPr>
          <p:cNvPr id="8" name="Group 7"/>
          <p:cNvGrpSpPr/>
          <p:nvPr userDrawn="1"/>
        </p:nvGrpSpPr>
        <p:grpSpPr>
          <a:xfrm>
            <a:off x="7331243" y="3211836"/>
            <a:ext cx="1335504" cy="1335869"/>
            <a:chOff x="6451745" y="4011424"/>
            <a:chExt cx="1335504" cy="1335869"/>
          </a:xfrm>
        </p:grpSpPr>
        <p:sp>
          <p:nvSpPr>
            <p:cNvPr id="9" name="Oval 8"/>
            <p:cNvSpPr/>
            <p:nvPr userDrawn="1"/>
          </p:nvSpPr>
          <p:spPr>
            <a:xfrm>
              <a:off x="6451745" y="4011424"/>
              <a:ext cx="1335504" cy="1335869"/>
            </a:xfrm>
            <a:prstGeom prst="ellipse">
              <a:avLst/>
            </a:prstGeom>
            <a:solidFill>
              <a:srgbClr val="78BDE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200" b="0" i="0" u="none" strike="noStrike" kern="1200" cap="none" spc="0" normalizeH="0" baseline="0" noProof="0">
                <a:ln>
                  <a:noFill/>
                </a:ln>
                <a:solidFill>
                  <a:srgbClr val="17375E"/>
                </a:solidFill>
                <a:effectLst/>
                <a:uLnTx/>
                <a:uFillTx/>
                <a:latin typeface="+mn-lt"/>
                <a:ea typeface="+mn-ea"/>
                <a:cs typeface="+mn-cs"/>
              </a:endParaRPr>
            </a:p>
          </p:txBody>
        </p:sp>
        <p:sp>
          <p:nvSpPr>
            <p:cNvPr id="10" name="Oval Callout 9"/>
            <p:cNvSpPr/>
            <p:nvPr userDrawn="1"/>
          </p:nvSpPr>
          <p:spPr>
            <a:xfrm>
              <a:off x="6592005" y="4518118"/>
              <a:ext cx="739441" cy="450950"/>
            </a:xfrm>
            <a:prstGeom prst="wedgeEllipseCallout">
              <a:avLst>
                <a:gd name="adj1" fmla="val 42410"/>
                <a:gd name="adj2" fmla="val 64167"/>
              </a:avLst>
            </a:prstGeom>
            <a:solidFill>
              <a:srgbClr val="EBE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Callout 10"/>
            <p:cNvSpPr/>
            <p:nvPr userDrawn="1"/>
          </p:nvSpPr>
          <p:spPr>
            <a:xfrm>
              <a:off x="6890106" y="4212617"/>
              <a:ext cx="779934" cy="530976"/>
            </a:xfrm>
            <a:prstGeom prst="wedgeEllipseCallout">
              <a:avLst/>
            </a:prstGeom>
            <a:solidFill>
              <a:srgbClr val="173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A65492-4FB0-4457-B217-41317235158C}" type="datetime1">
              <a:rPr lang="en-US" smtClean="0"/>
              <a:t>10/14/2019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E0C1CBD4-F648-4C40-B123-9DB37410D2F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FFF6BF03-332C-461A-8C9C-04B2BA4EA2E6}" type="datetime1">
              <a:rPr lang="en-US" smtClean="0"/>
              <a:t>10/14/2019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0C1CBD4-F648-4C40-B123-9DB37410D2FA}" type="slidenum">
              <a:rPr lang="en-US" smtClean="0"/>
              <a:pPr/>
              <a:t>‹#›</a:t>
            </a:fld>
            <a:endParaRPr lang="en-US"/>
          </a:p>
        </p:txBody>
      </p:sp>
      <p:sp>
        <p:nvSpPr>
          <p:cNvPr id="6" name="Rectangle 5"/>
          <p:cNvSpPr/>
          <p:nvPr userDrawn="1"/>
        </p:nvSpPr>
        <p:spPr>
          <a:xfrm>
            <a:off x="0" y="5976000"/>
            <a:ext cx="9144000" cy="882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50629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1_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743200"/>
            <a:ext cx="3449782"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78516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86136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86136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86136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5DA6EB21-0D6D-4EDC-938B-935D3BADB71F}" type="datetime1">
              <a:rPr lang="en-US" smtClean="0"/>
              <a:t>10/14/2019</a:t>
            </a:fld>
            <a:endParaRPr lang="en-US"/>
          </a:p>
        </p:txBody>
      </p:sp>
      <p:sp>
        <p:nvSpPr>
          <p:cNvPr id="13" name="Slide Number Placeholder 12"/>
          <p:cNvSpPr>
            <a:spLocks noGrp="1"/>
          </p:cNvSpPr>
          <p:nvPr>
            <p:ph type="sldNum" sz="quarter" idx="11"/>
          </p:nvPr>
        </p:nvSpPr>
        <p:spPr>
          <a:xfrm>
            <a:off x="0" y="1013760"/>
            <a:ext cx="1295400" cy="701676"/>
          </a:xfrm>
        </p:spPr>
        <p:txBody>
          <a:bodyPr>
            <a:noAutofit/>
          </a:bodyPr>
          <a:lstStyle>
            <a:lvl1pPr>
              <a:defRPr sz="2400">
                <a:solidFill>
                  <a:srgbClr val="FFFFFF"/>
                </a:solidFill>
              </a:defRPr>
            </a:lvl1pPr>
          </a:lstStyle>
          <a:p>
            <a:fld id="{E0C1CBD4-F648-4C40-B123-9DB37410D2FA}"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
        <p:nvSpPr>
          <p:cNvPr id="10" name="Oval 9"/>
          <p:cNvSpPr/>
          <p:nvPr userDrawn="1"/>
        </p:nvSpPr>
        <p:spPr>
          <a:xfrm>
            <a:off x="4957749" y="2218498"/>
            <a:ext cx="2298582" cy="2282584"/>
          </a:xfrm>
          <a:prstGeom prst="ellipse">
            <a:avLst/>
          </a:prstGeom>
          <a:solidFill>
            <a:srgbClr val="98CD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3800" b="0" i="0" u="none" strike="noStrike" kern="1200" cap="none" spc="0" normalizeH="0" baseline="0" noProof="0">
                <a:ln>
                  <a:noFill/>
                </a:ln>
                <a:solidFill>
                  <a:srgbClr val="17375E"/>
                </a:solidFill>
                <a:effectLst/>
                <a:uLnTx/>
                <a:uFillTx/>
                <a:latin typeface="+mn-lt"/>
                <a:ea typeface="+mn-ea"/>
                <a:cs typeface="+mn-cs"/>
                <a:sym typeface="Wingdings" panose="05000000000000000000" pitchFamily="2" charset="2"/>
              </a:rPr>
              <a:t>?</a:t>
            </a:r>
            <a:endParaRPr kumimoji="0" lang="en-US" sz="13800" b="0" i="0" u="none" strike="noStrike" kern="1200" cap="none" spc="0" normalizeH="0" baseline="0" noProof="0">
              <a:ln>
                <a:noFill/>
              </a:ln>
              <a:solidFill>
                <a:srgbClr val="17375E"/>
              </a:solidFill>
              <a:effectLst/>
              <a:uLnTx/>
              <a:uFillTx/>
              <a:latin typeface="+mn-lt"/>
              <a:ea typeface="+mn-ea"/>
              <a:cs typeface="+mn-cs"/>
            </a:endParaRPr>
          </a:p>
        </p:txBody>
      </p:sp>
      <p:sp>
        <p:nvSpPr>
          <p:cNvPr id="11" name="Oval 10"/>
          <p:cNvSpPr/>
          <p:nvPr userDrawn="1"/>
        </p:nvSpPr>
        <p:spPr>
          <a:xfrm>
            <a:off x="6261448" y="3857631"/>
            <a:ext cx="2298582" cy="2282584"/>
          </a:xfrm>
          <a:prstGeom prst="ellipse">
            <a:avLst/>
          </a:prstGeom>
          <a:solidFill>
            <a:srgbClr val="F57D3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200" b="0" i="0" u="none" strike="noStrike" kern="1200" cap="none" spc="0" normalizeH="0" baseline="0" noProof="0">
                <a:ln>
                  <a:noFill/>
                </a:ln>
                <a:solidFill>
                  <a:prstClr val="white"/>
                </a:solidFill>
                <a:effectLst/>
                <a:uLnTx/>
                <a:uFillTx/>
                <a:latin typeface="+mn-lt"/>
                <a:ea typeface="+mn-ea"/>
                <a:cs typeface="+mn-cs"/>
                <a:sym typeface="Wingdings" panose="05000000000000000000" pitchFamily="2" charset="2"/>
              </a:rPr>
              <a:t></a:t>
            </a:r>
            <a:endParaRPr kumimoji="0" lang="en-US" sz="7200" b="0" i="0" u="none" strike="noStrike" kern="1200" cap="none" spc="0" normalizeH="0" baseline="0" noProof="0">
              <a:ln>
                <a:noFill/>
              </a:ln>
              <a:solidFill>
                <a:prstClr val="white"/>
              </a:solidFill>
              <a:effectLst/>
              <a:uLnTx/>
              <a:uFillTx/>
              <a:latin typeface="+mn-lt"/>
              <a:ea typeface="+mn-ea"/>
              <a:cs typeface="+mn-cs"/>
            </a:endParaRPr>
          </a:p>
        </p:txBody>
      </p:sp>
    </p:spTree>
    <p:extLst>
      <p:ext uri="{BB962C8B-B14F-4D97-AF65-F5344CB8AC3E}">
        <p14:creationId xmlns:p14="http://schemas.microsoft.com/office/powerpoint/2010/main" val="218187537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4E2BE91-3B2D-4AD9-A096-6DE22C5B27FC}" type="datetime1">
              <a:rPr lang="en-US" smtClean="0"/>
              <a:t>10/14/2019</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endParaRPr lang="en-US"/>
          </a:p>
          <a:p>
            <a:endParaRPr lang="en-US"/>
          </a:p>
        </p:txBody>
      </p:sp>
      <p:pic>
        <p:nvPicPr>
          <p:cNvPr id="2" name="Picture 1"/>
          <p:cNvPicPr>
            <a:picLocks noChangeAspect="1"/>
          </p:cNvPicPr>
          <p:nvPr userDrawn="1"/>
        </p:nvPicPr>
        <p:blipFill>
          <a:blip r:embed="rId18"/>
          <a:stretch>
            <a:fillRect/>
          </a:stretch>
        </p:blipFill>
        <p:spPr>
          <a:xfrm>
            <a:off x="37353" y="6176289"/>
            <a:ext cx="1371600" cy="624677"/>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0" r:id="rId8"/>
    <p:sldLayoutId id="2147483674" r:id="rId9"/>
    <p:sldLayoutId id="2147483677" r:id="rId10"/>
    <p:sldLayoutId id="2147483675" r:id="rId11"/>
    <p:sldLayoutId id="2147483678" r:id="rId12"/>
    <p:sldLayoutId id="2147483676" r:id="rId13"/>
    <p:sldLayoutId id="2147483673" r:id="rId14"/>
    <p:sldLayoutId id="2147483668" r:id="rId15"/>
    <p:sldLayoutId id="2147483669" r:id="rId16"/>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6232-E402-4FD4-AB5D-A65D47112556}"/>
              </a:ext>
            </a:extLst>
          </p:cNvPr>
          <p:cNvSpPr>
            <a:spLocks noGrp="1"/>
          </p:cNvSpPr>
          <p:nvPr>
            <p:ph type="ctrTitle"/>
          </p:nvPr>
        </p:nvSpPr>
        <p:spPr/>
        <p:txBody>
          <a:bodyPr>
            <a:normAutofit fontScale="90000"/>
          </a:bodyPr>
          <a:lstStyle/>
          <a:p>
            <a:r>
              <a:rPr lang="en-US" dirty="0"/>
              <a:t>South Carolina Growth Model Explained</a:t>
            </a:r>
          </a:p>
        </p:txBody>
      </p:sp>
      <p:sp>
        <p:nvSpPr>
          <p:cNvPr id="3" name="Subtitle 2">
            <a:extLst>
              <a:ext uri="{FF2B5EF4-FFF2-40B4-BE49-F238E27FC236}">
                <a16:creationId xmlns:a16="http://schemas.microsoft.com/office/drawing/2014/main" id="{15E9885D-FEC0-432F-882B-C99F8EFB46FC}"/>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555722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AC023-3833-45F5-8C66-60191A5B3DA9}"/>
              </a:ext>
            </a:extLst>
          </p:cNvPr>
          <p:cNvSpPr>
            <a:spLocks noGrp="1"/>
          </p:cNvSpPr>
          <p:nvPr>
            <p:ph type="title"/>
          </p:nvPr>
        </p:nvSpPr>
        <p:spPr/>
        <p:txBody>
          <a:bodyPr/>
          <a:lstStyle/>
          <a:p>
            <a:r>
              <a:rPr lang="en-US"/>
              <a:t>Reporting</a:t>
            </a:r>
          </a:p>
        </p:txBody>
      </p:sp>
      <p:sp>
        <p:nvSpPr>
          <p:cNvPr id="3" name="Slide Number Placeholder 2">
            <a:extLst>
              <a:ext uri="{FF2B5EF4-FFF2-40B4-BE49-F238E27FC236}">
                <a16:creationId xmlns:a16="http://schemas.microsoft.com/office/drawing/2014/main" id="{1D0EF333-F341-489D-89C6-545FAE8C1FCC}"/>
              </a:ext>
            </a:extLst>
          </p:cNvPr>
          <p:cNvSpPr>
            <a:spLocks noGrp="1"/>
          </p:cNvSpPr>
          <p:nvPr>
            <p:ph type="sldNum" sz="quarter" idx="12"/>
          </p:nvPr>
        </p:nvSpPr>
        <p:spPr/>
        <p:txBody>
          <a:bodyPr>
            <a:normAutofit fontScale="85000" lnSpcReduction="20000"/>
          </a:bodyPr>
          <a:lstStyle/>
          <a:p>
            <a:fld id="{E0C1CBD4-F648-4C40-B123-9DB37410D2FA}" type="slidenum">
              <a:rPr lang="en-US" smtClean="0"/>
              <a:pPr/>
              <a:t>10</a:t>
            </a:fld>
            <a:endParaRPr lang="en-US"/>
          </a:p>
        </p:txBody>
      </p:sp>
      <p:sp>
        <p:nvSpPr>
          <p:cNvPr id="4" name="Content Placeholder 3">
            <a:extLst>
              <a:ext uri="{FF2B5EF4-FFF2-40B4-BE49-F238E27FC236}">
                <a16:creationId xmlns:a16="http://schemas.microsoft.com/office/drawing/2014/main" id="{EDE973A7-6FE2-4E1C-BC86-9B6089B749F6}"/>
              </a:ext>
            </a:extLst>
          </p:cNvPr>
          <p:cNvSpPr>
            <a:spLocks noGrp="1"/>
          </p:cNvSpPr>
          <p:nvPr>
            <p:ph sz="quarter" idx="1"/>
          </p:nvPr>
        </p:nvSpPr>
        <p:spPr/>
        <p:txBody>
          <a:bodyPr/>
          <a:lstStyle/>
          <a:p>
            <a:r>
              <a:rPr lang="en-US"/>
              <a:t>For reporting purposes, the numbers on the 0-40 scale also are divided by 40 to get a percentage of points earned</a:t>
            </a:r>
          </a:p>
          <a:p>
            <a:endParaRPr lang="en-US"/>
          </a:p>
        </p:txBody>
      </p:sp>
      <p:pic>
        <p:nvPicPr>
          <p:cNvPr id="6" name="Picture 5">
            <a:extLst>
              <a:ext uri="{FF2B5EF4-FFF2-40B4-BE49-F238E27FC236}">
                <a16:creationId xmlns:a16="http://schemas.microsoft.com/office/drawing/2014/main" id="{96C79B80-0CFA-4C47-8023-9D0A6EA183B8}"/>
              </a:ext>
            </a:extLst>
          </p:cNvPr>
          <p:cNvPicPr>
            <a:picLocks noChangeAspect="1"/>
          </p:cNvPicPr>
          <p:nvPr/>
        </p:nvPicPr>
        <p:blipFill>
          <a:blip r:embed="rId3"/>
          <a:stretch>
            <a:fillRect/>
          </a:stretch>
        </p:blipFill>
        <p:spPr>
          <a:xfrm>
            <a:off x="1205802" y="3052174"/>
            <a:ext cx="7719031" cy="3424826"/>
          </a:xfrm>
          <a:prstGeom prst="rect">
            <a:avLst/>
          </a:prstGeom>
        </p:spPr>
      </p:pic>
    </p:spTree>
    <p:extLst>
      <p:ext uri="{BB962C8B-B14F-4D97-AF65-F5344CB8AC3E}">
        <p14:creationId xmlns:p14="http://schemas.microsoft.com/office/powerpoint/2010/main" val="3296812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C6884-75A6-46CA-9D0C-7B23783C0F54}"/>
              </a:ext>
            </a:extLst>
          </p:cNvPr>
          <p:cNvSpPr>
            <a:spLocks noGrp="1"/>
          </p:cNvSpPr>
          <p:nvPr>
            <p:ph type="title"/>
          </p:nvPr>
        </p:nvSpPr>
        <p:spPr/>
        <p:txBody>
          <a:bodyPr/>
          <a:lstStyle/>
          <a:p>
            <a:r>
              <a:rPr lang="en-US"/>
              <a:t>A Step-by-Step Explanation</a:t>
            </a:r>
          </a:p>
        </p:txBody>
      </p:sp>
      <p:sp>
        <p:nvSpPr>
          <p:cNvPr id="3" name="Slide Number Placeholder 2">
            <a:extLst>
              <a:ext uri="{FF2B5EF4-FFF2-40B4-BE49-F238E27FC236}">
                <a16:creationId xmlns:a16="http://schemas.microsoft.com/office/drawing/2014/main" id="{09B29A9E-436C-4B9D-BCA1-64594DA68784}"/>
              </a:ext>
            </a:extLst>
          </p:cNvPr>
          <p:cNvSpPr>
            <a:spLocks noGrp="1"/>
          </p:cNvSpPr>
          <p:nvPr>
            <p:ph type="sldNum" sz="quarter" idx="12"/>
          </p:nvPr>
        </p:nvSpPr>
        <p:spPr/>
        <p:txBody>
          <a:bodyPr>
            <a:normAutofit fontScale="85000" lnSpcReduction="20000"/>
          </a:bodyPr>
          <a:lstStyle/>
          <a:p>
            <a:fld id="{E0C1CBD4-F648-4C40-B123-9DB37410D2FA}" type="slidenum">
              <a:rPr lang="en-US" smtClean="0"/>
              <a:pPr/>
              <a:t>2</a:t>
            </a:fld>
            <a:endParaRPr lang="en-US"/>
          </a:p>
        </p:txBody>
      </p:sp>
      <p:sp>
        <p:nvSpPr>
          <p:cNvPr id="4" name="Content Placeholder 3">
            <a:extLst>
              <a:ext uri="{FF2B5EF4-FFF2-40B4-BE49-F238E27FC236}">
                <a16:creationId xmlns:a16="http://schemas.microsoft.com/office/drawing/2014/main" id="{B42A2A65-F52F-4FE7-93E2-2A69D64E0A18}"/>
              </a:ext>
            </a:extLst>
          </p:cNvPr>
          <p:cNvSpPr>
            <a:spLocks noGrp="1"/>
          </p:cNvSpPr>
          <p:nvPr>
            <p:ph sz="quarter" idx="1"/>
          </p:nvPr>
        </p:nvSpPr>
        <p:spPr/>
        <p:txBody>
          <a:bodyPr vert="horz" anchor="t">
            <a:normAutofit/>
          </a:bodyPr>
          <a:lstStyle/>
          <a:p>
            <a:r>
              <a:rPr lang="en-US">
                <a:cs typeface="Calibri"/>
              </a:rPr>
              <a:t>Education Analytics (EA) calculates school-level academic growth model results for</a:t>
            </a:r>
          </a:p>
          <a:p>
            <a:pPr lvl="1"/>
            <a:r>
              <a:rPr lang="en-US">
                <a:cs typeface="Calibri"/>
              </a:rPr>
              <a:t>Grades 4-8</a:t>
            </a:r>
          </a:p>
          <a:p>
            <a:pPr lvl="1"/>
            <a:r>
              <a:rPr lang="en-US">
                <a:cs typeface="Calibri"/>
              </a:rPr>
              <a:t>Mathematics and ELA</a:t>
            </a:r>
          </a:p>
          <a:p>
            <a:r>
              <a:rPr lang="en-US">
                <a:cs typeface="Calibri"/>
              </a:rPr>
              <a:t>This presentation explains the way the calculations work as a step-by-step process</a:t>
            </a:r>
          </a:p>
          <a:p>
            <a:r>
              <a:rPr lang="en-US">
                <a:cs typeface="Calibri"/>
              </a:rPr>
              <a:t>For a more complete and detailed explanation of the statistical methodology, please see the full technical report</a:t>
            </a:r>
          </a:p>
        </p:txBody>
      </p:sp>
    </p:spTree>
    <p:extLst>
      <p:ext uri="{BB962C8B-B14F-4D97-AF65-F5344CB8AC3E}">
        <p14:creationId xmlns:p14="http://schemas.microsoft.com/office/powerpoint/2010/main" val="1363636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Growth Model – Step 1</a:t>
            </a:r>
          </a:p>
        </p:txBody>
      </p:sp>
      <p:sp>
        <p:nvSpPr>
          <p:cNvPr id="3" name="Content Placeholder 2"/>
          <p:cNvSpPr>
            <a:spLocks noGrp="1"/>
          </p:cNvSpPr>
          <p:nvPr>
            <p:ph sz="quarter" idx="2"/>
          </p:nvPr>
        </p:nvSpPr>
        <p:spPr>
          <a:xfrm>
            <a:off x="4293577" y="1748002"/>
            <a:ext cx="4243753" cy="4668186"/>
          </a:xfrm>
        </p:spPr>
        <p:txBody>
          <a:bodyPr vert="horz" anchor="t">
            <a:normAutofit/>
          </a:bodyPr>
          <a:lstStyle/>
          <a:p>
            <a:r>
              <a:rPr lang="en-US" sz="2400"/>
              <a:t>After SC READY testing is complete, EA receives</a:t>
            </a:r>
            <a:r>
              <a:rPr lang="en-US" sz="2400" b="1"/>
              <a:t> student data from across the entire state</a:t>
            </a:r>
            <a:r>
              <a:rPr lang="en-US" sz="2400"/>
              <a:t> of South Carolina</a:t>
            </a:r>
            <a:endParaRPr lang="en-US" sz="2400">
              <a:cs typeface="Calibri"/>
            </a:endParaRPr>
          </a:p>
          <a:p>
            <a:r>
              <a:rPr lang="en-US" sz="2400"/>
              <a:t>EA analyzes the data to find out:</a:t>
            </a:r>
            <a:endParaRPr lang="en-US" sz="2400">
              <a:cs typeface="Calibri"/>
            </a:endParaRPr>
          </a:p>
          <a:p>
            <a:pPr lvl="1"/>
            <a:r>
              <a:rPr lang="en-US" sz="2100">
                <a:cs typeface="Calibri"/>
              </a:rPr>
              <a:t>How fast did students grow academically across the state?</a:t>
            </a:r>
          </a:p>
          <a:p>
            <a:pPr lvl="1"/>
            <a:r>
              <a:rPr lang="en-US" sz="2100">
                <a:cs typeface="Calibri"/>
              </a:rPr>
              <a:t>Were there patterns in how fast different students grew?</a:t>
            </a:r>
          </a:p>
        </p:txBody>
      </p:sp>
      <p:sp>
        <p:nvSpPr>
          <p:cNvPr id="5" name="Slide Number Placeholder 4"/>
          <p:cNvSpPr>
            <a:spLocks noGrp="1"/>
          </p:cNvSpPr>
          <p:nvPr>
            <p:ph type="sldNum" sz="quarter" idx="16"/>
          </p:nvPr>
        </p:nvSpPr>
        <p:spPr/>
        <p:txBody>
          <a:bodyPr>
            <a:normAutofit fontScale="85000" lnSpcReduction="20000"/>
          </a:bodyPr>
          <a:lstStyle/>
          <a:p>
            <a:fld id="{E0C1CBD4-F648-4C40-B123-9DB37410D2FA}" type="slidenum">
              <a:rPr lang="en-US" smtClean="0"/>
              <a:pPr/>
              <a:t>3</a:t>
            </a:fld>
            <a:endParaRPr lang="en-US"/>
          </a:p>
        </p:txBody>
      </p:sp>
      <p:pic>
        <p:nvPicPr>
          <p:cNvPr id="18" name="Picture 17" descr="A picture containing text&#10;&#10;Description automatically generated">
            <a:extLst>
              <a:ext uri="{FF2B5EF4-FFF2-40B4-BE49-F238E27FC236}">
                <a16:creationId xmlns:a16="http://schemas.microsoft.com/office/drawing/2014/main" id="{FA181E0E-FE35-4400-B951-C3114D509405}"/>
              </a:ext>
            </a:extLst>
          </p:cNvPr>
          <p:cNvPicPr>
            <a:picLocks noChangeAspect="1"/>
          </p:cNvPicPr>
          <p:nvPr/>
        </p:nvPicPr>
        <p:blipFill>
          <a:blip r:embed="rId3"/>
          <a:stretch>
            <a:fillRect/>
          </a:stretch>
        </p:blipFill>
        <p:spPr>
          <a:xfrm>
            <a:off x="421746" y="2205066"/>
            <a:ext cx="3605422" cy="2966802"/>
          </a:xfrm>
          <a:prstGeom prst="rect">
            <a:avLst/>
          </a:prstGeom>
        </p:spPr>
      </p:pic>
    </p:spTree>
    <p:extLst>
      <p:ext uri="{BB962C8B-B14F-4D97-AF65-F5344CB8AC3E}">
        <p14:creationId xmlns:p14="http://schemas.microsoft.com/office/powerpoint/2010/main" val="4089563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1B4C6-4750-49F3-92F1-E5DE1508D605}"/>
              </a:ext>
            </a:extLst>
          </p:cNvPr>
          <p:cNvSpPr>
            <a:spLocks noGrp="1"/>
          </p:cNvSpPr>
          <p:nvPr>
            <p:ph type="title"/>
          </p:nvPr>
        </p:nvSpPr>
        <p:spPr/>
        <p:txBody>
          <a:bodyPr/>
          <a:lstStyle/>
          <a:p>
            <a:r>
              <a:rPr lang="en-US"/>
              <a:t>Growth Model – Step 2</a:t>
            </a:r>
          </a:p>
        </p:txBody>
      </p:sp>
      <p:sp>
        <p:nvSpPr>
          <p:cNvPr id="5" name="Slide Number Placeholder 4">
            <a:extLst>
              <a:ext uri="{FF2B5EF4-FFF2-40B4-BE49-F238E27FC236}">
                <a16:creationId xmlns:a16="http://schemas.microsoft.com/office/drawing/2014/main" id="{B3C3D8B1-8BBE-476A-8065-626153A4237C}"/>
              </a:ext>
            </a:extLst>
          </p:cNvPr>
          <p:cNvSpPr>
            <a:spLocks noGrp="1"/>
          </p:cNvSpPr>
          <p:nvPr>
            <p:ph type="sldNum" sz="quarter" idx="16"/>
          </p:nvPr>
        </p:nvSpPr>
        <p:spPr/>
        <p:txBody>
          <a:bodyPr>
            <a:normAutofit fontScale="85000" lnSpcReduction="20000"/>
          </a:bodyPr>
          <a:lstStyle/>
          <a:p>
            <a:fld id="{E0C1CBD4-F648-4C40-B123-9DB37410D2FA}" type="slidenum">
              <a:rPr lang="en-US" smtClean="0"/>
              <a:pPr/>
              <a:t>4</a:t>
            </a:fld>
            <a:endParaRPr lang="en-US"/>
          </a:p>
        </p:txBody>
      </p:sp>
      <p:pic>
        <p:nvPicPr>
          <p:cNvPr id="8" name="Picture 7" title="Vertical Dashed Line">
            <a:extLst>
              <a:ext uri="{FF2B5EF4-FFF2-40B4-BE49-F238E27FC236}">
                <a16:creationId xmlns:a16="http://schemas.microsoft.com/office/drawing/2014/main" id="{EE2FAA3A-AF9E-4F31-90B6-6CA4F685BF7F}"/>
              </a:ext>
            </a:extLst>
          </p:cNvPr>
          <p:cNvPicPr>
            <a:picLocks noChangeAspect="1"/>
          </p:cNvPicPr>
          <p:nvPr/>
        </p:nvPicPr>
        <p:blipFill rotWithShape="1">
          <a:blip r:embed="rId3"/>
          <a:srcRect l="63494" t="17175" r="24144" b="17861"/>
          <a:stretch/>
        </p:blipFill>
        <p:spPr>
          <a:xfrm>
            <a:off x="8237787" y="2938041"/>
            <a:ext cx="420890" cy="2211889"/>
          </a:xfrm>
          <a:prstGeom prst="rect">
            <a:avLst/>
          </a:prstGeom>
        </p:spPr>
      </p:pic>
      <p:pic>
        <p:nvPicPr>
          <p:cNvPr id="9" name="Picture 8" title="Vertical Dashed Line">
            <a:extLst>
              <a:ext uri="{FF2B5EF4-FFF2-40B4-BE49-F238E27FC236}">
                <a16:creationId xmlns:a16="http://schemas.microsoft.com/office/drawing/2014/main" id="{FA202ED0-F032-4C61-90D4-615786DD70CE}"/>
              </a:ext>
            </a:extLst>
          </p:cNvPr>
          <p:cNvPicPr>
            <a:picLocks noChangeAspect="1"/>
          </p:cNvPicPr>
          <p:nvPr/>
        </p:nvPicPr>
        <p:blipFill rotWithShape="1">
          <a:blip r:embed="rId3"/>
          <a:srcRect l="18491" t="17175" r="70716" b="17861"/>
          <a:stretch/>
        </p:blipFill>
        <p:spPr>
          <a:xfrm>
            <a:off x="6705451" y="2938041"/>
            <a:ext cx="367456" cy="2211889"/>
          </a:xfrm>
          <a:prstGeom prst="rect">
            <a:avLst/>
          </a:prstGeom>
        </p:spPr>
      </p:pic>
      <p:sp>
        <p:nvSpPr>
          <p:cNvPr id="10" name="Content Placeholder 9">
            <a:extLst>
              <a:ext uri="{FF2B5EF4-FFF2-40B4-BE49-F238E27FC236}">
                <a16:creationId xmlns:a16="http://schemas.microsoft.com/office/drawing/2014/main" id="{78794BCD-BEC6-4AF9-8D78-D18487BDCE8D}"/>
              </a:ext>
            </a:extLst>
          </p:cNvPr>
          <p:cNvSpPr txBox="1">
            <a:spLocks/>
          </p:cNvSpPr>
          <p:nvPr/>
        </p:nvSpPr>
        <p:spPr>
          <a:xfrm>
            <a:off x="646345" y="1745692"/>
            <a:ext cx="8012332" cy="1183257"/>
          </a:xfrm>
          <a:prstGeom prst="rect">
            <a:avLst/>
          </a:prstGeom>
        </p:spPr>
        <p:txBody>
          <a:bodyPr vert="horz" anchor="t">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defTabSz="914400"/>
            <a:r>
              <a:rPr lang="en-US" sz="2000">
                <a:cs typeface="Calibri"/>
              </a:rPr>
              <a:t>EA creates a target for each student</a:t>
            </a:r>
            <a:endParaRPr lang="en-US">
              <a:cs typeface="Calibri"/>
            </a:endParaRPr>
          </a:p>
          <a:p>
            <a:pPr defTabSz="914400"/>
            <a:r>
              <a:rPr lang="en-US" sz="2000">
                <a:cs typeface="Calibri"/>
              </a:rPr>
              <a:t>The target is the state average growth of similar students, defined as students with the same test history in similarly achieving schools</a:t>
            </a:r>
          </a:p>
        </p:txBody>
      </p:sp>
      <p:sp>
        <p:nvSpPr>
          <p:cNvPr id="14" name="A simp">
            <a:extLst>
              <a:ext uri="{FF2B5EF4-FFF2-40B4-BE49-F238E27FC236}">
                <a16:creationId xmlns:a16="http://schemas.microsoft.com/office/drawing/2014/main" id="{13ADB7B7-950B-4C70-B827-A6ED7F57C44A}"/>
              </a:ext>
            </a:extLst>
          </p:cNvPr>
          <p:cNvSpPr txBox="1">
            <a:spLocks noChangeArrowheads="1"/>
          </p:cNvSpPr>
          <p:nvPr/>
        </p:nvSpPr>
        <p:spPr bwMode="auto">
          <a:xfrm>
            <a:off x="4122790" y="3823746"/>
            <a:ext cx="2196649" cy="738664"/>
          </a:xfrm>
          <a:prstGeom prst="rect">
            <a:avLst/>
          </a:prstGeom>
          <a:noFill/>
          <a:ln w="9525">
            <a:noFill/>
            <a:miter lim="800000"/>
            <a:headEnd/>
            <a:tailEnd/>
          </a:ln>
        </p:spPr>
        <p:txBody>
          <a:bodyPr wrap="square" anchor="t">
            <a:spAutoFit/>
          </a:bodyPr>
          <a:lstStyle/>
          <a:p>
            <a:r>
              <a:rPr lang="en-US" sz="1400">
                <a:solidFill>
                  <a:schemeClr val="tx2"/>
                </a:solidFill>
                <a:latin typeface="Calibri"/>
                <a:cs typeface="Calibri"/>
              </a:rPr>
              <a:t>+35 Average growth for students with the same test history</a:t>
            </a:r>
            <a:endParaRPr lang="en-US" sz="1400">
              <a:solidFill>
                <a:schemeClr val="tx2"/>
              </a:solidFill>
              <a:latin typeface="Calibri" pitchFamily="34" charset="0"/>
              <a:cs typeface="Calibri"/>
            </a:endParaRPr>
          </a:p>
        </p:txBody>
      </p:sp>
      <p:sp>
        <p:nvSpPr>
          <p:cNvPr id="15" name="Adj A">
            <a:extLst>
              <a:ext uri="{FF2B5EF4-FFF2-40B4-BE49-F238E27FC236}">
                <a16:creationId xmlns:a16="http://schemas.microsoft.com/office/drawing/2014/main" id="{79E4A321-5D5A-4550-83E2-972DB1ADE9DF}"/>
              </a:ext>
            </a:extLst>
          </p:cNvPr>
          <p:cNvSpPr txBox="1">
            <a:spLocks noChangeArrowheads="1"/>
          </p:cNvSpPr>
          <p:nvPr/>
        </p:nvSpPr>
        <p:spPr bwMode="auto">
          <a:xfrm>
            <a:off x="4121017" y="5007145"/>
            <a:ext cx="2120735" cy="861774"/>
          </a:xfrm>
          <a:prstGeom prst="rect">
            <a:avLst/>
          </a:prstGeom>
          <a:noFill/>
          <a:ln w="9525">
            <a:noFill/>
            <a:miter lim="800000"/>
            <a:headEnd/>
            <a:tailEnd/>
          </a:ln>
        </p:spPr>
        <p:txBody>
          <a:bodyPr wrap="square" anchor="t">
            <a:spAutoFit/>
          </a:bodyPr>
          <a:lstStyle/>
          <a:p>
            <a:r>
              <a:rPr lang="en-US">
                <a:solidFill>
                  <a:srgbClr val="000000"/>
                </a:solidFill>
                <a:latin typeface="Calibri" pitchFamily="34" charset="0"/>
              </a:rPr>
              <a:t>_________</a:t>
            </a:r>
          </a:p>
          <a:p>
            <a:r>
              <a:rPr lang="en-US" sz="1600" b="1">
                <a:solidFill>
                  <a:srgbClr val="000000"/>
                </a:solidFill>
                <a:latin typeface="Calibri"/>
                <a:cs typeface="Calibri"/>
              </a:rPr>
              <a:t>+30 points</a:t>
            </a:r>
          </a:p>
          <a:p>
            <a:r>
              <a:rPr lang="en-US" sz="1600" b="1">
                <a:solidFill>
                  <a:srgbClr val="000000"/>
                </a:solidFill>
                <a:latin typeface="Calibri" pitchFamily="34" charset="0"/>
              </a:rPr>
              <a:t>During the year</a:t>
            </a:r>
          </a:p>
        </p:txBody>
      </p:sp>
      <p:sp>
        <p:nvSpPr>
          <p:cNvPr id="17" name="Rain A">
            <a:extLst>
              <a:ext uri="{FF2B5EF4-FFF2-40B4-BE49-F238E27FC236}">
                <a16:creationId xmlns:a16="http://schemas.microsoft.com/office/drawing/2014/main" id="{52757FDE-D6DC-47C4-9769-3AD5A1556701}"/>
              </a:ext>
            </a:extLst>
          </p:cNvPr>
          <p:cNvSpPr txBox="1">
            <a:spLocks noChangeArrowheads="1"/>
          </p:cNvSpPr>
          <p:nvPr/>
        </p:nvSpPr>
        <p:spPr bwMode="auto">
          <a:xfrm>
            <a:off x="4106008" y="4602351"/>
            <a:ext cx="2432475" cy="523220"/>
          </a:xfrm>
          <a:prstGeom prst="rect">
            <a:avLst/>
          </a:prstGeom>
          <a:noFill/>
          <a:ln w="9525">
            <a:noFill/>
            <a:miter lim="800000"/>
            <a:headEnd/>
            <a:tailEnd/>
          </a:ln>
        </p:spPr>
        <p:txBody>
          <a:bodyPr wrap="square" anchor="t">
            <a:spAutoFit/>
          </a:bodyPr>
          <a:lstStyle/>
          <a:p>
            <a:r>
              <a:rPr lang="en-US" sz="1400">
                <a:solidFill>
                  <a:schemeClr val="accent3">
                    <a:lumMod val="75000"/>
                  </a:schemeClr>
                </a:solidFill>
              </a:rPr>
              <a:t>-5 Adjustment for</a:t>
            </a:r>
            <a:br>
              <a:rPr lang="en-US" sz="1400">
                <a:solidFill>
                  <a:schemeClr val="accent3">
                    <a:lumMod val="75000"/>
                  </a:schemeClr>
                </a:solidFill>
              </a:rPr>
            </a:br>
            <a:r>
              <a:rPr lang="en-US" sz="1400">
                <a:solidFill>
                  <a:schemeClr val="accent3">
                    <a:lumMod val="75000"/>
                  </a:schemeClr>
                </a:solidFill>
              </a:rPr>
              <a:t>school average achievement</a:t>
            </a:r>
          </a:p>
        </p:txBody>
      </p:sp>
      <p:cxnSp>
        <p:nvCxnSpPr>
          <p:cNvPr id="18" name="Straight Connector 17" descr="The dashed line being used to illustrate growth between SC Ready Data for 2017-18 and 2018-19." title="Dash Line Connector">
            <a:extLst>
              <a:ext uri="{FF2B5EF4-FFF2-40B4-BE49-F238E27FC236}">
                <a16:creationId xmlns:a16="http://schemas.microsoft.com/office/drawing/2014/main" id="{6C3BA499-955B-4086-8A42-02957E21259D}"/>
              </a:ext>
            </a:extLst>
          </p:cNvPr>
          <p:cNvCxnSpPr>
            <a:cxnSpLocks/>
          </p:cNvCxnSpPr>
          <p:nvPr/>
        </p:nvCxnSpPr>
        <p:spPr>
          <a:xfrm flipV="1">
            <a:off x="6963389" y="3951782"/>
            <a:ext cx="1444804" cy="621269"/>
          </a:xfrm>
          <a:prstGeom prst="line">
            <a:avLst/>
          </a:prstGeom>
          <a:ln w="9525" cap="flat" cmpd="sng" algn="ctr">
            <a:solidFill>
              <a:schemeClr val="accent2">
                <a:lumMod val="40000"/>
                <a:lumOff val="6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9" name="Picture 18" descr="Seaform Blue Child Icon/outline representing SC Ready 2018-19 data." title="Child Icon">
            <a:extLst>
              <a:ext uri="{FF2B5EF4-FFF2-40B4-BE49-F238E27FC236}">
                <a16:creationId xmlns:a16="http://schemas.microsoft.com/office/drawing/2014/main" id="{2366EB37-63A9-4B18-AB6A-C2E236116085}"/>
              </a:ext>
            </a:extLst>
          </p:cNvPr>
          <p:cNvPicPr>
            <a:picLocks noChangeAspect="1"/>
          </p:cNvPicPr>
          <p:nvPr/>
        </p:nvPicPr>
        <p:blipFill>
          <a:blip r:embed="rId4"/>
          <a:stretch>
            <a:fillRect/>
          </a:stretch>
        </p:blipFill>
        <p:spPr>
          <a:xfrm>
            <a:off x="8068291" y="3608279"/>
            <a:ext cx="709363" cy="709363"/>
          </a:xfrm>
          <a:prstGeom prst="rect">
            <a:avLst/>
          </a:prstGeom>
        </p:spPr>
      </p:pic>
      <p:pic>
        <p:nvPicPr>
          <p:cNvPr id="20" name="Picture 19" descr="Forrest Green Child Icon/outline representing SC Ready 2017-18 data." title="Child Icon">
            <a:extLst>
              <a:ext uri="{FF2B5EF4-FFF2-40B4-BE49-F238E27FC236}">
                <a16:creationId xmlns:a16="http://schemas.microsoft.com/office/drawing/2014/main" id="{C38FC5AB-8A3B-48E8-B572-B809954C8DA7}"/>
              </a:ext>
            </a:extLst>
          </p:cNvPr>
          <p:cNvPicPr>
            <a:picLocks noChangeAspect="1"/>
          </p:cNvPicPr>
          <p:nvPr/>
        </p:nvPicPr>
        <p:blipFill>
          <a:blip r:embed="rId5"/>
          <a:stretch>
            <a:fillRect/>
          </a:stretch>
        </p:blipFill>
        <p:spPr>
          <a:xfrm>
            <a:off x="6492063" y="4221461"/>
            <a:ext cx="709363" cy="709363"/>
          </a:xfrm>
          <a:prstGeom prst="rect">
            <a:avLst/>
          </a:prstGeom>
        </p:spPr>
      </p:pic>
      <p:grpSp>
        <p:nvGrpSpPr>
          <p:cNvPr id="21" name="Group 20">
            <a:extLst>
              <a:ext uri="{FF2B5EF4-FFF2-40B4-BE49-F238E27FC236}">
                <a16:creationId xmlns:a16="http://schemas.microsoft.com/office/drawing/2014/main" id="{655EAB10-8440-4C5B-9AA5-04B400D8A441}"/>
              </a:ext>
            </a:extLst>
          </p:cNvPr>
          <p:cNvGrpSpPr/>
          <p:nvPr/>
        </p:nvGrpSpPr>
        <p:grpSpPr>
          <a:xfrm>
            <a:off x="7971640" y="3265011"/>
            <a:ext cx="953184" cy="246221"/>
            <a:chOff x="8021608" y="3934821"/>
            <a:chExt cx="953184" cy="246221"/>
          </a:xfrm>
        </p:grpSpPr>
        <p:sp>
          <p:nvSpPr>
            <p:cNvPr id="22" name="Rectangle 21">
              <a:extLst>
                <a:ext uri="{FF2B5EF4-FFF2-40B4-BE49-F238E27FC236}">
                  <a16:creationId xmlns:a16="http://schemas.microsoft.com/office/drawing/2014/main" id="{1E2566EC-7BF9-4BA1-B816-E4B61704B600}"/>
                </a:ext>
              </a:extLst>
            </p:cNvPr>
            <p:cNvSpPr/>
            <p:nvPr/>
          </p:nvSpPr>
          <p:spPr>
            <a:xfrm>
              <a:off x="8057323" y="3951430"/>
              <a:ext cx="891348" cy="207469"/>
            </a:xfrm>
            <a:prstGeom prst="rect">
              <a:avLst/>
            </a:prstGeom>
            <a:solidFill>
              <a:srgbClr val="00C8B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41018870-6586-491D-9196-312FFBB0612F}"/>
                </a:ext>
              </a:extLst>
            </p:cNvPr>
            <p:cNvSpPr txBox="1"/>
            <p:nvPr/>
          </p:nvSpPr>
          <p:spPr>
            <a:xfrm>
              <a:off x="8021608" y="3934821"/>
              <a:ext cx="953184" cy="246221"/>
            </a:xfrm>
            <a:prstGeom prst="rect">
              <a:avLst/>
            </a:prstGeom>
            <a:noFill/>
          </p:spPr>
          <p:txBody>
            <a:bodyPr wrap="square" rtlCol="0">
              <a:spAutoFit/>
            </a:bodyPr>
            <a:lstStyle/>
            <a:p>
              <a:pPr algn="ctr"/>
              <a:r>
                <a:rPr lang="en-US" sz="1000" b="1" dirty="0">
                  <a:solidFill>
                    <a:schemeClr val="bg1"/>
                  </a:solidFill>
                </a:rPr>
                <a:t>Target Score</a:t>
              </a:r>
            </a:p>
          </p:txBody>
        </p:sp>
      </p:grpSp>
      <p:sp>
        <p:nvSpPr>
          <p:cNvPr id="24" name="Speech Bubble: Rectangle 5">
            <a:extLst>
              <a:ext uri="{FF2B5EF4-FFF2-40B4-BE49-F238E27FC236}">
                <a16:creationId xmlns:a16="http://schemas.microsoft.com/office/drawing/2014/main" id="{6678BA9C-AE00-4338-9823-C89F2EEBB781}"/>
              </a:ext>
            </a:extLst>
          </p:cNvPr>
          <p:cNvSpPr/>
          <p:nvPr/>
        </p:nvSpPr>
        <p:spPr>
          <a:xfrm>
            <a:off x="366346" y="3564146"/>
            <a:ext cx="3162001" cy="2176258"/>
          </a:xfrm>
          <a:prstGeom prst="wedgeRectCallout">
            <a:avLst>
              <a:gd name="adj1" fmla="val 64984"/>
              <a:gd name="adj2" fmla="val -20564"/>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400" b="1" u="sng"/>
              <a:t>Note</a:t>
            </a:r>
            <a:r>
              <a:rPr lang="en-US" sz="1400"/>
              <a:t>: </a:t>
            </a:r>
            <a:endParaRPr lang="en-US"/>
          </a:p>
          <a:p>
            <a:r>
              <a:rPr lang="en-US" sz="1400"/>
              <a:t>These numbers are for illustrative purposes.</a:t>
            </a:r>
          </a:p>
          <a:p>
            <a:r>
              <a:rPr lang="en-US" sz="1400"/>
              <a:t/>
            </a:r>
            <a:br>
              <a:rPr lang="en-US" sz="1400"/>
            </a:br>
            <a:r>
              <a:rPr lang="en-US" sz="1400"/>
              <a:t>The actual adjustment amounts are calculated each year and for each grade/subject independently and reflect the actual data patterns across South Carolina.</a:t>
            </a:r>
            <a:endParaRPr lang="en-US" sz="1400">
              <a:cs typeface="Calibri"/>
            </a:endParaRPr>
          </a:p>
        </p:txBody>
      </p:sp>
      <p:sp>
        <p:nvSpPr>
          <p:cNvPr id="26" name="TextBox 19">
            <a:extLst>
              <a:ext uri="{FF2B5EF4-FFF2-40B4-BE49-F238E27FC236}">
                <a16:creationId xmlns:a16="http://schemas.microsoft.com/office/drawing/2014/main" id="{207D7F3B-B5C7-467E-A7C1-CB0E6743EF87}"/>
              </a:ext>
            </a:extLst>
          </p:cNvPr>
          <p:cNvSpPr txBox="1">
            <a:spLocks noChangeArrowheads="1"/>
          </p:cNvSpPr>
          <p:nvPr/>
        </p:nvSpPr>
        <p:spPr bwMode="auto">
          <a:xfrm>
            <a:off x="6180571" y="5259822"/>
            <a:ext cx="1396822" cy="584775"/>
          </a:xfrm>
          <a:prstGeom prst="rect">
            <a:avLst/>
          </a:prstGeom>
          <a:noFill/>
          <a:ln w="9525">
            <a:noFill/>
            <a:miter lim="800000"/>
            <a:headEnd/>
            <a:tailEnd/>
          </a:ln>
        </p:spPr>
        <p:txBody>
          <a:bodyPr wrap="square" anchor="t">
            <a:spAutoFit/>
          </a:bodyPr>
          <a:lstStyle/>
          <a:p>
            <a:pPr algn="ctr"/>
            <a:r>
              <a:rPr lang="en-US" sz="1600" b="1"/>
              <a:t>SC READY</a:t>
            </a:r>
          </a:p>
          <a:p>
            <a:pPr algn="ctr"/>
            <a:r>
              <a:rPr lang="en-US" sz="1600" b="1"/>
              <a:t>2017-18</a:t>
            </a:r>
          </a:p>
        </p:txBody>
      </p:sp>
      <p:sp>
        <p:nvSpPr>
          <p:cNvPr id="27" name="TextBox 19">
            <a:extLst>
              <a:ext uri="{FF2B5EF4-FFF2-40B4-BE49-F238E27FC236}">
                <a16:creationId xmlns:a16="http://schemas.microsoft.com/office/drawing/2014/main" id="{A5299F68-85F8-498C-AC78-B78F19DD4446}"/>
              </a:ext>
            </a:extLst>
          </p:cNvPr>
          <p:cNvSpPr txBox="1">
            <a:spLocks noChangeArrowheads="1"/>
          </p:cNvSpPr>
          <p:nvPr/>
        </p:nvSpPr>
        <p:spPr bwMode="auto">
          <a:xfrm>
            <a:off x="7806044" y="5259822"/>
            <a:ext cx="1293995" cy="584775"/>
          </a:xfrm>
          <a:prstGeom prst="rect">
            <a:avLst/>
          </a:prstGeom>
          <a:noFill/>
          <a:ln w="9525">
            <a:noFill/>
            <a:miter lim="800000"/>
            <a:headEnd/>
            <a:tailEnd/>
          </a:ln>
        </p:spPr>
        <p:txBody>
          <a:bodyPr wrap="square" anchor="t">
            <a:spAutoFit/>
          </a:bodyPr>
          <a:lstStyle/>
          <a:p>
            <a:pPr algn="ctr"/>
            <a:r>
              <a:rPr lang="en-US" sz="1600" b="1" dirty="0"/>
              <a:t>SC READY</a:t>
            </a:r>
          </a:p>
          <a:p>
            <a:pPr algn="ctr"/>
            <a:r>
              <a:rPr lang="en-US" sz="1600" b="1" dirty="0"/>
              <a:t>2018-19</a:t>
            </a:r>
          </a:p>
        </p:txBody>
      </p:sp>
    </p:spTree>
    <p:extLst>
      <p:ext uri="{BB962C8B-B14F-4D97-AF65-F5344CB8AC3E}">
        <p14:creationId xmlns:p14="http://schemas.microsoft.com/office/powerpoint/2010/main" val="310167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P spid="24" grpId="0" animBg="1"/>
      <p:bldP spid="26"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E7A1A0D5-F9E7-4D74-B8E0-BEDF74F6FF4C}"/>
              </a:ext>
            </a:extLst>
          </p:cNvPr>
          <p:cNvPicPr>
            <a:picLocks noChangeAspect="1"/>
          </p:cNvPicPr>
          <p:nvPr/>
        </p:nvPicPr>
        <p:blipFill rotWithShape="1">
          <a:blip r:embed="rId3"/>
          <a:srcRect l="63762" t="17175" r="24144" b="17861"/>
          <a:stretch/>
        </p:blipFill>
        <p:spPr>
          <a:xfrm>
            <a:off x="6733086" y="2798266"/>
            <a:ext cx="475270" cy="2553015"/>
          </a:xfrm>
          <a:prstGeom prst="rect">
            <a:avLst/>
          </a:prstGeom>
        </p:spPr>
      </p:pic>
      <p:pic>
        <p:nvPicPr>
          <p:cNvPr id="38" name="Picture 37">
            <a:extLst>
              <a:ext uri="{FF2B5EF4-FFF2-40B4-BE49-F238E27FC236}">
                <a16:creationId xmlns:a16="http://schemas.microsoft.com/office/drawing/2014/main" id="{50C7BF01-51E7-4AE3-A320-7021BA10FFF4}"/>
              </a:ext>
            </a:extLst>
          </p:cNvPr>
          <p:cNvPicPr>
            <a:picLocks noChangeAspect="1"/>
          </p:cNvPicPr>
          <p:nvPr/>
        </p:nvPicPr>
        <p:blipFill rotWithShape="1">
          <a:blip r:embed="rId3"/>
          <a:srcRect l="18491" t="17175" r="71181" b="17861"/>
          <a:stretch/>
        </p:blipFill>
        <p:spPr>
          <a:xfrm>
            <a:off x="4952131" y="2805441"/>
            <a:ext cx="405886" cy="2553015"/>
          </a:xfrm>
          <a:prstGeom prst="rect">
            <a:avLst/>
          </a:prstGeom>
        </p:spPr>
      </p:pic>
      <p:pic>
        <p:nvPicPr>
          <p:cNvPr id="15" name="Picture 14">
            <a:extLst>
              <a:ext uri="{FF2B5EF4-FFF2-40B4-BE49-F238E27FC236}">
                <a16:creationId xmlns:a16="http://schemas.microsoft.com/office/drawing/2014/main" id="{67E2FA49-1EF9-40F3-9877-AD6C1F505BBF}"/>
              </a:ext>
            </a:extLst>
          </p:cNvPr>
          <p:cNvPicPr>
            <a:picLocks noChangeAspect="1"/>
          </p:cNvPicPr>
          <p:nvPr/>
        </p:nvPicPr>
        <p:blipFill rotWithShape="1">
          <a:blip r:embed="rId3"/>
          <a:srcRect l="63762" t="17175" r="24144" b="17861"/>
          <a:stretch/>
        </p:blipFill>
        <p:spPr>
          <a:xfrm>
            <a:off x="2430174" y="2807791"/>
            <a:ext cx="475270" cy="2553015"/>
          </a:xfrm>
          <a:prstGeom prst="rect">
            <a:avLst/>
          </a:prstGeom>
        </p:spPr>
      </p:pic>
      <p:pic>
        <p:nvPicPr>
          <p:cNvPr id="35" name="Picture 34">
            <a:extLst>
              <a:ext uri="{FF2B5EF4-FFF2-40B4-BE49-F238E27FC236}">
                <a16:creationId xmlns:a16="http://schemas.microsoft.com/office/drawing/2014/main" id="{2990773A-C58E-4B4E-BC31-7008054EE06F}"/>
              </a:ext>
            </a:extLst>
          </p:cNvPr>
          <p:cNvPicPr>
            <a:picLocks noChangeAspect="1"/>
          </p:cNvPicPr>
          <p:nvPr/>
        </p:nvPicPr>
        <p:blipFill rotWithShape="1">
          <a:blip r:embed="rId3"/>
          <a:srcRect l="18491" t="17175" r="71181" b="17861"/>
          <a:stretch/>
        </p:blipFill>
        <p:spPr>
          <a:xfrm>
            <a:off x="649219" y="2814966"/>
            <a:ext cx="405886" cy="2553015"/>
          </a:xfrm>
          <a:prstGeom prst="rect">
            <a:avLst/>
          </a:prstGeom>
        </p:spPr>
      </p:pic>
      <p:sp>
        <p:nvSpPr>
          <p:cNvPr id="2" name="Title 1"/>
          <p:cNvSpPr>
            <a:spLocks noGrp="1"/>
          </p:cNvSpPr>
          <p:nvPr>
            <p:ph type="title"/>
          </p:nvPr>
        </p:nvSpPr>
        <p:spPr/>
        <p:txBody>
          <a:bodyPr>
            <a:normAutofit/>
          </a:bodyPr>
          <a:lstStyle/>
          <a:p>
            <a:r>
              <a:rPr lang="en-US"/>
              <a:t>Growth Model – Step 3</a:t>
            </a:r>
          </a:p>
        </p:txBody>
      </p:sp>
      <p:sp>
        <p:nvSpPr>
          <p:cNvPr id="41" name="Rectangle 40" hidden="1"/>
          <p:cNvSpPr/>
          <p:nvPr/>
        </p:nvSpPr>
        <p:spPr>
          <a:xfrm>
            <a:off x="228600" y="2831977"/>
            <a:ext cx="4178300" cy="3133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9" name="TextBox 19"/>
          <p:cNvSpPr txBox="1">
            <a:spLocks noChangeArrowheads="1"/>
          </p:cNvSpPr>
          <p:nvPr/>
        </p:nvSpPr>
        <p:spPr bwMode="auto">
          <a:xfrm>
            <a:off x="175848" y="5435524"/>
            <a:ext cx="1396822" cy="584775"/>
          </a:xfrm>
          <a:prstGeom prst="rect">
            <a:avLst/>
          </a:prstGeom>
          <a:noFill/>
          <a:ln w="9525">
            <a:noFill/>
            <a:miter lim="800000"/>
            <a:headEnd/>
            <a:tailEnd/>
          </a:ln>
        </p:spPr>
        <p:txBody>
          <a:bodyPr wrap="square" anchor="t">
            <a:spAutoFit/>
          </a:bodyPr>
          <a:lstStyle/>
          <a:p>
            <a:pPr algn="ctr"/>
            <a:r>
              <a:rPr lang="en-US" sz="1600" b="1"/>
              <a:t>SC READY</a:t>
            </a:r>
          </a:p>
          <a:p>
            <a:pPr algn="ctr"/>
            <a:r>
              <a:rPr lang="en-US" sz="1600" b="1"/>
              <a:t>2017-18</a:t>
            </a:r>
          </a:p>
        </p:txBody>
      </p:sp>
      <p:sp>
        <p:nvSpPr>
          <p:cNvPr id="96" name="Content Placeholder 9"/>
          <p:cNvSpPr>
            <a:spLocks noGrp="1"/>
          </p:cNvSpPr>
          <p:nvPr>
            <p:ph sz="quarter" idx="4"/>
          </p:nvPr>
        </p:nvSpPr>
        <p:spPr>
          <a:xfrm>
            <a:off x="603850" y="1752600"/>
            <a:ext cx="8082950" cy="809626"/>
          </a:xfrm>
        </p:spPr>
        <p:txBody>
          <a:bodyPr vert="horz" anchor="t">
            <a:normAutofit/>
          </a:bodyPr>
          <a:lstStyle/>
          <a:p>
            <a:r>
              <a:rPr lang="en-US" sz="2000"/>
              <a:t>Determine whether each </a:t>
            </a:r>
            <a:r>
              <a:rPr lang="en-US" sz="2000" b="1"/>
              <a:t>student exceeded or did not meet the target, and by how much</a:t>
            </a:r>
          </a:p>
        </p:txBody>
      </p:sp>
      <p:sp>
        <p:nvSpPr>
          <p:cNvPr id="3" name="Slide Number Placeholder 2"/>
          <p:cNvSpPr>
            <a:spLocks noGrp="1"/>
          </p:cNvSpPr>
          <p:nvPr>
            <p:ph type="sldNum" sz="quarter" idx="16"/>
          </p:nvPr>
        </p:nvSpPr>
        <p:spPr/>
        <p:txBody>
          <a:bodyPr>
            <a:normAutofit fontScale="85000" lnSpcReduction="20000"/>
          </a:bodyPr>
          <a:lstStyle/>
          <a:p>
            <a:fld id="{E0C1CBD4-F648-4C40-B123-9DB37410D2FA}" type="slidenum">
              <a:rPr lang="en-US" smtClean="0"/>
              <a:pPr/>
              <a:t>5</a:t>
            </a:fld>
            <a:endParaRPr lang="en-US"/>
          </a:p>
        </p:txBody>
      </p:sp>
      <p:cxnSp>
        <p:nvCxnSpPr>
          <p:cNvPr id="16" name="Straight Connector 15">
            <a:extLst>
              <a:ext uri="{FF2B5EF4-FFF2-40B4-BE49-F238E27FC236}">
                <a16:creationId xmlns:a16="http://schemas.microsoft.com/office/drawing/2014/main" id="{E000EADE-FABF-4253-98B4-AAA96D8BAC3D}"/>
              </a:ext>
            </a:extLst>
          </p:cNvPr>
          <p:cNvCxnSpPr>
            <a:cxnSpLocks/>
          </p:cNvCxnSpPr>
          <p:nvPr/>
        </p:nvCxnSpPr>
        <p:spPr>
          <a:xfrm flipV="1">
            <a:off x="981245" y="3922843"/>
            <a:ext cx="1542148" cy="900104"/>
          </a:xfrm>
          <a:prstGeom prst="line">
            <a:avLst/>
          </a:prstGeom>
          <a:ln w="9525" cap="flat" cmpd="sng" algn="ctr">
            <a:solidFill>
              <a:schemeClr val="accent2">
                <a:lumMod val="40000"/>
                <a:lumOff val="6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8" name="Picture 17" descr="A close up of a sign&#10;&#10;Description automatically generated">
            <a:extLst>
              <a:ext uri="{FF2B5EF4-FFF2-40B4-BE49-F238E27FC236}">
                <a16:creationId xmlns:a16="http://schemas.microsoft.com/office/drawing/2014/main" id="{61DE1465-AB6F-47C1-A60A-9260DA26A568}"/>
              </a:ext>
            </a:extLst>
          </p:cNvPr>
          <p:cNvPicPr>
            <a:picLocks noChangeAspect="1"/>
          </p:cNvPicPr>
          <p:nvPr/>
        </p:nvPicPr>
        <p:blipFill>
          <a:blip r:embed="rId4"/>
          <a:stretch>
            <a:fillRect/>
          </a:stretch>
        </p:blipFill>
        <p:spPr>
          <a:xfrm>
            <a:off x="2231514" y="3457715"/>
            <a:ext cx="818764" cy="818764"/>
          </a:xfrm>
          <a:prstGeom prst="rect">
            <a:avLst/>
          </a:prstGeom>
        </p:spPr>
      </p:pic>
      <p:pic>
        <p:nvPicPr>
          <p:cNvPr id="19" name="Picture 18" descr="A close up of a sign&#10;&#10;Description automatically generated">
            <a:extLst>
              <a:ext uri="{FF2B5EF4-FFF2-40B4-BE49-F238E27FC236}">
                <a16:creationId xmlns:a16="http://schemas.microsoft.com/office/drawing/2014/main" id="{4C6859C7-50A1-4009-A066-DF3078852D9C}"/>
              </a:ext>
            </a:extLst>
          </p:cNvPr>
          <p:cNvPicPr>
            <a:picLocks noChangeAspect="1"/>
          </p:cNvPicPr>
          <p:nvPr/>
        </p:nvPicPr>
        <p:blipFill>
          <a:blip r:embed="rId5"/>
          <a:stretch>
            <a:fillRect/>
          </a:stretch>
        </p:blipFill>
        <p:spPr>
          <a:xfrm>
            <a:off x="406655" y="4336639"/>
            <a:ext cx="818764" cy="818764"/>
          </a:xfrm>
          <a:prstGeom prst="rect">
            <a:avLst/>
          </a:prstGeom>
        </p:spPr>
      </p:pic>
      <p:cxnSp>
        <p:nvCxnSpPr>
          <p:cNvPr id="10" name="Straight Arrow Connector 9">
            <a:extLst>
              <a:ext uri="{FF2B5EF4-FFF2-40B4-BE49-F238E27FC236}">
                <a16:creationId xmlns:a16="http://schemas.microsoft.com/office/drawing/2014/main" id="{CE9C9E73-2BB5-4094-B0CA-C592856F5F77}"/>
              </a:ext>
            </a:extLst>
          </p:cNvPr>
          <p:cNvCxnSpPr>
            <a:cxnSpLocks/>
          </p:cNvCxnSpPr>
          <p:nvPr/>
        </p:nvCxnSpPr>
        <p:spPr>
          <a:xfrm flipV="1">
            <a:off x="952880" y="3355722"/>
            <a:ext cx="1570513" cy="1401859"/>
          </a:xfrm>
          <a:prstGeom prst="straightConnector1">
            <a:avLst/>
          </a:prstGeom>
          <a:ln>
            <a:solidFill>
              <a:schemeClr val="tx2">
                <a:lumMod val="75000"/>
                <a:lumOff val="25000"/>
              </a:schemeClr>
            </a:solidFill>
            <a:tailEnd type="triangle"/>
          </a:ln>
        </p:spPr>
        <p:style>
          <a:lnRef idx="1">
            <a:schemeClr val="accent6"/>
          </a:lnRef>
          <a:fillRef idx="0">
            <a:schemeClr val="accent6"/>
          </a:fillRef>
          <a:effectRef idx="0">
            <a:schemeClr val="accent6"/>
          </a:effectRef>
          <a:fontRef idx="minor">
            <a:schemeClr val="tx1"/>
          </a:fontRef>
        </p:style>
      </p:cxnSp>
      <p:pic>
        <p:nvPicPr>
          <p:cNvPr id="28" name="Picture 27" descr="A close up of a sign&#10;&#10;Description automatically generated">
            <a:extLst>
              <a:ext uri="{FF2B5EF4-FFF2-40B4-BE49-F238E27FC236}">
                <a16:creationId xmlns:a16="http://schemas.microsoft.com/office/drawing/2014/main" id="{895A3189-A7FF-41C3-A30E-AEC2D616BF49}"/>
              </a:ext>
            </a:extLst>
          </p:cNvPr>
          <p:cNvPicPr>
            <a:picLocks noChangeAspect="1"/>
          </p:cNvPicPr>
          <p:nvPr/>
        </p:nvPicPr>
        <p:blipFill>
          <a:blip r:embed="rId5"/>
          <a:stretch>
            <a:fillRect/>
          </a:stretch>
        </p:blipFill>
        <p:spPr>
          <a:xfrm>
            <a:off x="2219320" y="2896290"/>
            <a:ext cx="818764" cy="818764"/>
          </a:xfrm>
          <a:prstGeom prst="rect">
            <a:avLst/>
          </a:prstGeom>
        </p:spPr>
      </p:pic>
      <p:cxnSp>
        <p:nvCxnSpPr>
          <p:cNvPr id="40" name="Straight Connector 39">
            <a:extLst>
              <a:ext uri="{FF2B5EF4-FFF2-40B4-BE49-F238E27FC236}">
                <a16:creationId xmlns:a16="http://schemas.microsoft.com/office/drawing/2014/main" id="{EC25E6D5-7BF1-4ABF-BAE3-1562CEA1C6F4}"/>
              </a:ext>
            </a:extLst>
          </p:cNvPr>
          <p:cNvCxnSpPr>
            <a:cxnSpLocks/>
          </p:cNvCxnSpPr>
          <p:nvPr/>
        </p:nvCxnSpPr>
        <p:spPr>
          <a:xfrm flipV="1">
            <a:off x="5270333" y="3988293"/>
            <a:ext cx="1595393" cy="769289"/>
          </a:xfrm>
          <a:prstGeom prst="line">
            <a:avLst/>
          </a:prstGeom>
          <a:ln w="9525" cap="flat" cmpd="sng" algn="ctr">
            <a:solidFill>
              <a:schemeClr val="accent2">
                <a:lumMod val="40000"/>
                <a:lumOff val="6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43" name="Picture 42" descr="A close up of a sign&#10;&#10;Description automatically generated">
            <a:extLst>
              <a:ext uri="{FF2B5EF4-FFF2-40B4-BE49-F238E27FC236}">
                <a16:creationId xmlns:a16="http://schemas.microsoft.com/office/drawing/2014/main" id="{16D79C00-6943-4F92-B1DD-C08072F78D08}"/>
              </a:ext>
            </a:extLst>
          </p:cNvPr>
          <p:cNvPicPr>
            <a:picLocks noChangeAspect="1"/>
          </p:cNvPicPr>
          <p:nvPr/>
        </p:nvPicPr>
        <p:blipFill>
          <a:blip r:embed="rId4"/>
          <a:stretch>
            <a:fillRect/>
          </a:stretch>
        </p:blipFill>
        <p:spPr>
          <a:xfrm>
            <a:off x="6532796" y="3521574"/>
            <a:ext cx="818764" cy="818764"/>
          </a:xfrm>
          <a:prstGeom prst="rect">
            <a:avLst/>
          </a:prstGeom>
        </p:spPr>
      </p:pic>
      <p:pic>
        <p:nvPicPr>
          <p:cNvPr id="44" name="Picture 43" descr="A close up of a sign&#10;&#10;Description automatically generated">
            <a:extLst>
              <a:ext uri="{FF2B5EF4-FFF2-40B4-BE49-F238E27FC236}">
                <a16:creationId xmlns:a16="http://schemas.microsoft.com/office/drawing/2014/main" id="{984878C0-66D1-4661-AF1D-DA2DD38EDE58}"/>
              </a:ext>
            </a:extLst>
          </p:cNvPr>
          <p:cNvPicPr>
            <a:picLocks noChangeAspect="1"/>
          </p:cNvPicPr>
          <p:nvPr/>
        </p:nvPicPr>
        <p:blipFill>
          <a:blip r:embed="rId5"/>
          <a:stretch>
            <a:fillRect/>
          </a:stretch>
        </p:blipFill>
        <p:spPr>
          <a:xfrm>
            <a:off x="4707937" y="4334290"/>
            <a:ext cx="818764" cy="818764"/>
          </a:xfrm>
          <a:prstGeom prst="rect">
            <a:avLst/>
          </a:prstGeom>
        </p:spPr>
      </p:pic>
      <p:cxnSp>
        <p:nvCxnSpPr>
          <p:cNvPr id="47" name="Straight Arrow Connector 46">
            <a:extLst>
              <a:ext uri="{FF2B5EF4-FFF2-40B4-BE49-F238E27FC236}">
                <a16:creationId xmlns:a16="http://schemas.microsoft.com/office/drawing/2014/main" id="{0AD80986-7558-42EE-866C-43E8933CA41E}"/>
              </a:ext>
            </a:extLst>
          </p:cNvPr>
          <p:cNvCxnSpPr>
            <a:cxnSpLocks/>
          </p:cNvCxnSpPr>
          <p:nvPr/>
        </p:nvCxnSpPr>
        <p:spPr>
          <a:xfrm flipV="1">
            <a:off x="5282527" y="4554029"/>
            <a:ext cx="1537373" cy="261038"/>
          </a:xfrm>
          <a:prstGeom prst="straightConnector1">
            <a:avLst/>
          </a:prstGeom>
          <a:ln>
            <a:solidFill>
              <a:schemeClr val="tx2">
                <a:lumMod val="75000"/>
                <a:lumOff val="25000"/>
              </a:schemeClr>
            </a:solidFill>
            <a:tailEnd type="triangle"/>
          </a:ln>
        </p:spPr>
        <p:style>
          <a:lnRef idx="1">
            <a:schemeClr val="accent6"/>
          </a:lnRef>
          <a:fillRef idx="0">
            <a:schemeClr val="accent6"/>
          </a:fillRef>
          <a:effectRef idx="0">
            <a:schemeClr val="accent6"/>
          </a:effectRef>
          <a:fontRef idx="minor">
            <a:schemeClr val="tx1"/>
          </a:fontRef>
        </p:style>
      </p:cxnSp>
      <p:pic>
        <p:nvPicPr>
          <p:cNvPr id="48" name="Picture 47" descr="A close up of a sign&#10;&#10;Description automatically generated">
            <a:extLst>
              <a:ext uri="{FF2B5EF4-FFF2-40B4-BE49-F238E27FC236}">
                <a16:creationId xmlns:a16="http://schemas.microsoft.com/office/drawing/2014/main" id="{63579212-6932-493F-AF0F-F70C70F615D5}"/>
              </a:ext>
            </a:extLst>
          </p:cNvPr>
          <p:cNvPicPr>
            <a:picLocks noChangeAspect="1"/>
          </p:cNvPicPr>
          <p:nvPr/>
        </p:nvPicPr>
        <p:blipFill>
          <a:blip r:embed="rId5"/>
          <a:stretch>
            <a:fillRect/>
          </a:stretch>
        </p:blipFill>
        <p:spPr>
          <a:xfrm>
            <a:off x="6520602" y="4121919"/>
            <a:ext cx="818764" cy="818764"/>
          </a:xfrm>
          <a:prstGeom prst="rect">
            <a:avLst/>
          </a:prstGeom>
        </p:spPr>
      </p:pic>
      <p:grpSp>
        <p:nvGrpSpPr>
          <p:cNvPr id="50" name="Group 49">
            <a:extLst>
              <a:ext uri="{FF2B5EF4-FFF2-40B4-BE49-F238E27FC236}">
                <a16:creationId xmlns:a16="http://schemas.microsoft.com/office/drawing/2014/main" id="{5634396F-FAA9-4BAC-9AD5-16E7DE1E56A3}"/>
              </a:ext>
            </a:extLst>
          </p:cNvPr>
          <p:cNvGrpSpPr/>
          <p:nvPr/>
        </p:nvGrpSpPr>
        <p:grpSpPr>
          <a:xfrm>
            <a:off x="7305349" y="3494228"/>
            <a:ext cx="1441871" cy="1481946"/>
            <a:chOff x="5301045" y="4096458"/>
            <a:chExt cx="1441871" cy="1481946"/>
          </a:xfrm>
        </p:grpSpPr>
        <p:sp>
          <p:nvSpPr>
            <p:cNvPr id="51" name="Rounded Rectangular Callout 55">
              <a:extLst>
                <a:ext uri="{FF2B5EF4-FFF2-40B4-BE49-F238E27FC236}">
                  <a16:creationId xmlns:a16="http://schemas.microsoft.com/office/drawing/2014/main" id="{7817CC01-83C2-4A0C-918E-69283ED6E52D}"/>
                </a:ext>
              </a:extLst>
            </p:cNvPr>
            <p:cNvSpPr/>
            <p:nvPr/>
          </p:nvSpPr>
          <p:spPr bwMode="auto">
            <a:xfrm>
              <a:off x="5640371" y="4096458"/>
              <a:ext cx="1102545" cy="1481946"/>
            </a:xfrm>
            <a:prstGeom prst="wedgeRoundRectCallout">
              <a:avLst>
                <a:gd name="adj1" fmla="val -44025"/>
                <a:gd name="adj2" fmla="val -13500"/>
                <a:gd name="adj3" fmla="val 16667"/>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a:pPr>
              <a:r>
                <a:rPr lang="en-US" sz="1200" b="1">
                  <a:solidFill>
                    <a:srgbClr val="FF5511"/>
                  </a:solidFill>
                </a:rPr>
                <a:t>Student</a:t>
              </a:r>
              <a:br>
                <a:rPr lang="en-US" sz="1200" b="1">
                  <a:solidFill>
                    <a:srgbClr val="FF5511"/>
                  </a:solidFill>
                </a:rPr>
              </a:br>
              <a:r>
                <a:rPr lang="en-US" sz="1200" b="1">
                  <a:solidFill>
                    <a:srgbClr val="FF5511"/>
                  </a:solidFill>
                </a:rPr>
                <a:t>Did Not Meet</a:t>
              </a:r>
              <a:br>
                <a:rPr lang="en-US" sz="1200" b="1">
                  <a:solidFill>
                    <a:srgbClr val="FF5511"/>
                  </a:solidFill>
                </a:rPr>
              </a:br>
              <a:r>
                <a:rPr lang="en-US" sz="1200" b="1">
                  <a:solidFill>
                    <a:srgbClr val="FF5511"/>
                  </a:solidFill>
                </a:rPr>
                <a:t>Target</a:t>
              </a:r>
              <a:br>
                <a:rPr lang="en-US" sz="1200" b="1">
                  <a:solidFill>
                    <a:srgbClr val="FF5511"/>
                  </a:solidFill>
                </a:rPr>
              </a:br>
              <a:r>
                <a:rPr lang="en-US" sz="1200" b="1">
                  <a:solidFill>
                    <a:srgbClr val="FF5511"/>
                  </a:solidFill>
                </a:rPr>
                <a:t>by 4 Points</a:t>
              </a:r>
            </a:p>
          </p:txBody>
        </p:sp>
        <p:sp>
          <p:nvSpPr>
            <p:cNvPr id="52" name="Down Arrow 57">
              <a:extLst>
                <a:ext uri="{FF2B5EF4-FFF2-40B4-BE49-F238E27FC236}">
                  <a16:creationId xmlns:a16="http://schemas.microsoft.com/office/drawing/2014/main" id="{B2ABA9ED-C133-48F4-B6DC-3AD3B4450D7C}"/>
                </a:ext>
              </a:extLst>
            </p:cNvPr>
            <p:cNvSpPr/>
            <p:nvPr/>
          </p:nvSpPr>
          <p:spPr>
            <a:xfrm>
              <a:off x="5301045" y="4670045"/>
              <a:ext cx="314792" cy="345889"/>
            </a:xfrm>
            <a:prstGeom prst="downArrow">
              <a:avLst/>
            </a:prstGeom>
            <a:solidFill>
              <a:srgbClr val="FF5511"/>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53" name="Group 52">
            <a:extLst>
              <a:ext uri="{FF2B5EF4-FFF2-40B4-BE49-F238E27FC236}">
                <a16:creationId xmlns:a16="http://schemas.microsoft.com/office/drawing/2014/main" id="{1DEE6637-309B-4A45-A5C1-69BDA79B4D4A}"/>
              </a:ext>
            </a:extLst>
          </p:cNvPr>
          <p:cNvGrpSpPr/>
          <p:nvPr/>
        </p:nvGrpSpPr>
        <p:grpSpPr>
          <a:xfrm>
            <a:off x="3011377" y="2823758"/>
            <a:ext cx="1466520" cy="1437819"/>
            <a:chOff x="2921486" y="2984447"/>
            <a:chExt cx="1466520" cy="1437819"/>
          </a:xfrm>
        </p:grpSpPr>
        <p:sp>
          <p:nvSpPr>
            <p:cNvPr id="54" name="Rounded Rectangular Callout 100">
              <a:extLst>
                <a:ext uri="{FF2B5EF4-FFF2-40B4-BE49-F238E27FC236}">
                  <a16:creationId xmlns:a16="http://schemas.microsoft.com/office/drawing/2014/main" id="{42D79DCA-912A-4178-8099-7ABC7136C835}"/>
                </a:ext>
              </a:extLst>
            </p:cNvPr>
            <p:cNvSpPr/>
            <p:nvPr/>
          </p:nvSpPr>
          <p:spPr bwMode="auto">
            <a:xfrm>
              <a:off x="3118873" y="2984447"/>
              <a:ext cx="1269133" cy="1437819"/>
            </a:xfrm>
            <a:prstGeom prst="wedgeRoundRectCallout">
              <a:avLst>
                <a:gd name="adj1" fmla="val -48637"/>
                <a:gd name="adj2" fmla="val -13500"/>
                <a:gd name="adj3" fmla="val 16667"/>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1200" b="1">
                  <a:solidFill>
                    <a:schemeClr val="accent1">
                      <a:lumMod val="75000"/>
                      <a:lumOff val="25000"/>
                    </a:schemeClr>
                  </a:solidFill>
                </a:rPr>
                <a:t>Student</a:t>
              </a:r>
            </a:p>
            <a:p>
              <a:pPr algn="ctr" fontAlgn="auto">
                <a:spcBef>
                  <a:spcPts val="0"/>
                </a:spcBef>
                <a:spcAft>
                  <a:spcPts val="0"/>
                </a:spcAft>
                <a:defRPr/>
              </a:pPr>
              <a:r>
                <a:rPr lang="en-US" sz="1200" b="1">
                  <a:solidFill>
                    <a:schemeClr val="accent1">
                      <a:lumMod val="75000"/>
                      <a:lumOff val="25000"/>
                    </a:schemeClr>
                  </a:solidFill>
                </a:rPr>
                <a:t>Exceeded</a:t>
              </a:r>
            </a:p>
            <a:p>
              <a:pPr algn="ctr" fontAlgn="auto">
                <a:spcBef>
                  <a:spcPts val="0"/>
                </a:spcBef>
                <a:spcAft>
                  <a:spcPts val="0"/>
                </a:spcAft>
                <a:defRPr/>
              </a:pPr>
              <a:r>
                <a:rPr lang="en-US" sz="1200" b="1">
                  <a:solidFill>
                    <a:schemeClr val="accent1">
                      <a:lumMod val="75000"/>
                      <a:lumOff val="25000"/>
                    </a:schemeClr>
                  </a:solidFill>
                </a:rPr>
                <a:t>Target</a:t>
              </a:r>
              <a:br>
                <a:rPr lang="en-US" sz="1200" b="1">
                  <a:solidFill>
                    <a:schemeClr val="accent1">
                      <a:lumMod val="75000"/>
                      <a:lumOff val="25000"/>
                    </a:schemeClr>
                  </a:solidFill>
                </a:rPr>
              </a:br>
              <a:r>
                <a:rPr lang="en-US" sz="1200" b="1">
                  <a:solidFill>
                    <a:schemeClr val="accent1">
                      <a:lumMod val="75000"/>
                      <a:lumOff val="25000"/>
                    </a:schemeClr>
                  </a:solidFill>
                </a:rPr>
                <a:t>by 5 Points</a:t>
              </a:r>
            </a:p>
          </p:txBody>
        </p:sp>
        <p:sp>
          <p:nvSpPr>
            <p:cNvPr id="55" name="Up Arrow 101">
              <a:extLst>
                <a:ext uri="{FF2B5EF4-FFF2-40B4-BE49-F238E27FC236}">
                  <a16:creationId xmlns:a16="http://schemas.microsoft.com/office/drawing/2014/main" id="{0583F991-FA00-40CD-A9FA-5501B854643A}"/>
                </a:ext>
              </a:extLst>
            </p:cNvPr>
            <p:cNvSpPr/>
            <p:nvPr/>
          </p:nvSpPr>
          <p:spPr>
            <a:xfrm>
              <a:off x="2921486" y="3469588"/>
              <a:ext cx="346660" cy="450865"/>
            </a:xfrm>
            <a:prstGeom prst="upArrow">
              <a:avLst/>
            </a:prstGeom>
            <a:solidFill>
              <a:schemeClr val="accent1">
                <a:lumMod val="75000"/>
                <a:lumOff val="2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solidFill>
                  <a:srgbClr val="85981F"/>
                </a:solidFill>
              </a:endParaRPr>
            </a:p>
          </p:txBody>
        </p:sp>
      </p:grpSp>
      <p:grpSp>
        <p:nvGrpSpPr>
          <p:cNvPr id="39" name="Group 38">
            <a:extLst>
              <a:ext uri="{FF2B5EF4-FFF2-40B4-BE49-F238E27FC236}">
                <a16:creationId xmlns:a16="http://schemas.microsoft.com/office/drawing/2014/main" id="{1C5BFD4E-868B-4B0C-98DD-5FF1EB140848}"/>
              </a:ext>
            </a:extLst>
          </p:cNvPr>
          <p:cNvGrpSpPr/>
          <p:nvPr/>
        </p:nvGrpSpPr>
        <p:grpSpPr>
          <a:xfrm>
            <a:off x="6463210" y="3204131"/>
            <a:ext cx="981175" cy="246221"/>
            <a:chOff x="7995487" y="3932054"/>
            <a:chExt cx="981175" cy="246221"/>
          </a:xfrm>
        </p:grpSpPr>
        <p:sp>
          <p:nvSpPr>
            <p:cNvPr id="45" name="Rectangle 44">
              <a:extLst>
                <a:ext uri="{FF2B5EF4-FFF2-40B4-BE49-F238E27FC236}">
                  <a16:creationId xmlns:a16="http://schemas.microsoft.com/office/drawing/2014/main" id="{AEAB69F1-EFE3-4070-908C-5BBEE2E0C0CC}"/>
                </a:ext>
              </a:extLst>
            </p:cNvPr>
            <p:cNvSpPr/>
            <p:nvPr/>
          </p:nvSpPr>
          <p:spPr>
            <a:xfrm>
              <a:off x="8057323" y="3951430"/>
              <a:ext cx="891348" cy="207469"/>
            </a:xfrm>
            <a:prstGeom prst="rect">
              <a:avLst/>
            </a:prstGeom>
            <a:solidFill>
              <a:srgbClr val="00C8B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6E6643D4-3576-4132-B2AE-0B6F86A0EF54}"/>
                </a:ext>
              </a:extLst>
            </p:cNvPr>
            <p:cNvSpPr txBox="1"/>
            <p:nvPr/>
          </p:nvSpPr>
          <p:spPr>
            <a:xfrm>
              <a:off x="7995487" y="3932054"/>
              <a:ext cx="981175" cy="246221"/>
            </a:xfrm>
            <a:prstGeom prst="rect">
              <a:avLst/>
            </a:prstGeom>
            <a:noFill/>
          </p:spPr>
          <p:txBody>
            <a:bodyPr wrap="square" rtlCol="0">
              <a:spAutoFit/>
            </a:bodyPr>
            <a:lstStyle/>
            <a:p>
              <a:pPr algn="ctr"/>
              <a:r>
                <a:rPr lang="en-US" sz="1000" b="1">
                  <a:solidFill>
                    <a:schemeClr val="bg1"/>
                  </a:solidFill>
                </a:rPr>
                <a:t>Target Score</a:t>
              </a:r>
            </a:p>
          </p:txBody>
        </p:sp>
      </p:grpSp>
      <p:grpSp>
        <p:nvGrpSpPr>
          <p:cNvPr id="56" name="Group 55">
            <a:extLst>
              <a:ext uri="{FF2B5EF4-FFF2-40B4-BE49-F238E27FC236}">
                <a16:creationId xmlns:a16="http://schemas.microsoft.com/office/drawing/2014/main" id="{9F877AA7-BB7C-4340-A0B2-FDE0D952108A}"/>
              </a:ext>
            </a:extLst>
          </p:cNvPr>
          <p:cNvGrpSpPr/>
          <p:nvPr/>
        </p:nvGrpSpPr>
        <p:grpSpPr>
          <a:xfrm>
            <a:off x="2165774" y="4302343"/>
            <a:ext cx="1042990" cy="246221"/>
            <a:chOff x="7995487" y="3932054"/>
            <a:chExt cx="1042990" cy="246221"/>
          </a:xfrm>
        </p:grpSpPr>
        <p:sp>
          <p:nvSpPr>
            <p:cNvPr id="57" name="Rectangle 56">
              <a:extLst>
                <a:ext uri="{FF2B5EF4-FFF2-40B4-BE49-F238E27FC236}">
                  <a16:creationId xmlns:a16="http://schemas.microsoft.com/office/drawing/2014/main" id="{76EA4B3A-C88F-4E07-AE76-A5AECD76E4F6}"/>
                </a:ext>
              </a:extLst>
            </p:cNvPr>
            <p:cNvSpPr/>
            <p:nvPr/>
          </p:nvSpPr>
          <p:spPr>
            <a:xfrm>
              <a:off x="8057323" y="3951430"/>
              <a:ext cx="891348" cy="207469"/>
            </a:xfrm>
            <a:prstGeom prst="rect">
              <a:avLst/>
            </a:prstGeom>
            <a:solidFill>
              <a:srgbClr val="00C8B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2F98608E-1273-45EC-809D-34C611FC7E4B}"/>
                </a:ext>
              </a:extLst>
            </p:cNvPr>
            <p:cNvSpPr txBox="1"/>
            <p:nvPr/>
          </p:nvSpPr>
          <p:spPr>
            <a:xfrm>
              <a:off x="7995487" y="3932054"/>
              <a:ext cx="1042990" cy="246221"/>
            </a:xfrm>
            <a:prstGeom prst="rect">
              <a:avLst/>
            </a:prstGeom>
            <a:noFill/>
          </p:spPr>
          <p:txBody>
            <a:bodyPr wrap="square" rtlCol="0">
              <a:spAutoFit/>
            </a:bodyPr>
            <a:lstStyle/>
            <a:p>
              <a:pPr algn="ctr"/>
              <a:r>
                <a:rPr lang="en-US" sz="1000" b="1">
                  <a:solidFill>
                    <a:schemeClr val="bg1"/>
                  </a:solidFill>
                </a:rPr>
                <a:t>Target Score</a:t>
              </a:r>
            </a:p>
          </p:txBody>
        </p:sp>
      </p:grpSp>
      <p:grpSp>
        <p:nvGrpSpPr>
          <p:cNvPr id="59" name="Group 58">
            <a:extLst>
              <a:ext uri="{FF2B5EF4-FFF2-40B4-BE49-F238E27FC236}">
                <a16:creationId xmlns:a16="http://schemas.microsoft.com/office/drawing/2014/main" id="{FFDCCB9F-FCEE-4333-9818-D5FF4EFDBD19}"/>
              </a:ext>
            </a:extLst>
          </p:cNvPr>
          <p:cNvGrpSpPr/>
          <p:nvPr/>
        </p:nvGrpSpPr>
        <p:grpSpPr>
          <a:xfrm>
            <a:off x="2155993" y="2710877"/>
            <a:ext cx="953184" cy="246221"/>
            <a:chOff x="7995487" y="3932054"/>
            <a:chExt cx="953184" cy="246221"/>
          </a:xfrm>
        </p:grpSpPr>
        <p:sp>
          <p:nvSpPr>
            <p:cNvPr id="60" name="Rectangle 59">
              <a:extLst>
                <a:ext uri="{FF2B5EF4-FFF2-40B4-BE49-F238E27FC236}">
                  <a16:creationId xmlns:a16="http://schemas.microsoft.com/office/drawing/2014/main" id="{8067FAB4-AD1E-4C7D-ABDE-2B7957E2FEA7}"/>
                </a:ext>
              </a:extLst>
            </p:cNvPr>
            <p:cNvSpPr/>
            <p:nvPr/>
          </p:nvSpPr>
          <p:spPr>
            <a:xfrm>
              <a:off x="8057323" y="3951430"/>
              <a:ext cx="891348" cy="207469"/>
            </a:xfrm>
            <a:prstGeom prst="rect">
              <a:avLst/>
            </a:prstGeom>
            <a:solidFill>
              <a:schemeClr val="accent2">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65F6A9FA-74DC-423D-96A0-88B557B79F29}"/>
                </a:ext>
              </a:extLst>
            </p:cNvPr>
            <p:cNvSpPr txBox="1"/>
            <p:nvPr/>
          </p:nvSpPr>
          <p:spPr>
            <a:xfrm>
              <a:off x="7995487" y="3932054"/>
              <a:ext cx="946835" cy="246221"/>
            </a:xfrm>
            <a:prstGeom prst="rect">
              <a:avLst/>
            </a:prstGeom>
            <a:noFill/>
          </p:spPr>
          <p:txBody>
            <a:bodyPr wrap="square" rtlCol="0">
              <a:spAutoFit/>
            </a:bodyPr>
            <a:lstStyle/>
            <a:p>
              <a:pPr algn="ctr"/>
              <a:r>
                <a:rPr lang="en-US" sz="1000" b="1">
                  <a:solidFill>
                    <a:schemeClr val="bg1"/>
                  </a:solidFill>
                </a:rPr>
                <a:t>Actual Score</a:t>
              </a:r>
            </a:p>
          </p:txBody>
        </p:sp>
      </p:grpSp>
      <p:grpSp>
        <p:nvGrpSpPr>
          <p:cNvPr id="62" name="Group 61">
            <a:extLst>
              <a:ext uri="{FF2B5EF4-FFF2-40B4-BE49-F238E27FC236}">
                <a16:creationId xmlns:a16="http://schemas.microsoft.com/office/drawing/2014/main" id="{76BEBED7-4148-49AA-844C-1EC5F1BA58C7}"/>
              </a:ext>
            </a:extLst>
          </p:cNvPr>
          <p:cNvGrpSpPr/>
          <p:nvPr/>
        </p:nvGrpSpPr>
        <p:grpSpPr>
          <a:xfrm>
            <a:off x="6497550" y="4897655"/>
            <a:ext cx="953184" cy="246221"/>
            <a:chOff x="7995487" y="3932054"/>
            <a:chExt cx="953184" cy="246221"/>
          </a:xfrm>
        </p:grpSpPr>
        <p:sp>
          <p:nvSpPr>
            <p:cNvPr id="63" name="Rectangle 62">
              <a:extLst>
                <a:ext uri="{FF2B5EF4-FFF2-40B4-BE49-F238E27FC236}">
                  <a16:creationId xmlns:a16="http://schemas.microsoft.com/office/drawing/2014/main" id="{EF490FAE-CDCA-49FD-B03C-1632C2449884}"/>
                </a:ext>
              </a:extLst>
            </p:cNvPr>
            <p:cNvSpPr/>
            <p:nvPr/>
          </p:nvSpPr>
          <p:spPr>
            <a:xfrm>
              <a:off x="8057323" y="3951430"/>
              <a:ext cx="891348" cy="207469"/>
            </a:xfrm>
            <a:prstGeom prst="rect">
              <a:avLst/>
            </a:prstGeom>
            <a:solidFill>
              <a:schemeClr val="accent2">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529ECBF2-073D-45C7-B08B-D54FDD9290F0}"/>
                </a:ext>
              </a:extLst>
            </p:cNvPr>
            <p:cNvSpPr txBox="1"/>
            <p:nvPr/>
          </p:nvSpPr>
          <p:spPr>
            <a:xfrm>
              <a:off x="7995487" y="3932054"/>
              <a:ext cx="946835" cy="246221"/>
            </a:xfrm>
            <a:prstGeom prst="rect">
              <a:avLst/>
            </a:prstGeom>
            <a:noFill/>
          </p:spPr>
          <p:txBody>
            <a:bodyPr wrap="square" rtlCol="0">
              <a:spAutoFit/>
            </a:bodyPr>
            <a:lstStyle/>
            <a:p>
              <a:pPr algn="ctr"/>
              <a:r>
                <a:rPr lang="en-US" sz="1000" b="1">
                  <a:solidFill>
                    <a:schemeClr val="bg1"/>
                  </a:solidFill>
                </a:rPr>
                <a:t>Actual Score</a:t>
              </a:r>
            </a:p>
          </p:txBody>
        </p:sp>
      </p:grpSp>
      <p:sp>
        <p:nvSpPr>
          <p:cNvPr id="46" name="TextBox 19">
            <a:extLst>
              <a:ext uri="{FF2B5EF4-FFF2-40B4-BE49-F238E27FC236}">
                <a16:creationId xmlns:a16="http://schemas.microsoft.com/office/drawing/2014/main" id="{FFC2B723-7C69-4F35-91F4-9E573854B3C0}"/>
              </a:ext>
            </a:extLst>
          </p:cNvPr>
          <p:cNvSpPr txBox="1">
            <a:spLocks noChangeArrowheads="1"/>
          </p:cNvSpPr>
          <p:nvPr/>
        </p:nvSpPr>
        <p:spPr bwMode="auto">
          <a:xfrm>
            <a:off x="1962264" y="5435524"/>
            <a:ext cx="1396822" cy="584775"/>
          </a:xfrm>
          <a:prstGeom prst="rect">
            <a:avLst/>
          </a:prstGeom>
          <a:noFill/>
          <a:ln w="9525">
            <a:noFill/>
            <a:miter lim="800000"/>
            <a:headEnd/>
            <a:tailEnd/>
          </a:ln>
        </p:spPr>
        <p:txBody>
          <a:bodyPr wrap="square" anchor="t">
            <a:spAutoFit/>
          </a:bodyPr>
          <a:lstStyle/>
          <a:p>
            <a:pPr algn="ctr"/>
            <a:r>
              <a:rPr lang="en-US" sz="1600" b="1"/>
              <a:t>SC READY</a:t>
            </a:r>
          </a:p>
          <a:p>
            <a:pPr algn="ctr"/>
            <a:r>
              <a:rPr lang="en-US" sz="1600" b="1"/>
              <a:t>2018-19</a:t>
            </a:r>
          </a:p>
        </p:txBody>
      </p:sp>
      <p:sp>
        <p:nvSpPr>
          <p:cNvPr id="65" name="TextBox 19">
            <a:extLst>
              <a:ext uri="{FF2B5EF4-FFF2-40B4-BE49-F238E27FC236}">
                <a16:creationId xmlns:a16="http://schemas.microsoft.com/office/drawing/2014/main" id="{ECC17DBC-53F0-4395-AB13-BEBBBBD390E0}"/>
              </a:ext>
            </a:extLst>
          </p:cNvPr>
          <p:cNvSpPr txBox="1">
            <a:spLocks noChangeArrowheads="1"/>
          </p:cNvSpPr>
          <p:nvPr/>
        </p:nvSpPr>
        <p:spPr bwMode="auto">
          <a:xfrm>
            <a:off x="4449372" y="5435524"/>
            <a:ext cx="1396822" cy="584775"/>
          </a:xfrm>
          <a:prstGeom prst="rect">
            <a:avLst/>
          </a:prstGeom>
          <a:noFill/>
          <a:ln w="9525">
            <a:noFill/>
            <a:miter lim="800000"/>
            <a:headEnd/>
            <a:tailEnd/>
          </a:ln>
        </p:spPr>
        <p:txBody>
          <a:bodyPr wrap="square" anchor="t">
            <a:spAutoFit/>
          </a:bodyPr>
          <a:lstStyle/>
          <a:p>
            <a:pPr algn="ctr"/>
            <a:r>
              <a:rPr lang="en-US" sz="1600" b="1"/>
              <a:t>SC READY</a:t>
            </a:r>
          </a:p>
          <a:p>
            <a:pPr algn="ctr"/>
            <a:r>
              <a:rPr lang="en-US" sz="1600" b="1"/>
              <a:t>2017-18</a:t>
            </a:r>
          </a:p>
        </p:txBody>
      </p:sp>
      <p:sp>
        <p:nvSpPr>
          <p:cNvPr id="66" name="TextBox 19">
            <a:extLst>
              <a:ext uri="{FF2B5EF4-FFF2-40B4-BE49-F238E27FC236}">
                <a16:creationId xmlns:a16="http://schemas.microsoft.com/office/drawing/2014/main" id="{A9FCA984-CACB-4143-AB75-0B8098374637}"/>
              </a:ext>
            </a:extLst>
          </p:cNvPr>
          <p:cNvSpPr txBox="1">
            <a:spLocks noChangeArrowheads="1"/>
          </p:cNvSpPr>
          <p:nvPr/>
        </p:nvSpPr>
        <p:spPr bwMode="auto">
          <a:xfrm>
            <a:off x="6270958" y="5435524"/>
            <a:ext cx="1396822" cy="584775"/>
          </a:xfrm>
          <a:prstGeom prst="rect">
            <a:avLst/>
          </a:prstGeom>
          <a:noFill/>
          <a:ln w="9525">
            <a:noFill/>
            <a:miter lim="800000"/>
            <a:headEnd/>
            <a:tailEnd/>
          </a:ln>
        </p:spPr>
        <p:txBody>
          <a:bodyPr wrap="square" anchor="t">
            <a:spAutoFit/>
          </a:bodyPr>
          <a:lstStyle/>
          <a:p>
            <a:pPr algn="ctr"/>
            <a:r>
              <a:rPr lang="en-US" sz="1600" b="1"/>
              <a:t>SC READY</a:t>
            </a:r>
          </a:p>
          <a:p>
            <a:pPr algn="ctr"/>
            <a:r>
              <a:rPr lang="en-US" sz="1600" b="1"/>
              <a:t>2018-19</a:t>
            </a:r>
          </a:p>
        </p:txBody>
      </p:sp>
    </p:spTree>
    <p:extLst>
      <p:ext uri="{BB962C8B-B14F-4D97-AF65-F5344CB8AC3E}">
        <p14:creationId xmlns:p14="http://schemas.microsoft.com/office/powerpoint/2010/main" val="927404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8"/>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2"/>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46" grpId="0"/>
      <p:bldP spid="65" grpId="0"/>
      <p:bldP spid="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66">
            <a:extLst>
              <a:ext uri="{FF2B5EF4-FFF2-40B4-BE49-F238E27FC236}">
                <a16:creationId xmlns:a16="http://schemas.microsoft.com/office/drawing/2014/main" id="{C84486FD-A0B9-4CE3-AE2D-EFF808BCD2DB}"/>
              </a:ext>
            </a:extLst>
          </p:cNvPr>
          <p:cNvPicPr>
            <a:picLocks noChangeAspect="1"/>
          </p:cNvPicPr>
          <p:nvPr/>
        </p:nvPicPr>
        <p:blipFill rotWithShape="1">
          <a:blip r:embed="rId3"/>
          <a:srcRect l="64087" t="17175" r="24144" b="17861"/>
          <a:stretch/>
        </p:blipFill>
        <p:spPr>
          <a:xfrm>
            <a:off x="7256225" y="3659229"/>
            <a:ext cx="462523" cy="2553015"/>
          </a:xfrm>
          <a:prstGeom prst="rect">
            <a:avLst/>
          </a:prstGeom>
        </p:spPr>
      </p:pic>
      <p:pic>
        <p:nvPicPr>
          <p:cNvPr id="69" name="Picture 68">
            <a:extLst>
              <a:ext uri="{FF2B5EF4-FFF2-40B4-BE49-F238E27FC236}">
                <a16:creationId xmlns:a16="http://schemas.microsoft.com/office/drawing/2014/main" id="{D5ED0EF4-368F-4768-848D-11A3A4990434}"/>
              </a:ext>
            </a:extLst>
          </p:cNvPr>
          <p:cNvPicPr>
            <a:picLocks noChangeAspect="1"/>
          </p:cNvPicPr>
          <p:nvPr/>
        </p:nvPicPr>
        <p:blipFill rotWithShape="1">
          <a:blip r:embed="rId3"/>
          <a:srcRect l="18491" t="17175" r="71809" b="17861"/>
          <a:stretch/>
        </p:blipFill>
        <p:spPr>
          <a:xfrm>
            <a:off x="5464388" y="3660076"/>
            <a:ext cx="381168" cy="2553015"/>
          </a:xfrm>
          <a:prstGeom prst="rect">
            <a:avLst/>
          </a:prstGeom>
        </p:spPr>
      </p:pic>
      <p:pic>
        <p:nvPicPr>
          <p:cNvPr id="65" name="Picture 64">
            <a:extLst>
              <a:ext uri="{FF2B5EF4-FFF2-40B4-BE49-F238E27FC236}">
                <a16:creationId xmlns:a16="http://schemas.microsoft.com/office/drawing/2014/main" id="{EAC68BC8-325D-48CA-85D6-EB18FAB52966}"/>
              </a:ext>
            </a:extLst>
          </p:cNvPr>
          <p:cNvPicPr>
            <a:picLocks noChangeAspect="1"/>
          </p:cNvPicPr>
          <p:nvPr/>
        </p:nvPicPr>
        <p:blipFill rotWithShape="1">
          <a:blip r:embed="rId3"/>
          <a:srcRect l="64087" t="17175" r="24144" b="17861"/>
          <a:stretch/>
        </p:blipFill>
        <p:spPr>
          <a:xfrm>
            <a:off x="3158897" y="3658315"/>
            <a:ext cx="462523" cy="2553015"/>
          </a:xfrm>
          <a:prstGeom prst="rect">
            <a:avLst/>
          </a:prstGeom>
        </p:spPr>
      </p:pic>
      <p:pic>
        <p:nvPicPr>
          <p:cNvPr id="66" name="Picture 65">
            <a:extLst>
              <a:ext uri="{FF2B5EF4-FFF2-40B4-BE49-F238E27FC236}">
                <a16:creationId xmlns:a16="http://schemas.microsoft.com/office/drawing/2014/main" id="{8515A200-8C6A-4F1F-87CF-A0AED5CFA4A3}"/>
              </a:ext>
            </a:extLst>
          </p:cNvPr>
          <p:cNvPicPr>
            <a:picLocks noChangeAspect="1"/>
          </p:cNvPicPr>
          <p:nvPr/>
        </p:nvPicPr>
        <p:blipFill rotWithShape="1">
          <a:blip r:embed="rId3"/>
          <a:srcRect l="18491" t="17175" r="71809" b="17861"/>
          <a:stretch/>
        </p:blipFill>
        <p:spPr>
          <a:xfrm>
            <a:off x="1525316" y="3659162"/>
            <a:ext cx="381168" cy="2553015"/>
          </a:xfrm>
          <a:prstGeom prst="rect">
            <a:avLst/>
          </a:prstGeom>
        </p:spPr>
      </p:pic>
      <p:pic>
        <p:nvPicPr>
          <p:cNvPr id="63" name="Picture 62">
            <a:extLst>
              <a:ext uri="{FF2B5EF4-FFF2-40B4-BE49-F238E27FC236}">
                <a16:creationId xmlns:a16="http://schemas.microsoft.com/office/drawing/2014/main" id="{E6B6446B-A890-4D4D-A8AB-E18E008FED32}"/>
              </a:ext>
            </a:extLst>
          </p:cNvPr>
          <p:cNvPicPr>
            <a:picLocks noChangeAspect="1"/>
          </p:cNvPicPr>
          <p:nvPr/>
        </p:nvPicPr>
        <p:blipFill rotWithShape="1">
          <a:blip r:embed="rId3"/>
          <a:srcRect l="64087" t="17175" r="24144" b="17861"/>
          <a:stretch/>
        </p:blipFill>
        <p:spPr>
          <a:xfrm>
            <a:off x="7296910" y="245169"/>
            <a:ext cx="462523" cy="2553015"/>
          </a:xfrm>
          <a:prstGeom prst="rect">
            <a:avLst/>
          </a:prstGeom>
        </p:spPr>
      </p:pic>
      <p:pic>
        <p:nvPicPr>
          <p:cNvPr id="64" name="Picture 63">
            <a:extLst>
              <a:ext uri="{FF2B5EF4-FFF2-40B4-BE49-F238E27FC236}">
                <a16:creationId xmlns:a16="http://schemas.microsoft.com/office/drawing/2014/main" id="{4BE4DEEE-97B1-4E9B-9BDE-041A1B2D1D42}"/>
              </a:ext>
            </a:extLst>
          </p:cNvPr>
          <p:cNvPicPr>
            <a:picLocks noChangeAspect="1"/>
          </p:cNvPicPr>
          <p:nvPr/>
        </p:nvPicPr>
        <p:blipFill rotWithShape="1">
          <a:blip r:embed="rId3"/>
          <a:srcRect l="18491" t="17175" r="71809" b="17861"/>
          <a:stretch/>
        </p:blipFill>
        <p:spPr>
          <a:xfrm>
            <a:off x="5505073" y="246016"/>
            <a:ext cx="381168" cy="2553015"/>
          </a:xfrm>
          <a:prstGeom prst="rect">
            <a:avLst/>
          </a:prstGeom>
        </p:spPr>
      </p:pic>
      <p:pic>
        <p:nvPicPr>
          <p:cNvPr id="30" name="Picture 29">
            <a:extLst>
              <a:ext uri="{FF2B5EF4-FFF2-40B4-BE49-F238E27FC236}">
                <a16:creationId xmlns:a16="http://schemas.microsoft.com/office/drawing/2014/main" id="{156F2D7B-9034-47CB-B1A0-85DFBCEF1BD1}"/>
              </a:ext>
            </a:extLst>
          </p:cNvPr>
          <p:cNvPicPr>
            <a:picLocks noChangeAspect="1"/>
          </p:cNvPicPr>
          <p:nvPr/>
        </p:nvPicPr>
        <p:blipFill rotWithShape="1">
          <a:blip r:embed="rId3"/>
          <a:srcRect l="64087" t="17175" r="24144" b="17861"/>
          <a:stretch/>
        </p:blipFill>
        <p:spPr>
          <a:xfrm>
            <a:off x="3146086" y="245580"/>
            <a:ext cx="462523" cy="2553015"/>
          </a:xfrm>
          <a:prstGeom prst="rect">
            <a:avLst/>
          </a:prstGeom>
        </p:spPr>
      </p:pic>
      <p:pic>
        <p:nvPicPr>
          <p:cNvPr id="62" name="Picture 61">
            <a:extLst>
              <a:ext uri="{FF2B5EF4-FFF2-40B4-BE49-F238E27FC236}">
                <a16:creationId xmlns:a16="http://schemas.microsoft.com/office/drawing/2014/main" id="{9862DCEE-FFA9-41AD-A2FB-6656D4FD2F2C}"/>
              </a:ext>
            </a:extLst>
          </p:cNvPr>
          <p:cNvPicPr>
            <a:picLocks noChangeAspect="1"/>
          </p:cNvPicPr>
          <p:nvPr/>
        </p:nvPicPr>
        <p:blipFill rotWithShape="1">
          <a:blip r:embed="rId3"/>
          <a:srcRect l="18491" t="17175" r="71809" b="17861"/>
          <a:stretch/>
        </p:blipFill>
        <p:spPr>
          <a:xfrm>
            <a:off x="1512505" y="246427"/>
            <a:ext cx="381168" cy="2553015"/>
          </a:xfrm>
          <a:prstGeom prst="rect">
            <a:avLst/>
          </a:prstGeom>
        </p:spPr>
      </p:pic>
      <p:cxnSp>
        <p:nvCxnSpPr>
          <p:cNvPr id="141" name="Straight Connector 140"/>
          <p:cNvCxnSpPr/>
          <p:nvPr/>
        </p:nvCxnSpPr>
        <p:spPr>
          <a:xfrm>
            <a:off x="219075" y="3495675"/>
            <a:ext cx="8753475" cy="0"/>
          </a:xfrm>
          <a:prstGeom prst="line">
            <a:avLst/>
          </a:prstGeom>
        </p:spPr>
        <p:style>
          <a:lnRef idx="2">
            <a:schemeClr val="accent1"/>
          </a:lnRef>
          <a:fillRef idx="0">
            <a:schemeClr val="accent1"/>
          </a:fillRef>
          <a:effectRef idx="1">
            <a:schemeClr val="accent1"/>
          </a:effectRef>
          <a:fontRef idx="minor">
            <a:schemeClr val="tx1"/>
          </a:fontRef>
        </p:style>
      </p:cxnSp>
      <p:sp>
        <p:nvSpPr>
          <p:cNvPr id="142" name="Rounded Rectangle 141"/>
          <p:cNvSpPr/>
          <p:nvPr/>
        </p:nvSpPr>
        <p:spPr>
          <a:xfrm>
            <a:off x="170694" y="212423"/>
            <a:ext cx="1021976" cy="3118384"/>
          </a:xfrm>
          <a:prstGeom prst="roundRect">
            <a:avLst/>
          </a:prstGeom>
        </p:spPr>
        <p:style>
          <a:lnRef idx="1">
            <a:schemeClr val="accent3"/>
          </a:lnRef>
          <a:fillRef idx="3">
            <a:schemeClr val="accent3"/>
          </a:fillRef>
          <a:effectRef idx="2">
            <a:schemeClr val="accent3"/>
          </a:effectRef>
          <a:fontRef idx="minor">
            <a:schemeClr val="lt1"/>
          </a:fontRef>
        </p:style>
        <p:txBody>
          <a:bodyPr vert="horz" rtlCol="0" anchor="ctr"/>
          <a:lstStyle/>
          <a:p>
            <a:pPr algn="ctr"/>
            <a:r>
              <a:rPr lang="en-US" sz="1600"/>
              <a:t>Students with </a:t>
            </a:r>
            <a:r>
              <a:rPr lang="en-US" sz="1600" b="1"/>
              <a:t>High </a:t>
            </a:r>
            <a:r>
              <a:rPr lang="en-US" sz="1600"/>
              <a:t/>
            </a:r>
            <a:br>
              <a:rPr lang="en-US" sz="1600"/>
            </a:br>
            <a:r>
              <a:rPr lang="en-US" sz="1600"/>
              <a:t>Pretest Scores</a:t>
            </a:r>
          </a:p>
        </p:txBody>
      </p:sp>
      <p:sp>
        <p:nvSpPr>
          <p:cNvPr id="143" name="Rounded Rectangle 142"/>
          <p:cNvSpPr/>
          <p:nvPr/>
        </p:nvSpPr>
        <p:spPr>
          <a:xfrm>
            <a:off x="180152" y="3660544"/>
            <a:ext cx="1021976" cy="3004957"/>
          </a:xfrm>
          <a:prstGeom prst="roundRect">
            <a:avLst/>
          </a:prstGeom>
        </p:spPr>
        <p:style>
          <a:lnRef idx="1">
            <a:schemeClr val="accent3"/>
          </a:lnRef>
          <a:fillRef idx="3">
            <a:schemeClr val="accent3"/>
          </a:fillRef>
          <a:effectRef idx="2">
            <a:schemeClr val="accent3"/>
          </a:effectRef>
          <a:fontRef idx="minor">
            <a:schemeClr val="lt1"/>
          </a:fontRef>
        </p:style>
        <p:txBody>
          <a:bodyPr vert="horz" rtlCol="0" anchor="ctr"/>
          <a:lstStyle/>
          <a:p>
            <a:pPr algn="ctr"/>
            <a:r>
              <a:rPr lang="en-US" sz="1600"/>
              <a:t>Students with </a:t>
            </a:r>
            <a:r>
              <a:rPr lang="en-US" sz="1600" b="1"/>
              <a:t>Low</a:t>
            </a:r>
          </a:p>
          <a:p>
            <a:pPr algn="ctr"/>
            <a:r>
              <a:rPr lang="en-US" sz="1600"/>
              <a:t>Pretest Scores</a:t>
            </a:r>
          </a:p>
        </p:txBody>
      </p:sp>
      <p:grpSp>
        <p:nvGrpSpPr>
          <p:cNvPr id="70" name="Group 69">
            <a:extLst>
              <a:ext uri="{FF2B5EF4-FFF2-40B4-BE49-F238E27FC236}">
                <a16:creationId xmlns:a16="http://schemas.microsoft.com/office/drawing/2014/main" id="{7B520605-41DD-4EC3-8935-250FDFC9F656}"/>
              </a:ext>
            </a:extLst>
          </p:cNvPr>
          <p:cNvGrpSpPr/>
          <p:nvPr/>
        </p:nvGrpSpPr>
        <p:grpSpPr>
          <a:xfrm>
            <a:off x="3594803" y="761090"/>
            <a:ext cx="1461172" cy="1481946"/>
            <a:chOff x="5281744" y="4114042"/>
            <a:chExt cx="1461172" cy="1481946"/>
          </a:xfrm>
        </p:grpSpPr>
        <p:sp>
          <p:nvSpPr>
            <p:cNvPr id="71" name="Rounded Rectangular Callout 55">
              <a:extLst>
                <a:ext uri="{FF2B5EF4-FFF2-40B4-BE49-F238E27FC236}">
                  <a16:creationId xmlns:a16="http://schemas.microsoft.com/office/drawing/2014/main" id="{44253EAA-151C-4B74-B4DC-2BEE17753B14}"/>
                </a:ext>
              </a:extLst>
            </p:cNvPr>
            <p:cNvSpPr/>
            <p:nvPr/>
          </p:nvSpPr>
          <p:spPr bwMode="auto">
            <a:xfrm>
              <a:off x="5607691" y="4114042"/>
              <a:ext cx="1135225" cy="1481946"/>
            </a:xfrm>
            <a:prstGeom prst="wedgeRoundRectCallout">
              <a:avLst>
                <a:gd name="adj1" fmla="val -44025"/>
                <a:gd name="adj2" fmla="val -13500"/>
                <a:gd name="adj3" fmla="val 16667"/>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a:pPr>
              <a:r>
                <a:rPr lang="en-US" sz="1200" b="1">
                  <a:solidFill>
                    <a:srgbClr val="FF5511"/>
                  </a:solidFill>
                </a:rPr>
                <a:t>Student</a:t>
              </a:r>
              <a:br>
                <a:rPr lang="en-US" sz="1200" b="1">
                  <a:solidFill>
                    <a:srgbClr val="FF5511"/>
                  </a:solidFill>
                </a:rPr>
              </a:br>
              <a:r>
                <a:rPr lang="en-US" sz="1200" b="1">
                  <a:solidFill>
                    <a:srgbClr val="FF5511"/>
                  </a:solidFill>
                </a:rPr>
                <a:t>Did Not Meet</a:t>
              </a:r>
              <a:br>
                <a:rPr lang="en-US" sz="1200" b="1">
                  <a:solidFill>
                    <a:srgbClr val="FF5511"/>
                  </a:solidFill>
                </a:rPr>
              </a:br>
              <a:r>
                <a:rPr lang="en-US" sz="1200" b="1">
                  <a:solidFill>
                    <a:srgbClr val="FF5511"/>
                  </a:solidFill>
                </a:rPr>
                <a:t>Target</a:t>
              </a:r>
              <a:br>
                <a:rPr lang="en-US" sz="1200" b="1">
                  <a:solidFill>
                    <a:srgbClr val="FF5511"/>
                  </a:solidFill>
                </a:rPr>
              </a:br>
              <a:r>
                <a:rPr lang="en-US" sz="1200" b="1">
                  <a:solidFill>
                    <a:srgbClr val="FF5511"/>
                  </a:solidFill>
                </a:rPr>
                <a:t>by 4 Points</a:t>
              </a:r>
            </a:p>
          </p:txBody>
        </p:sp>
        <p:sp>
          <p:nvSpPr>
            <p:cNvPr id="72" name="Down Arrow 57">
              <a:extLst>
                <a:ext uri="{FF2B5EF4-FFF2-40B4-BE49-F238E27FC236}">
                  <a16:creationId xmlns:a16="http://schemas.microsoft.com/office/drawing/2014/main" id="{D325250A-9574-4003-8837-AFE5205E0018}"/>
                </a:ext>
              </a:extLst>
            </p:cNvPr>
            <p:cNvSpPr/>
            <p:nvPr/>
          </p:nvSpPr>
          <p:spPr>
            <a:xfrm>
              <a:off x="5281744" y="4593301"/>
              <a:ext cx="314792" cy="497768"/>
            </a:xfrm>
            <a:prstGeom prst="downArrow">
              <a:avLst/>
            </a:prstGeom>
            <a:solidFill>
              <a:srgbClr val="FF5511"/>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73" name="Group 72">
            <a:extLst>
              <a:ext uri="{FF2B5EF4-FFF2-40B4-BE49-F238E27FC236}">
                <a16:creationId xmlns:a16="http://schemas.microsoft.com/office/drawing/2014/main" id="{2AAE6198-C4BD-4A43-A80A-23F18886A578}"/>
              </a:ext>
            </a:extLst>
          </p:cNvPr>
          <p:cNvGrpSpPr/>
          <p:nvPr/>
        </p:nvGrpSpPr>
        <p:grpSpPr>
          <a:xfrm>
            <a:off x="3600218" y="4652305"/>
            <a:ext cx="1477330" cy="1481946"/>
            <a:chOff x="7345728" y="3641038"/>
            <a:chExt cx="1477330" cy="1481946"/>
          </a:xfrm>
        </p:grpSpPr>
        <p:sp>
          <p:nvSpPr>
            <p:cNvPr id="74" name="Rounded Rectangular Callout 115">
              <a:extLst>
                <a:ext uri="{FF2B5EF4-FFF2-40B4-BE49-F238E27FC236}">
                  <a16:creationId xmlns:a16="http://schemas.microsoft.com/office/drawing/2014/main" id="{23908838-9122-45D6-AD15-D75266DE7EFC}"/>
                </a:ext>
              </a:extLst>
            </p:cNvPr>
            <p:cNvSpPr/>
            <p:nvPr/>
          </p:nvSpPr>
          <p:spPr bwMode="auto">
            <a:xfrm>
              <a:off x="7681200" y="3641038"/>
              <a:ext cx="1141858" cy="1481946"/>
            </a:xfrm>
            <a:prstGeom prst="wedgeRoundRectCallout">
              <a:avLst>
                <a:gd name="adj1" fmla="val -44025"/>
                <a:gd name="adj2" fmla="val -13500"/>
                <a:gd name="adj3" fmla="val 16667"/>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a:pPr>
              <a:r>
                <a:rPr lang="en-US" sz="1200" b="1">
                  <a:solidFill>
                    <a:srgbClr val="FF5511"/>
                  </a:solidFill>
                </a:rPr>
                <a:t>Student</a:t>
              </a:r>
              <a:br>
                <a:rPr lang="en-US" sz="1200" b="1">
                  <a:solidFill>
                    <a:srgbClr val="FF5511"/>
                  </a:solidFill>
                </a:rPr>
              </a:br>
              <a:r>
                <a:rPr lang="en-US" sz="1200" b="1">
                  <a:solidFill>
                    <a:srgbClr val="FF5511"/>
                  </a:solidFill>
                </a:rPr>
                <a:t>Did Not Meet</a:t>
              </a:r>
              <a:br>
                <a:rPr lang="en-US" sz="1200" b="1">
                  <a:solidFill>
                    <a:srgbClr val="FF5511"/>
                  </a:solidFill>
                </a:rPr>
              </a:br>
              <a:r>
                <a:rPr lang="en-US" sz="1200" b="1">
                  <a:solidFill>
                    <a:srgbClr val="FF5511"/>
                  </a:solidFill>
                </a:rPr>
                <a:t>Target</a:t>
              </a:r>
              <a:br>
                <a:rPr lang="en-US" sz="1200" b="1">
                  <a:solidFill>
                    <a:srgbClr val="FF5511"/>
                  </a:solidFill>
                </a:rPr>
              </a:br>
              <a:r>
                <a:rPr lang="en-US" sz="1200" b="1">
                  <a:solidFill>
                    <a:srgbClr val="FF5511"/>
                  </a:solidFill>
                </a:rPr>
                <a:t>by 4 Points</a:t>
              </a:r>
            </a:p>
          </p:txBody>
        </p:sp>
        <p:sp>
          <p:nvSpPr>
            <p:cNvPr id="75" name="Down Arrow 117">
              <a:extLst>
                <a:ext uri="{FF2B5EF4-FFF2-40B4-BE49-F238E27FC236}">
                  <a16:creationId xmlns:a16="http://schemas.microsoft.com/office/drawing/2014/main" id="{22ADF25C-8512-4BF7-A3C4-3238A92DEA71}"/>
                </a:ext>
              </a:extLst>
            </p:cNvPr>
            <p:cNvSpPr/>
            <p:nvPr/>
          </p:nvSpPr>
          <p:spPr>
            <a:xfrm>
              <a:off x="7345728" y="4120297"/>
              <a:ext cx="314792" cy="433900"/>
            </a:xfrm>
            <a:prstGeom prst="downArrow">
              <a:avLst/>
            </a:prstGeom>
            <a:solidFill>
              <a:srgbClr val="FF5511"/>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13708F06-7CAB-4C7B-8C33-8006166550D1}"/>
              </a:ext>
            </a:extLst>
          </p:cNvPr>
          <p:cNvGrpSpPr/>
          <p:nvPr/>
        </p:nvGrpSpPr>
        <p:grpSpPr>
          <a:xfrm>
            <a:off x="7697933" y="3611604"/>
            <a:ext cx="1588791" cy="1437819"/>
            <a:chOff x="2921486" y="3221065"/>
            <a:chExt cx="1588791" cy="1437819"/>
          </a:xfrm>
        </p:grpSpPr>
        <p:sp>
          <p:nvSpPr>
            <p:cNvPr id="77" name="Rounded Rectangular Callout 132">
              <a:extLst>
                <a:ext uri="{FF2B5EF4-FFF2-40B4-BE49-F238E27FC236}">
                  <a16:creationId xmlns:a16="http://schemas.microsoft.com/office/drawing/2014/main" id="{448382D3-BDB7-44D6-A325-18A20B408E4B}"/>
                </a:ext>
              </a:extLst>
            </p:cNvPr>
            <p:cNvSpPr/>
            <p:nvPr/>
          </p:nvSpPr>
          <p:spPr bwMode="auto">
            <a:xfrm>
              <a:off x="3118873" y="3221065"/>
              <a:ext cx="1391404" cy="1437819"/>
            </a:xfrm>
            <a:prstGeom prst="wedgeRoundRectCallout">
              <a:avLst>
                <a:gd name="adj1" fmla="val -48637"/>
                <a:gd name="adj2" fmla="val -13500"/>
                <a:gd name="adj3" fmla="val 16667"/>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1200" b="1">
                  <a:solidFill>
                    <a:schemeClr val="accent1">
                      <a:lumMod val="75000"/>
                      <a:lumOff val="25000"/>
                    </a:schemeClr>
                  </a:solidFill>
                </a:rPr>
                <a:t>Student</a:t>
              </a:r>
            </a:p>
            <a:p>
              <a:pPr algn="ctr" fontAlgn="auto">
                <a:spcBef>
                  <a:spcPts val="0"/>
                </a:spcBef>
                <a:spcAft>
                  <a:spcPts val="0"/>
                </a:spcAft>
                <a:defRPr/>
              </a:pPr>
              <a:r>
                <a:rPr lang="en-US" sz="1200" b="1">
                  <a:solidFill>
                    <a:schemeClr val="accent1">
                      <a:lumMod val="75000"/>
                      <a:lumOff val="25000"/>
                    </a:schemeClr>
                  </a:solidFill>
                </a:rPr>
                <a:t>Exceeded</a:t>
              </a:r>
            </a:p>
            <a:p>
              <a:pPr algn="ctr" fontAlgn="auto">
                <a:spcBef>
                  <a:spcPts val="0"/>
                </a:spcBef>
                <a:spcAft>
                  <a:spcPts val="0"/>
                </a:spcAft>
                <a:defRPr/>
              </a:pPr>
              <a:r>
                <a:rPr lang="en-US" sz="1200" b="1">
                  <a:solidFill>
                    <a:schemeClr val="accent1">
                      <a:lumMod val="75000"/>
                      <a:lumOff val="25000"/>
                    </a:schemeClr>
                  </a:solidFill>
                </a:rPr>
                <a:t>Target</a:t>
              </a:r>
              <a:br>
                <a:rPr lang="en-US" sz="1200" b="1">
                  <a:solidFill>
                    <a:schemeClr val="accent1">
                      <a:lumMod val="75000"/>
                      <a:lumOff val="25000"/>
                    </a:schemeClr>
                  </a:solidFill>
                </a:rPr>
              </a:br>
              <a:r>
                <a:rPr lang="en-US" sz="1200" b="1">
                  <a:solidFill>
                    <a:schemeClr val="accent1">
                      <a:lumMod val="75000"/>
                      <a:lumOff val="25000"/>
                    </a:schemeClr>
                  </a:solidFill>
                </a:rPr>
                <a:t>by 3 Points</a:t>
              </a:r>
            </a:p>
          </p:txBody>
        </p:sp>
        <p:sp>
          <p:nvSpPr>
            <p:cNvPr id="78" name="Up Arrow 133">
              <a:extLst>
                <a:ext uri="{FF2B5EF4-FFF2-40B4-BE49-F238E27FC236}">
                  <a16:creationId xmlns:a16="http://schemas.microsoft.com/office/drawing/2014/main" id="{5D77AAD1-2AF1-4C61-8E45-FE1D20565736}"/>
                </a:ext>
              </a:extLst>
            </p:cNvPr>
            <p:cNvSpPr/>
            <p:nvPr/>
          </p:nvSpPr>
          <p:spPr>
            <a:xfrm>
              <a:off x="2921486" y="3671887"/>
              <a:ext cx="346660" cy="499470"/>
            </a:xfrm>
            <a:prstGeom prst="upArrow">
              <a:avLst/>
            </a:prstGeom>
            <a:solidFill>
              <a:schemeClr val="accent1">
                <a:lumMod val="75000"/>
                <a:lumOff val="2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grpSp>
        <p:nvGrpSpPr>
          <p:cNvPr id="82" name="Group 81">
            <a:extLst>
              <a:ext uri="{FF2B5EF4-FFF2-40B4-BE49-F238E27FC236}">
                <a16:creationId xmlns:a16="http://schemas.microsoft.com/office/drawing/2014/main" id="{1089A157-3F2D-4550-B582-16B81A3E5A7C}"/>
              </a:ext>
            </a:extLst>
          </p:cNvPr>
          <p:cNvGrpSpPr/>
          <p:nvPr/>
        </p:nvGrpSpPr>
        <p:grpSpPr>
          <a:xfrm>
            <a:off x="7703036" y="161594"/>
            <a:ext cx="1557972" cy="1437819"/>
            <a:chOff x="2921486" y="2975655"/>
            <a:chExt cx="1557972" cy="1437819"/>
          </a:xfrm>
        </p:grpSpPr>
        <p:sp>
          <p:nvSpPr>
            <p:cNvPr id="83" name="Rounded Rectangular Callout 100">
              <a:extLst>
                <a:ext uri="{FF2B5EF4-FFF2-40B4-BE49-F238E27FC236}">
                  <a16:creationId xmlns:a16="http://schemas.microsoft.com/office/drawing/2014/main" id="{A28EE395-C156-41CF-9BDF-D4D6D646AAED}"/>
                </a:ext>
              </a:extLst>
            </p:cNvPr>
            <p:cNvSpPr/>
            <p:nvPr/>
          </p:nvSpPr>
          <p:spPr bwMode="auto">
            <a:xfrm>
              <a:off x="3118873" y="2975655"/>
              <a:ext cx="1360585" cy="1437819"/>
            </a:xfrm>
            <a:prstGeom prst="wedgeRoundRectCallout">
              <a:avLst>
                <a:gd name="adj1" fmla="val -48637"/>
                <a:gd name="adj2" fmla="val -13500"/>
                <a:gd name="adj3" fmla="val 16667"/>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US" sz="1200" b="1">
                  <a:solidFill>
                    <a:schemeClr val="accent1">
                      <a:lumMod val="75000"/>
                      <a:lumOff val="25000"/>
                    </a:schemeClr>
                  </a:solidFill>
                </a:rPr>
                <a:t>Student</a:t>
              </a:r>
            </a:p>
            <a:p>
              <a:pPr algn="ctr" fontAlgn="auto">
                <a:spcBef>
                  <a:spcPts val="0"/>
                </a:spcBef>
                <a:spcAft>
                  <a:spcPts val="0"/>
                </a:spcAft>
                <a:defRPr/>
              </a:pPr>
              <a:r>
                <a:rPr lang="en-US" sz="1200" b="1">
                  <a:solidFill>
                    <a:schemeClr val="accent1">
                      <a:lumMod val="75000"/>
                      <a:lumOff val="25000"/>
                    </a:schemeClr>
                  </a:solidFill>
                </a:rPr>
                <a:t>Exceeded</a:t>
              </a:r>
            </a:p>
            <a:p>
              <a:pPr algn="ctr" fontAlgn="auto">
                <a:spcBef>
                  <a:spcPts val="0"/>
                </a:spcBef>
                <a:spcAft>
                  <a:spcPts val="0"/>
                </a:spcAft>
                <a:defRPr/>
              </a:pPr>
              <a:r>
                <a:rPr lang="en-US" sz="1200" b="1">
                  <a:solidFill>
                    <a:schemeClr val="accent1">
                      <a:lumMod val="75000"/>
                      <a:lumOff val="25000"/>
                    </a:schemeClr>
                  </a:solidFill>
                </a:rPr>
                <a:t>Target</a:t>
              </a:r>
              <a:br>
                <a:rPr lang="en-US" sz="1200" b="1">
                  <a:solidFill>
                    <a:schemeClr val="accent1">
                      <a:lumMod val="75000"/>
                      <a:lumOff val="25000"/>
                    </a:schemeClr>
                  </a:solidFill>
                </a:rPr>
              </a:br>
              <a:r>
                <a:rPr lang="en-US" sz="1200" b="1">
                  <a:solidFill>
                    <a:schemeClr val="accent1">
                      <a:lumMod val="75000"/>
                      <a:lumOff val="25000"/>
                    </a:schemeClr>
                  </a:solidFill>
                </a:rPr>
                <a:t>by 3 Points</a:t>
              </a:r>
            </a:p>
          </p:txBody>
        </p:sp>
        <p:sp>
          <p:nvSpPr>
            <p:cNvPr id="84" name="Up Arrow 101">
              <a:extLst>
                <a:ext uri="{FF2B5EF4-FFF2-40B4-BE49-F238E27FC236}">
                  <a16:creationId xmlns:a16="http://schemas.microsoft.com/office/drawing/2014/main" id="{D77B7740-0386-4207-ABF9-E9BB3ADE48BE}"/>
                </a:ext>
              </a:extLst>
            </p:cNvPr>
            <p:cNvSpPr/>
            <p:nvPr/>
          </p:nvSpPr>
          <p:spPr>
            <a:xfrm>
              <a:off x="2921486" y="3469588"/>
              <a:ext cx="346660" cy="450865"/>
            </a:xfrm>
            <a:prstGeom prst="upArrow">
              <a:avLst/>
            </a:prstGeom>
            <a:solidFill>
              <a:schemeClr val="accent1">
                <a:lumMod val="75000"/>
                <a:lumOff val="2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solidFill>
                  <a:srgbClr val="85981F"/>
                </a:solidFill>
              </a:endParaRPr>
            </a:p>
          </p:txBody>
        </p:sp>
      </p:grpSp>
      <p:cxnSp>
        <p:nvCxnSpPr>
          <p:cNvPr id="31" name="Straight Connector 30">
            <a:extLst>
              <a:ext uri="{FF2B5EF4-FFF2-40B4-BE49-F238E27FC236}">
                <a16:creationId xmlns:a16="http://schemas.microsoft.com/office/drawing/2014/main" id="{E0095301-AFA7-425E-846E-92ADBA9BEEA9}"/>
              </a:ext>
            </a:extLst>
          </p:cNvPr>
          <p:cNvCxnSpPr>
            <a:cxnSpLocks/>
          </p:cNvCxnSpPr>
          <p:nvPr/>
        </p:nvCxnSpPr>
        <p:spPr>
          <a:xfrm flipV="1">
            <a:off x="1906484" y="1173464"/>
            <a:ext cx="1361849" cy="154187"/>
          </a:xfrm>
          <a:prstGeom prst="line">
            <a:avLst/>
          </a:prstGeom>
          <a:ln w="9525" cap="flat" cmpd="sng" algn="ctr">
            <a:solidFill>
              <a:schemeClr val="accent2">
                <a:lumMod val="40000"/>
                <a:lumOff val="6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33" name="Picture 32" descr="A close up of a sign&#10;&#10;Description automatically generated">
            <a:extLst>
              <a:ext uri="{FF2B5EF4-FFF2-40B4-BE49-F238E27FC236}">
                <a16:creationId xmlns:a16="http://schemas.microsoft.com/office/drawing/2014/main" id="{2F8BEA44-718D-47CF-BDFD-2D8ECF136C89}"/>
              </a:ext>
            </a:extLst>
          </p:cNvPr>
          <p:cNvPicPr>
            <a:picLocks noChangeAspect="1"/>
          </p:cNvPicPr>
          <p:nvPr/>
        </p:nvPicPr>
        <p:blipFill>
          <a:blip r:embed="rId4"/>
          <a:stretch>
            <a:fillRect/>
          </a:stretch>
        </p:blipFill>
        <p:spPr>
          <a:xfrm>
            <a:off x="2934679" y="752195"/>
            <a:ext cx="818764" cy="818764"/>
          </a:xfrm>
          <a:prstGeom prst="rect">
            <a:avLst/>
          </a:prstGeom>
        </p:spPr>
      </p:pic>
      <p:pic>
        <p:nvPicPr>
          <p:cNvPr id="34" name="Picture 33" descr="A close up of a sign&#10;&#10;Description automatically generated">
            <a:extLst>
              <a:ext uri="{FF2B5EF4-FFF2-40B4-BE49-F238E27FC236}">
                <a16:creationId xmlns:a16="http://schemas.microsoft.com/office/drawing/2014/main" id="{D86356EC-AEE4-45FD-A6ED-ED84A8FC41D8}"/>
              </a:ext>
            </a:extLst>
          </p:cNvPr>
          <p:cNvPicPr>
            <a:picLocks noChangeAspect="1"/>
          </p:cNvPicPr>
          <p:nvPr/>
        </p:nvPicPr>
        <p:blipFill>
          <a:blip r:embed="rId5"/>
          <a:stretch>
            <a:fillRect/>
          </a:stretch>
        </p:blipFill>
        <p:spPr>
          <a:xfrm>
            <a:off x="1276868" y="912461"/>
            <a:ext cx="818764" cy="818764"/>
          </a:xfrm>
          <a:prstGeom prst="rect">
            <a:avLst/>
          </a:prstGeom>
        </p:spPr>
      </p:pic>
      <p:cxnSp>
        <p:nvCxnSpPr>
          <p:cNvPr id="36" name="Straight Arrow Connector 35">
            <a:extLst>
              <a:ext uri="{FF2B5EF4-FFF2-40B4-BE49-F238E27FC236}">
                <a16:creationId xmlns:a16="http://schemas.microsoft.com/office/drawing/2014/main" id="{FE229596-564E-4ED8-9C64-32EFA84355A5}"/>
              </a:ext>
            </a:extLst>
          </p:cNvPr>
          <p:cNvCxnSpPr>
            <a:cxnSpLocks/>
          </p:cNvCxnSpPr>
          <p:nvPr/>
        </p:nvCxnSpPr>
        <p:spPr>
          <a:xfrm>
            <a:off x="1893673" y="1327651"/>
            <a:ext cx="1374660" cy="443907"/>
          </a:xfrm>
          <a:prstGeom prst="straightConnector1">
            <a:avLst/>
          </a:prstGeom>
          <a:ln>
            <a:solidFill>
              <a:schemeClr val="tx2">
                <a:lumMod val="75000"/>
                <a:lumOff val="25000"/>
              </a:schemeClr>
            </a:solidFill>
            <a:tailEnd type="triangle"/>
          </a:ln>
        </p:spPr>
        <p:style>
          <a:lnRef idx="1">
            <a:schemeClr val="accent6"/>
          </a:lnRef>
          <a:fillRef idx="0">
            <a:schemeClr val="accent6"/>
          </a:fillRef>
          <a:effectRef idx="0">
            <a:schemeClr val="accent6"/>
          </a:effectRef>
          <a:fontRef idx="minor">
            <a:schemeClr val="tx1"/>
          </a:fontRef>
        </p:style>
      </p:cxnSp>
      <p:pic>
        <p:nvPicPr>
          <p:cNvPr id="37" name="Picture 36" descr="A close up of a sign&#10;&#10;Description automatically generated">
            <a:extLst>
              <a:ext uri="{FF2B5EF4-FFF2-40B4-BE49-F238E27FC236}">
                <a16:creationId xmlns:a16="http://schemas.microsoft.com/office/drawing/2014/main" id="{919128FA-06B4-49F3-8F63-D40E8DEF630E}"/>
              </a:ext>
            </a:extLst>
          </p:cNvPr>
          <p:cNvPicPr>
            <a:picLocks noChangeAspect="1"/>
          </p:cNvPicPr>
          <p:nvPr/>
        </p:nvPicPr>
        <p:blipFill>
          <a:blip r:embed="rId5"/>
          <a:stretch>
            <a:fillRect/>
          </a:stretch>
        </p:blipFill>
        <p:spPr>
          <a:xfrm>
            <a:off x="2922485" y="1352540"/>
            <a:ext cx="818764" cy="818764"/>
          </a:xfrm>
          <a:prstGeom prst="rect">
            <a:avLst/>
          </a:prstGeom>
        </p:spPr>
      </p:pic>
      <p:cxnSp>
        <p:nvCxnSpPr>
          <p:cNvPr id="42" name="Straight Connector 41">
            <a:extLst>
              <a:ext uri="{FF2B5EF4-FFF2-40B4-BE49-F238E27FC236}">
                <a16:creationId xmlns:a16="http://schemas.microsoft.com/office/drawing/2014/main" id="{04D4BBF3-E798-4B19-B721-1075CABDF53C}"/>
              </a:ext>
            </a:extLst>
          </p:cNvPr>
          <p:cNvCxnSpPr>
            <a:cxnSpLocks/>
          </p:cNvCxnSpPr>
          <p:nvPr/>
        </p:nvCxnSpPr>
        <p:spPr>
          <a:xfrm flipV="1">
            <a:off x="5845556" y="1104900"/>
            <a:ext cx="1513782" cy="158672"/>
          </a:xfrm>
          <a:prstGeom prst="line">
            <a:avLst/>
          </a:prstGeom>
          <a:ln w="9525" cap="flat" cmpd="sng" algn="ctr">
            <a:solidFill>
              <a:schemeClr val="accent2">
                <a:lumMod val="40000"/>
                <a:lumOff val="6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44" name="Picture 43" descr="A close up of a sign&#10;&#10;Description automatically generated">
            <a:extLst>
              <a:ext uri="{FF2B5EF4-FFF2-40B4-BE49-F238E27FC236}">
                <a16:creationId xmlns:a16="http://schemas.microsoft.com/office/drawing/2014/main" id="{BB2A3D78-6960-4F17-8512-F17B9A9C416E}"/>
              </a:ext>
            </a:extLst>
          </p:cNvPr>
          <p:cNvPicPr>
            <a:picLocks noChangeAspect="1"/>
          </p:cNvPicPr>
          <p:nvPr/>
        </p:nvPicPr>
        <p:blipFill>
          <a:blip r:embed="rId4"/>
          <a:stretch>
            <a:fillRect/>
          </a:stretch>
        </p:blipFill>
        <p:spPr>
          <a:xfrm>
            <a:off x="7081283" y="697617"/>
            <a:ext cx="818764" cy="818764"/>
          </a:xfrm>
          <a:prstGeom prst="rect">
            <a:avLst/>
          </a:prstGeom>
        </p:spPr>
      </p:pic>
      <p:pic>
        <p:nvPicPr>
          <p:cNvPr id="45" name="Picture 44" descr="A close up of a sign&#10;&#10;Description automatically generated">
            <a:extLst>
              <a:ext uri="{FF2B5EF4-FFF2-40B4-BE49-F238E27FC236}">
                <a16:creationId xmlns:a16="http://schemas.microsoft.com/office/drawing/2014/main" id="{862BE11F-44AD-4849-B951-67A709B0852D}"/>
              </a:ext>
            </a:extLst>
          </p:cNvPr>
          <p:cNvPicPr>
            <a:picLocks noChangeAspect="1"/>
          </p:cNvPicPr>
          <p:nvPr/>
        </p:nvPicPr>
        <p:blipFill>
          <a:blip r:embed="rId5"/>
          <a:stretch>
            <a:fillRect/>
          </a:stretch>
        </p:blipFill>
        <p:spPr>
          <a:xfrm>
            <a:off x="5256424" y="836790"/>
            <a:ext cx="818764" cy="818764"/>
          </a:xfrm>
          <a:prstGeom prst="rect">
            <a:avLst/>
          </a:prstGeom>
        </p:spPr>
      </p:pic>
      <p:cxnSp>
        <p:nvCxnSpPr>
          <p:cNvPr id="47" name="Straight Arrow Connector 46">
            <a:extLst>
              <a:ext uri="{FF2B5EF4-FFF2-40B4-BE49-F238E27FC236}">
                <a16:creationId xmlns:a16="http://schemas.microsoft.com/office/drawing/2014/main" id="{45AC830B-28FE-4EC3-8EB6-6087EB406E16}"/>
              </a:ext>
            </a:extLst>
          </p:cNvPr>
          <p:cNvCxnSpPr>
            <a:cxnSpLocks/>
          </p:cNvCxnSpPr>
          <p:nvPr/>
        </p:nvCxnSpPr>
        <p:spPr>
          <a:xfrm flipV="1">
            <a:off x="5845556" y="620444"/>
            <a:ext cx="1517273" cy="643128"/>
          </a:xfrm>
          <a:prstGeom prst="straightConnector1">
            <a:avLst/>
          </a:prstGeom>
          <a:ln>
            <a:solidFill>
              <a:schemeClr val="tx2">
                <a:lumMod val="75000"/>
                <a:lumOff val="25000"/>
              </a:schemeClr>
            </a:solidFill>
            <a:tailEnd type="triangle"/>
          </a:ln>
        </p:spPr>
        <p:style>
          <a:lnRef idx="1">
            <a:schemeClr val="accent6"/>
          </a:lnRef>
          <a:fillRef idx="0">
            <a:schemeClr val="accent6"/>
          </a:fillRef>
          <a:effectRef idx="0">
            <a:schemeClr val="accent6"/>
          </a:effectRef>
          <a:fontRef idx="minor">
            <a:schemeClr val="tx1"/>
          </a:fontRef>
        </p:style>
      </p:cxnSp>
      <p:pic>
        <p:nvPicPr>
          <p:cNvPr id="48" name="Picture 47" descr="A close up of a sign&#10;&#10;Description automatically generated">
            <a:extLst>
              <a:ext uri="{FF2B5EF4-FFF2-40B4-BE49-F238E27FC236}">
                <a16:creationId xmlns:a16="http://schemas.microsoft.com/office/drawing/2014/main" id="{3CE708D3-39F4-401A-9611-831E5AC71318}"/>
              </a:ext>
            </a:extLst>
          </p:cNvPr>
          <p:cNvPicPr>
            <a:picLocks noChangeAspect="1"/>
          </p:cNvPicPr>
          <p:nvPr/>
        </p:nvPicPr>
        <p:blipFill>
          <a:blip r:embed="rId5"/>
          <a:stretch>
            <a:fillRect/>
          </a:stretch>
        </p:blipFill>
        <p:spPr>
          <a:xfrm>
            <a:off x="7069089" y="227486"/>
            <a:ext cx="818764" cy="818764"/>
          </a:xfrm>
          <a:prstGeom prst="rect">
            <a:avLst/>
          </a:prstGeom>
        </p:spPr>
      </p:pic>
      <p:cxnSp>
        <p:nvCxnSpPr>
          <p:cNvPr id="55" name="Straight Connector 54">
            <a:extLst>
              <a:ext uri="{FF2B5EF4-FFF2-40B4-BE49-F238E27FC236}">
                <a16:creationId xmlns:a16="http://schemas.microsoft.com/office/drawing/2014/main" id="{F69DCA3E-4F51-4260-A055-331FE8897691}"/>
              </a:ext>
            </a:extLst>
          </p:cNvPr>
          <p:cNvCxnSpPr>
            <a:cxnSpLocks/>
          </p:cNvCxnSpPr>
          <p:nvPr/>
        </p:nvCxnSpPr>
        <p:spPr>
          <a:xfrm flipV="1">
            <a:off x="1858144" y="5114407"/>
            <a:ext cx="1434150" cy="459091"/>
          </a:xfrm>
          <a:prstGeom prst="line">
            <a:avLst/>
          </a:prstGeom>
          <a:ln w="9525" cap="flat" cmpd="sng" algn="ctr">
            <a:solidFill>
              <a:schemeClr val="accent2">
                <a:lumMod val="40000"/>
                <a:lumOff val="6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57" name="Picture 56" descr="A close up of a sign&#10;&#10;Description automatically generated">
            <a:extLst>
              <a:ext uri="{FF2B5EF4-FFF2-40B4-BE49-F238E27FC236}">
                <a16:creationId xmlns:a16="http://schemas.microsoft.com/office/drawing/2014/main" id="{E1BA3B0F-607D-45A9-B4B8-9983E516D331}"/>
              </a:ext>
            </a:extLst>
          </p:cNvPr>
          <p:cNvPicPr>
            <a:picLocks noChangeAspect="1"/>
          </p:cNvPicPr>
          <p:nvPr/>
        </p:nvPicPr>
        <p:blipFill>
          <a:blip r:embed="rId4"/>
          <a:stretch>
            <a:fillRect/>
          </a:stretch>
        </p:blipFill>
        <p:spPr>
          <a:xfrm>
            <a:off x="2953647" y="4685786"/>
            <a:ext cx="818764" cy="818764"/>
          </a:xfrm>
          <a:prstGeom prst="rect">
            <a:avLst/>
          </a:prstGeom>
        </p:spPr>
      </p:pic>
      <p:pic>
        <p:nvPicPr>
          <p:cNvPr id="58" name="Picture 57" descr="A close up of a sign&#10;&#10;Description automatically generated">
            <a:extLst>
              <a:ext uri="{FF2B5EF4-FFF2-40B4-BE49-F238E27FC236}">
                <a16:creationId xmlns:a16="http://schemas.microsoft.com/office/drawing/2014/main" id="{D4E9ED69-076F-4668-A65E-79ED03B24686}"/>
              </a:ext>
            </a:extLst>
          </p:cNvPr>
          <p:cNvPicPr>
            <a:picLocks noChangeAspect="1"/>
          </p:cNvPicPr>
          <p:nvPr/>
        </p:nvPicPr>
        <p:blipFill>
          <a:blip r:embed="rId5"/>
          <a:stretch>
            <a:fillRect/>
          </a:stretch>
        </p:blipFill>
        <p:spPr>
          <a:xfrm>
            <a:off x="1287044" y="5137889"/>
            <a:ext cx="818764" cy="818764"/>
          </a:xfrm>
          <a:prstGeom prst="rect">
            <a:avLst/>
          </a:prstGeom>
        </p:spPr>
      </p:pic>
      <p:cxnSp>
        <p:nvCxnSpPr>
          <p:cNvPr id="60" name="Straight Arrow Connector 59">
            <a:extLst>
              <a:ext uri="{FF2B5EF4-FFF2-40B4-BE49-F238E27FC236}">
                <a16:creationId xmlns:a16="http://schemas.microsoft.com/office/drawing/2014/main" id="{DD23209D-7C1A-4E92-B115-D3389090B7BA}"/>
              </a:ext>
            </a:extLst>
          </p:cNvPr>
          <p:cNvCxnSpPr>
            <a:cxnSpLocks/>
          </p:cNvCxnSpPr>
          <p:nvPr/>
        </p:nvCxnSpPr>
        <p:spPr>
          <a:xfrm>
            <a:off x="1816188" y="5584175"/>
            <a:ext cx="1409573" cy="124515"/>
          </a:xfrm>
          <a:prstGeom prst="straightConnector1">
            <a:avLst/>
          </a:prstGeom>
          <a:ln>
            <a:solidFill>
              <a:schemeClr val="tx2">
                <a:lumMod val="75000"/>
                <a:lumOff val="25000"/>
              </a:schemeClr>
            </a:solidFill>
            <a:tailEnd type="triangle"/>
          </a:ln>
        </p:spPr>
        <p:style>
          <a:lnRef idx="1">
            <a:schemeClr val="accent6"/>
          </a:lnRef>
          <a:fillRef idx="0">
            <a:schemeClr val="accent6"/>
          </a:fillRef>
          <a:effectRef idx="0">
            <a:schemeClr val="accent6"/>
          </a:effectRef>
          <a:fontRef idx="minor">
            <a:schemeClr val="tx1"/>
          </a:fontRef>
        </p:style>
      </p:cxnSp>
      <p:pic>
        <p:nvPicPr>
          <p:cNvPr id="61" name="Picture 60" descr="A close up of a sign&#10;&#10;Description automatically generated">
            <a:extLst>
              <a:ext uri="{FF2B5EF4-FFF2-40B4-BE49-F238E27FC236}">
                <a16:creationId xmlns:a16="http://schemas.microsoft.com/office/drawing/2014/main" id="{DD22F696-DAEF-4A99-A235-C1D902216289}"/>
              </a:ext>
            </a:extLst>
          </p:cNvPr>
          <p:cNvPicPr>
            <a:picLocks noChangeAspect="1"/>
          </p:cNvPicPr>
          <p:nvPr/>
        </p:nvPicPr>
        <p:blipFill>
          <a:blip r:embed="rId5"/>
          <a:stretch>
            <a:fillRect/>
          </a:stretch>
        </p:blipFill>
        <p:spPr>
          <a:xfrm>
            <a:off x="2941453" y="5230575"/>
            <a:ext cx="818764" cy="818764"/>
          </a:xfrm>
          <a:prstGeom prst="rect">
            <a:avLst/>
          </a:prstGeom>
        </p:spPr>
      </p:pic>
      <p:cxnSp>
        <p:nvCxnSpPr>
          <p:cNvPr id="85" name="Straight Connector 84">
            <a:extLst>
              <a:ext uri="{FF2B5EF4-FFF2-40B4-BE49-F238E27FC236}">
                <a16:creationId xmlns:a16="http://schemas.microsoft.com/office/drawing/2014/main" id="{971BFA7B-80A9-4541-B1FD-57862319804B}"/>
              </a:ext>
            </a:extLst>
          </p:cNvPr>
          <p:cNvCxnSpPr>
            <a:cxnSpLocks/>
          </p:cNvCxnSpPr>
          <p:nvPr/>
        </p:nvCxnSpPr>
        <p:spPr>
          <a:xfrm flipV="1">
            <a:off x="5782692" y="4685877"/>
            <a:ext cx="1568839" cy="631856"/>
          </a:xfrm>
          <a:prstGeom prst="line">
            <a:avLst/>
          </a:prstGeom>
          <a:ln w="9525" cap="flat" cmpd="sng" algn="ctr">
            <a:solidFill>
              <a:schemeClr val="accent2">
                <a:lumMod val="40000"/>
                <a:lumOff val="6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87" name="Picture 86" descr="A close up of a sign&#10;&#10;Description automatically generated">
            <a:extLst>
              <a:ext uri="{FF2B5EF4-FFF2-40B4-BE49-F238E27FC236}">
                <a16:creationId xmlns:a16="http://schemas.microsoft.com/office/drawing/2014/main" id="{58689878-573F-4C3F-A7DC-E69FCAAF8123}"/>
              </a:ext>
            </a:extLst>
          </p:cNvPr>
          <p:cNvPicPr>
            <a:picLocks noChangeAspect="1"/>
          </p:cNvPicPr>
          <p:nvPr/>
        </p:nvPicPr>
        <p:blipFill>
          <a:blip r:embed="rId4"/>
          <a:stretch>
            <a:fillRect/>
          </a:stretch>
        </p:blipFill>
        <p:spPr>
          <a:xfrm>
            <a:off x="7048452" y="4253272"/>
            <a:ext cx="818764" cy="818764"/>
          </a:xfrm>
          <a:prstGeom prst="rect">
            <a:avLst/>
          </a:prstGeom>
        </p:spPr>
      </p:pic>
      <p:pic>
        <p:nvPicPr>
          <p:cNvPr id="88" name="Picture 87" descr="A close up of a sign&#10;&#10;Description automatically generated">
            <a:extLst>
              <a:ext uri="{FF2B5EF4-FFF2-40B4-BE49-F238E27FC236}">
                <a16:creationId xmlns:a16="http://schemas.microsoft.com/office/drawing/2014/main" id="{28FBD1F0-6366-4381-8A96-EB3C9C9635A1}"/>
              </a:ext>
            </a:extLst>
          </p:cNvPr>
          <p:cNvPicPr>
            <a:picLocks noChangeAspect="1"/>
          </p:cNvPicPr>
          <p:nvPr/>
        </p:nvPicPr>
        <p:blipFill>
          <a:blip r:embed="rId5"/>
          <a:stretch>
            <a:fillRect/>
          </a:stretch>
        </p:blipFill>
        <p:spPr>
          <a:xfrm>
            <a:off x="5218858" y="4877262"/>
            <a:ext cx="818764" cy="818764"/>
          </a:xfrm>
          <a:prstGeom prst="rect">
            <a:avLst/>
          </a:prstGeom>
        </p:spPr>
      </p:pic>
      <p:cxnSp>
        <p:nvCxnSpPr>
          <p:cNvPr id="90" name="Straight Arrow Connector 89">
            <a:extLst>
              <a:ext uri="{FF2B5EF4-FFF2-40B4-BE49-F238E27FC236}">
                <a16:creationId xmlns:a16="http://schemas.microsoft.com/office/drawing/2014/main" id="{8E4B8BB8-37E9-4DD8-ACA2-0E8CC7B69F92}"/>
              </a:ext>
            </a:extLst>
          </p:cNvPr>
          <p:cNvCxnSpPr>
            <a:cxnSpLocks/>
          </p:cNvCxnSpPr>
          <p:nvPr/>
        </p:nvCxnSpPr>
        <p:spPr>
          <a:xfrm flipV="1">
            <a:off x="5782692" y="4140958"/>
            <a:ext cx="1547306" cy="1132516"/>
          </a:xfrm>
          <a:prstGeom prst="straightConnector1">
            <a:avLst/>
          </a:prstGeom>
          <a:ln>
            <a:solidFill>
              <a:schemeClr val="tx2">
                <a:lumMod val="75000"/>
                <a:lumOff val="25000"/>
              </a:schemeClr>
            </a:solidFill>
            <a:tailEnd type="triangle"/>
          </a:ln>
        </p:spPr>
        <p:style>
          <a:lnRef idx="1">
            <a:schemeClr val="accent6"/>
          </a:lnRef>
          <a:fillRef idx="0">
            <a:schemeClr val="accent6"/>
          </a:fillRef>
          <a:effectRef idx="0">
            <a:schemeClr val="accent6"/>
          </a:effectRef>
          <a:fontRef idx="minor">
            <a:schemeClr val="tx1"/>
          </a:fontRef>
        </p:style>
      </p:cxnSp>
      <p:pic>
        <p:nvPicPr>
          <p:cNvPr id="91" name="Picture 90" descr="A close up of a sign&#10;&#10;Description automatically generated">
            <a:extLst>
              <a:ext uri="{FF2B5EF4-FFF2-40B4-BE49-F238E27FC236}">
                <a16:creationId xmlns:a16="http://schemas.microsoft.com/office/drawing/2014/main" id="{A3908ADC-EE1A-4E87-9C62-8E5B37D2A343}"/>
              </a:ext>
            </a:extLst>
          </p:cNvPr>
          <p:cNvPicPr>
            <a:picLocks noChangeAspect="1"/>
          </p:cNvPicPr>
          <p:nvPr/>
        </p:nvPicPr>
        <p:blipFill>
          <a:blip r:embed="rId5"/>
          <a:stretch>
            <a:fillRect/>
          </a:stretch>
        </p:blipFill>
        <p:spPr>
          <a:xfrm>
            <a:off x="7036258" y="3649791"/>
            <a:ext cx="818764" cy="818764"/>
          </a:xfrm>
          <a:prstGeom prst="rect">
            <a:avLst/>
          </a:prstGeom>
        </p:spPr>
      </p:pic>
      <p:grpSp>
        <p:nvGrpSpPr>
          <p:cNvPr id="92" name="Group 91">
            <a:extLst>
              <a:ext uri="{FF2B5EF4-FFF2-40B4-BE49-F238E27FC236}">
                <a16:creationId xmlns:a16="http://schemas.microsoft.com/office/drawing/2014/main" id="{9EA46DAB-E1EA-4E30-9E95-DE8668BEA070}"/>
              </a:ext>
            </a:extLst>
          </p:cNvPr>
          <p:cNvGrpSpPr/>
          <p:nvPr/>
        </p:nvGrpSpPr>
        <p:grpSpPr>
          <a:xfrm>
            <a:off x="2869070" y="2210991"/>
            <a:ext cx="953184" cy="246221"/>
            <a:chOff x="7995487" y="3932054"/>
            <a:chExt cx="953184" cy="246221"/>
          </a:xfrm>
        </p:grpSpPr>
        <p:sp>
          <p:nvSpPr>
            <p:cNvPr id="93" name="Rectangle 92">
              <a:extLst>
                <a:ext uri="{FF2B5EF4-FFF2-40B4-BE49-F238E27FC236}">
                  <a16:creationId xmlns:a16="http://schemas.microsoft.com/office/drawing/2014/main" id="{BD5795F1-74AE-4FD9-AF04-1DCF81598340}"/>
                </a:ext>
              </a:extLst>
            </p:cNvPr>
            <p:cNvSpPr/>
            <p:nvPr/>
          </p:nvSpPr>
          <p:spPr>
            <a:xfrm>
              <a:off x="8057323" y="3951430"/>
              <a:ext cx="891348" cy="207469"/>
            </a:xfrm>
            <a:prstGeom prst="rect">
              <a:avLst/>
            </a:prstGeom>
            <a:solidFill>
              <a:schemeClr val="accent2">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4" name="TextBox 93">
              <a:extLst>
                <a:ext uri="{FF2B5EF4-FFF2-40B4-BE49-F238E27FC236}">
                  <a16:creationId xmlns:a16="http://schemas.microsoft.com/office/drawing/2014/main" id="{6F8D3EAA-4A15-421D-810D-9852A04E1CE0}"/>
                </a:ext>
              </a:extLst>
            </p:cNvPr>
            <p:cNvSpPr txBox="1"/>
            <p:nvPr/>
          </p:nvSpPr>
          <p:spPr>
            <a:xfrm>
              <a:off x="7995487" y="3932054"/>
              <a:ext cx="946835" cy="246221"/>
            </a:xfrm>
            <a:prstGeom prst="rect">
              <a:avLst/>
            </a:prstGeom>
            <a:noFill/>
          </p:spPr>
          <p:txBody>
            <a:bodyPr wrap="square" rtlCol="0">
              <a:spAutoFit/>
            </a:bodyPr>
            <a:lstStyle/>
            <a:p>
              <a:pPr algn="ctr"/>
              <a:r>
                <a:rPr lang="en-US" sz="1000" b="1">
                  <a:solidFill>
                    <a:schemeClr val="bg1"/>
                  </a:solidFill>
                </a:rPr>
                <a:t>Actual Score</a:t>
              </a:r>
            </a:p>
          </p:txBody>
        </p:sp>
      </p:grpSp>
      <p:grpSp>
        <p:nvGrpSpPr>
          <p:cNvPr id="100" name="Group 99">
            <a:extLst>
              <a:ext uri="{FF2B5EF4-FFF2-40B4-BE49-F238E27FC236}">
                <a16:creationId xmlns:a16="http://schemas.microsoft.com/office/drawing/2014/main" id="{661C59D6-0412-4286-8B84-94AFEF8DB1B8}"/>
              </a:ext>
            </a:extLst>
          </p:cNvPr>
          <p:cNvGrpSpPr/>
          <p:nvPr/>
        </p:nvGrpSpPr>
        <p:grpSpPr>
          <a:xfrm>
            <a:off x="7036258" y="145627"/>
            <a:ext cx="953184" cy="246221"/>
            <a:chOff x="7995487" y="3932054"/>
            <a:chExt cx="953184" cy="246221"/>
          </a:xfrm>
        </p:grpSpPr>
        <p:sp>
          <p:nvSpPr>
            <p:cNvPr id="101" name="Rectangle 100">
              <a:extLst>
                <a:ext uri="{FF2B5EF4-FFF2-40B4-BE49-F238E27FC236}">
                  <a16:creationId xmlns:a16="http://schemas.microsoft.com/office/drawing/2014/main" id="{8B4C8D56-2082-4615-97A0-7A324B17B673}"/>
                </a:ext>
              </a:extLst>
            </p:cNvPr>
            <p:cNvSpPr/>
            <p:nvPr/>
          </p:nvSpPr>
          <p:spPr>
            <a:xfrm>
              <a:off x="8057323" y="3951430"/>
              <a:ext cx="891348" cy="207469"/>
            </a:xfrm>
            <a:prstGeom prst="rect">
              <a:avLst/>
            </a:prstGeom>
            <a:solidFill>
              <a:schemeClr val="accent2">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02" name="TextBox 101">
              <a:extLst>
                <a:ext uri="{FF2B5EF4-FFF2-40B4-BE49-F238E27FC236}">
                  <a16:creationId xmlns:a16="http://schemas.microsoft.com/office/drawing/2014/main" id="{C9C7159A-DEE6-43C2-9DEE-B9A003E7BDA5}"/>
                </a:ext>
              </a:extLst>
            </p:cNvPr>
            <p:cNvSpPr txBox="1"/>
            <p:nvPr/>
          </p:nvSpPr>
          <p:spPr>
            <a:xfrm>
              <a:off x="7995487" y="3932054"/>
              <a:ext cx="946835" cy="246221"/>
            </a:xfrm>
            <a:prstGeom prst="rect">
              <a:avLst/>
            </a:prstGeom>
            <a:noFill/>
          </p:spPr>
          <p:txBody>
            <a:bodyPr wrap="square" rtlCol="0">
              <a:spAutoFit/>
            </a:bodyPr>
            <a:lstStyle/>
            <a:p>
              <a:pPr algn="ctr"/>
              <a:r>
                <a:rPr lang="en-US" sz="1000" b="1">
                  <a:solidFill>
                    <a:schemeClr val="bg1"/>
                  </a:solidFill>
                </a:rPr>
                <a:t>Actual Score</a:t>
              </a:r>
            </a:p>
          </p:txBody>
        </p:sp>
      </p:grpSp>
      <p:grpSp>
        <p:nvGrpSpPr>
          <p:cNvPr id="106" name="Group 105">
            <a:extLst>
              <a:ext uri="{FF2B5EF4-FFF2-40B4-BE49-F238E27FC236}">
                <a16:creationId xmlns:a16="http://schemas.microsoft.com/office/drawing/2014/main" id="{02F93764-7A8E-493A-A85F-AF1EF93461B3}"/>
              </a:ext>
            </a:extLst>
          </p:cNvPr>
          <p:cNvGrpSpPr/>
          <p:nvPr/>
        </p:nvGrpSpPr>
        <p:grpSpPr>
          <a:xfrm>
            <a:off x="6970821" y="3555522"/>
            <a:ext cx="953184" cy="246221"/>
            <a:chOff x="7995487" y="3932054"/>
            <a:chExt cx="953184" cy="246221"/>
          </a:xfrm>
        </p:grpSpPr>
        <p:sp>
          <p:nvSpPr>
            <p:cNvPr id="107" name="Rectangle 106">
              <a:extLst>
                <a:ext uri="{FF2B5EF4-FFF2-40B4-BE49-F238E27FC236}">
                  <a16:creationId xmlns:a16="http://schemas.microsoft.com/office/drawing/2014/main" id="{683558A7-6132-4B80-B572-6153434089DB}"/>
                </a:ext>
              </a:extLst>
            </p:cNvPr>
            <p:cNvSpPr/>
            <p:nvPr/>
          </p:nvSpPr>
          <p:spPr>
            <a:xfrm>
              <a:off x="8057323" y="3951430"/>
              <a:ext cx="891348" cy="207469"/>
            </a:xfrm>
            <a:prstGeom prst="rect">
              <a:avLst/>
            </a:prstGeom>
            <a:solidFill>
              <a:schemeClr val="accent2">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56406DF7-2D12-4A63-BEF7-1F3B27C4A1F1}"/>
                </a:ext>
              </a:extLst>
            </p:cNvPr>
            <p:cNvSpPr txBox="1"/>
            <p:nvPr/>
          </p:nvSpPr>
          <p:spPr>
            <a:xfrm>
              <a:off x="7995487" y="3932054"/>
              <a:ext cx="946835" cy="246221"/>
            </a:xfrm>
            <a:prstGeom prst="rect">
              <a:avLst/>
            </a:prstGeom>
            <a:noFill/>
          </p:spPr>
          <p:txBody>
            <a:bodyPr wrap="square" rtlCol="0">
              <a:spAutoFit/>
            </a:bodyPr>
            <a:lstStyle/>
            <a:p>
              <a:pPr algn="ctr"/>
              <a:r>
                <a:rPr lang="en-US" sz="1000" b="1">
                  <a:solidFill>
                    <a:schemeClr val="bg1"/>
                  </a:solidFill>
                </a:rPr>
                <a:t>Actual Score</a:t>
              </a:r>
            </a:p>
          </p:txBody>
        </p:sp>
      </p:grpSp>
      <p:grpSp>
        <p:nvGrpSpPr>
          <p:cNvPr id="112" name="Group 111">
            <a:extLst>
              <a:ext uri="{FF2B5EF4-FFF2-40B4-BE49-F238E27FC236}">
                <a16:creationId xmlns:a16="http://schemas.microsoft.com/office/drawing/2014/main" id="{F1FE6C67-A628-414A-859C-2C90DA1C845B}"/>
              </a:ext>
            </a:extLst>
          </p:cNvPr>
          <p:cNvGrpSpPr/>
          <p:nvPr/>
        </p:nvGrpSpPr>
        <p:grpSpPr>
          <a:xfrm>
            <a:off x="2880915" y="5933807"/>
            <a:ext cx="953184" cy="246221"/>
            <a:chOff x="7995487" y="3932054"/>
            <a:chExt cx="953184" cy="246221"/>
          </a:xfrm>
        </p:grpSpPr>
        <p:sp>
          <p:nvSpPr>
            <p:cNvPr id="115" name="Rectangle 114">
              <a:extLst>
                <a:ext uri="{FF2B5EF4-FFF2-40B4-BE49-F238E27FC236}">
                  <a16:creationId xmlns:a16="http://schemas.microsoft.com/office/drawing/2014/main" id="{009C8DE8-CFB6-4C96-8E64-D1CAD3554EE5}"/>
                </a:ext>
              </a:extLst>
            </p:cNvPr>
            <p:cNvSpPr/>
            <p:nvPr/>
          </p:nvSpPr>
          <p:spPr>
            <a:xfrm>
              <a:off x="8057323" y="3951430"/>
              <a:ext cx="891348" cy="207469"/>
            </a:xfrm>
            <a:prstGeom prst="rect">
              <a:avLst/>
            </a:prstGeom>
            <a:solidFill>
              <a:schemeClr val="accent2">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6" name="TextBox 115">
              <a:extLst>
                <a:ext uri="{FF2B5EF4-FFF2-40B4-BE49-F238E27FC236}">
                  <a16:creationId xmlns:a16="http://schemas.microsoft.com/office/drawing/2014/main" id="{70FE8870-0ABD-4145-95FD-717E2C46502B}"/>
                </a:ext>
              </a:extLst>
            </p:cNvPr>
            <p:cNvSpPr txBox="1"/>
            <p:nvPr/>
          </p:nvSpPr>
          <p:spPr>
            <a:xfrm>
              <a:off x="7995487" y="3932054"/>
              <a:ext cx="946835" cy="246221"/>
            </a:xfrm>
            <a:prstGeom prst="rect">
              <a:avLst/>
            </a:prstGeom>
            <a:noFill/>
          </p:spPr>
          <p:txBody>
            <a:bodyPr wrap="square" rtlCol="0">
              <a:spAutoFit/>
            </a:bodyPr>
            <a:lstStyle/>
            <a:p>
              <a:pPr algn="ctr"/>
              <a:r>
                <a:rPr lang="en-US" sz="1000" b="1">
                  <a:solidFill>
                    <a:schemeClr val="bg1"/>
                  </a:solidFill>
                </a:rPr>
                <a:t>Actual Score</a:t>
              </a:r>
            </a:p>
          </p:txBody>
        </p:sp>
      </p:grpSp>
      <p:sp>
        <p:nvSpPr>
          <p:cNvPr id="86" name="TextBox 19">
            <a:extLst>
              <a:ext uri="{FF2B5EF4-FFF2-40B4-BE49-F238E27FC236}">
                <a16:creationId xmlns:a16="http://schemas.microsoft.com/office/drawing/2014/main" id="{84416521-DC51-42B0-8597-65C23D607395}"/>
              </a:ext>
            </a:extLst>
          </p:cNvPr>
          <p:cNvSpPr txBox="1">
            <a:spLocks noChangeArrowheads="1"/>
          </p:cNvSpPr>
          <p:nvPr/>
        </p:nvSpPr>
        <p:spPr bwMode="auto">
          <a:xfrm>
            <a:off x="1136235" y="2744310"/>
            <a:ext cx="1151885" cy="584775"/>
          </a:xfrm>
          <a:prstGeom prst="rect">
            <a:avLst/>
          </a:prstGeom>
          <a:noFill/>
          <a:ln w="9525">
            <a:noFill/>
            <a:miter lim="800000"/>
            <a:headEnd/>
            <a:tailEnd/>
          </a:ln>
        </p:spPr>
        <p:txBody>
          <a:bodyPr wrap="square" anchor="t">
            <a:spAutoFit/>
          </a:bodyPr>
          <a:lstStyle/>
          <a:p>
            <a:pPr algn="ctr"/>
            <a:r>
              <a:rPr lang="en-US" sz="1600" b="1"/>
              <a:t>SC READY</a:t>
            </a:r>
          </a:p>
          <a:p>
            <a:pPr algn="ctr"/>
            <a:r>
              <a:rPr lang="en-US" sz="1600" b="1"/>
              <a:t>2017-18</a:t>
            </a:r>
          </a:p>
        </p:txBody>
      </p:sp>
      <p:sp>
        <p:nvSpPr>
          <p:cNvPr id="89" name="TextBox 19">
            <a:extLst>
              <a:ext uri="{FF2B5EF4-FFF2-40B4-BE49-F238E27FC236}">
                <a16:creationId xmlns:a16="http://schemas.microsoft.com/office/drawing/2014/main" id="{98A85219-05EA-4E45-9246-31C3B69FC6FE}"/>
              </a:ext>
            </a:extLst>
          </p:cNvPr>
          <p:cNvSpPr txBox="1">
            <a:spLocks noChangeArrowheads="1"/>
          </p:cNvSpPr>
          <p:nvPr/>
        </p:nvSpPr>
        <p:spPr bwMode="auto">
          <a:xfrm>
            <a:off x="2685263" y="2744310"/>
            <a:ext cx="1396822" cy="584775"/>
          </a:xfrm>
          <a:prstGeom prst="rect">
            <a:avLst/>
          </a:prstGeom>
          <a:noFill/>
          <a:ln w="9525">
            <a:noFill/>
            <a:miter lim="800000"/>
            <a:headEnd/>
            <a:tailEnd/>
          </a:ln>
        </p:spPr>
        <p:txBody>
          <a:bodyPr wrap="square" anchor="t">
            <a:spAutoFit/>
          </a:bodyPr>
          <a:lstStyle/>
          <a:p>
            <a:pPr algn="ctr"/>
            <a:r>
              <a:rPr lang="en-US" sz="1600" b="1"/>
              <a:t>SC READY</a:t>
            </a:r>
          </a:p>
          <a:p>
            <a:pPr algn="ctr"/>
            <a:r>
              <a:rPr lang="en-US" sz="1600" b="1"/>
              <a:t>2018-19</a:t>
            </a:r>
          </a:p>
        </p:txBody>
      </p:sp>
      <p:sp>
        <p:nvSpPr>
          <p:cNvPr id="117" name="TextBox 19">
            <a:extLst>
              <a:ext uri="{FF2B5EF4-FFF2-40B4-BE49-F238E27FC236}">
                <a16:creationId xmlns:a16="http://schemas.microsoft.com/office/drawing/2014/main" id="{A2EBD813-8F41-4914-99D1-57C27CBB9BA9}"/>
              </a:ext>
            </a:extLst>
          </p:cNvPr>
          <p:cNvSpPr txBox="1">
            <a:spLocks noChangeArrowheads="1"/>
          </p:cNvSpPr>
          <p:nvPr/>
        </p:nvSpPr>
        <p:spPr bwMode="auto">
          <a:xfrm>
            <a:off x="5019278" y="2744310"/>
            <a:ext cx="1396822" cy="584775"/>
          </a:xfrm>
          <a:prstGeom prst="rect">
            <a:avLst/>
          </a:prstGeom>
          <a:noFill/>
          <a:ln w="9525">
            <a:noFill/>
            <a:miter lim="800000"/>
            <a:headEnd/>
            <a:tailEnd/>
          </a:ln>
        </p:spPr>
        <p:txBody>
          <a:bodyPr wrap="square" anchor="t">
            <a:spAutoFit/>
          </a:bodyPr>
          <a:lstStyle/>
          <a:p>
            <a:pPr algn="ctr"/>
            <a:r>
              <a:rPr lang="en-US" sz="1600" b="1"/>
              <a:t>SC READY</a:t>
            </a:r>
          </a:p>
          <a:p>
            <a:pPr algn="ctr"/>
            <a:r>
              <a:rPr lang="en-US" sz="1600" b="1"/>
              <a:t>2017-18</a:t>
            </a:r>
          </a:p>
        </p:txBody>
      </p:sp>
      <p:sp>
        <p:nvSpPr>
          <p:cNvPr id="118" name="TextBox 19">
            <a:extLst>
              <a:ext uri="{FF2B5EF4-FFF2-40B4-BE49-F238E27FC236}">
                <a16:creationId xmlns:a16="http://schemas.microsoft.com/office/drawing/2014/main" id="{620D330F-E60E-476B-A1D0-BEC0A7ACA5EE}"/>
              </a:ext>
            </a:extLst>
          </p:cNvPr>
          <p:cNvSpPr txBox="1">
            <a:spLocks noChangeArrowheads="1"/>
          </p:cNvSpPr>
          <p:nvPr/>
        </p:nvSpPr>
        <p:spPr bwMode="auto">
          <a:xfrm>
            <a:off x="6805694" y="2744310"/>
            <a:ext cx="1396822" cy="584775"/>
          </a:xfrm>
          <a:prstGeom prst="rect">
            <a:avLst/>
          </a:prstGeom>
          <a:noFill/>
          <a:ln w="9525">
            <a:noFill/>
            <a:miter lim="800000"/>
            <a:headEnd/>
            <a:tailEnd/>
          </a:ln>
        </p:spPr>
        <p:txBody>
          <a:bodyPr wrap="square" anchor="t">
            <a:spAutoFit/>
          </a:bodyPr>
          <a:lstStyle/>
          <a:p>
            <a:pPr algn="ctr"/>
            <a:r>
              <a:rPr lang="en-US" sz="1600" b="1"/>
              <a:t>SC READY</a:t>
            </a:r>
          </a:p>
          <a:p>
            <a:pPr algn="ctr"/>
            <a:r>
              <a:rPr lang="en-US" sz="1600" b="1"/>
              <a:t>2018-19</a:t>
            </a:r>
          </a:p>
        </p:txBody>
      </p:sp>
      <p:sp>
        <p:nvSpPr>
          <p:cNvPr id="119" name="TextBox 19">
            <a:extLst>
              <a:ext uri="{FF2B5EF4-FFF2-40B4-BE49-F238E27FC236}">
                <a16:creationId xmlns:a16="http://schemas.microsoft.com/office/drawing/2014/main" id="{5E0A9330-D385-485A-9D3F-0EB49D9B8113}"/>
              </a:ext>
            </a:extLst>
          </p:cNvPr>
          <p:cNvSpPr txBox="1">
            <a:spLocks noChangeArrowheads="1"/>
          </p:cNvSpPr>
          <p:nvPr/>
        </p:nvSpPr>
        <p:spPr bwMode="auto">
          <a:xfrm>
            <a:off x="4984110" y="6118577"/>
            <a:ext cx="1396822" cy="584775"/>
          </a:xfrm>
          <a:prstGeom prst="rect">
            <a:avLst/>
          </a:prstGeom>
          <a:noFill/>
          <a:ln w="9525">
            <a:noFill/>
            <a:miter lim="800000"/>
            <a:headEnd/>
            <a:tailEnd/>
          </a:ln>
        </p:spPr>
        <p:txBody>
          <a:bodyPr wrap="square" anchor="t">
            <a:spAutoFit/>
          </a:bodyPr>
          <a:lstStyle/>
          <a:p>
            <a:pPr algn="ctr"/>
            <a:r>
              <a:rPr lang="en-US" sz="1600" b="1"/>
              <a:t>SC READY</a:t>
            </a:r>
          </a:p>
          <a:p>
            <a:pPr algn="ctr"/>
            <a:r>
              <a:rPr lang="en-US" sz="1600" b="1"/>
              <a:t>2017-18</a:t>
            </a:r>
          </a:p>
        </p:txBody>
      </p:sp>
      <p:sp>
        <p:nvSpPr>
          <p:cNvPr id="120" name="TextBox 19">
            <a:extLst>
              <a:ext uri="{FF2B5EF4-FFF2-40B4-BE49-F238E27FC236}">
                <a16:creationId xmlns:a16="http://schemas.microsoft.com/office/drawing/2014/main" id="{24A3F9CB-88F5-4F82-88F5-324E51DA426A}"/>
              </a:ext>
            </a:extLst>
          </p:cNvPr>
          <p:cNvSpPr txBox="1">
            <a:spLocks noChangeArrowheads="1"/>
          </p:cNvSpPr>
          <p:nvPr/>
        </p:nvSpPr>
        <p:spPr bwMode="auto">
          <a:xfrm>
            <a:off x="6805694" y="6118577"/>
            <a:ext cx="1396822" cy="584775"/>
          </a:xfrm>
          <a:prstGeom prst="rect">
            <a:avLst/>
          </a:prstGeom>
          <a:noFill/>
          <a:ln w="9525">
            <a:noFill/>
            <a:miter lim="800000"/>
            <a:headEnd/>
            <a:tailEnd/>
          </a:ln>
        </p:spPr>
        <p:txBody>
          <a:bodyPr wrap="square" anchor="t">
            <a:spAutoFit/>
          </a:bodyPr>
          <a:lstStyle/>
          <a:p>
            <a:pPr algn="ctr"/>
            <a:r>
              <a:rPr lang="en-US" sz="1600" b="1"/>
              <a:t>SC READY</a:t>
            </a:r>
          </a:p>
          <a:p>
            <a:pPr algn="ctr"/>
            <a:r>
              <a:rPr lang="en-US" sz="1600" b="1"/>
              <a:t>2018-19</a:t>
            </a:r>
          </a:p>
        </p:txBody>
      </p:sp>
      <p:sp>
        <p:nvSpPr>
          <p:cNvPr id="121" name="TextBox 19">
            <a:extLst>
              <a:ext uri="{FF2B5EF4-FFF2-40B4-BE49-F238E27FC236}">
                <a16:creationId xmlns:a16="http://schemas.microsoft.com/office/drawing/2014/main" id="{CF5E3E22-6EFA-4E94-9205-07DE441ADF76}"/>
              </a:ext>
            </a:extLst>
          </p:cNvPr>
          <p:cNvSpPr txBox="1">
            <a:spLocks noChangeArrowheads="1"/>
          </p:cNvSpPr>
          <p:nvPr/>
        </p:nvSpPr>
        <p:spPr bwMode="auto">
          <a:xfrm>
            <a:off x="1003029" y="6118577"/>
            <a:ext cx="1396822" cy="584775"/>
          </a:xfrm>
          <a:prstGeom prst="rect">
            <a:avLst/>
          </a:prstGeom>
          <a:noFill/>
          <a:ln w="9525">
            <a:noFill/>
            <a:miter lim="800000"/>
            <a:headEnd/>
            <a:tailEnd/>
          </a:ln>
        </p:spPr>
        <p:txBody>
          <a:bodyPr wrap="square" anchor="t">
            <a:spAutoFit/>
          </a:bodyPr>
          <a:lstStyle/>
          <a:p>
            <a:pPr algn="ctr"/>
            <a:r>
              <a:rPr lang="en-US" sz="1600" b="1"/>
              <a:t>SC READY</a:t>
            </a:r>
          </a:p>
          <a:p>
            <a:pPr algn="ctr"/>
            <a:r>
              <a:rPr lang="en-US" sz="1600" b="1"/>
              <a:t>2017-18</a:t>
            </a:r>
          </a:p>
        </p:txBody>
      </p:sp>
      <p:sp>
        <p:nvSpPr>
          <p:cNvPr id="122" name="TextBox 19">
            <a:extLst>
              <a:ext uri="{FF2B5EF4-FFF2-40B4-BE49-F238E27FC236}">
                <a16:creationId xmlns:a16="http://schemas.microsoft.com/office/drawing/2014/main" id="{ED738848-FD6D-4746-9402-C6B69ECEEC89}"/>
              </a:ext>
            </a:extLst>
          </p:cNvPr>
          <p:cNvSpPr txBox="1">
            <a:spLocks noChangeArrowheads="1"/>
          </p:cNvSpPr>
          <p:nvPr/>
        </p:nvSpPr>
        <p:spPr bwMode="auto">
          <a:xfrm>
            <a:off x="2701525" y="6171329"/>
            <a:ext cx="1396822" cy="584775"/>
          </a:xfrm>
          <a:prstGeom prst="rect">
            <a:avLst/>
          </a:prstGeom>
          <a:noFill/>
          <a:ln w="9525">
            <a:noFill/>
            <a:miter lim="800000"/>
            <a:headEnd/>
            <a:tailEnd/>
          </a:ln>
        </p:spPr>
        <p:txBody>
          <a:bodyPr wrap="square" anchor="t">
            <a:spAutoFit/>
          </a:bodyPr>
          <a:lstStyle/>
          <a:p>
            <a:pPr algn="ctr"/>
            <a:r>
              <a:rPr lang="en-US" sz="1600" b="1"/>
              <a:t>SC READY</a:t>
            </a:r>
          </a:p>
          <a:p>
            <a:pPr algn="ctr"/>
            <a:r>
              <a:rPr lang="en-US" sz="1600" b="1"/>
              <a:t>2018-19</a:t>
            </a:r>
          </a:p>
        </p:txBody>
      </p:sp>
      <p:grpSp>
        <p:nvGrpSpPr>
          <p:cNvPr id="98" name="Group 97">
            <a:extLst>
              <a:ext uri="{FF2B5EF4-FFF2-40B4-BE49-F238E27FC236}">
                <a16:creationId xmlns:a16="http://schemas.microsoft.com/office/drawing/2014/main" id="{370633A7-7629-459A-B827-805FAA3BB727}"/>
              </a:ext>
            </a:extLst>
          </p:cNvPr>
          <p:cNvGrpSpPr/>
          <p:nvPr/>
        </p:nvGrpSpPr>
        <p:grpSpPr>
          <a:xfrm>
            <a:off x="2848829" y="535973"/>
            <a:ext cx="1042990" cy="246221"/>
            <a:chOff x="7995487" y="3932054"/>
            <a:chExt cx="1042990" cy="246221"/>
          </a:xfrm>
        </p:grpSpPr>
        <p:sp>
          <p:nvSpPr>
            <p:cNvPr id="99" name="Rectangle 98">
              <a:extLst>
                <a:ext uri="{FF2B5EF4-FFF2-40B4-BE49-F238E27FC236}">
                  <a16:creationId xmlns:a16="http://schemas.microsoft.com/office/drawing/2014/main" id="{92913CB2-E603-40BE-8797-109B369CDCD5}"/>
                </a:ext>
              </a:extLst>
            </p:cNvPr>
            <p:cNvSpPr/>
            <p:nvPr/>
          </p:nvSpPr>
          <p:spPr>
            <a:xfrm>
              <a:off x="8057323" y="3951430"/>
              <a:ext cx="891348" cy="207469"/>
            </a:xfrm>
            <a:prstGeom prst="rect">
              <a:avLst/>
            </a:prstGeom>
            <a:solidFill>
              <a:srgbClr val="00C8B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3" name="TextBox 112">
              <a:extLst>
                <a:ext uri="{FF2B5EF4-FFF2-40B4-BE49-F238E27FC236}">
                  <a16:creationId xmlns:a16="http://schemas.microsoft.com/office/drawing/2014/main" id="{9EF87AAD-ED46-4D9E-8A5F-CC7647493599}"/>
                </a:ext>
              </a:extLst>
            </p:cNvPr>
            <p:cNvSpPr txBox="1"/>
            <p:nvPr/>
          </p:nvSpPr>
          <p:spPr>
            <a:xfrm>
              <a:off x="7995487" y="3932054"/>
              <a:ext cx="1042990" cy="246221"/>
            </a:xfrm>
            <a:prstGeom prst="rect">
              <a:avLst/>
            </a:prstGeom>
            <a:noFill/>
          </p:spPr>
          <p:txBody>
            <a:bodyPr wrap="square" rtlCol="0">
              <a:spAutoFit/>
            </a:bodyPr>
            <a:lstStyle/>
            <a:p>
              <a:pPr algn="ctr"/>
              <a:r>
                <a:rPr lang="en-US" sz="1000" b="1">
                  <a:solidFill>
                    <a:schemeClr val="bg1"/>
                  </a:solidFill>
                </a:rPr>
                <a:t>Target Score</a:t>
              </a:r>
            </a:p>
          </p:txBody>
        </p:sp>
      </p:grpSp>
      <p:grpSp>
        <p:nvGrpSpPr>
          <p:cNvPr id="114" name="Group 113">
            <a:extLst>
              <a:ext uri="{FF2B5EF4-FFF2-40B4-BE49-F238E27FC236}">
                <a16:creationId xmlns:a16="http://schemas.microsoft.com/office/drawing/2014/main" id="{4D518105-D50D-42A2-BD10-B522FC0570B2}"/>
              </a:ext>
            </a:extLst>
          </p:cNvPr>
          <p:cNvGrpSpPr/>
          <p:nvPr/>
        </p:nvGrpSpPr>
        <p:grpSpPr>
          <a:xfrm>
            <a:off x="6996997" y="1460626"/>
            <a:ext cx="1042990" cy="246221"/>
            <a:chOff x="7995487" y="3932054"/>
            <a:chExt cx="1042990" cy="246221"/>
          </a:xfrm>
        </p:grpSpPr>
        <p:sp>
          <p:nvSpPr>
            <p:cNvPr id="123" name="Rectangle 122">
              <a:extLst>
                <a:ext uri="{FF2B5EF4-FFF2-40B4-BE49-F238E27FC236}">
                  <a16:creationId xmlns:a16="http://schemas.microsoft.com/office/drawing/2014/main" id="{197E63FD-D0DC-499C-AD28-CF09D01DAC18}"/>
                </a:ext>
              </a:extLst>
            </p:cNvPr>
            <p:cNvSpPr/>
            <p:nvPr/>
          </p:nvSpPr>
          <p:spPr>
            <a:xfrm>
              <a:off x="8057323" y="3951430"/>
              <a:ext cx="891348" cy="207469"/>
            </a:xfrm>
            <a:prstGeom prst="rect">
              <a:avLst/>
            </a:prstGeom>
            <a:solidFill>
              <a:srgbClr val="00C8B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4" name="TextBox 123">
              <a:extLst>
                <a:ext uri="{FF2B5EF4-FFF2-40B4-BE49-F238E27FC236}">
                  <a16:creationId xmlns:a16="http://schemas.microsoft.com/office/drawing/2014/main" id="{A1740BBD-3C8A-487C-837C-C8C683E07445}"/>
                </a:ext>
              </a:extLst>
            </p:cNvPr>
            <p:cNvSpPr txBox="1"/>
            <p:nvPr/>
          </p:nvSpPr>
          <p:spPr>
            <a:xfrm>
              <a:off x="7995487" y="3932054"/>
              <a:ext cx="1042990" cy="246221"/>
            </a:xfrm>
            <a:prstGeom prst="rect">
              <a:avLst/>
            </a:prstGeom>
            <a:noFill/>
          </p:spPr>
          <p:txBody>
            <a:bodyPr wrap="square" rtlCol="0">
              <a:spAutoFit/>
            </a:bodyPr>
            <a:lstStyle/>
            <a:p>
              <a:pPr algn="ctr"/>
              <a:r>
                <a:rPr lang="en-US" sz="1000" b="1">
                  <a:solidFill>
                    <a:schemeClr val="bg1"/>
                  </a:solidFill>
                </a:rPr>
                <a:t>Target Score</a:t>
              </a:r>
            </a:p>
          </p:txBody>
        </p:sp>
      </p:grpSp>
      <p:grpSp>
        <p:nvGrpSpPr>
          <p:cNvPr id="125" name="Group 124">
            <a:extLst>
              <a:ext uri="{FF2B5EF4-FFF2-40B4-BE49-F238E27FC236}">
                <a16:creationId xmlns:a16="http://schemas.microsoft.com/office/drawing/2014/main" id="{38ECC094-919E-4329-B115-D5B4EFC4E497}"/>
              </a:ext>
            </a:extLst>
          </p:cNvPr>
          <p:cNvGrpSpPr/>
          <p:nvPr/>
        </p:nvGrpSpPr>
        <p:grpSpPr>
          <a:xfrm>
            <a:off x="6942981" y="5004140"/>
            <a:ext cx="1042990" cy="246221"/>
            <a:chOff x="7995487" y="3932054"/>
            <a:chExt cx="1042990" cy="246221"/>
          </a:xfrm>
        </p:grpSpPr>
        <p:sp>
          <p:nvSpPr>
            <p:cNvPr id="126" name="Rectangle 125">
              <a:extLst>
                <a:ext uri="{FF2B5EF4-FFF2-40B4-BE49-F238E27FC236}">
                  <a16:creationId xmlns:a16="http://schemas.microsoft.com/office/drawing/2014/main" id="{F77E829F-7178-46BD-A220-D8C197EAF4B2}"/>
                </a:ext>
              </a:extLst>
            </p:cNvPr>
            <p:cNvSpPr/>
            <p:nvPr/>
          </p:nvSpPr>
          <p:spPr>
            <a:xfrm>
              <a:off x="8057323" y="3951430"/>
              <a:ext cx="891348" cy="207469"/>
            </a:xfrm>
            <a:prstGeom prst="rect">
              <a:avLst/>
            </a:prstGeom>
            <a:solidFill>
              <a:srgbClr val="00C8B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7" name="TextBox 126">
              <a:extLst>
                <a:ext uri="{FF2B5EF4-FFF2-40B4-BE49-F238E27FC236}">
                  <a16:creationId xmlns:a16="http://schemas.microsoft.com/office/drawing/2014/main" id="{796C9DD1-8843-4C03-9FA8-083ECB69328E}"/>
                </a:ext>
              </a:extLst>
            </p:cNvPr>
            <p:cNvSpPr txBox="1"/>
            <p:nvPr/>
          </p:nvSpPr>
          <p:spPr>
            <a:xfrm>
              <a:off x="7995487" y="3932054"/>
              <a:ext cx="1042990" cy="246221"/>
            </a:xfrm>
            <a:prstGeom prst="rect">
              <a:avLst/>
            </a:prstGeom>
            <a:noFill/>
          </p:spPr>
          <p:txBody>
            <a:bodyPr wrap="square" rtlCol="0">
              <a:spAutoFit/>
            </a:bodyPr>
            <a:lstStyle/>
            <a:p>
              <a:pPr algn="ctr"/>
              <a:r>
                <a:rPr lang="en-US" sz="1000" b="1">
                  <a:solidFill>
                    <a:schemeClr val="bg1"/>
                  </a:solidFill>
                </a:rPr>
                <a:t>Target Score</a:t>
              </a:r>
            </a:p>
          </p:txBody>
        </p:sp>
      </p:grpSp>
      <p:grpSp>
        <p:nvGrpSpPr>
          <p:cNvPr id="103" name="Group 102">
            <a:extLst>
              <a:ext uri="{FF2B5EF4-FFF2-40B4-BE49-F238E27FC236}">
                <a16:creationId xmlns:a16="http://schemas.microsoft.com/office/drawing/2014/main" id="{7D90FAB1-794F-4D78-B1DF-75545B6AA26A}"/>
              </a:ext>
            </a:extLst>
          </p:cNvPr>
          <p:cNvGrpSpPr/>
          <p:nvPr/>
        </p:nvGrpSpPr>
        <p:grpSpPr>
          <a:xfrm>
            <a:off x="2848829" y="4543430"/>
            <a:ext cx="1042990" cy="246221"/>
            <a:chOff x="7995487" y="3932054"/>
            <a:chExt cx="1042990" cy="246221"/>
          </a:xfrm>
        </p:grpSpPr>
        <p:sp>
          <p:nvSpPr>
            <p:cNvPr id="104" name="Rectangle 103">
              <a:extLst>
                <a:ext uri="{FF2B5EF4-FFF2-40B4-BE49-F238E27FC236}">
                  <a16:creationId xmlns:a16="http://schemas.microsoft.com/office/drawing/2014/main" id="{060D3F64-0EFE-4B6E-9447-0639FECE6701}"/>
                </a:ext>
              </a:extLst>
            </p:cNvPr>
            <p:cNvSpPr/>
            <p:nvPr/>
          </p:nvSpPr>
          <p:spPr>
            <a:xfrm>
              <a:off x="8057323" y="3951430"/>
              <a:ext cx="891348" cy="207469"/>
            </a:xfrm>
            <a:prstGeom prst="rect">
              <a:avLst/>
            </a:prstGeom>
            <a:solidFill>
              <a:srgbClr val="00C8B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05" name="TextBox 104">
              <a:extLst>
                <a:ext uri="{FF2B5EF4-FFF2-40B4-BE49-F238E27FC236}">
                  <a16:creationId xmlns:a16="http://schemas.microsoft.com/office/drawing/2014/main" id="{FAA956E8-3CD7-4CB5-A155-A94EC10D8B36}"/>
                </a:ext>
              </a:extLst>
            </p:cNvPr>
            <p:cNvSpPr txBox="1"/>
            <p:nvPr/>
          </p:nvSpPr>
          <p:spPr>
            <a:xfrm>
              <a:off x="7995487" y="3932054"/>
              <a:ext cx="1042990" cy="246221"/>
            </a:xfrm>
            <a:prstGeom prst="rect">
              <a:avLst/>
            </a:prstGeom>
            <a:noFill/>
          </p:spPr>
          <p:txBody>
            <a:bodyPr wrap="square" rtlCol="0">
              <a:spAutoFit/>
            </a:bodyPr>
            <a:lstStyle/>
            <a:p>
              <a:pPr algn="ctr"/>
              <a:r>
                <a:rPr lang="en-US" sz="1000" b="1">
                  <a:solidFill>
                    <a:schemeClr val="bg1"/>
                  </a:solidFill>
                </a:rPr>
                <a:t>Target Score</a:t>
              </a:r>
            </a:p>
          </p:txBody>
        </p:sp>
      </p:grpSp>
    </p:spTree>
    <p:extLst>
      <p:ext uri="{BB962C8B-B14F-4D97-AF65-F5344CB8AC3E}">
        <p14:creationId xmlns:p14="http://schemas.microsoft.com/office/powerpoint/2010/main" val="678713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2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2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5"/>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8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19"/>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67"/>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2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55"/>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7"/>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03"/>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85"/>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25"/>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87"/>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36"/>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37"/>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92"/>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70"/>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47"/>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48"/>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100"/>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82"/>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60"/>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61"/>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112"/>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73"/>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90"/>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91"/>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76"/>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1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9" grpId="0"/>
      <p:bldP spid="117" grpId="0"/>
      <p:bldP spid="118" grpId="0"/>
      <p:bldP spid="119" grpId="0"/>
      <p:bldP spid="120" grpId="0"/>
      <p:bldP spid="121" grpId="0"/>
      <p:bldP spid="1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 name="Picture 87">
            <a:extLst>
              <a:ext uri="{FF2B5EF4-FFF2-40B4-BE49-F238E27FC236}">
                <a16:creationId xmlns:a16="http://schemas.microsoft.com/office/drawing/2014/main" id="{8EC5E7E7-9FF6-4DF0-B514-B3AEE3309FBD}"/>
              </a:ext>
            </a:extLst>
          </p:cNvPr>
          <p:cNvPicPr>
            <a:picLocks noChangeAspect="1"/>
          </p:cNvPicPr>
          <p:nvPr/>
        </p:nvPicPr>
        <p:blipFill rotWithShape="1">
          <a:blip r:embed="rId3"/>
          <a:srcRect b="21573"/>
          <a:stretch/>
        </p:blipFill>
        <p:spPr>
          <a:xfrm>
            <a:off x="870737" y="2806905"/>
            <a:ext cx="3688032" cy="2892420"/>
          </a:xfrm>
          <a:prstGeom prst="rect">
            <a:avLst/>
          </a:prstGeom>
        </p:spPr>
      </p:pic>
      <p:pic>
        <p:nvPicPr>
          <p:cNvPr id="90" name="Picture 89">
            <a:extLst>
              <a:ext uri="{FF2B5EF4-FFF2-40B4-BE49-F238E27FC236}">
                <a16:creationId xmlns:a16="http://schemas.microsoft.com/office/drawing/2014/main" id="{527362F7-2648-4F37-BDE8-5D12BB6F3BD3}"/>
              </a:ext>
            </a:extLst>
          </p:cNvPr>
          <p:cNvPicPr>
            <a:picLocks noChangeAspect="1"/>
          </p:cNvPicPr>
          <p:nvPr/>
        </p:nvPicPr>
        <p:blipFill rotWithShape="1">
          <a:blip r:embed="rId4"/>
          <a:srcRect b="21573"/>
          <a:stretch/>
        </p:blipFill>
        <p:spPr>
          <a:xfrm>
            <a:off x="4931865" y="2806904"/>
            <a:ext cx="3688032" cy="2892420"/>
          </a:xfrm>
          <a:prstGeom prst="rect">
            <a:avLst/>
          </a:prstGeom>
        </p:spPr>
      </p:pic>
      <p:sp>
        <p:nvSpPr>
          <p:cNvPr id="2" name="Title 1"/>
          <p:cNvSpPr>
            <a:spLocks noGrp="1"/>
          </p:cNvSpPr>
          <p:nvPr>
            <p:ph type="title"/>
          </p:nvPr>
        </p:nvSpPr>
        <p:spPr>
          <a:xfrm>
            <a:off x="572198" y="255465"/>
            <a:ext cx="8153400" cy="869950"/>
          </a:xfrm>
        </p:spPr>
        <p:txBody>
          <a:bodyPr>
            <a:normAutofit/>
          </a:bodyPr>
          <a:lstStyle/>
          <a:p>
            <a:r>
              <a:rPr lang="en-US"/>
              <a:t>Growth Model – Step 4</a:t>
            </a:r>
          </a:p>
        </p:txBody>
      </p:sp>
      <p:sp>
        <p:nvSpPr>
          <p:cNvPr id="41" name="Rectangle 40" hidden="1"/>
          <p:cNvSpPr/>
          <p:nvPr/>
        </p:nvSpPr>
        <p:spPr>
          <a:xfrm>
            <a:off x="228600" y="2831977"/>
            <a:ext cx="4178300" cy="3133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38" name="Rectangle 37"/>
          <p:cNvSpPr/>
          <p:nvPr/>
        </p:nvSpPr>
        <p:spPr>
          <a:xfrm>
            <a:off x="800673" y="2592015"/>
            <a:ext cx="3811404" cy="708976"/>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t"/>
          <a:lstStyle/>
          <a:p>
            <a:r>
              <a:rPr lang="en-US" sz="2400" b="1"/>
              <a:t>School A</a:t>
            </a:r>
            <a:endParaRPr lang="en-US" sz="2400"/>
          </a:p>
        </p:txBody>
      </p:sp>
      <p:sp>
        <p:nvSpPr>
          <p:cNvPr id="118" name="Rectangle 117"/>
          <p:cNvSpPr/>
          <p:nvPr/>
        </p:nvSpPr>
        <p:spPr>
          <a:xfrm>
            <a:off x="4808493" y="2592015"/>
            <a:ext cx="3811404" cy="705425"/>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t"/>
          <a:lstStyle/>
          <a:p>
            <a:r>
              <a:rPr lang="en-US" sz="2400" b="1"/>
              <a:t>School B</a:t>
            </a:r>
            <a:endParaRPr lang="en-US" sz="2400"/>
          </a:p>
        </p:txBody>
      </p:sp>
      <p:sp>
        <p:nvSpPr>
          <p:cNvPr id="192" name="TextBox 191"/>
          <p:cNvSpPr txBox="1"/>
          <p:nvPr/>
        </p:nvSpPr>
        <p:spPr>
          <a:xfrm>
            <a:off x="779416" y="2958886"/>
            <a:ext cx="3034933" cy="338554"/>
          </a:xfrm>
          <a:prstGeom prst="rect">
            <a:avLst/>
          </a:prstGeom>
          <a:noFill/>
        </p:spPr>
        <p:txBody>
          <a:bodyPr wrap="none" rtlCol="0" anchor="t">
            <a:spAutoFit/>
          </a:bodyPr>
          <a:lstStyle/>
          <a:p>
            <a:r>
              <a:rPr lang="en-US" sz="1600"/>
              <a:t>(Average </a:t>
            </a:r>
            <a:r>
              <a:rPr lang="en-US" sz="1600" b="1"/>
              <a:t>+3.13 </a:t>
            </a:r>
            <a:r>
              <a:rPr lang="en-US" sz="1600"/>
              <a:t>Scale Score Points)</a:t>
            </a:r>
          </a:p>
        </p:txBody>
      </p:sp>
      <p:sp>
        <p:nvSpPr>
          <p:cNvPr id="193" name="TextBox 192"/>
          <p:cNvSpPr txBox="1"/>
          <p:nvPr/>
        </p:nvSpPr>
        <p:spPr>
          <a:xfrm>
            <a:off x="4804445" y="2962437"/>
            <a:ext cx="3676725" cy="338554"/>
          </a:xfrm>
          <a:prstGeom prst="rect">
            <a:avLst/>
          </a:prstGeom>
          <a:noFill/>
        </p:spPr>
        <p:txBody>
          <a:bodyPr wrap="square" rtlCol="0">
            <a:spAutoFit/>
          </a:bodyPr>
          <a:lstStyle/>
          <a:p>
            <a:r>
              <a:rPr lang="en-US" sz="1600"/>
              <a:t>(Average </a:t>
            </a:r>
            <a:r>
              <a:rPr lang="en-US" sz="1600" b="1"/>
              <a:t>-1.25</a:t>
            </a:r>
            <a:r>
              <a:rPr lang="en-US" sz="1600"/>
              <a:t> Scale Score Points)</a:t>
            </a:r>
            <a:endParaRPr lang="en-US"/>
          </a:p>
        </p:txBody>
      </p:sp>
      <p:sp>
        <p:nvSpPr>
          <p:cNvPr id="3" name="Slide Number Placeholder 2"/>
          <p:cNvSpPr>
            <a:spLocks noGrp="1"/>
          </p:cNvSpPr>
          <p:nvPr>
            <p:ph type="sldNum" sz="quarter" idx="16"/>
          </p:nvPr>
        </p:nvSpPr>
        <p:spPr/>
        <p:txBody>
          <a:bodyPr>
            <a:normAutofit fontScale="85000" lnSpcReduction="20000"/>
          </a:bodyPr>
          <a:lstStyle/>
          <a:p>
            <a:fld id="{E0C1CBD4-F648-4C40-B123-9DB37410D2FA}" type="slidenum">
              <a:rPr lang="en-US" smtClean="0"/>
              <a:pPr/>
              <a:t>7</a:t>
            </a:fld>
            <a:endParaRPr lang="en-US"/>
          </a:p>
        </p:txBody>
      </p:sp>
      <p:pic>
        <p:nvPicPr>
          <p:cNvPr id="15" name="Picture 14">
            <a:extLst>
              <a:ext uri="{FF2B5EF4-FFF2-40B4-BE49-F238E27FC236}">
                <a16:creationId xmlns:a16="http://schemas.microsoft.com/office/drawing/2014/main" id="{769E6B84-14D7-4D5F-9745-1BAB32B4DD22}"/>
              </a:ext>
            </a:extLst>
          </p:cNvPr>
          <p:cNvPicPr>
            <a:picLocks noChangeAspect="1"/>
          </p:cNvPicPr>
          <p:nvPr/>
        </p:nvPicPr>
        <p:blipFill rotWithShape="1">
          <a:blip r:embed="rId3"/>
          <a:srcRect l="10249" t="78047" r="14364"/>
          <a:stretch/>
        </p:blipFill>
        <p:spPr>
          <a:xfrm>
            <a:off x="1007817" y="5473894"/>
            <a:ext cx="3413871" cy="994133"/>
          </a:xfrm>
          <a:prstGeom prst="rect">
            <a:avLst/>
          </a:prstGeom>
        </p:spPr>
      </p:pic>
      <p:pic>
        <p:nvPicPr>
          <p:cNvPr id="16" name="Picture 15">
            <a:extLst>
              <a:ext uri="{FF2B5EF4-FFF2-40B4-BE49-F238E27FC236}">
                <a16:creationId xmlns:a16="http://schemas.microsoft.com/office/drawing/2014/main" id="{C2D1D5BD-2BBA-4895-89D4-A260216531B9}"/>
              </a:ext>
            </a:extLst>
          </p:cNvPr>
          <p:cNvPicPr>
            <a:picLocks noChangeAspect="1"/>
          </p:cNvPicPr>
          <p:nvPr/>
        </p:nvPicPr>
        <p:blipFill rotWithShape="1">
          <a:blip r:embed="rId4"/>
          <a:srcRect l="10250" t="78047" r="14363"/>
          <a:stretch/>
        </p:blipFill>
        <p:spPr>
          <a:xfrm>
            <a:off x="5068945" y="5473894"/>
            <a:ext cx="3413871" cy="994134"/>
          </a:xfrm>
          <a:prstGeom prst="rect">
            <a:avLst/>
          </a:prstGeom>
        </p:spPr>
      </p:pic>
      <p:sp>
        <p:nvSpPr>
          <p:cNvPr id="96" name="Content Placeholder 9"/>
          <p:cNvSpPr>
            <a:spLocks noGrp="1"/>
          </p:cNvSpPr>
          <p:nvPr>
            <p:ph sz="quarter" idx="4"/>
          </p:nvPr>
        </p:nvSpPr>
        <p:spPr>
          <a:xfrm>
            <a:off x="605481" y="1573998"/>
            <a:ext cx="8371465" cy="809626"/>
          </a:xfrm>
        </p:spPr>
        <p:txBody>
          <a:bodyPr vert="horz" anchor="t">
            <a:noAutofit/>
          </a:bodyPr>
          <a:lstStyle/>
          <a:p>
            <a:r>
              <a:rPr lang="en-US" sz="2400" b="1"/>
              <a:t>On average</a:t>
            </a:r>
            <a:r>
              <a:rPr lang="en-US" sz="2400"/>
              <a:t>, did a school’s students tend to exceed or failed to meet their targets, and by how much?</a:t>
            </a:r>
          </a:p>
        </p:txBody>
      </p:sp>
    </p:spTree>
    <p:extLst>
      <p:ext uri="{BB962C8B-B14F-4D97-AF65-F5344CB8AC3E}">
        <p14:creationId xmlns:p14="http://schemas.microsoft.com/office/powerpoint/2010/main" val="389216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 grpId="0"/>
      <p:bldP spid="1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a:t>Growth Model – Step 5</a:t>
            </a:r>
            <a:endParaRPr lang="en-US">
              <a:solidFill>
                <a:srgbClr val="FF0000"/>
              </a:solidFill>
            </a:endParaRPr>
          </a:p>
        </p:txBody>
      </p:sp>
      <p:sp>
        <p:nvSpPr>
          <p:cNvPr id="48" name="Rectangle 47"/>
          <p:cNvSpPr/>
          <p:nvPr/>
        </p:nvSpPr>
        <p:spPr>
          <a:xfrm>
            <a:off x="405394" y="2133922"/>
            <a:ext cx="1916785" cy="2659041"/>
          </a:xfrm>
          <a:prstGeom prst="rect">
            <a:avLst/>
          </a:prstGeom>
          <a:noFill/>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rtlCol="0" anchor="t"/>
          <a:lstStyle/>
          <a:p>
            <a:pPr algn="ctr"/>
            <a:r>
              <a:rPr lang="en-US" sz="2400"/>
              <a:t>School C</a:t>
            </a:r>
          </a:p>
        </p:txBody>
      </p:sp>
      <p:sp>
        <p:nvSpPr>
          <p:cNvPr id="53" name="Down Arrow 52"/>
          <p:cNvSpPr/>
          <p:nvPr/>
        </p:nvSpPr>
        <p:spPr>
          <a:xfrm>
            <a:off x="1660033" y="4087771"/>
            <a:ext cx="296793" cy="416714"/>
          </a:xfrm>
          <a:prstGeom prst="downArrow">
            <a:avLst/>
          </a:prstGeom>
          <a:solidFill>
            <a:schemeClr val="accent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2" name="TextBox 61"/>
          <p:cNvSpPr txBox="1"/>
          <p:nvPr/>
        </p:nvSpPr>
        <p:spPr>
          <a:xfrm>
            <a:off x="920946" y="4087771"/>
            <a:ext cx="372218" cy="369332"/>
          </a:xfrm>
          <a:prstGeom prst="rect">
            <a:avLst/>
          </a:prstGeom>
          <a:noFill/>
        </p:spPr>
        <p:txBody>
          <a:bodyPr wrap="none" rtlCol="0">
            <a:spAutoFit/>
          </a:bodyPr>
          <a:lstStyle/>
          <a:p>
            <a:r>
              <a:rPr lang="en-US"/>
              <a:t>-2</a:t>
            </a:r>
          </a:p>
        </p:txBody>
      </p:sp>
      <p:sp>
        <p:nvSpPr>
          <p:cNvPr id="63" name="TextBox 62"/>
          <p:cNvSpPr txBox="1"/>
          <p:nvPr/>
        </p:nvSpPr>
        <p:spPr>
          <a:xfrm>
            <a:off x="1826871" y="4007869"/>
            <a:ext cx="372218" cy="369332"/>
          </a:xfrm>
          <a:prstGeom prst="rect">
            <a:avLst/>
          </a:prstGeom>
          <a:noFill/>
        </p:spPr>
        <p:txBody>
          <a:bodyPr wrap="none" rtlCol="0">
            <a:spAutoFit/>
          </a:bodyPr>
          <a:lstStyle/>
          <a:p>
            <a:r>
              <a:rPr lang="en-US"/>
              <a:t>-4</a:t>
            </a:r>
          </a:p>
        </p:txBody>
      </p:sp>
      <p:sp>
        <p:nvSpPr>
          <p:cNvPr id="74" name="Down Arrow 73"/>
          <p:cNvSpPr/>
          <p:nvPr/>
        </p:nvSpPr>
        <p:spPr>
          <a:xfrm>
            <a:off x="748279" y="4126331"/>
            <a:ext cx="296793" cy="336792"/>
          </a:xfrm>
          <a:prstGeom prst="downArrow">
            <a:avLst/>
          </a:prstGeom>
          <a:solidFill>
            <a:schemeClr val="accent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nvGrpSpPr>
          <p:cNvPr id="77" name="Group 76"/>
          <p:cNvGrpSpPr/>
          <p:nvPr/>
        </p:nvGrpSpPr>
        <p:grpSpPr>
          <a:xfrm>
            <a:off x="1662619" y="2868578"/>
            <a:ext cx="549241" cy="413440"/>
            <a:chOff x="8016762" y="3483072"/>
            <a:chExt cx="549241" cy="413440"/>
          </a:xfrm>
        </p:grpSpPr>
        <p:sp>
          <p:nvSpPr>
            <p:cNvPr id="80" name="Down Arrow 79"/>
            <p:cNvSpPr/>
            <p:nvPr/>
          </p:nvSpPr>
          <p:spPr>
            <a:xfrm>
              <a:off x="8016762" y="3529826"/>
              <a:ext cx="296793" cy="366686"/>
            </a:xfrm>
            <a:prstGeom prst="downArrow">
              <a:avLst/>
            </a:prstGeom>
            <a:solidFill>
              <a:schemeClr val="accent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1" name="TextBox 80"/>
            <p:cNvSpPr txBox="1"/>
            <p:nvPr/>
          </p:nvSpPr>
          <p:spPr>
            <a:xfrm>
              <a:off x="8193785" y="3483072"/>
              <a:ext cx="372218" cy="369332"/>
            </a:xfrm>
            <a:prstGeom prst="rect">
              <a:avLst/>
            </a:prstGeom>
            <a:noFill/>
          </p:spPr>
          <p:txBody>
            <a:bodyPr wrap="none" rtlCol="0">
              <a:spAutoFit/>
            </a:bodyPr>
            <a:lstStyle/>
            <a:p>
              <a:r>
                <a:rPr lang="en-US"/>
                <a:t>-3</a:t>
              </a:r>
            </a:p>
          </p:txBody>
        </p:sp>
      </p:grpSp>
      <p:grpSp>
        <p:nvGrpSpPr>
          <p:cNvPr id="82" name="Group 81"/>
          <p:cNvGrpSpPr/>
          <p:nvPr/>
        </p:nvGrpSpPr>
        <p:grpSpPr>
          <a:xfrm>
            <a:off x="748279" y="2820490"/>
            <a:ext cx="539056" cy="568059"/>
            <a:chOff x="6187865" y="3445024"/>
            <a:chExt cx="539056" cy="568059"/>
          </a:xfrm>
        </p:grpSpPr>
        <p:sp>
          <p:nvSpPr>
            <p:cNvPr id="85" name="Down Arrow 84"/>
            <p:cNvSpPr/>
            <p:nvPr/>
          </p:nvSpPr>
          <p:spPr>
            <a:xfrm>
              <a:off x="6187865" y="3445024"/>
              <a:ext cx="296793" cy="568059"/>
            </a:xfrm>
            <a:prstGeom prst="downArrow">
              <a:avLst/>
            </a:prstGeom>
            <a:solidFill>
              <a:schemeClr val="accent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6" name="TextBox 85"/>
            <p:cNvSpPr txBox="1"/>
            <p:nvPr/>
          </p:nvSpPr>
          <p:spPr>
            <a:xfrm>
              <a:off x="6354703" y="3480955"/>
              <a:ext cx="372218" cy="369332"/>
            </a:xfrm>
            <a:prstGeom prst="rect">
              <a:avLst/>
            </a:prstGeom>
            <a:noFill/>
          </p:spPr>
          <p:txBody>
            <a:bodyPr wrap="none" rtlCol="0">
              <a:spAutoFit/>
            </a:bodyPr>
            <a:lstStyle/>
            <a:p>
              <a:r>
                <a:rPr lang="en-US"/>
                <a:t>-7</a:t>
              </a:r>
            </a:p>
          </p:txBody>
        </p:sp>
      </p:grpSp>
      <p:sp>
        <p:nvSpPr>
          <p:cNvPr id="35" name="Rectangle 34"/>
          <p:cNvSpPr/>
          <p:nvPr/>
        </p:nvSpPr>
        <p:spPr>
          <a:xfrm>
            <a:off x="6875585" y="2133434"/>
            <a:ext cx="1911375" cy="2659530"/>
          </a:xfrm>
          <a:prstGeom prst="rect">
            <a:avLst/>
          </a:prstGeom>
          <a:noFill/>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rtlCol="0" anchor="t"/>
          <a:lstStyle/>
          <a:p>
            <a:pPr algn="ctr"/>
            <a:r>
              <a:rPr lang="en-US" sz="2400"/>
              <a:t>School F</a:t>
            </a:r>
          </a:p>
        </p:txBody>
      </p:sp>
      <p:sp>
        <p:nvSpPr>
          <p:cNvPr id="41" name="Up Arrow 40"/>
          <p:cNvSpPr/>
          <p:nvPr/>
        </p:nvSpPr>
        <p:spPr>
          <a:xfrm>
            <a:off x="7248437" y="2831040"/>
            <a:ext cx="320061" cy="541307"/>
          </a:xfrm>
          <a:prstGeom prst="upArrow">
            <a:avLst/>
          </a:prstGeom>
          <a:solidFill>
            <a:schemeClr val="accent1">
              <a:lumMod val="75000"/>
              <a:lumOff val="2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6" name="Up Arrow 45"/>
          <p:cNvSpPr/>
          <p:nvPr/>
        </p:nvSpPr>
        <p:spPr>
          <a:xfrm>
            <a:off x="8162433" y="3001431"/>
            <a:ext cx="297177" cy="272593"/>
          </a:xfrm>
          <a:prstGeom prst="upArrow">
            <a:avLst/>
          </a:prstGeom>
          <a:solidFill>
            <a:schemeClr val="accent1">
              <a:lumMod val="75000"/>
              <a:lumOff val="2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0" name="TextBox 59"/>
          <p:cNvSpPr txBox="1"/>
          <p:nvPr/>
        </p:nvSpPr>
        <p:spPr>
          <a:xfrm>
            <a:off x="7413215" y="2954277"/>
            <a:ext cx="417102" cy="369332"/>
          </a:xfrm>
          <a:prstGeom prst="rect">
            <a:avLst/>
          </a:prstGeom>
          <a:noFill/>
        </p:spPr>
        <p:txBody>
          <a:bodyPr wrap="none" rtlCol="0">
            <a:spAutoFit/>
          </a:bodyPr>
          <a:lstStyle/>
          <a:p>
            <a:r>
              <a:rPr lang="en-US"/>
              <a:t>+4</a:t>
            </a:r>
          </a:p>
        </p:txBody>
      </p:sp>
      <p:sp>
        <p:nvSpPr>
          <p:cNvPr id="61" name="TextBox 60"/>
          <p:cNvSpPr txBox="1"/>
          <p:nvPr/>
        </p:nvSpPr>
        <p:spPr>
          <a:xfrm>
            <a:off x="8319140" y="3003016"/>
            <a:ext cx="417102" cy="369332"/>
          </a:xfrm>
          <a:prstGeom prst="rect">
            <a:avLst/>
          </a:prstGeom>
          <a:noFill/>
        </p:spPr>
        <p:txBody>
          <a:bodyPr wrap="none" rtlCol="0">
            <a:spAutoFit/>
          </a:bodyPr>
          <a:lstStyle/>
          <a:p>
            <a:r>
              <a:rPr lang="en-US"/>
              <a:t>+2</a:t>
            </a:r>
          </a:p>
        </p:txBody>
      </p:sp>
      <p:sp>
        <p:nvSpPr>
          <p:cNvPr id="89" name="Up Arrow 88"/>
          <p:cNvSpPr/>
          <p:nvPr/>
        </p:nvSpPr>
        <p:spPr>
          <a:xfrm>
            <a:off x="7242600" y="3893807"/>
            <a:ext cx="320061" cy="661987"/>
          </a:xfrm>
          <a:prstGeom prst="upArrow">
            <a:avLst/>
          </a:prstGeom>
          <a:solidFill>
            <a:schemeClr val="accent1">
              <a:lumMod val="75000"/>
              <a:lumOff val="2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90" name="TextBox 89"/>
          <p:cNvSpPr txBox="1"/>
          <p:nvPr/>
        </p:nvSpPr>
        <p:spPr>
          <a:xfrm>
            <a:off x="7407378" y="4105261"/>
            <a:ext cx="417102" cy="369332"/>
          </a:xfrm>
          <a:prstGeom prst="rect">
            <a:avLst/>
          </a:prstGeom>
          <a:noFill/>
        </p:spPr>
        <p:txBody>
          <a:bodyPr wrap="none" rtlCol="0">
            <a:spAutoFit/>
          </a:bodyPr>
          <a:lstStyle/>
          <a:p>
            <a:r>
              <a:rPr lang="en-US"/>
              <a:t>+8</a:t>
            </a:r>
          </a:p>
        </p:txBody>
      </p:sp>
      <p:sp>
        <p:nvSpPr>
          <p:cNvPr id="93" name="Up Arrow 92"/>
          <p:cNvSpPr/>
          <p:nvPr/>
        </p:nvSpPr>
        <p:spPr>
          <a:xfrm>
            <a:off x="8162433" y="4226700"/>
            <a:ext cx="297177" cy="272593"/>
          </a:xfrm>
          <a:prstGeom prst="upArrow">
            <a:avLst/>
          </a:prstGeom>
          <a:solidFill>
            <a:schemeClr val="accent1">
              <a:lumMod val="75000"/>
              <a:lumOff val="2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94" name="TextBox 93"/>
          <p:cNvSpPr txBox="1"/>
          <p:nvPr/>
        </p:nvSpPr>
        <p:spPr>
          <a:xfrm>
            <a:off x="8319140" y="4228285"/>
            <a:ext cx="417102" cy="369332"/>
          </a:xfrm>
          <a:prstGeom prst="rect">
            <a:avLst/>
          </a:prstGeom>
          <a:noFill/>
        </p:spPr>
        <p:txBody>
          <a:bodyPr wrap="none" rtlCol="0">
            <a:spAutoFit/>
          </a:bodyPr>
          <a:lstStyle/>
          <a:p>
            <a:r>
              <a:rPr lang="en-US"/>
              <a:t>+2</a:t>
            </a:r>
          </a:p>
        </p:txBody>
      </p:sp>
      <p:sp>
        <p:nvSpPr>
          <p:cNvPr id="68" name="Rectangle 67"/>
          <p:cNvSpPr/>
          <p:nvPr/>
        </p:nvSpPr>
        <p:spPr>
          <a:xfrm>
            <a:off x="4770564" y="2133434"/>
            <a:ext cx="1839221" cy="2659530"/>
          </a:xfrm>
          <a:prstGeom prst="rect">
            <a:avLst/>
          </a:prstGeom>
          <a:noFill/>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rtlCol="0" anchor="t"/>
          <a:lstStyle/>
          <a:p>
            <a:pPr algn="ctr"/>
            <a:r>
              <a:rPr lang="en-US" sz="2400"/>
              <a:t>School E</a:t>
            </a:r>
          </a:p>
        </p:txBody>
      </p:sp>
      <p:sp>
        <p:nvSpPr>
          <p:cNvPr id="95" name="Down Arrow 94"/>
          <p:cNvSpPr/>
          <p:nvPr/>
        </p:nvSpPr>
        <p:spPr>
          <a:xfrm>
            <a:off x="6100033" y="3963459"/>
            <a:ext cx="296793" cy="416714"/>
          </a:xfrm>
          <a:prstGeom prst="downArrow">
            <a:avLst/>
          </a:prstGeom>
          <a:solidFill>
            <a:schemeClr val="accent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6" name="Up Arrow 95"/>
          <p:cNvSpPr/>
          <p:nvPr/>
        </p:nvSpPr>
        <p:spPr>
          <a:xfrm>
            <a:off x="5196168" y="2892586"/>
            <a:ext cx="320061" cy="541307"/>
          </a:xfrm>
          <a:prstGeom prst="upArrow">
            <a:avLst/>
          </a:prstGeom>
          <a:solidFill>
            <a:schemeClr val="accent1">
              <a:lumMod val="75000"/>
              <a:lumOff val="2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99" name="Up Arrow 98"/>
          <p:cNvSpPr/>
          <p:nvPr/>
        </p:nvSpPr>
        <p:spPr>
          <a:xfrm>
            <a:off x="6110164" y="2938285"/>
            <a:ext cx="297177" cy="272593"/>
          </a:xfrm>
          <a:prstGeom prst="upArrow">
            <a:avLst/>
          </a:prstGeom>
          <a:solidFill>
            <a:schemeClr val="accent1">
              <a:lumMod val="75000"/>
              <a:lumOff val="2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00" name="TextBox 99"/>
          <p:cNvSpPr txBox="1"/>
          <p:nvPr/>
        </p:nvSpPr>
        <p:spPr>
          <a:xfrm>
            <a:off x="5360946" y="3015823"/>
            <a:ext cx="417102" cy="369332"/>
          </a:xfrm>
          <a:prstGeom prst="rect">
            <a:avLst/>
          </a:prstGeom>
          <a:noFill/>
        </p:spPr>
        <p:txBody>
          <a:bodyPr wrap="none" rtlCol="0">
            <a:spAutoFit/>
          </a:bodyPr>
          <a:lstStyle/>
          <a:p>
            <a:r>
              <a:rPr lang="en-US"/>
              <a:t>+4</a:t>
            </a:r>
          </a:p>
        </p:txBody>
      </p:sp>
      <p:sp>
        <p:nvSpPr>
          <p:cNvPr id="101" name="TextBox 100"/>
          <p:cNvSpPr txBox="1"/>
          <p:nvPr/>
        </p:nvSpPr>
        <p:spPr>
          <a:xfrm>
            <a:off x="6266871" y="2939870"/>
            <a:ext cx="417102" cy="369332"/>
          </a:xfrm>
          <a:prstGeom prst="rect">
            <a:avLst/>
          </a:prstGeom>
          <a:noFill/>
        </p:spPr>
        <p:txBody>
          <a:bodyPr wrap="none" rtlCol="0">
            <a:spAutoFit/>
          </a:bodyPr>
          <a:lstStyle/>
          <a:p>
            <a:r>
              <a:rPr lang="en-US"/>
              <a:t>+2</a:t>
            </a:r>
          </a:p>
        </p:txBody>
      </p:sp>
      <p:sp>
        <p:nvSpPr>
          <p:cNvPr id="102" name="TextBox 101"/>
          <p:cNvSpPr txBox="1"/>
          <p:nvPr/>
        </p:nvSpPr>
        <p:spPr>
          <a:xfrm>
            <a:off x="5360946" y="3963459"/>
            <a:ext cx="417102" cy="369332"/>
          </a:xfrm>
          <a:prstGeom prst="rect">
            <a:avLst/>
          </a:prstGeom>
          <a:noFill/>
        </p:spPr>
        <p:txBody>
          <a:bodyPr wrap="none" rtlCol="0">
            <a:spAutoFit/>
          </a:bodyPr>
          <a:lstStyle/>
          <a:p>
            <a:r>
              <a:rPr lang="en-US"/>
              <a:t>+2</a:t>
            </a:r>
          </a:p>
        </p:txBody>
      </p:sp>
      <p:sp>
        <p:nvSpPr>
          <p:cNvPr id="103" name="TextBox 102"/>
          <p:cNvSpPr txBox="1"/>
          <p:nvPr/>
        </p:nvSpPr>
        <p:spPr>
          <a:xfrm>
            <a:off x="6266871" y="3883557"/>
            <a:ext cx="372218" cy="369332"/>
          </a:xfrm>
          <a:prstGeom prst="rect">
            <a:avLst/>
          </a:prstGeom>
          <a:noFill/>
        </p:spPr>
        <p:txBody>
          <a:bodyPr wrap="none" rtlCol="0">
            <a:spAutoFit/>
          </a:bodyPr>
          <a:lstStyle/>
          <a:p>
            <a:r>
              <a:rPr lang="en-US"/>
              <a:t>-4</a:t>
            </a:r>
          </a:p>
        </p:txBody>
      </p:sp>
      <p:sp>
        <p:nvSpPr>
          <p:cNvPr id="107" name="Rectangle 106"/>
          <p:cNvSpPr/>
          <p:nvPr/>
        </p:nvSpPr>
        <p:spPr>
          <a:xfrm>
            <a:off x="2587979" y="2133922"/>
            <a:ext cx="1916785" cy="2659041"/>
          </a:xfrm>
          <a:prstGeom prst="rect">
            <a:avLst/>
          </a:prstGeom>
          <a:noFill/>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rtlCol="0" anchor="t"/>
          <a:lstStyle/>
          <a:p>
            <a:pPr algn="ctr"/>
            <a:r>
              <a:rPr lang="en-US" sz="2400"/>
              <a:t> School D</a:t>
            </a:r>
          </a:p>
        </p:txBody>
      </p:sp>
      <p:grpSp>
        <p:nvGrpSpPr>
          <p:cNvPr id="116" name="Group 115"/>
          <p:cNvGrpSpPr/>
          <p:nvPr/>
        </p:nvGrpSpPr>
        <p:grpSpPr>
          <a:xfrm>
            <a:off x="3883871" y="2850993"/>
            <a:ext cx="549241" cy="413440"/>
            <a:chOff x="8016762" y="3518240"/>
            <a:chExt cx="549241" cy="413440"/>
          </a:xfrm>
        </p:grpSpPr>
        <p:sp>
          <p:nvSpPr>
            <p:cNvPr id="119" name="Down Arrow 118"/>
            <p:cNvSpPr/>
            <p:nvPr/>
          </p:nvSpPr>
          <p:spPr>
            <a:xfrm>
              <a:off x="8016762" y="3564994"/>
              <a:ext cx="296793" cy="366686"/>
            </a:xfrm>
            <a:prstGeom prst="downArrow">
              <a:avLst/>
            </a:prstGeom>
            <a:solidFill>
              <a:schemeClr val="accent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20" name="TextBox 119"/>
            <p:cNvSpPr txBox="1"/>
            <p:nvPr/>
          </p:nvSpPr>
          <p:spPr>
            <a:xfrm>
              <a:off x="8193785" y="3518240"/>
              <a:ext cx="372218" cy="369332"/>
            </a:xfrm>
            <a:prstGeom prst="rect">
              <a:avLst/>
            </a:prstGeom>
            <a:noFill/>
          </p:spPr>
          <p:txBody>
            <a:bodyPr wrap="none" rtlCol="0">
              <a:spAutoFit/>
            </a:bodyPr>
            <a:lstStyle/>
            <a:p>
              <a:r>
                <a:rPr lang="en-US"/>
                <a:t>-3</a:t>
              </a:r>
            </a:p>
          </p:txBody>
        </p:sp>
      </p:grpSp>
      <p:sp>
        <p:nvSpPr>
          <p:cNvPr id="130" name="TextBox 129"/>
          <p:cNvSpPr txBox="1"/>
          <p:nvPr/>
        </p:nvSpPr>
        <p:spPr>
          <a:xfrm>
            <a:off x="3168883" y="2826569"/>
            <a:ext cx="372218" cy="369332"/>
          </a:xfrm>
          <a:prstGeom prst="rect">
            <a:avLst/>
          </a:prstGeom>
          <a:noFill/>
        </p:spPr>
        <p:txBody>
          <a:bodyPr wrap="none" rtlCol="0">
            <a:spAutoFit/>
          </a:bodyPr>
          <a:lstStyle/>
          <a:p>
            <a:r>
              <a:rPr lang="en-US"/>
              <a:t>-2</a:t>
            </a:r>
          </a:p>
        </p:txBody>
      </p:sp>
      <p:sp>
        <p:nvSpPr>
          <p:cNvPr id="133" name="Down Arrow 132"/>
          <p:cNvSpPr/>
          <p:nvPr/>
        </p:nvSpPr>
        <p:spPr>
          <a:xfrm>
            <a:off x="2996216" y="2906693"/>
            <a:ext cx="296793" cy="336792"/>
          </a:xfrm>
          <a:prstGeom prst="downArrow">
            <a:avLst/>
          </a:prstGeom>
          <a:solidFill>
            <a:schemeClr val="accent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6" name="Up Arrow 135"/>
          <p:cNvSpPr/>
          <p:nvPr/>
        </p:nvSpPr>
        <p:spPr>
          <a:xfrm>
            <a:off x="3907573" y="4078441"/>
            <a:ext cx="320061" cy="378662"/>
          </a:xfrm>
          <a:prstGeom prst="upArrow">
            <a:avLst/>
          </a:prstGeom>
          <a:solidFill>
            <a:schemeClr val="accent1">
              <a:lumMod val="75000"/>
              <a:lumOff val="2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37" name="TextBox 136"/>
          <p:cNvSpPr txBox="1"/>
          <p:nvPr/>
        </p:nvSpPr>
        <p:spPr>
          <a:xfrm>
            <a:off x="4072351" y="4140165"/>
            <a:ext cx="417102" cy="369332"/>
          </a:xfrm>
          <a:prstGeom prst="rect">
            <a:avLst/>
          </a:prstGeom>
          <a:noFill/>
        </p:spPr>
        <p:txBody>
          <a:bodyPr wrap="none" rtlCol="0">
            <a:spAutoFit/>
          </a:bodyPr>
          <a:lstStyle/>
          <a:p>
            <a:r>
              <a:rPr lang="en-US"/>
              <a:t>+3</a:t>
            </a:r>
          </a:p>
        </p:txBody>
      </p:sp>
      <p:sp>
        <p:nvSpPr>
          <p:cNvPr id="138" name="TextBox 137"/>
          <p:cNvSpPr txBox="1"/>
          <p:nvPr/>
        </p:nvSpPr>
        <p:spPr>
          <a:xfrm>
            <a:off x="3184147" y="4036877"/>
            <a:ext cx="372218" cy="369332"/>
          </a:xfrm>
          <a:prstGeom prst="rect">
            <a:avLst/>
          </a:prstGeom>
          <a:noFill/>
        </p:spPr>
        <p:txBody>
          <a:bodyPr wrap="none" rtlCol="0">
            <a:spAutoFit/>
          </a:bodyPr>
          <a:lstStyle/>
          <a:p>
            <a:r>
              <a:rPr lang="en-US"/>
              <a:t>-1</a:t>
            </a:r>
          </a:p>
        </p:txBody>
      </p:sp>
      <p:sp>
        <p:nvSpPr>
          <p:cNvPr id="141" name="Down Arrow 140"/>
          <p:cNvSpPr/>
          <p:nvPr/>
        </p:nvSpPr>
        <p:spPr>
          <a:xfrm>
            <a:off x="3011480" y="4158573"/>
            <a:ext cx="296793" cy="242468"/>
          </a:xfrm>
          <a:prstGeom prst="downArrow">
            <a:avLst/>
          </a:prstGeom>
          <a:solidFill>
            <a:schemeClr val="accent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0" name="Content Placeholder 9"/>
          <p:cNvSpPr>
            <a:spLocks noGrp="1"/>
          </p:cNvSpPr>
          <p:nvPr>
            <p:ph sz="quarter" idx="4294967295"/>
          </p:nvPr>
        </p:nvSpPr>
        <p:spPr>
          <a:xfrm>
            <a:off x="597975" y="1602778"/>
            <a:ext cx="8176629" cy="784913"/>
          </a:xfrm>
          <a:prstGeom prst="rect">
            <a:avLst/>
          </a:prstGeom>
        </p:spPr>
        <p:txBody>
          <a:bodyPr>
            <a:normAutofit/>
          </a:bodyPr>
          <a:lstStyle/>
          <a:p>
            <a:r>
              <a:rPr lang="en-US" sz="2000"/>
              <a:t>Growth results are </a:t>
            </a:r>
            <a:r>
              <a:rPr lang="en-US" sz="2000" b="1"/>
              <a:t>converted to a number on a 0-40 scale.</a:t>
            </a:r>
          </a:p>
        </p:txBody>
      </p:sp>
      <p:sp>
        <p:nvSpPr>
          <p:cNvPr id="108" name="Up Arrow 98"/>
          <p:cNvSpPr/>
          <p:nvPr/>
        </p:nvSpPr>
        <p:spPr>
          <a:xfrm>
            <a:off x="5202723" y="3989690"/>
            <a:ext cx="297177" cy="272593"/>
          </a:xfrm>
          <a:prstGeom prst="upArrow">
            <a:avLst/>
          </a:prstGeom>
          <a:solidFill>
            <a:schemeClr val="accent1">
              <a:lumMod val="75000"/>
              <a:lumOff val="2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normAutofit fontScale="85000" lnSpcReduction="20000"/>
          </a:bodyPr>
          <a:lstStyle/>
          <a:p>
            <a:fld id="{E0C1CBD4-F648-4C40-B123-9DB37410D2FA}" type="slidenum">
              <a:rPr lang="en-US" smtClean="0"/>
              <a:pPr/>
              <a:t>8</a:t>
            </a:fld>
            <a:endParaRPr lang="en-US"/>
          </a:p>
        </p:txBody>
      </p:sp>
      <p:sp>
        <p:nvSpPr>
          <p:cNvPr id="106" name="Left-Right Arrow 24"/>
          <p:cNvSpPr/>
          <p:nvPr/>
        </p:nvSpPr>
        <p:spPr>
          <a:xfrm>
            <a:off x="405394" y="5553641"/>
            <a:ext cx="8380424" cy="641726"/>
          </a:xfrm>
          <a:prstGeom prst="leftRightArrow">
            <a:avLst/>
          </a:prstGeom>
          <a:gradFill flip="none" rotWithShape="1">
            <a:gsLst>
              <a:gs pos="0">
                <a:srgbClr val="FF672C"/>
              </a:gs>
              <a:gs pos="50000">
                <a:srgbClr val="C9FF86"/>
              </a:gs>
              <a:gs pos="100000">
                <a:srgbClr val="009E51"/>
              </a:gs>
            </a:gsLst>
            <a:lin ang="0" scaled="1"/>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solidFill>
                  <a:schemeClr val="tx1"/>
                </a:solidFill>
              </a:rPr>
              <a:t>Lower Growth                                  Average Growth                                  Higher Growth</a:t>
            </a:r>
          </a:p>
        </p:txBody>
      </p:sp>
      <p:pic>
        <p:nvPicPr>
          <p:cNvPr id="124" name="Picture 123"/>
          <p:cNvPicPr/>
          <p:nvPr/>
        </p:nvPicPr>
        <p:blipFill>
          <a:blip r:embed="rId3">
            <a:extLst>
              <a:ext uri="{28A0092B-C50C-407E-A947-70E740481C1C}">
                <a14:useLocalDpi xmlns:a14="http://schemas.microsoft.com/office/drawing/2010/main" val="0"/>
              </a:ext>
            </a:extLst>
          </a:blip>
          <a:srcRect/>
          <a:stretch>
            <a:fillRect/>
          </a:stretch>
        </p:blipFill>
        <p:spPr bwMode="auto">
          <a:xfrm>
            <a:off x="385624" y="5247024"/>
            <a:ext cx="8380423" cy="315833"/>
          </a:xfrm>
          <a:prstGeom prst="rect">
            <a:avLst/>
          </a:prstGeom>
          <a:noFill/>
        </p:spPr>
      </p:pic>
      <p:sp>
        <p:nvSpPr>
          <p:cNvPr id="125" name="TextBox 124"/>
          <p:cNvSpPr txBox="1"/>
          <p:nvPr/>
        </p:nvSpPr>
        <p:spPr>
          <a:xfrm>
            <a:off x="253859" y="4830852"/>
            <a:ext cx="358789" cy="461665"/>
          </a:xfrm>
          <a:prstGeom prst="rect">
            <a:avLst/>
          </a:prstGeom>
          <a:noFill/>
        </p:spPr>
        <p:txBody>
          <a:bodyPr wrap="square" rtlCol="0">
            <a:spAutoFit/>
          </a:bodyPr>
          <a:lstStyle/>
          <a:p>
            <a:r>
              <a:rPr lang="en-US" sz="2400" b="1"/>
              <a:t>0</a:t>
            </a:r>
          </a:p>
        </p:txBody>
      </p:sp>
      <p:sp>
        <p:nvSpPr>
          <p:cNvPr id="126" name="TextBox 125"/>
          <p:cNvSpPr txBox="1"/>
          <p:nvPr/>
        </p:nvSpPr>
        <p:spPr>
          <a:xfrm>
            <a:off x="2152302" y="4830852"/>
            <a:ext cx="509644" cy="461665"/>
          </a:xfrm>
          <a:prstGeom prst="rect">
            <a:avLst/>
          </a:prstGeom>
          <a:noFill/>
        </p:spPr>
        <p:txBody>
          <a:bodyPr wrap="square" rtlCol="0">
            <a:spAutoFit/>
          </a:bodyPr>
          <a:lstStyle/>
          <a:p>
            <a:r>
              <a:rPr lang="en-US" sz="2400" b="1"/>
              <a:t>10</a:t>
            </a:r>
          </a:p>
        </p:txBody>
      </p:sp>
      <p:sp>
        <p:nvSpPr>
          <p:cNvPr id="128" name="TextBox 127"/>
          <p:cNvSpPr txBox="1"/>
          <p:nvPr/>
        </p:nvSpPr>
        <p:spPr>
          <a:xfrm>
            <a:off x="4420256" y="4830852"/>
            <a:ext cx="509644" cy="461665"/>
          </a:xfrm>
          <a:prstGeom prst="rect">
            <a:avLst/>
          </a:prstGeom>
          <a:noFill/>
        </p:spPr>
        <p:txBody>
          <a:bodyPr wrap="square" rtlCol="0">
            <a:spAutoFit/>
          </a:bodyPr>
          <a:lstStyle/>
          <a:p>
            <a:r>
              <a:rPr lang="en-US" sz="2400" b="1"/>
              <a:t>20</a:t>
            </a:r>
          </a:p>
        </p:txBody>
      </p:sp>
      <p:sp>
        <p:nvSpPr>
          <p:cNvPr id="142" name="TextBox 141"/>
          <p:cNvSpPr txBox="1"/>
          <p:nvPr/>
        </p:nvSpPr>
        <p:spPr>
          <a:xfrm>
            <a:off x="6488416" y="4830852"/>
            <a:ext cx="509644" cy="461665"/>
          </a:xfrm>
          <a:prstGeom prst="rect">
            <a:avLst/>
          </a:prstGeom>
          <a:noFill/>
        </p:spPr>
        <p:txBody>
          <a:bodyPr wrap="square" rtlCol="0">
            <a:spAutoFit/>
          </a:bodyPr>
          <a:lstStyle/>
          <a:p>
            <a:r>
              <a:rPr lang="en-US" sz="2400" b="1"/>
              <a:t>30</a:t>
            </a:r>
          </a:p>
        </p:txBody>
      </p:sp>
      <p:sp>
        <p:nvSpPr>
          <p:cNvPr id="143" name="TextBox 142"/>
          <p:cNvSpPr txBox="1"/>
          <p:nvPr/>
        </p:nvSpPr>
        <p:spPr>
          <a:xfrm>
            <a:off x="8319140" y="4830852"/>
            <a:ext cx="626301" cy="461665"/>
          </a:xfrm>
          <a:prstGeom prst="rect">
            <a:avLst/>
          </a:prstGeom>
          <a:noFill/>
        </p:spPr>
        <p:txBody>
          <a:bodyPr wrap="square" rtlCol="0">
            <a:spAutoFit/>
          </a:bodyPr>
          <a:lstStyle/>
          <a:p>
            <a:pPr algn="ctr"/>
            <a:r>
              <a:rPr lang="en-US" sz="2400" b="1"/>
              <a:t>40</a:t>
            </a:r>
          </a:p>
        </p:txBody>
      </p:sp>
      <p:pic>
        <p:nvPicPr>
          <p:cNvPr id="4" name="Picture 3">
            <a:extLst>
              <a:ext uri="{FF2B5EF4-FFF2-40B4-BE49-F238E27FC236}">
                <a16:creationId xmlns:a16="http://schemas.microsoft.com/office/drawing/2014/main" id="{DF2C2912-D2A5-4A34-860F-08C2C05278E1}"/>
              </a:ext>
            </a:extLst>
          </p:cNvPr>
          <p:cNvPicPr>
            <a:picLocks noChangeAspect="1"/>
          </p:cNvPicPr>
          <p:nvPr/>
        </p:nvPicPr>
        <p:blipFill rotWithShape="1">
          <a:blip r:embed="rId4"/>
          <a:srcRect l="31551" t="22071" r="24426" b="21155"/>
          <a:stretch/>
        </p:blipFill>
        <p:spPr>
          <a:xfrm>
            <a:off x="415085" y="3116054"/>
            <a:ext cx="377153" cy="486388"/>
          </a:xfrm>
          <a:prstGeom prst="rect">
            <a:avLst/>
          </a:prstGeom>
        </p:spPr>
      </p:pic>
      <p:pic>
        <p:nvPicPr>
          <p:cNvPr id="9" name="Picture 8">
            <a:extLst>
              <a:ext uri="{FF2B5EF4-FFF2-40B4-BE49-F238E27FC236}">
                <a16:creationId xmlns:a16="http://schemas.microsoft.com/office/drawing/2014/main" id="{3FF76E77-C8D8-4202-8CC9-0BCBA716129F}"/>
              </a:ext>
            </a:extLst>
          </p:cNvPr>
          <p:cNvPicPr>
            <a:picLocks noChangeAspect="1"/>
          </p:cNvPicPr>
          <p:nvPr/>
        </p:nvPicPr>
        <p:blipFill rotWithShape="1">
          <a:blip r:embed="rId5"/>
          <a:srcRect l="32351" t="23063" r="24408" b="20662"/>
          <a:stretch/>
        </p:blipFill>
        <p:spPr>
          <a:xfrm>
            <a:off x="422858" y="2612282"/>
            <a:ext cx="361607" cy="470603"/>
          </a:xfrm>
          <a:prstGeom prst="rect">
            <a:avLst/>
          </a:prstGeom>
        </p:spPr>
      </p:pic>
      <p:pic>
        <p:nvPicPr>
          <p:cNvPr id="111" name="Picture 110">
            <a:extLst>
              <a:ext uri="{FF2B5EF4-FFF2-40B4-BE49-F238E27FC236}">
                <a16:creationId xmlns:a16="http://schemas.microsoft.com/office/drawing/2014/main" id="{F275C14C-9AA1-4765-B605-D62BF89D5A3D}"/>
              </a:ext>
            </a:extLst>
          </p:cNvPr>
          <p:cNvPicPr>
            <a:picLocks noChangeAspect="1"/>
          </p:cNvPicPr>
          <p:nvPr/>
        </p:nvPicPr>
        <p:blipFill rotWithShape="1">
          <a:blip r:embed="rId5"/>
          <a:srcRect l="32351" t="23063" r="24408" b="20662"/>
          <a:stretch/>
        </p:blipFill>
        <p:spPr>
          <a:xfrm>
            <a:off x="422858" y="3786749"/>
            <a:ext cx="361607" cy="470603"/>
          </a:xfrm>
          <a:prstGeom prst="rect">
            <a:avLst/>
          </a:prstGeom>
        </p:spPr>
      </p:pic>
      <p:pic>
        <p:nvPicPr>
          <p:cNvPr id="112" name="Picture 111">
            <a:extLst>
              <a:ext uri="{FF2B5EF4-FFF2-40B4-BE49-F238E27FC236}">
                <a16:creationId xmlns:a16="http://schemas.microsoft.com/office/drawing/2014/main" id="{10746E20-8876-48D6-9B16-552586EA895F}"/>
              </a:ext>
            </a:extLst>
          </p:cNvPr>
          <p:cNvPicPr>
            <a:picLocks noChangeAspect="1"/>
          </p:cNvPicPr>
          <p:nvPr/>
        </p:nvPicPr>
        <p:blipFill rotWithShape="1">
          <a:blip r:embed="rId5"/>
          <a:srcRect l="32351" t="23063" r="24408" b="20662"/>
          <a:stretch/>
        </p:blipFill>
        <p:spPr>
          <a:xfrm>
            <a:off x="1352656" y="2612282"/>
            <a:ext cx="361607" cy="470603"/>
          </a:xfrm>
          <a:prstGeom prst="rect">
            <a:avLst/>
          </a:prstGeom>
        </p:spPr>
      </p:pic>
      <p:pic>
        <p:nvPicPr>
          <p:cNvPr id="113" name="Picture 112">
            <a:extLst>
              <a:ext uri="{FF2B5EF4-FFF2-40B4-BE49-F238E27FC236}">
                <a16:creationId xmlns:a16="http://schemas.microsoft.com/office/drawing/2014/main" id="{F798D0AB-3E37-4BB3-AE30-C033CBBFDFCF}"/>
              </a:ext>
            </a:extLst>
          </p:cNvPr>
          <p:cNvPicPr>
            <a:picLocks noChangeAspect="1"/>
          </p:cNvPicPr>
          <p:nvPr/>
        </p:nvPicPr>
        <p:blipFill rotWithShape="1">
          <a:blip r:embed="rId5"/>
          <a:srcRect l="32351" t="23063" r="24408" b="20662"/>
          <a:stretch/>
        </p:blipFill>
        <p:spPr>
          <a:xfrm>
            <a:off x="1352656" y="3786749"/>
            <a:ext cx="361607" cy="470603"/>
          </a:xfrm>
          <a:prstGeom prst="rect">
            <a:avLst/>
          </a:prstGeom>
        </p:spPr>
      </p:pic>
      <p:pic>
        <p:nvPicPr>
          <p:cNvPr id="114" name="Picture 113">
            <a:extLst>
              <a:ext uri="{FF2B5EF4-FFF2-40B4-BE49-F238E27FC236}">
                <a16:creationId xmlns:a16="http://schemas.microsoft.com/office/drawing/2014/main" id="{5B5DEBF3-012E-471D-9077-91C3B8CFEFC7}"/>
              </a:ext>
            </a:extLst>
          </p:cNvPr>
          <p:cNvPicPr>
            <a:picLocks noChangeAspect="1"/>
          </p:cNvPicPr>
          <p:nvPr/>
        </p:nvPicPr>
        <p:blipFill rotWithShape="1">
          <a:blip r:embed="rId5"/>
          <a:srcRect l="32351" t="23063" r="24408" b="20662"/>
          <a:stretch/>
        </p:blipFill>
        <p:spPr>
          <a:xfrm>
            <a:off x="2696946" y="2612282"/>
            <a:ext cx="361607" cy="470603"/>
          </a:xfrm>
          <a:prstGeom prst="rect">
            <a:avLst/>
          </a:prstGeom>
        </p:spPr>
      </p:pic>
      <p:pic>
        <p:nvPicPr>
          <p:cNvPr id="115" name="Picture 114">
            <a:extLst>
              <a:ext uri="{FF2B5EF4-FFF2-40B4-BE49-F238E27FC236}">
                <a16:creationId xmlns:a16="http://schemas.microsoft.com/office/drawing/2014/main" id="{D9D3FC75-7EB5-410C-9AEE-8D5C4D11FEAE}"/>
              </a:ext>
            </a:extLst>
          </p:cNvPr>
          <p:cNvPicPr>
            <a:picLocks noChangeAspect="1"/>
          </p:cNvPicPr>
          <p:nvPr/>
        </p:nvPicPr>
        <p:blipFill rotWithShape="1">
          <a:blip r:embed="rId5"/>
          <a:srcRect l="32351" t="23063" r="24408" b="20662"/>
          <a:stretch/>
        </p:blipFill>
        <p:spPr>
          <a:xfrm>
            <a:off x="2696946" y="3786749"/>
            <a:ext cx="361607" cy="470603"/>
          </a:xfrm>
          <a:prstGeom prst="rect">
            <a:avLst/>
          </a:prstGeom>
        </p:spPr>
      </p:pic>
      <p:pic>
        <p:nvPicPr>
          <p:cNvPr id="121" name="Picture 120">
            <a:extLst>
              <a:ext uri="{FF2B5EF4-FFF2-40B4-BE49-F238E27FC236}">
                <a16:creationId xmlns:a16="http://schemas.microsoft.com/office/drawing/2014/main" id="{CF8B1EFF-1F53-4253-85EB-1578624348E0}"/>
              </a:ext>
            </a:extLst>
          </p:cNvPr>
          <p:cNvPicPr>
            <a:picLocks noChangeAspect="1"/>
          </p:cNvPicPr>
          <p:nvPr/>
        </p:nvPicPr>
        <p:blipFill rotWithShape="1">
          <a:blip r:embed="rId5"/>
          <a:srcRect l="32351" t="23063" r="24408" b="20662"/>
          <a:stretch/>
        </p:blipFill>
        <p:spPr>
          <a:xfrm>
            <a:off x="3577852" y="2612282"/>
            <a:ext cx="361607" cy="470603"/>
          </a:xfrm>
          <a:prstGeom prst="rect">
            <a:avLst/>
          </a:prstGeom>
        </p:spPr>
      </p:pic>
      <p:pic>
        <p:nvPicPr>
          <p:cNvPr id="122" name="Picture 121">
            <a:extLst>
              <a:ext uri="{FF2B5EF4-FFF2-40B4-BE49-F238E27FC236}">
                <a16:creationId xmlns:a16="http://schemas.microsoft.com/office/drawing/2014/main" id="{B6060CE5-5047-44B7-B76E-43838F1AA724}"/>
              </a:ext>
            </a:extLst>
          </p:cNvPr>
          <p:cNvPicPr>
            <a:picLocks noChangeAspect="1"/>
          </p:cNvPicPr>
          <p:nvPr/>
        </p:nvPicPr>
        <p:blipFill rotWithShape="1">
          <a:blip r:embed="rId5"/>
          <a:srcRect l="32351" t="23063" r="24408" b="20662"/>
          <a:stretch/>
        </p:blipFill>
        <p:spPr>
          <a:xfrm>
            <a:off x="3577852" y="4288996"/>
            <a:ext cx="361607" cy="470603"/>
          </a:xfrm>
          <a:prstGeom prst="rect">
            <a:avLst/>
          </a:prstGeom>
        </p:spPr>
      </p:pic>
      <p:pic>
        <p:nvPicPr>
          <p:cNvPr id="123" name="Picture 122">
            <a:extLst>
              <a:ext uri="{FF2B5EF4-FFF2-40B4-BE49-F238E27FC236}">
                <a16:creationId xmlns:a16="http://schemas.microsoft.com/office/drawing/2014/main" id="{24ED68D5-CA69-41E6-93D2-13D0E313379F}"/>
              </a:ext>
            </a:extLst>
          </p:cNvPr>
          <p:cNvPicPr>
            <a:picLocks noChangeAspect="1"/>
          </p:cNvPicPr>
          <p:nvPr/>
        </p:nvPicPr>
        <p:blipFill rotWithShape="1">
          <a:blip r:embed="rId5"/>
          <a:srcRect l="32351" t="23063" r="24408" b="20662"/>
          <a:stretch/>
        </p:blipFill>
        <p:spPr>
          <a:xfrm>
            <a:off x="4903737" y="3116054"/>
            <a:ext cx="361607" cy="470603"/>
          </a:xfrm>
          <a:prstGeom prst="rect">
            <a:avLst/>
          </a:prstGeom>
        </p:spPr>
      </p:pic>
      <p:pic>
        <p:nvPicPr>
          <p:cNvPr id="144" name="Picture 143">
            <a:extLst>
              <a:ext uri="{FF2B5EF4-FFF2-40B4-BE49-F238E27FC236}">
                <a16:creationId xmlns:a16="http://schemas.microsoft.com/office/drawing/2014/main" id="{9AB6B09C-1EA3-4C02-AEA8-88053C97CFE8}"/>
              </a:ext>
            </a:extLst>
          </p:cNvPr>
          <p:cNvPicPr>
            <a:picLocks noChangeAspect="1"/>
          </p:cNvPicPr>
          <p:nvPr/>
        </p:nvPicPr>
        <p:blipFill rotWithShape="1">
          <a:blip r:embed="rId5"/>
          <a:srcRect l="32351" t="23063" r="24408" b="20662"/>
          <a:stretch/>
        </p:blipFill>
        <p:spPr>
          <a:xfrm>
            <a:off x="4903737" y="4288996"/>
            <a:ext cx="361607" cy="470603"/>
          </a:xfrm>
          <a:prstGeom prst="rect">
            <a:avLst/>
          </a:prstGeom>
        </p:spPr>
      </p:pic>
      <p:pic>
        <p:nvPicPr>
          <p:cNvPr id="145" name="Picture 144">
            <a:extLst>
              <a:ext uri="{FF2B5EF4-FFF2-40B4-BE49-F238E27FC236}">
                <a16:creationId xmlns:a16="http://schemas.microsoft.com/office/drawing/2014/main" id="{9CF07FC8-F1F1-4525-99B2-C008F2CAD66E}"/>
              </a:ext>
            </a:extLst>
          </p:cNvPr>
          <p:cNvPicPr>
            <a:picLocks noChangeAspect="1"/>
          </p:cNvPicPr>
          <p:nvPr/>
        </p:nvPicPr>
        <p:blipFill rotWithShape="1">
          <a:blip r:embed="rId5"/>
          <a:srcRect l="32351" t="23063" r="24408" b="20662"/>
          <a:stretch/>
        </p:blipFill>
        <p:spPr>
          <a:xfrm>
            <a:off x="5803287" y="3116054"/>
            <a:ext cx="361607" cy="470603"/>
          </a:xfrm>
          <a:prstGeom prst="rect">
            <a:avLst/>
          </a:prstGeom>
        </p:spPr>
      </p:pic>
      <p:pic>
        <p:nvPicPr>
          <p:cNvPr id="146" name="Picture 145">
            <a:extLst>
              <a:ext uri="{FF2B5EF4-FFF2-40B4-BE49-F238E27FC236}">
                <a16:creationId xmlns:a16="http://schemas.microsoft.com/office/drawing/2014/main" id="{5C817A37-AE86-43B7-8096-B8861A2526C1}"/>
              </a:ext>
            </a:extLst>
          </p:cNvPr>
          <p:cNvPicPr>
            <a:picLocks noChangeAspect="1"/>
          </p:cNvPicPr>
          <p:nvPr/>
        </p:nvPicPr>
        <p:blipFill rotWithShape="1">
          <a:blip r:embed="rId5"/>
          <a:srcRect l="32351" t="23063" r="24408" b="20662"/>
          <a:stretch/>
        </p:blipFill>
        <p:spPr>
          <a:xfrm>
            <a:off x="5803287" y="3786749"/>
            <a:ext cx="361607" cy="470603"/>
          </a:xfrm>
          <a:prstGeom prst="rect">
            <a:avLst/>
          </a:prstGeom>
        </p:spPr>
      </p:pic>
      <p:pic>
        <p:nvPicPr>
          <p:cNvPr id="147" name="Picture 146">
            <a:extLst>
              <a:ext uri="{FF2B5EF4-FFF2-40B4-BE49-F238E27FC236}">
                <a16:creationId xmlns:a16="http://schemas.microsoft.com/office/drawing/2014/main" id="{F51513C2-11A4-4567-AB7F-BA65D16E4D05}"/>
              </a:ext>
            </a:extLst>
          </p:cNvPr>
          <p:cNvPicPr>
            <a:picLocks noChangeAspect="1"/>
          </p:cNvPicPr>
          <p:nvPr/>
        </p:nvPicPr>
        <p:blipFill rotWithShape="1">
          <a:blip r:embed="rId5"/>
          <a:srcRect l="32351" t="23063" r="24408" b="20662"/>
          <a:stretch/>
        </p:blipFill>
        <p:spPr>
          <a:xfrm>
            <a:off x="6951234" y="4288996"/>
            <a:ext cx="361607" cy="470603"/>
          </a:xfrm>
          <a:prstGeom prst="rect">
            <a:avLst/>
          </a:prstGeom>
        </p:spPr>
      </p:pic>
      <p:pic>
        <p:nvPicPr>
          <p:cNvPr id="148" name="Picture 147">
            <a:extLst>
              <a:ext uri="{FF2B5EF4-FFF2-40B4-BE49-F238E27FC236}">
                <a16:creationId xmlns:a16="http://schemas.microsoft.com/office/drawing/2014/main" id="{49EBC686-0DD9-408C-A9CF-109FA60D7D51}"/>
              </a:ext>
            </a:extLst>
          </p:cNvPr>
          <p:cNvPicPr>
            <a:picLocks noChangeAspect="1"/>
          </p:cNvPicPr>
          <p:nvPr/>
        </p:nvPicPr>
        <p:blipFill rotWithShape="1">
          <a:blip r:embed="rId5"/>
          <a:srcRect l="32351" t="23063" r="24408" b="20662"/>
          <a:stretch/>
        </p:blipFill>
        <p:spPr>
          <a:xfrm>
            <a:off x="6951234" y="3116054"/>
            <a:ext cx="361607" cy="470603"/>
          </a:xfrm>
          <a:prstGeom prst="rect">
            <a:avLst/>
          </a:prstGeom>
        </p:spPr>
      </p:pic>
      <p:pic>
        <p:nvPicPr>
          <p:cNvPr id="149" name="Picture 148">
            <a:extLst>
              <a:ext uri="{FF2B5EF4-FFF2-40B4-BE49-F238E27FC236}">
                <a16:creationId xmlns:a16="http://schemas.microsoft.com/office/drawing/2014/main" id="{1335657B-710B-4D57-8B9D-183B33FF042E}"/>
              </a:ext>
            </a:extLst>
          </p:cNvPr>
          <p:cNvPicPr>
            <a:picLocks noChangeAspect="1"/>
          </p:cNvPicPr>
          <p:nvPr/>
        </p:nvPicPr>
        <p:blipFill rotWithShape="1">
          <a:blip r:embed="rId5"/>
          <a:srcRect l="32351" t="23063" r="24408" b="20662"/>
          <a:stretch/>
        </p:blipFill>
        <p:spPr>
          <a:xfrm>
            <a:off x="7842722" y="3116054"/>
            <a:ext cx="361607" cy="470603"/>
          </a:xfrm>
          <a:prstGeom prst="rect">
            <a:avLst/>
          </a:prstGeom>
        </p:spPr>
      </p:pic>
      <p:pic>
        <p:nvPicPr>
          <p:cNvPr id="150" name="Picture 149">
            <a:extLst>
              <a:ext uri="{FF2B5EF4-FFF2-40B4-BE49-F238E27FC236}">
                <a16:creationId xmlns:a16="http://schemas.microsoft.com/office/drawing/2014/main" id="{B29FD407-7D03-483B-87CF-EDDF10FC3247}"/>
              </a:ext>
            </a:extLst>
          </p:cNvPr>
          <p:cNvPicPr>
            <a:picLocks noChangeAspect="1"/>
          </p:cNvPicPr>
          <p:nvPr/>
        </p:nvPicPr>
        <p:blipFill rotWithShape="1">
          <a:blip r:embed="rId5"/>
          <a:srcRect l="32351" t="23063" r="24408" b="20662"/>
          <a:stretch/>
        </p:blipFill>
        <p:spPr>
          <a:xfrm>
            <a:off x="7842722" y="4288996"/>
            <a:ext cx="361607" cy="470603"/>
          </a:xfrm>
          <a:prstGeom prst="rect">
            <a:avLst/>
          </a:prstGeom>
        </p:spPr>
      </p:pic>
      <p:pic>
        <p:nvPicPr>
          <p:cNvPr id="151" name="Picture 150">
            <a:extLst>
              <a:ext uri="{FF2B5EF4-FFF2-40B4-BE49-F238E27FC236}">
                <a16:creationId xmlns:a16="http://schemas.microsoft.com/office/drawing/2014/main" id="{16C794A4-F66B-4E3C-B989-E66D4CAF17DE}"/>
              </a:ext>
            </a:extLst>
          </p:cNvPr>
          <p:cNvPicPr>
            <a:picLocks noChangeAspect="1"/>
          </p:cNvPicPr>
          <p:nvPr/>
        </p:nvPicPr>
        <p:blipFill rotWithShape="1">
          <a:blip r:embed="rId4"/>
          <a:srcRect l="31551" t="22071" r="24426" b="21155"/>
          <a:stretch/>
        </p:blipFill>
        <p:spPr>
          <a:xfrm>
            <a:off x="6943461" y="3786749"/>
            <a:ext cx="377153" cy="486388"/>
          </a:xfrm>
          <a:prstGeom prst="rect">
            <a:avLst/>
          </a:prstGeom>
        </p:spPr>
      </p:pic>
      <p:pic>
        <p:nvPicPr>
          <p:cNvPr id="152" name="Picture 151">
            <a:extLst>
              <a:ext uri="{FF2B5EF4-FFF2-40B4-BE49-F238E27FC236}">
                <a16:creationId xmlns:a16="http://schemas.microsoft.com/office/drawing/2014/main" id="{74BB7442-7A18-4CDE-BAE6-68F09076C44F}"/>
              </a:ext>
            </a:extLst>
          </p:cNvPr>
          <p:cNvPicPr>
            <a:picLocks noChangeAspect="1"/>
          </p:cNvPicPr>
          <p:nvPr/>
        </p:nvPicPr>
        <p:blipFill rotWithShape="1">
          <a:blip r:embed="rId4"/>
          <a:srcRect l="31551" t="22071" r="24426" b="21155"/>
          <a:stretch/>
        </p:blipFill>
        <p:spPr>
          <a:xfrm>
            <a:off x="7834949" y="3786749"/>
            <a:ext cx="377153" cy="486388"/>
          </a:xfrm>
          <a:prstGeom prst="rect">
            <a:avLst/>
          </a:prstGeom>
        </p:spPr>
      </p:pic>
      <p:pic>
        <p:nvPicPr>
          <p:cNvPr id="6" name="Picture 5">
            <a:extLst>
              <a:ext uri="{FF2B5EF4-FFF2-40B4-BE49-F238E27FC236}">
                <a16:creationId xmlns:a16="http://schemas.microsoft.com/office/drawing/2014/main" id="{3CBC778C-4E6C-47CF-B9E7-D2BC1B960381}"/>
              </a:ext>
            </a:extLst>
          </p:cNvPr>
          <p:cNvPicPr>
            <a:picLocks noChangeAspect="1"/>
          </p:cNvPicPr>
          <p:nvPr/>
        </p:nvPicPr>
        <p:blipFill rotWithShape="1">
          <a:blip r:embed="rId6"/>
          <a:srcRect l="32615" t="22897" r="24711" b="22529"/>
          <a:stretch/>
        </p:blipFill>
        <p:spPr>
          <a:xfrm>
            <a:off x="1350662" y="3116054"/>
            <a:ext cx="365595" cy="467544"/>
          </a:xfrm>
          <a:prstGeom prst="rect">
            <a:avLst/>
          </a:prstGeom>
        </p:spPr>
      </p:pic>
      <p:pic>
        <p:nvPicPr>
          <p:cNvPr id="153" name="Picture 152">
            <a:extLst>
              <a:ext uri="{FF2B5EF4-FFF2-40B4-BE49-F238E27FC236}">
                <a16:creationId xmlns:a16="http://schemas.microsoft.com/office/drawing/2014/main" id="{D3FCF57C-4ADF-44D6-9CB6-75CC659D6A07}"/>
              </a:ext>
            </a:extLst>
          </p:cNvPr>
          <p:cNvPicPr>
            <a:picLocks noChangeAspect="1"/>
          </p:cNvPicPr>
          <p:nvPr/>
        </p:nvPicPr>
        <p:blipFill rotWithShape="1">
          <a:blip r:embed="rId6"/>
          <a:srcRect l="32615" t="22897" r="24711" b="22529"/>
          <a:stretch/>
        </p:blipFill>
        <p:spPr>
          <a:xfrm>
            <a:off x="420864" y="4288996"/>
            <a:ext cx="365595" cy="467544"/>
          </a:xfrm>
          <a:prstGeom prst="rect">
            <a:avLst/>
          </a:prstGeom>
        </p:spPr>
      </p:pic>
      <p:pic>
        <p:nvPicPr>
          <p:cNvPr id="154" name="Picture 153">
            <a:extLst>
              <a:ext uri="{FF2B5EF4-FFF2-40B4-BE49-F238E27FC236}">
                <a16:creationId xmlns:a16="http://schemas.microsoft.com/office/drawing/2014/main" id="{68A26910-5AA3-4C7B-8E8C-FC392CA971A1}"/>
              </a:ext>
            </a:extLst>
          </p:cNvPr>
          <p:cNvPicPr>
            <a:picLocks noChangeAspect="1"/>
          </p:cNvPicPr>
          <p:nvPr/>
        </p:nvPicPr>
        <p:blipFill rotWithShape="1">
          <a:blip r:embed="rId6"/>
          <a:srcRect l="32615" t="22897" r="24711" b="22529"/>
          <a:stretch/>
        </p:blipFill>
        <p:spPr>
          <a:xfrm>
            <a:off x="1350662" y="4288996"/>
            <a:ext cx="365595" cy="467544"/>
          </a:xfrm>
          <a:prstGeom prst="rect">
            <a:avLst/>
          </a:prstGeom>
        </p:spPr>
      </p:pic>
      <p:pic>
        <p:nvPicPr>
          <p:cNvPr id="155" name="Picture 154">
            <a:extLst>
              <a:ext uri="{FF2B5EF4-FFF2-40B4-BE49-F238E27FC236}">
                <a16:creationId xmlns:a16="http://schemas.microsoft.com/office/drawing/2014/main" id="{09D23B76-7AC4-4138-A881-407B7DCE66F2}"/>
              </a:ext>
            </a:extLst>
          </p:cNvPr>
          <p:cNvPicPr>
            <a:picLocks noChangeAspect="1"/>
          </p:cNvPicPr>
          <p:nvPr/>
        </p:nvPicPr>
        <p:blipFill rotWithShape="1">
          <a:blip r:embed="rId6"/>
          <a:srcRect l="32615" t="22897" r="24711" b="22529"/>
          <a:stretch/>
        </p:blipFill>
        <p:spPr>
          <a:xfrm>
            <a:off x="2694952" y="3116054"/>
            <a:ext cx="365595" cy="467544"/>
          </a:xfrm>
          <a:prstGeom prst="rect">
            <a:avLst/>
          </a:prstGeom>
        </p:spPr>
      </p:pic>
      <p:pic>
        <p:nvPicPr>
          <p:cNvPr id="156" name="Picture 155">
            <a:extLst>
              <a:ext uri="{FF2B5EF4-FFF2-40B4-BE49-F238E27FC236}">
                <a16:creationId xmlns:a16="http://schemas.microsoft.com/office/drawing/2014/main" id="{2427E9C7-8EEB-4B66-AA90-B20DD1CE4630}"/>
              </a:ext>
            </a:extLst>
          </p:cNvPr>
          <p:cNvPicPr>
            <a:picLocks noChangeAspect="1"/>
          </p:cNvPicPr>
          <p:nvPr/>
        </p:nvPicPr>
        <p:blipFill rotWithShape="1">
          <a:blip r:embed="rId6"/>
          <a:srcRect l="32615" t="22897" r="24711" b="22529"/>
          <a:stretch/>
        </p:blipFill>
        <p:spPr>
          <a:xfrm>
            <a:off x="2694952" y="4288996"/>
            <a:ext cx="365595" cy="467544"/>
          </a:xfrm>
          <a:prstGeom prst="rect">
            <a:avLst/>
          </a:prstGeom>
        </p:spPr>
      </p:pic>
      <p:pic>
        <p:nvPicPr>
          <p:cNvPr id="157" name="Picture 156">
            <a:extLst>
              <a:ext uri="{FF2B5EF4-FFF2-40B4-BE49-F238E27FC236}">
                <a16:creationId xmlns:a16="http://schemas.microsoft.com/office/drawing/2014/main" id="{98870A63-FD8C-4D12-9089-8CE237BD889B}"/>
              </a:ext>
            </a:extLst>
          </p:cNvPr>
          <p:cNvPicPr>
            <a:picLocks noChangeAspect="1"/>
          </p:cNvPicPr>
          <p:nvPr/>
        </p:nvPicPr>
        <p:blipFill rotWithShape="1">
          <a:blip r:embed="rId6"/>
          <a:srcRect l="32615" t="22897" r="24711" b="22529"/>
          <a:stretch/>
        </p:blipFill>
        <p:spPr>
          <a:xfrm>
            <a:off x="3575858" y="3116054"/>
            <a:ext cx="365595" cy="467544"/>
          </a:xfrm>
          <a:prstGeom prst="rect">
            <a:avLst/>
          </a:prstGeom>
        </p:spPr>
      </p:pic>
      <p:pic>
        <p:nvPicPr>
          <p:cNvPr id="158" name="Picture 157">
            <a:extLst>
              <a:ext uri="{FF2B5EF4-FFF2-40B4-BE49-F238E27FC236}">
                <a16:creationId xmlns:a16="http://schemas.microsoft.com/office/drawing/2014/main" id="{58EBDEFF-2317-4EB0-900A-A7C8C5591E82}"/>
              </a:ext>
            </a:extLst>
          </p:cNvPr>
          <p:cNvPicPr>
            <a:picLocks noChangeAspect="1"/>
          </p:cNvPicPr>
          <p:nvPr/>
        </p:nvPicPr>
        <p:blipFill rotWithShape="1">
          <a:blip r:embed="rId6"/>
          <a:srcRect l="32615" t="22897" r="24711" b="22529"/>
          <a:stretch/>
        </p:blipFill>
        <p:spPr>
          <a:xfrm>
            <a:off x="3575858" y="3786749"/>
            <a:ext cx="365595" cy="467544"/>
          </a:xfrm>
          <a:prstGeom prst="rect">
            <a:avLst/>
          </a:prstGeom>
        </p:spPr>
      </p:pic>
      <p:pic>
        <p:nvPicPr>
          <p:cNvPr id="159" name="Picture 158">
            <a:extLst>
              <a:ext uri="{FF2B5EF4-FFF2-40B4-BE49-F238E27FC236}">
                <a16:creationId xmlns:a16="http://schemas.microsoft.com/office/drawing/2014/main" id="{2B75930E-6B79-4F52-95BA-6B84971654B0}"/>
              </a:ext>
            </a:extLst>
          </p:cNvPr>
          <p:cNvPicPr>
            <a:picLocks noChangeAspect="1"/>
          </p:cNvPicPr>
          <p:nvPr/>
        </p:nvPicPr>
        <p:blipFill rotWithShape="1">
          <a:blip r:embed="rId6"/>
          <a:srcRect l="32615" t="22897" r="24711" b="22529"/>
          <a:stretch/>
        </p:blipFill>
        <p:spPr>
          <a:xfrm>
            <a:off x="4901743" y="2612282"/>
            <a:ext cx="365595" cy="467544"/>
          </a:xfrm>
          <a:prstGeom prst="rect">
            <a:avLst/>
          </a:prstGeom>
        </p:spPr>
      </p:pic>
      <p:pic>
        <p:nvPicPr>
          <p:cNvPr id="160" name="Picture 159">
            <a:extLst>
              <a:ext uri="{FF2B5EF4-FFF2-40B4-BE49-F238E27FC236}">
                <a16:creationId xmlns:a16="http://schemas.microsoft.com/office/drawing/2014/main" id="{BAB70C22-D2CB-4746-B3DD-B8450727F480}"/>
              </a:ext>
            </a:extLst>
          </p:cNvPr>
          <p:cNvPicPr>
            <a:picLocks noChangeAspect="1"/>
          </p:cNvPicPr>
          <p:nvPr/>
        </p:nvPicPr>
        <p:blipFill rotWithShape="1">
          <a:blip r:embed="rId6"/>
          <a:srcRect l="32615" t="22897" r="24711" b="22529"/>
          <a:stretch/>
        </p:blipFill>
        <p:spPr>
          <a:xfrm>
            <a:off x="4901743" y="3786749"/>
            <a:ext cx="365595" cy="467544"/>
          </a:xfrm>
          <a:prstGeom prst="rect">
            <a:avLst/>
          </a:prstGeom>
        </p:spPr>
      </p:pic>
      <p:pic>
        <p:nvPicPr>
          <p:cNvPr id="161" name="Picture 160">
            <a:extLst>
              <a:ext uri="{FF2B5EF4-FFF2-40B4-BE49-F238E27FC236}">
                <a16:creationId xmlns:a16="http://schemas.microsoft.com/office/drawing/2014/main" id="{972311E7-6877-45E1-8050-4BDCFA078911}"/>
              </a:ext>
            </a:extLst>
          </p:cNvPr>
          <p:cNvPicPr>
            <a:picLocks noChangeAspect="1"/>
          </p:cNvPicPr>
          <p:nvPr/>
        </p:nvPicPr>
        <p:blipFill rotWithShape="1">
          <a:blip r:embed="rId6"/>
          <a:srcRect l="32615" t="22897" r="24711" b="22529"/>
          <a:stretch/>
        </p:blipFill>
        <p:spPr>
          <a:xfrm>
            <a:off x="5801293" y="2612282"/>
            <a:ext cx="365595" cy="467544"/>
          </a:xfrm>
          <a:prstGeom prst="rect">
            <a:avLst/>
          </a:prstGeom>
        </p:spPr>
      </p:pic>
      <p:pic>
        <p:nvPicPr>
          <p:cNvPr id="162" name="Picture 161">
            <a:extLst>
              <a:ext uri="{FF2B5EF4-FFF2-40B4-BE49-F238E27FC236}">
                <a16:creationId xmlns:a16="http://schemas.microsoft.com/office/drawing/2014/main" id="{77FCE013-9C6A-4A39-8343-5C3B439C7963}"/>
              </a:ext>
            </a:extLst>
          </p:cNvPr>
          <p:cNvPicPr>
            <a:picLocks noChangeAspect="1"/>
          </p:cNvPicPr>
          <p:nvPr/>
        </p:nvPicPr>
        <p:blipFill rotWithShape="1">
          <a:blip r:embed="rId6"/>
          <a:srcRect l="32615" t="22897" r="24711" b="22529"/>
          <a:stretch/>
        </p:blipFill>
        <p:spPr>
          <a:xfrm>
            <a:off x="5801293" y="4288996"/>
            <a:ext cx="365595" cy="467544"/>
          </a:xfrm>
          <a:prstGeom prst="rect">
            <a:avLst/>
          </a:prstGeom>
        </p:spPr>
      </p:pic>
      <p:pic>
        <p:nvPicPr>
          <p:cNvPr id="163" name="Picture 162">
            <a:extLst>
              <a:ext uri="{FF2B5EF4-FFF2-40B4-BE49-F238E27FC236}">
                <a16:creationId xmlns:a16="http://schemas.microsoft.com/office/drawing/2014/main" id="{D822C1BC-033E-4E54-8574-153A45978EF7}"/>
              </a:ext>
            </a:extLst>
          </p:cNvPr>
          <p:cNvPicPr>
            <a:picLocks noChangeAspect="1"/>
          </p:cNvPicPr>
          <p:nvPr/>
        </p:nvPicPr>
        <p:blipFill rotWithShape="1">
          <a:blip r:embed="rId6"/>
          <a:srcRect l="32615" t="22897" r="24711" b="22529"/>
          <a:stretch/>
        </p:blipFill>
        <p:spPr>
          <a:xfrm>
            <a:off x="6949240" y="2612282"/>
            <a:ext cx="365595" cy="467544"/>
          </a:xfrm>
          <a:prstGeom prst="rect">
            <a:avLst/>
          </a:prstGeom>
        </p:spPr>
      </p:pic>
      <p:pic>
        <p:nvPicPr>
          <p:cNvPr id="164" name="Picture 163">
            <a:extLst>
              <a:ext uri="{FF2B5EF4-FFF2-40B4-BE49-F238E27FC236}">
                <a16:creationId xmlns:a16="http://schemas.microsoft.com/office/drawing/2014/main" id="{27D28A95-3507-4643-9692-925510BEC271}"/>
              </a:ext>
            </a:extLst>
          </p:cNvPr>
          <p:cNvPicPr>
            <a:picLocks noChangeAspect="1"/>
          </p:cNvPicPr>
          <p:nvPr/>
        </p:nvPicPr>
        <p:blipFill rotWithShape="1">
          <a:blip r:embed="rId6"/>
          <a:srcRect l="32615" t="22897" r="24711" b="22529"/>
          <a:stretch/>
        </p:blipFill>
        <p:spPr>
          <a:xfrm>
            <a:off x="7840728" y="2612282"/>
            <a:ext cx="365595" cy="467544"/>
          </a:xfrm>
          <a:prstGeom prst="rect">
            <a:avLst/>
          </a:prstGeom>
        </p:spPr>
      </p:pic>
    </p:spTree>
    <p:extLst>
      <p:ext uri="{BB962C8B-B14F-4D97-AF65-F5344CB8AC3E}">
        <p14:creationId xmlns:p14="http://schemas.microsoft.com/office/powerpoint/2010/main" val="1378040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9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0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0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07"/>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1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30"/>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33"/>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3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3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4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08"/>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06"/>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24"/>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25"/>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2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28"/>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42"/>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43"/>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4"/>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9"/>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111"/>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112"/>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113"/>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114"/>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115"/>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121"/>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122"/>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123"/>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144"/>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145"/>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146"/>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147"/>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148"/>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149"/>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150"/>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151"/>
                                        </p:tgtEl>
                                        <p:attrNameLst>
                                          <p:attrName>style.visibility</p:attrName>
                                        </p:attrNameLst>
                                      </p:cBhvr>
                                      <p:to>
                                        <p:strVal val="visible"/>
                                      </p:to>
                                    </p:set>
                                  </p:childTnLst>
                                </p:cTn>
                              </p:par>
                              <p:par>
                                <p:cTn id="121" presetID="1" presetClass="entr" presetSubtype="0" fill="hold" nodeType="withEffect">
                                  <p:stCondLst>
                                    <p:cond delay="0"/>
                                  </p:stCondLst>
                                  <p:childTnLst>
                                    <p:set>
                                      <p:cBhvr>
                                        <p:cTn id="122" dur="1" fill="hold">
                                          <p:stCondLst>
                                            <p:cond delay="0"/>
                                          </p:stCondLst>
                                        </p:cTn>
                                        <p:tgtEl>
                                          <p:spTgt spid="152"/>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6"/>
                                        </p:tgtEl>
                                        <p:attrNameLst>
                                          <p:attrName>style.visibility</p:attrName>
                                        </p:attrNameLst>
                                      </p:cBhvr>
                                      <p:to>
                                        <p:strVal val="visible"/>
                                      </p:to>
                                    </p:set>
                                  </p:childTnLst>
                                </p:cTn>
                              </p:par>
                              <p:par>
                                <p:cTn id="125" presetID="1" presetClass="entr" presetSubtype="0" fill="hold" nodeType="withEffect">
                                  <p:stCondLst>
                                    <p:cond delay="0"/>
                                  </p:stCondLst>
                                  <p:childTnLst>
                                    <p:set>
                                      <p:cBhvr>
                                        <p:cTn id="126" dur="1" fill="hold">
                                          <p:stCondLst>
                                            <p:cond delay="0"/>
                                          </p:stCondLst>
                                        </p:cTn>
                                        <p:tgtEl>
                                          <p:spTgt spid="153"/>
                                        </p:tgtEl>
                                        <p:attrNameLst>
                                          <p:attrName>style.visibility</p:attrName>
                                        </p:attrNameLst>
                                      </p:cBhvr>
                                      <p:to>
                                        <p:strVal val="visible"/>
                                      </p:to>
                                    </p:set>
                                  </p:childTnLst>
                                </p:cTn>
                              </p:par>
                              <p:par>
                                <p:cTn id="127" presetID="1" presetClass="entr" presetSubtype="0" fill="hold" nodeType="withEffect">
                                  <p:stCondLst>
                                    <p:cond delay="0"/>
                                  </p:stCondLst>
                                  <p:childTnLst>
                                    <p:set>
                                      <p:cBhvr>
                                        <p:cTn id="128" dur="1" fill="hold">
                                          <p:stCondLst>
                                            <p:cond delay="0"/>
                                          </p:stCondLst>
                                        </p:cTn>
                                        <p:tgtEl>
                                          <p:spTgt spid="154"/>
                                        </p:tgtEl>
                                        <p:attrNameLst>
                                          <p:attrName>style.visibility</p:attrName>
                                        </p:attrNameLst>
                                      </p:cBhvr>
                                      <p:to>
                                        <p:strVal val="visible"/>
                                      </p:to>
                                    </p:set>
                                  </p:childTnLst>
                                </p:cTn>
                              </p:par>
                              <p:par>
                                <p:cTn id="129" presetID="1" presetClass="entr" presetSubtype="0" fill="hold" nodeType="withEffect">
                                  <p:stCondLst>
                                    <p:cond delay="0"/>
                                  </p:stCondLst>
                                  <p:childTnLst>
                                    <p:set>
                                      <p:cBhvr>
                                        <p:cTn id="130" dur="1" fill="hold">
                                          <p:stCondLst>
                                            <p:cond delay="0"/>
                                          </p:stCondLst>
                                        </p:cTn>
                                        <p:tgtEl>
                                          <p:spTgt spid="155"/>
                                        </p:tgtEl>
                                        <p:attrNameLst>
                                          <p:attrName>style.visibility</p:attrName>
                                        </p:attrNameLst>
                                      </p:cBhvr>
                                      <p:to>
                                        <p:strVal val="visible"/>
                                      </p:to>
                                    </p:set>
                                  </p:childTnLst>
                                </p:cTn>
                              </p:par>
                              <p:par>
                                <p:cTn id="131" presetID="1" presetClass="entr" presetSubtype="0" fill="hold" nodeType="withEffect">
                                  <p:stCondLst>
                                    <p:cond delay="0"/>
                                  </p:stCondLst>
                                  <p:childTnLst>
                                    <p:set>
                                      <p:cBhvr>
                                        <p:cTn id="132" dur="1" fill="hold">
                                          <p:stCondLst>
                                            <p:cond delay="0"/>
                                          </p:stCondLst>
                                        </p:cTn>
                                        <p:tgtEl>
                                          <p:spTgt spid="156"/>
                                        </p:tgtEl>
                                        <p:attrNameLst>
                                          <p:attrName>style.visibility</p:attrName>
                                        </p:attrNameLst>
                                      </p:cBhvr>
                                      <p:to>
                                        <p:strVal val="visible"/>
                                      </p:to>
                                    </p:set>
                                  </p:childTnLst>
                                </p:cTn>
                              </p:par>
                              <p:par>
                                <p:cTn id="133" presetID="1" presetClass="entr" presetSubtype="0" fill="hold" nodeType="withEffect">
                                  <p:stCondLst>
                                    <p:cond delay="0"/>
                                  </p:stCondLst>
                                  <p:childTnLst>
                                    <p:set>
                                      <p:cBhvr>
                                        <p:cTn id="134" dur="1" fill="hold">
                                          <p:stCondLst>
                                            <p:cond delay="0"/>
                                          </p:stCondLst>
                                        </p:cTn>
                                        <p:tgtEl>
                                          <p:spTgt spid="157"/>
                                        </p:tgtEl>
                                        <p:attrNameLst>
                                          <p:attrName>style.visibility</p:attrName>
                                        </p:attrNameLst>
                                      </p:cBhvr>
                                      <p:to>
                                        <p:strVal val="visible"/>
                                      </p:to>
                                    </p:set>
                                  </p:childTnLst>
                                </p:cTn>
                              </p:par>
                              <p:par>
                                <p:cTn id="135" presetID="1" presetClass="entr" presetSubtype="0" fill="hold" nodeType="withEffect">
                                  <p:stCondLst>
                                    <p:cond delay="0"/>
                                  </p:stCondLst>
                                  <p:childTnLst>
                                    <p:set>
                                      <p:cBhvr>
                                        <p:cTn id="136" dur="1" fill="hold">
                                          <p:stCondLst>
                                            <p:cond delay="0"/>
                                          </p:stCondLst>
                                        </p:cTn>
                                        <p:tgtEl>
                                          <p:spTgt spid="158"/>
                                        </p:tgtEl>
                                        <p:attrNameLst>
                                          <p:attrName>style.visibility</p:attrName>
                                        </p:attrNameLst>
                                      </p:cBhvr>
                                      <p:to>
                                        <p:strVal val="visible"/>
                                      </p:to>
                                    </p:set>
                                  </p:childTnLst>
                                </p:cTn>
                              </p:par>
                              <p:par>
                                <p:cTn id="137" presetID="1" presetClass="entr" presetSubtype="0" fill="hold" nodeType="withEffect">
                                  <p:stCondLst>
                                    <p:cond delay="0"/>
                                  </p:stCondLst>
                                  <p:childTnLst>
                                    <p:set>
                                      <p:cBhvr>
                                        <p:cTn id="138" dur="1" fill="hold">
                                          <p:stCondLst>
                                            <p:cond delay="0"/>
                                          </p:stCondLst>
                                        </p:cTn>
                                        <p:tgtEl>
                                          <p:spTgt spid="159"/>
                                        </p:tgtEl>
                                        <p:attrNameLst>
                                          <p:attrName>style.visibility</p:attrName>
                                        </p:attrNameLst>
                                      </p:cBhvr>
                                      <p:to>
                                        <p:strVal val="visible"/>
                                      </p:to>
                                    </p:set>
                                  </p:childTnLst>
                                </p:cTn>
                              </p:par>
                              <p:par>
                                <p:cTn id="139" presetID="1" presetClass="entr" presetSubtype="0" fill="hold" nodeType="withEffect">
                                  <p:stCondLst>
                                    <p:cond delay="0"/>
                                  </p:stCondLst>
                                  <p:childTnLst>
                                    <p:set>
                                      <p:cBhvr>
                                        <p:cTn id="140" dur="1" fill="hold">
                                          <p:stCondLst>
                                            <p:cond delay="0"/>
                                          </p:stCondLst>
                                        </p:cTn>
                                        <p:tgtEl>
                                          <p:spTgt spid="160"/>
                                        </p:tgtEl>
                                        <p:attrNameLst>
                                          <p:attrName>style.visibility</p:attrName>
                                        </p:attrNameLst>
                                      </p:cBhvr>
                                      <p:to>
                                        <p:strVal val="visible"/>
                                      </p:to>
                                    </p:set>
                                  </p:childTnLst>
                                </p:cTn>
                              </p:par>
                              <p:par>
                                <p:cTn id="141" presetID="1" presetClass="entr" presetSubtype="0" fill="hold" nodeType="withEffect">
                                  <p:stCondLst>
                                    <p:cond delay="0"/>
                                  </p:stCondLst>
                                  <p:childTnLst>
                                    <p:set>
                                      <p:cBhvr>
                                        <p:cTn id="142" dur="1" fill="hold">
                                          <p:stCondLst>
                                            <p:cond delay="0"/>
                                          </p:stCondLst>
                                        </p:cTn>
                                        <p:tgtEl>
                                          <p:spTgt spid="161"/>
                                        </p:tgtEl>
                                        <p:attrNameLst>
                                          <p:attrName>style.visibility</p:attrName>
                                        </p:attrNameLst>
                                      </p:cBhvr>
                                      <p:to>
                                        <p:strVal val="visible"/>
                                      </p:to>
                                    </p:set>
                                  </p:childTnLst>
                                </p:cTn>
                              </p:par>
                              <p:par>
                                <p:cTn id="143" presetID="1" presetClass="entr" presetSubtype="0" fill="hold" nodeType="withEffect">
                                  <p:stCondLst>
                                    <p:cond delay="0"/>
                                  </p:stCondLst>
                                  <p:childTnLst>
                                    <p:set>
                                      <p:cBhvr>
                                        <p:cTn id="144" dur="1" fill="hold">
                                          <p:stCondLst>
                                            <p:cond delay="0"/>
                                          </p:stCondLst>
                                        </p:cTn>
                                        <p:tgtEl>
                                          <p:spTgt spid="162"/>
                                        </p:tgtEl>
                                        <p:attrNameLst>
                                          <p:attrName>style.visibility</p:attrName>
                                        </p:attrNameLst>
                                      </p:cBhvr>
                                      <p:to>
                                        <p:strVal val="visible"/>
                                      </p:to>
                                    </p:set>
                                  </p:childTnLst>
                                </p:cTn>
                              </p:par>
                              <p:par>
                                <p:cTn id="145" presetID="1" presetClass="entr" presetSubtype="0" fill="hold" nodeType="withEffect">
                                  <p:stCondLst>
                                    <p:cond delay="0"/>
                                  </p:stCondLst>
                                  <p:childTnLst>
                                    <p:set>
                                      <p:cBhvr>
                                        <p:cTn id="146" dur="1" fill="hold">
                                          <p:stCondLst>
                                            <p:cond delay="0"/>
                                          </p:stCondLst>
                                        </p:cTn>
                                        <p:tgtEl>
                                          <p:spTgt spid="163"/>
                                        </p:tgtEl>
                                        <p:attrNameLst>
                                          <p:attrName>style.visibility</p:attrName>
                                        </p:attrNameLst>
                                      </p:cBhvr>
                                      <p:to>
                                        <p:strVal val="visible"/>
                                      </p:to>
                                    </p:set>
                                  </p:childTnLst>
                                </p:cTn>
                              </p:par>
                              <p:par>
                                <p:cTn id="147" presetID="1" presetClass="entr" presetSubtype="0" fill="hold" nodeType="withEffect">
                                  <p:stCondLst>
                                    <p:cond delay="0"/>
                                  </p:stCondLst>
                                  <p:childTnLst>
                                    <p:set>
                                      <p:cBhvr>
                                        <p:cTn id="148" dur="1" fill="hold">
                                          <p:stCondLst>
                                            <p:cond delay="0"/>
                                          </p:stCondLst>
                                        </p:cTn>
                                        <p:tgtEl>
                                          <p:spTgt spid="1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3" grpId="0" animBg="1"/>
      <p:bldP spid="62" grpId="0"/>
      <p:bldP spid="63" grpId="0"/>
      <p:bldP spid="74" grpId="0" animBg="1"/>
      <p:bldP spid="35" grpId="0" animBg="1"/>
      <p:bldP spid="41" grpId="0" animBg="1"/>
      <p:bldP spid="46" grpId="0" animBg="1"/>
      <p:bldP spid="60" grpId="0"/>
      <p:bldP spid="61" grpId="0"/>
      <p:bldP spid="89" grpId="0" animBg="1"/>
      <p:bldP spid="90" grpId="0"/>
      <p:bldP spid="93" grpId="0" animBg="1"/>
      <p:bldP spid="94" grpId="0"/>
      <p:bldP spid="68" grpId="0" animBg="1"/>
      <p:bldP spid="95" grpId="0" animBg="1"/>
      <p:bldP spid="96" grpId="0" animBg="1"/>
      <p:bldP spid="99" grpId="0" animBg="1"/>
      <p:bldP spid="100" grpId="0"/>
      <p:bldP spid="101" grpId="0"/>
      <p:bldP spid="102" grpId="0"/>
      <p:bldP spid="103" grpId="0"/>
      <p:bldP spid="107" grpId="0" animBg="1"/>
      <p:bldP spid="130" grpId="0"/>
      <p:bldP spid="133" grpId="0" animBg="1"/>
      <p:bldP spid="136" grpId="0" animBg="1"/>
      <p:bldP spid="137" grpId="0"/>
      <p:bldP spid="138" grpId="0"/>
      <p:bldP spid="141" grpId="0" animBg="1"/>
      <p:bldP spid="108" grpId="0" animBg="1"/>
      <p:bldP spid="106" grpId="0" animBg="1"/>
      <p:bldP spid="125" grpId="0"/>
      <p:bldP spid="126" grpId="0"/>
      <p:bldP spid="128" grpId="0"/>
      <p:bldP spid="142" grpId="0"/>
      <p:bldP spid="1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DDC8D-3051-4C76-BB08-E5D0DDC6FDA6}"/>
              </a:ext>
            </a:extLst>
          </p:cNvPr>
          <p:cNvSpPr>
            <a:spLocks noGrp="1"/>
          </p:cNvSpPr>
          <p:nvPr>
            <p:ph type="title"/>
          </p:nvPr>
        </p:nvSpPr>
        <p:spPr/>
        <p:txBody>
          <a:bodyPr/>
          <a:lstStyle/>
          <a:p>
            <a:r>
              <a:rPr lang="en-US"/>
              <a:t>Conversion to State Report Cards</a:t>
            </a:r>
          </a:p>
        </p:txBody>
      </p:sp>
      <p:sp>
        <p:nvSpPr>
          <p:cNvPr id="3" name="Slide Number Placeholder 2">
            <a:extLst>
              <a:ext uri="{FF2B5EF4-FFF2-40B4-BE49-F238E27FC236}">
                <a16:creationId xmlns:a16="http://schemas.microsoft.com/office/drawing/2014/main" id="{47049B0E-44A9-4A52-91A8-F1BE630D76B2}"/>
              </a:ext>
            </a:extLst>
          </p:cNvPr>
          <p:cNvSpPr>
            <a:spLocks noGrp="1"/>
          </p:cNvSpPr>
          <p:nvPr>
            <p:ph type="sldNum" sz="quarter" idx="12"/>
          </p:nvPr>
        </p:nvSpPr>
        <p:spPr/>
        <p:txBody>
          <a:bodyPr>
            <a:normAutofit fontScale="85000" lnSpcReduction="20000"/>
          </a:bodyPr>
          <a:lstStyle/>
          <a:p>
            <a:fld id="{E0C1CBD4-F648-4C40-B123-9DB37410D2FA}" type="slidenum">
              <a:rPr lang="en-US" smtClean="0"/>
              <a:pPr/>
              <a:t>9</a:t>
            </a:fld>
            <a:endParaRPr lang="en-US"/>
          </a:p>
        </p:txBody>
      </p:sp>
      <p:sp>
        <p:nvSpPr>
          <p:cNvPr id="4" name="Content Placeholder 3">
            <a:extLst>
              <a:ext uri="{FF2B5EF4-FFF2-40B4-BE49-F238E27FC236}">
                <a16:creationId xmlns:a16="http://schemas.microsoft.com/office/drawing/2014/main" id="{00D82879-C905-4321-9AEA-6050531FB9A0}"/>
              </a:ext>
            </a:extLst>
          </p:cNvPr>
          <p:cNvSpPr>
            <a:spLocks noGrp="1"/>
          </p:cNvSpPr>
          <p:nvPr>
            <p:ph sz="quarter" idx="1"/>
          </p:nvPr>
        </p:nvSpPr>
        <p:spPr/>
        <p:txBody>
          <a:bodyPr/>
          <a:lstStyle/>
          <a:p>
            <a:r>
              <a:rPr lang="en-US"/>
              <a:t>Each school receives two growth values</a:t>
            </a:r>
          </a:p>
          <a:p>
            <a:pPr lvl="1"/>
            <a:r>
              <a:rPr lang="en-US"/>
              <a:t>One for all 4-8</a:t>
            </a:r>
            <a:r>
              <a:rPr lang="en-US" baseline="30000"/>
              <a:t>th</a:t>
            </a:r>
            <a:r>
              <a:rPr lang="en-US"/>
              <a:t> grade students in the school</a:t>
            </a:r>
          </a:p>
          <a:p>
            <a:pPr lvl="1"/>
            <a:r>
              <a:rPr lang="en-US"/>
              <a:t>One for the lowest performing 20% of students in the school</a:t>
            </a:r>
          </a:p>
          <a:p>
            <a:r>
              <a:rPr lang="en-US"/>
              <a:t>The two values are averaged to get a total number of points earned</a:t>
            </a:r>
          </a:p>
        </p:txBody>
      </p:sp>
      <p:pic>
        <p:nvPicPr>
          <p:cNvPr id="6" name="Picture 5">
            <a:extLst>
              <a:ext uri="{FF2B5EF4-FFF2-40B4-BE49-F238E27FC236}">
                <a16:creationId xmlns:a16="http://schemas.microsoft.com/office/drawing/2014/main" id="{C9FF05FD-F686-4F0A-8806-0416C4C444BE}"/>
              </a:ext>
            </a:extLst>
          </p:cNvPr>
          <p:cNvPicPr>
            <a:picLocks noChangeAspect="1"/>
          </p:cNvPicPr>
          <p:nvPr/>
        </p:nvPicPr>
        <p:blipFill>
          <a:blip r:embed="rId3"/>
          <a:stretch>
            <a:fillRect/>
          </a:stretch>
        </p:blipFill>
        <p:spPr>
          <a:xfrm>
            <a:off x="3905250" y="4350937"/>
            <a:ext cx="1333500" cy="1076325"/>
          </a:xfrm>
          <a:prstGeom prst="rect">
            <a:avLst/>
          </a:prstGeom>
        </p:spPr>
      </p:pic>
      <p:pic>
        <p:nvPicPr>
          <p:cNvPr id="7" name="Picture 6">
            <a:extLst>
              <a:ext uri="{FF2B5EF4-FFF2-40B4-BE49-F238E27FC236}">
                <a16:creationId xmlns:a16="http://schemas.microsoft.com/office/drawing/2014/main" id="{5E99BDF9-5820-4C2B-9B56-116562CB479F}"/>
              </a:ext>
            </a:extLst>
          </p:cNvPr>
          <p:cNvPicPr>
            <a:picLocks noChangeAspect="1"/>
          </p:cNvPicPr>
          <p:nvPr/>
        </p:nvPicPr>
        <p:blipFill>
          <a:blip r:embed="rId4"/>
          <a:stretch>
            <a:fillRect/>
          </a:stretch>
        </p:blipFill>
        <p:spPr>
          <a:xfrm>
            <a:off x="3905250" y="5454266"/>
            <a:ext cx="1343025" cy="666750"/>
          </a:xfrm>
          <a:prstGeom prst="rect">
            <a:avLst/>
          </a:prstGeom>
        </p:spPr>
      </p:pic>
    </p:spTree>
    <p:extLst>
      <p:ext uri="{BB962C8B-B14F-4D97-AF65-F5344CB8AC3E}">
        <p14:creationId xmlns:p14="http://schemas.microsoft.com/office/powerpoint/2010/main" val="1052687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EA">
  <a:themeElements>
    <a:clrScheme name="EA">
      <a:dk1>
        <a:sysClr val="windowText" lastClr="000000"/>
      </a:dk1>
      <a:lt1>
        <a:sysClr val="window" lastClr="FFFFFF"/>
      </a:lt1>
      <a:dk2>
        <a:srgbClr val="005446"/>
      </a:dk2>
      <a:lt2>
        <a:srgbClr val="84BCB7"/>
      </a:lt2>
      <a:accent1>
        <a:srgbClr val="005446"/>
      </a:accent1>
      <a:accent2>
        <a:srgbClr val="177C77"/>
      </a:accent2>
      <a:accent3>
        <a:srgbClr val="54A18E"/>
      </a:accent3>
      <a:accent4>
        <a:srgbClr val="D55C21"/>
      </a:accent4>
      <a:accent5>
        <a:srgbClr val="B1CB29"/>
      </a:accent5>
      <a:accent6>
        <a:srgbClr val="2C99CA"/>
      </a:accent6>
      <a:hlink>
        <a:srgbClr val="D55C21"/>
      </a:hlink>
      <a:folHlink>
        <a:srgbClr val="692E19"/>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262F6292E6C0048B2039BDF53306D94" ma:contentTypeVersion="" ma:contentTypeDescription="Create a new document." ma:contentTypeScope="" ma:versionID="a1bd75c21a0ed8760230de9b4a5d8797">
  <xsd:schema xmlns:xsd="http://www.w3.org/2001/XMLSchema" xmlns:xs="http://www.w3.org/2001/XMLSchema" xmlns:p="http://schemas.microsoft.com/office/2006/metadata/properties" xmlns:ns2="d6061b41-46c2-4a3a-b01d-ce9e8b9cf9a8" xmlns:ns3="a625e133-0076-4a24-aaf5-0278fd1205be" xmlns:ns4="http://schemas.microsoft.com/sharepoint/v4" targetNamespace="http://schemas.microsoft.com/office/2006/metadata/properties" ma:root="true" ma:fieldsID="0eddeba71fb02c7cbe350f54ea5b48ba" ns2:_="" ns3:_="" ns4:_="">
    <xsd:import namespace="d6061b41-46c2-4a3a-b01d-ce9e8b9cf9a8"/>
    <xsd:import namespace="a625e133-0076-4a24-aaf5-0278fd1205be"/>
    <xsd:import namespace="http://schemas.microsoft.com/sharepoint/v4"/>
    <xsd:element name="properties">
      <xsd:complexType>
        <xsd:sequence>
          <xsd:element name="documentManagement">
            <xsd:complexType>
              <xsd:all>
                <xsd:element ref="ns2:SharedWithUsers" minOccurs="0"/>
                <xsd:element ref="ns3:MediaServiceMetadata" minOccurs="0"/>
                <xsd:element ref="ns3:MediaServiceFastMetadata" minOccurs="0"/>
                <xsd:element ref="ns3:MediaServiceAutoKeyPoints" minOccurs="0"/>
                <xsd:element ref="ns3:MediaServiceKeyPoints" minOccurs="0"/>
                <xsd:element ref="ns4: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6061b41-46c2-4a3a-b01d-ce9e8b9cf9a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625e133-0076-4a24-aaf5-0278fd1205be"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3"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Props1.xml><?xml version="1.0" encoding="utf-8"?>
<ds:datastoreItem xmlns:ds="http://schemas.openxmlformats.org/officeDocument/2006/customXml" ds:itemID="{5DC575A8-D868-41E9-B2F8-37AC4F53F9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6061b41-46c2-4a3a-b01d-ce9e8b9cf9a8"/>
    <ds:schemaRef ds:uri="a625e133-0076-4a24-aaf5-0278fd1205be"/>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4654ACC-811F-43FE-A2E2-A030DEE297A5}">
  <ds:schemaRefs>
    <ds:schemaRef ds:uri="http://schemas.microsoft.com/sharepoint/v3/contenttype/forms"/>
  </ds:schemaRefs>
</ds:datastoreItem>
</file>

<file path=customXml/itemProps3.xml><?xml version="1.0" encoding="utf-8"?>
<ds:datastoreItem xmlns:ds="http://schemas.openxmlformats.org/officeDocument/2006/customXml" ds:itemID="{D1A8DF05-B65D-4FB1-AF57-ACEE7E94E5FE}">
  <ds:schemaRefs>
    <ds:schemaRef ds:uri="http://schemas.microsoft.com/office/2006/metadata/properties"/>
    <ds:schemaRef ds:uri="http://www.w3.org/XML/1998/namespace"/>
    <ds:schemaRef ds:uri="http://purl.org/dc/dcmitype/"/>
    <ds:schemaRef ds:uri="http://schemas.microsoft.com/sharepoint/v4"/>
    <ds:schemaRef ds:uri="http://schemas.openxmlformats.org/package/2006/metadata/core-properties"/>
    <ds:schemaRef ds:uri="a625e133-0076-4a24-aaf5-0278fd1205be"/>
    <ds:schemaRef ds:uri="http://purl.org/dc/terms/"/>
    <ds:schemaRef ds:uri="http://purl.org/dc/elements/1.1/"/>
    <ds:schemaRef ds:uri="http://schemas.microsoft.com/office/2006/documentManagement/types"/>
    <ds:schemaRef ds:uri="http://schemas.microsoft.com/office/infopath/2007/PartnerControls"/>
    <ds:schemaRef ds:uri="d6061b41-46c2-4a3a-b01d-ce9e8b9cf9a8"/>
  </ds:schemaRefs>
</ds:datastoreItem>
</file>

<file path=docProps/app.xml><?xml version="1.0" encoding="utf-8"?>
<Properties xmlns="http://schemas.openxmlformats.org/officeDocument/2006/extended-properties" xmlns:vt="http://schemas.openxmlformats.org/officeDocument/2006/docPropsVTypes">
  <Template>EA.thmx</Template>
  <TotalTime>13</TotalTime>
  <Words>1654</Words>
  <Application>Microsoft Office PowerPoint</Application>
  <PresentationFormat>On-screen Show (4:3)</PresentationFormat>
  <Paragraphs>260</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Calibri</vt:lpstr>
      <vt:lpstr>Cambria</vt:lpstr>
      <vt:lpstr>Wingdings</vt:lpstr>
      <vt:lpstr>Wingdings 2</vt:lpstr>
      <vt:lpstr>EA</vt:lpstr>
      <vt:lpstr>South Carolina Growth Model Explained</vt:lpstr>
      <vt:lpstr>A Step-by-Step Explanation</vt:lpstr>
      <vt:lpstr>Growth Model – Step 1</vt:lpstr>
      <vt:lpstr>Growth Model – Step 2</vt:lpstr>
      <vt:lpstr>Growth Model – Step 3</vt:lpstr>
      <vt:lpstr>PowerPoint Presentation</vt:lpstr>
      <vt:lpstr>Growth Model – Step 4</vt:lpstr>
      <vt:lpstr>Growth Model – Step 5</vt:lpstr>
      <vt:lpstr>Conversion to State Report Cards</vt:lpstr>
      <vt:lpstr>Reporting</vt:lpstr>
    </vt:vector>
  </TitlesOfParts>
  <Company>VARC Analytics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 Winter</dc:creator>
  <cp:lastModifiedBy>Findlay, Joshua</cp:lastModifiedBy>
  <cp:revision>2</cp:revision>
  <cp:lastPrinted>2017-03-23T19:24:08Z</cp:lastPrinted>
  <dcterms:created xsi:type="dcterms:W3CDTF">2014-02-18T17:19:28Z</dcterms:created>
  <dcterms:modified xsi:type="dcterms:W3CDTF">2019-10-14T12:38:32Z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0x0101009262F6292E6C0048B2039BDF53306D94</vt:lpwstr>
  </property>
  <property fmtid="{D5CDD505-2E9C-101B-9397-08002B2CF9AE}" pid="3" name="AuthorIds_UIVersion_3072">
    <vt:lpwstr>59</vt:lpwstr>
  </property>
</Properties>
</file>